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0" r:id="rId4"/>
    <p:sldId id="271" r:id="rId5"/>
    <p:sldId id="272" r:id="rId6"/>
    <p:sldId id="258" r:id="rId7"/>
    <p:sldId id="274" r:id="rId8"/>
    <p:sldId id="276" r:id="rId9"/>
    <p:sldId id="267" r:id="rId10"/>
    <p:sldId id="265" r:id="rId11"/>
    <p:sldId id="278" r:id="rId12"/>
    <p:sldId id="277" r:id="rId13"/>
    <p:sldId id="279" r:id="rId14"/>
    <p:sldId id="266" r:id="rId15"/>
    <p:sldId id="259" r:id="rId16"/>
    <p:sldId id="268" r:id="rId17"/>
    <p:sldId id="269" r:id="rId18"/>
    <p:sldId id="260" r:id="rId19"/>
    <p:sldId id="280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2DE"/>
    <a:srgbClr val="C59FE1"/>
    <a:srgbClr val="B483D9"/>
    <a:srgbClr val="C9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A1A13-308F-466E-93B6-F299000F95F1}" type="datetimeFigureOut">
              <a:rPr lang="en-US" smtClean="0"/>
              <a:t>5/18/2013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0ADCC-BABF-484B-B425-6CECBE5D5B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0ADCC-BABF-484B-B425-6CECBE5D5B3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3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3E704D3-C57C-4D19-8291-3774E8778ABB}" type="datetimeFigureOut">
              <a:rPr lang="en-US" smtClean="0"/>
              <a:t>5/18/2013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FCC66D0-7DDD-4B84-95FC-814DB17D56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04D3-C57C-4D19-8291-3774E8778ABB}" type="datetimeFigureOut">
              <a:rPr lang="en-US" smtClean="0"/>
              <a:t>5/18/2013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6D0-7DDD-4B84-95FC-814DB17D565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04D3-C57C-4D19-8291-3774E8778ABB}" type="datetimeFigureOut">
              <a:rPr lang="en-US" smtClean="0"/>
              <a:t>5/18/2013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6D0-7DDD-4B84-95FC-814DB17D56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04D3-C57C-4D19-8291-3774E8778ABB}" type="datetimeFigureOut">
              <a:rPr lang="en-US" smtClean="0"/>
              <a:t>5/18/2013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6D0-7DDD-4B84-95FC-814DB17D56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3E704D3-C57C-4D19-8291-3774E8778ABB}" type="datetimeFigureOut">
              <a:rPr lang="en-US" smtClean="0"/>
              <a:t>5/18/2013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FCC66D0-7DDD-4B84-95FC-814DB17D56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04D3-C57C-4D19-8291-3774E8778ABB}" type="datetimeFigureOut">
              <a:rPr lang="en-US" smtClean="0"/>
              <a:t>5/18/2013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6D0-7DDD-4B84-95FC-814DB17D56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04D3-C57C-4D19-8291-3774E8778ABB}" type="datetimeFigureOut">
              <a:rPr lang="en-US" smtClean="0"/>
              <a:t>5/18/2013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6D0-7DDD-4B84-95FC-814DB17D56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04D3-C57C-4D19-8291-3774E8778ABB}" type="datetimeFigureOut">
              <a:rPr lang="en-US" smtClean="0"/>
              <a:t>5/18/2013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6D0-7DDD-4B84-95FC-814DB17D56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04D3-C57C-4D19-8291-3774E8778ABB}" type="datetimeFigureOut">
              <a:rPr lang="en-US" smtClean="0"/>
              <a:t>5/18/2013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6D0-7DDD-4B84-95FC-814DB17D56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04D3-C57C-4D19-8291-3774E8778ABB}" type="datetimeFigureOut">
              <a:rPr lang="en-US" smtClean="0"/>
              <a:t>5/18/2013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6D0-7DDD-4B84-95FC-814DB17D56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04D3-C57C-4D19-8291-3774E8778ABB}" type="datetimeFigureOut">
              <a:rPr lang="en-US" smtClean="0"/>
              <a:t>5/18/2013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6D0-7DDD-4B84-95FC-814DB17D56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E704D3-C57C-4D19-8291-3774E8778ABB}" type="datetimeFigureOut">
              <a:rPr lang="en-US" smtClean="0"/>
              <a:t>5/18/2013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CC66D0-7DDD-4B84-95FC-814DB17D56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luigiballabio/qlboo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hpcquantlib.wordpress.com/2011/www.bell-labs.com/project/P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R/QuantLib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Klaus Spanderen, R/Finance 2013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52790"/>
            <a:ext cx="1371600" cy="36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1033790"/>
            <a:ext cx="5638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 free/open-source library for quantitative finance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2046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QuantLib Integration in R via Rcpp</a:t>
            </a:r>
            <a:br>
              <a:rPr lang="de-DE" dirty="0" smtClean="0"/>
            </a:br>
            <a:r>
              <a:rPr lang="de-DE" sz="2400" dirty="0" smtClean="0"/>
              <a:t>Overview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Rcpp (Dirk Eddelbuettel and Romain Francois) simplifies the integration of C++ code into R.</a:t>
            </a:r>
          </a:p>
          <a:p>
            <a:endParaRPr lang="en-US" dirty="0" smtClean="0"/>
          </a:p>
          <a:p>
            <a:r>
              <a:rPr lang="en-US" dirty="0" smtClean="0"/>
              <a:t>Rcpp maps various types of R objects to the corresponding C++ classes.</a:t>
            </a:r>
          </a:p>
          <a:p>
            <a:endParaRPr lang="en-US" dirty="0" smtClean="0"/>
          </a:p>
          <a:p>
            <a:r>
              <a:rPr lang="en-US" dirty="0" smtClean="0"/>
              <a:t>Data exchange between R and C++ is simple, flexible and supports STL-like idioms.</a:t>
            </a:r>
          </a:p>
          <a:p>
            <a:endParaRPr lang="en-US" dirty="0" smtClean="0"/>
          </a:p>
          <a:p>
            <a:r>
              <a:rPr lang="en-US" dirty="0" smtClean="0"/>
              <a:t>The “inline“ package compiles, links and loads a C/C++ function directly from the R-REPL.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QuantLib Integration in R via Rcpp</a:t>
            </a:r>
            <a:br>
              <a:rPr lang="de-DE" dirty="0" smtClean="0"/>
            </a:br>
            <a:r>
              <a:rPr lang="de-DE" sz="2400" dirty="0" smtClean="0"/>
              <a:t>Example: QuantLib‘s Black Formula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7848600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(Rcpp)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(inline)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register QuantLib plugin with include helper and linker information 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registerPlugin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("QuantLib",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Rcpp:::Rcpp.plugin.maker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(include.before='#include &lt;ql/quantlib.hpp&gt;',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libs="-lQuantLib"))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define new R function, which invokes the QuantLib Black formula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blackFormulaCall &lt;-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cxxfunction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signature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(strike="numeric", fwd="numeric",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stdDev="numeric", discount="numeric"),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body=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// C++ body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using namespace QuantLib;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return wrap(blackFormula(	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C++ to R using Rcpp::wrap</a:t>
            </a: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Option::Call,                    </a:t>
            </a:r>
            <a:endParaRPr lang="en-US" sz="1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as&lt;Real&gt;(strike), as&lt;Real&gt;(fwd),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R to C++ using Rcpp::as&lt;&gt;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as&lt;Real&gt;(stdDev), as&lt;Real&gt;(discount)));'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plugin="QuantLib")</a:t>
            </a:r>
          </a:p>
        </p:txBody>
      </p:sp>
    </p:spTree>
    <p:extLst>
      <p:ext uri="{BB962C8B-B14F-4D97-AF65-F5344CB8AC3E}">
        <p14:creationId xmlns:p14="http://schemas.microsoft.com/office/powerpoint/2010/main" val="24087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QuantLib Integration in R via Rcpp</a:t>
            </a:r>
            <a:br>
              <a:rPr lang="de-DE" dirty="0" smtClean="0"/>
            </a:br>
            <a:r>
              <a:rPr lang="de-DE" sz="2400" dirty="0" smtClean="0"/>
              <a:t>Quasi-Monte-Carlo </a:t>
            </a:r>
            <a:r>
              <a:rPr lang="de-DE" sz="2400" dirty="0" smtClean="0"/>
              <a:t>with Brownian Bridges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62200"/>
            <a:ext cx="3962400" cy="3962400"/>
          </a:xfrm>
        </p:spPr>
      </p:pic>
      <p:sp>
        <p:nvSpPr>
          <p:cNvPr id="6" name="Rectangle 5"/>
          <p:cNvSpPr/>
          <p:nvPr/>
        </p:nvSpPr>
        <p:spPr>
          <a:xfrm>
            <a:off x="685800" y="30480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Rcpp Interface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36576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CUDA Sobol Brownian Bridge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267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Thrust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0" y="4267200"/>
            <a:ext cx="1295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QuantLib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48768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CUDA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05000" y="42672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cuRAND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2362200"/>
            <a:ext cx="2298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Price of an Asian Call Option</a:t>
            </a:r>
            <a:endParaRPr lang="en-US" sz="1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Brownian Bridges are a useful tool to use Quasi-Monte-Carlo methods for high dimensional problems.</a:t>
            </a:r>
          </a:p>
          <a:p>
            <a:pPr lvl="1"/>
            <a:r>
              <a:rPr lang="en-US" sz="2200" dirty="0" smtClean="0"/>
              <a:t>Mark Joshi: More Mathematical Finance</a:t>
            </a:r>
            <a:r>
              <a:rPr lang="en-US" sz="2100" dirty="0" smtClean="0"/>
              <a:t/>
            </a:r>
            <a:br>
              <a:rPr lang="en-US" sz="2100" dirty="0" smtClean="0"/>
            </a:br>
            <a:endParaRPr lang="en-US" sz="2100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9528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QuantLib Integration in R via Rcpp</a:t>
            </a:r>
            <a:br>
              <a:rPr lang="de-DE" dirty="0" smtClean="0"/>
            </a:br>
            <a:r>
              <a:rPr lang="de-DE" sz="2400" dirty="0" smtClean="0"/>
              <a:t>Quasi-Monte-Carlo </a:t>
            </a:r>
            <a:r>
              <a:rPr lang="de-DE" sz="2400" dirty="0"/>
              <a:t>with Brownian Bridges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8001000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&lt;Rcpp.h&gt;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&lt;gpubrownianbridge.hpp&gt;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using namespace QuantLib;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RcppExport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SEXP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sobolBrownianBridge(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steps,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factors,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paths)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 Size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nSteps   = Rcpp::as&lt;Size&gt;(steps) 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const Size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nFactors = Rcpp::as&lt;Size&gt;(factors);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 Size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nPaths   = Rcpp::as&lt;Size&gt;(paths);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CUDA implementation of a Sobol Brownian Bridge algorithm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 std::vector&lt;Real&gt;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results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= GPUBrownianBridge(nFactors, nSteps).getPaths(nPaths);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prepare Quasi-Monte-Carlo paths as a R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Rcpp::NumericMatrix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m(nPaths, nSteps*nFactors);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std::copy(results.begin(), results.end(), m.begin());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m;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5943600"/>
            <a:ext cx="8001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path &lt;- .Call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("sobolBrownianBridge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steps=365, factors=1, paths=1023)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QuantLib Integration in R via Rcpp</a:t>
            </a:r>
            <a:br>
              <a:rPr lang="en-US" dirty="0" smtClean="0"/>
            </a:br>
            <a:r>
              <a:rPr lang="en-US" sz="2400" dirty="0" smtClean="0"/>
              <a:t>Quasi-Monte-Carlo </a:t>
            </a:r>
            <a:r>
              <a:rPr lang="en-US" sz="2400" dirty="0" smtClean="0"/>
              <a:t>with Brownian Bridges</a:t>
            </a:r>
            <a:endParaRPr lang="en-US" sz="2400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05000"/>
            <a:ext cx="4706716" cy="3650600"/>
          </a:xfrm>
        </p:spPr>
      </p:pic>
      <p:sp>
        <p:nvSpPr>
          <p:cNvPr id="4" name="TextBox 3"/>
          <p:cNvSpPr txBox="1"/>
          <p:nvPr/>
        </p:nvSpPr>
        <p:spPr>
          <a:xfrm>
            <a:off x="457200" y="56388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Accelerating </a:t>
            </a:r>
            <a:r>
              <a:rPr lang="en-US" sz="1600" dirty="0"/>
              <a:t>Exotic Option Pricing and Model Calibration Using GPUs, Bernemann et </a:t>
            </a:r>
            <a:r>
              <a:rPr lang="en-US" sz="1600" dirty="0" smtClean="0"/>
              <a:t>al in </a:t>
            </a:r>
            <a:r>
              <a:rPr lang="en-US" sz="1600" dirty="0"/>
              <a:t>High</a:t>
            </a:r>
          </a:p>
          <a:p>
            <a:r>
              <a:rPr lang="en-US" sz="1600" dirty="0"/>
              <a:t>Performance Computational Finance (WHPCF), </a:t>
            </a:r>
            <a:r>
              <a:rPr lang="en-US" sz="1600" dirty="0" smtClean="0"/>
              <a:t>2010, IEEE </a:t>
            </a:r>
            <a:r>
              <a:rPr lang="en-US" sz="1600" dirty="0"/>
              <a:t>Workshop on, pages 1–7, </a:t>
            </a:r>
            <a:r>
              <a:rPr lang="en-US" sz="1600" dirty="0" smtClean="0"/>
              <a:t>Nov</a:t>
            </a:r>
            <a:r>
              <a:rPr lang="en-US" sz="1600" dirty="0"/>
              <a:t>. 2010.</a:t>
            </a:r>
          </a:p>
          <a:p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19200"/>
            <a:ext cx="8229600" cy="502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Error reduction for a real portfolio of 835 structured equity linked notes.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81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 Integration in QuantLib via RInside</a:t>
            </a:r>
            <a:br>
              <a:rPr lang="de-DE" dirty="0" smtClean="0"/>
            </a:br>
            <a:r>
              <a:rPr lang="de-DE" sz="2400" dirty="0" smtClean="0"/>
              <a:t>Overview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RInside makes it easy to embed R code in C++ applications.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RInside constructor starts a regular R instance.</a:t>
            </a:r>
          </a:p>
          <a:p>
            <a:endParaRPr lang="en-US" dirty="0" smtClean="0"/>
          </a:p>
          <a:p>
            <a:r>
              <a:rPr lang="en-US" dirty="0" smtClean="0"/>
              <a:t>Commands are submitted via C++ strings, which are parsed and evaluated.</a:t>
            </a:r>
          </a:p>
          <a:p>
            <a:endParaRPr lang="en-US" dirty="0" smtClean="0"/>
          </a:p>
          <a:p>
            <a:r>
              <a:rPr lang="en-US" dirty="0" smtClean="0"/>
              <a:t>Higher-level abstractions from Rcpp </a:t>
            </a:r>
            <a:r>
              <a:rPr lang="en-US" dirty="0" smtClean="0"/>
              <a:t>keep </a:t>
            </a:r>
            <a:r>
              <a:rPr lang="en-US" dirty="0" smtClean="0"/>
              <a:t>it simple to get data in and out from the enclosing C++ application.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16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Integration in QuantLib via RInside</a:t>
            </a:r>
            <a:br>
              <a:rPr lang="en-US" dirty="0" smtClean="0"/>
            </a:br>
            <a:r>
              <a:rPr lang="en-US" sz="2400" dirty="0" smtClean="0"/>
              <a:t>Using R as a Payoff Scripting Language (snippet)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19200"/>
            <a:ext cx="8024954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RInside R(argc, 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create an embedded R instance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R.parseEvalQ(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"payoff &lt;- function(path) {"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"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max(0, path[length(path)] - strike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);"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return call payoff value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"});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"strike"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100.0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assign value to R’s strike variable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i=0; i &lt;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nSimulations;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++i)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QuantLib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generator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 path_type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 path = generator.next().value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assign path to R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path variable</a:t>
            </a:r>
            <a:endParaRPr lang="en-US" sz="1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R["path"] = std::vector&lt;Real&gt;(path[0].begin(), path[0].end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//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execute payoff script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 Real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npv = R.parseEval("payoff(path)"); 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stat.add(npv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 discountFactor);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std::cout &lt;&lt; stat.mean() &lt;&lt;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" &lt;&lt; stat.errorEstimate()) &lt;&lt; std::endl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010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 Integration in QuantLib via RInside</a:t>
            </a:r>
            <a:br>
              <a:rPr lang="de-DE" dirty="0" smtClean="0"/>
            </a:br>
            <a:r>
              <a:rPr lang="de-DE" sz="2400" dirty="0" smtClean="0"/>
              <a:t>RInside and Rcpp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Calling QuantLib methods from R within a C++ application.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5450" y="1828800"/>
            <a:ext cx="7702750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include &lt;RInside.h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include &lt;ql/quantlib.hpp&gt;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main(int argc, char* argv[])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RInside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R(argc, 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// create an embedded R instance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// assign the QuantLib betaFunction method to R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ql_beta variable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R["ql_beta"] = Rcpp::InternalFunction( &amp;QuantLib::betaFunction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// evaluating the QuantLib beta function via R</a:t>
            </a:r>
            <a:endParaRPr lang="en-US" sz="1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 Real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ql_beta = R.parseEval("ql_beta(2, 3)");</a:t>
            </a:r>
          </a:p>
          <a:p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evaluating 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’s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build-in beta function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r_beta  = R.parseEval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("beta(2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)");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std::cout &lt;&lt; r_beta &lt;&lt; " " &lt;&lt; ql_beta &lt;&lt; std::endl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74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RQuantLib Package</a:t>
            </a:r>
            <a:br>
              <a:rPr lang="de-DE" dirty="0" smtClean="0"/>
            </a:br>
            <a:r>
              <a:rPr lang="de-DE" sz="2400" dirty="0" smtClean="0"/>
              <a:t>Overview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RQuantLib (Dirk Eddelbuettel) </a:t>
            </a:r>
            <a:r>
              <a:rPr lang="en-US" dirty="0" smtClean="0"/>
              <a:t>package </a:t>
            </a:r>
            <a:r>
              <a:rPr lang="en-US" dirty="0" smtClean="0"/>
              <a:t>exposes a subset of the QuantLib functionality to R.</a:t>
            </a:r>
          </a:p>
          <a:p>
            <a:endParaRPr lang="en-US" dirty="0" smtClean="0"/>
          </a:p>
          <a:p>
            <a:r>
              <a:rPr lang="en-US" dirty="0" smtClean="0"/>
              <a:t>Technically RQuantLib uses Rcpp to bridge between QuantLib‘s C++ world and R.</a:t>
            </a:r>
          </a:p>
          <a:p>
            <a:endParaRPr lang="en-US" dirty="0" smtClean="0"/>
          </a:p>
          <a:p>
            <a:r>
              <a:rPr lang="en-US" dirty="0" smtClean="0"/>
              <a:t>RQuantLib covers a number of option pricing functions, a broader range of fixed income functions and also calendar and holiday utilities.</a:t>
            </a:r>
          </a:p>
          <a:p>
            <a:endParaRPr lang="en-US" dirty="0" smtClean="0"/>
          </a:p>
          <a:p>
            <a:r>
              <a:rPr lang="en-US" dirty="0" smtClean="0"/>
              <a:t>RQuantLib is the easiest way to start with QuantLib in 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RQuantLib Package</a:t>
            </a:r>
            <a:br>
              <a:rPr lang="de-DE" dirty="0" smtClean="0"/>
            </a:br>
            <a:r>
              <a:rPr lang="de-DE" sz="2400" dirty="0" smtClean="0"/>
              <a:t>Example: Down-and-Out Put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3621504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(RQuantLib)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 &lt;-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(80, 150)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barrierPrice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BarrierOption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"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downout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underlying=s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strike=120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dividendYield=0.01,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riskFreeRate=0.03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maturity=0.1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volatility=0.4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barrier=80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)$value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sapply(s,barrierPrice),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ylab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xlab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Underlying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",type="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77591"/>
            <a:ext cx="4572000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QuantLib Project</a:t>
            </a:r>
            <a:br>
              <a:rPr lang="de-DE" dirty="0" smtClean="0"/>
            </a:br>
            <a:r>
              <a:rPr lang="de-DE" sz="2400" dirty="0" smtClean="0"/>
              <a:t>Overview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 free/open source library for quantitative finance under a very liberal (modified) BSD license.</a:t>
            </a:r>
          </a:p>
          <a:p>
            <a:endParaRPr lang="de-DE" dirty="0"/>
          </a:p>
          <a:p>
            <a:r>
              <a:rPr lang="de-DE" dirty="0" smtClean="0"/>
              <a:t>Project was </a:t>
            </a:r>
            <a:r>
              <a:rPr lang="en-US" dirty="0" smtClean="0"/>
              <a:t>started</a:t>
            </a:r>
            <a:r>
              <a:rPr lang="de-DE" dirty="0" smtClean="0"/>
              <a:t> of in 2000 by Ferdinando Ametrano and Luigi Ballabio and is supported by the Italian consultancy StatPro.</a:t>
            </a:r>
          </a:p>
          <a:p>
            <a:endParaRPr lang="de-DE" dirty="0" smtClean="0"/>
          </a:p>
          <a:p>
            <a:r>
              <a:rPr lang="de-DE" dirty="0" smtClean="0"/>
              <a:t>QuantLib has 150+ contributors and is still growing.</a:t>
            </a:r>
          </a:p>
          <a:p>
            <a:endParaRPr lang="de-DE" dirty="0"/>
          </a:p>
          <a:p>
            <a:r>
              <a:rPr lang="de-DE" dirty="0" smtClean="0"/>
              <a:t>SLOCCount: ~320T source lines of code.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and QuantLib are complementing each other.</a:t>
            </a:r>
          </a:p>
          <a:p>
            <a:endParaRPr lang="en-US" dirty="0" smtClean="0"/>
          </a:p>
          <a:p>
            <a:r>
              <a:rPr lang="en-US" dirty="0" smtClean="0"/>
              <a:t>A subset of QuantLib can be accessed </a:t>
            </a:r>
            <a:r>
              <a:rPr lang="en-US" dirty="0" smtClean="0"/>
              <a:t>by </a:t>
            </a:r>
            <a:r>
              <a:rPr lang="en-US" dirty="0" smtClean="0"/>
              <a:t>R via the QuantLib-SWIG layer.</a:t>
            </a:r>
          </a:p>
          <a:p>
            <a:endParaRPr lang="en-US" dirty="0" smtClean="0"/>
          </a:p>
          <a:p>
            <a:r>
              <a:rPr lang="en-US" dirty="0" smtClean="0"/>
              <a:t>As for any other C/C++ library Rcpp together with RInsinde make it very easy to integrate QuantLib functionality in R or via versa.</a:t>
            </a:r>
          </a:p>
          <a:p>
            <a:endParaRPr lang="en-US" dirty="0" smtClean="0"/>
          </a:p>
          <a:p>
            <a:r>
              <a:rPr lang="en-US" dirty="0" smtClean="0"/>
              <a:t>RQuantLib makes parts of QuantLib visible in R using Rcpp.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QuantLib Project</a:t>
            </a:r>
            <a:br>
              <a:rPr lang="de-DE" dirty="0" smtClean="0"/>
            </a:br>
            <a:r>
              <a:rPr lang="de-DE" sz="2400" dirty="0" smtClean="0"/>
              <a:t>Overview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QuantLib is written in C++ in a </a:t>
            </a:r>
            <a:r>
              <a:rPr lang="en-US" dirty="0" smtClean="0"/>
              <a:t>rigorous </a:t>
            </a:r>
            <a:r>
              <a:rPr lang="de-DE" dirty="0" smtClean="0"/>
              <a:t>object oriented </a:t>
            </a:r>
            <a:r>
              <a:rPr lang="en-US" dirty="0" smtClean="0"/>
              <a:t>design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QuantLib comes with over 500 detailed units tests using the Boost unit test framework.</a:t>
            </a:r>
          </a:p>
          <a:p>
            <a:endParaRPr lang="de-DE" dirty="0"/>
          </a:p>
          <a:p>
            <a:r>
              <a:rPr lang="de-DE" dirty="0" smtClean="0"/>
              <a:t>Luigi Ballabio documentation </a:t>
            </a:r>
            <a:r>
              <a:rPr lang="de-DE" i="1" dirty="0" smtClean="0"/>
              <a:t>“Implementing QuantLib“</a:t>
            </a:r>
            <a:r>
              <a:rPr lang="de-DE" dirty="0" smtClean="0"/>
              <a:t> is available: </a:t>
            </a:r>
            <a:r>
              <a:rPr lang="de-DE" dirty="0" smtClean="0">
                <a:solidFill>
                  <a:srgbClr val="7030A0"/>
                </a:solidFill>
                <a:hlinkClick r:id="rId2"/>
              </a:rPr>
              <a:t>https://sites.google.com/site/luigiballabio/qlbook</a:t>
            </a:r>
            <a:endParaRPr lang="de-DE" dirty="0" smtClean="0">
              <a:solidFill>
                <a:srgbClr val="7030A0"/>
              </a:solidFill>
            </a:endParaRPr>
          </a:p>
          <a:p>
            <a:pPr marL="274320" lvl="1" indent="0">
              <a:buNone/>
            </a:pPr>
            <a:endParaRPr lang="de-DE" dirty="0" smtClean="0"/>
          </a:p>
          <a:p>
            <a:r>
              <a:rPr lang="en-US" dirty="0"/>
              <a:t>Dimitri Reiswich </a:t>
            </a:r>
            <a:r>
              <a:rPr lang="en-US" dirty="0" smtClean="0"/>
              <a:t>provided </a:t>
            </a:r>
            <a:r>
              <a:rPr lang="en-US" dirty="0"/>
              <a:t>the slides </a:t>
            </a:r>
            <a:r>
              <a:rPr lang="en-US" dirty="0" smtClean="0"/>
              <a:t>for his course “</a:t>
            </a:r>
            <a:r>
              <a:rPr lang="en-US" i="1" dirty="0" smtClean="0"/>
              <a:t>QuantLib </a:t>
            </a:r>
            <a:r>
              <a:rPr lang="en-US" i="1" dirty="0"/>
              <a:t>Introduction</a:t>
            </a:r>
            <a:r>
              <a:rPr lang="en-US" i="1" dirty="0" smtClean="0"/>
              <a:t>”:</a:t>
            </a:r>
            <a:r>
              <a:rPr lang="en-US" dirty="0"/>
              <a:t> </a:t>
            </a:r>
            <a:r>
              <a:rPr lang="en-US" u="sng" dirty="0" smtClean="0">
                <a:solidFill>
                  <a:srgbClr val="BD92DE"/>
                </a:solidFill>
              </a:rPr>
              <a:t>http://quantlib.org/docs.shtml</a:t>
            </a:r>
          </a:p>
          <a:p>
            <a:pPr marL="0" indent="0">
              <a:buNone/>
            </a:pPr>
            <a:r>
              <a:rPr lang="de-DE" dirty="0" smtClean="0"/>
              <a:t>		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QuantLib Project</a:t>
            </a:r>
            <a:br>
              <a:rPr lang="de-DE" dirty="0" smtClean="0"/>
            </a:br>
            <a:r>
              <a:rPr lang="de-DE" sz="2400" dirty="0" smtClean="0"/>
              <a:t>Key Components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Asset</a:t>
            </a:r>
            <a:r>
              <a:rPr lang="de-DE" sz="3000" dirty="0" smtClean="0"/>
              <a:t> classes: Interest Rates, Equities, </a:t>
            </a:r>
            <a:r>
              <a:rPr lang="de-DE" sz="3000" dirty="0"/>
              <a:t>FX, </a:t>
            </a:r>
            <a:r>
              <a:rPr lang="de-DE" sz="3000" dirty="0" smtClean="0"/>
              <a:t>Inflation, Credit 	             Derivatives and Commodities</a:t>
            </a:r>
            <a:br>
              <a:rPr lang="de-DE" sz="3000" dirty="0" smtClean="0"/>
            </a:br>
            <a:endParaRPr lang="de-DE" sz="3000" dirty="0" smtClean="0"/>
          </a:p>
          <a:p>
            <a:r>
              <a:rPr lang="de-DE" sz="3000" dirty="0" smtClean="0"/>
              <a:t>Models: (snippet)</a:t>
            </a:r>
          </a:p>
          <a:p>
            <a:pPr lvl="1"/>
            <a:r>
              <a:rPr lang="de-DE" sz="2600" dirty="0" smtClean="0"/>
              <a:t>Interest Rates: Libor Market Model, Markov functional, SABR, bootstrapping a multi-curve set-up</a:t>
            </a:r>
          </a:p>
          <a:p>
            <a:pPr lvl="1"/>
            <a:r>
              <a:rPr lang="de-DE" sz="2600" dirty="0" smtClean="0"/>
              <a:t>Equity: Stochastic volatility with jump diffusion, local volatility</a:t>
            </a:r>
          </a:p>
          <a:p>
            <a:pPr lvl="1"/>
            <a:r>
              <a:rPr lang="de-DE" sz="2600" dirty="0" smtClean="0"/>
              <a:t>...</a:t>
            </a:r>
            <a:br>
              <a:rPr lang="de-DE" sz="2600" dirty="0" smtClean="0"/>
            </a:br>
            <a:endParaRPr lang="de-DE" sz="2600" dirty="0" smtClean="0"/>
          </a:p>
          <a:p>
            <a:r>
              <a:rPr lang="de-DE" sz="3000" dirty="0" smtClean="0"/>
              <a:t>Methods: (snippet)</a:t>
            </a:r>
            <a:endParaRPr lang="de-DE" sz="3000" dirty="0"/>
          </a:p>
          <a:p>
            <a:pPr lvl="1"/>
            <a:r>
              <a:rPr lang="de-DE" dirty="0"/>
              <a:t>Monte-Carlo Framework</a:t>
            </a:r>
            <a:r>
              <a:rPr lang="de-DE" dirty="0" smtClean="0"/>
              <a:t>, including Quasi-Monte-Carlo algorithms</a:t>
            </a:r>
            <a:endParaRPr lang="de-DE" dirty="0"/>
          </a:p>
          <a:p>
            <a:pPr lvl="1"/>
            <a:r>
              <a:rPr lang="de-DE" dirty="0"/>
              <a:t>Multi-dimensional finite difference framework</a:t>
            </a:r>
          </a:p>
          <a:p>
            <a:pPr lvl="1"/>
            <a:r>
              <a:rPr lang="de-DE" dirty="0" smtClean="0"/>
              <a:t>Trees</a:t>
            </a:r>
            <a:br>
              <a:rPr lang="de-DE" dirty="0" smtClean="0"/>
            </a:br>
            <a:endParaRPr lang="de-DE" dirty="0" smtClean="0"/>
          </a:p>
          <a:p>
            <a:r>
              <a:rPr lang="de-DE" sz="3000" dirty="0" smtClean="0"/>
              <a:t>Calendars, day counters, math tools, design patterns,...</a:t>
            </a:r>
            <a:endParaRPr lang="de-DE" sz="3000" dirty="0"/>
          </a:p>
          <a:p>
            <a:pPr marL="274320" lvl="1" indent="0">
              <a:buNone/>
            </a:pPr>
            <a:endParaRPr lang="de-DE" dirty="0" smtClean="0"/>
          </a:p>
          <a:p>
            <a:pPr marL="274320" lvl="1" indent="0">
              <a:buNone/>
            </a:pPr>
            <a:endParaRPr lang="de-DE" dirty="0"/>
          </a:p>
          <a:p>
            <a:pPr marL="274320" lvl="1" indent="0">
              <a:buNone/>
            </a:pP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QuantLib Project</a:t>
            </a:r>
            <a:br>
              <a:rPr lang="de-DE" dirty="0" smtClean="0"/>
            </a:br>
            <a:r>
              <a:rPr lang="de-DE" sz="2400" dirty="0" smtClean="0"/>
              <a:t>Interoperability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Interoperability with other languages and spread sheets was an important aspect right from the beginning.</a:t>
            </a:r>
          </a:p>
          <a:p>
            <a:endParaRPr lang="en-US" dirty="0" smtClean="0"/>
          </a:p>
          <a:p>
            <a:r>
              <a:rPr lang="en-US" dirty="0" smtClean="0"/>
              <a:t>QuantLibAddin exports a QuantLib interface to Excel and other end-user applications.</a:t>
            </a:r>
          </a:p>
          <a:p>
            <a:endParaRPr lang="en-US" dirty="0" smtClean="0"/>
          </a:p>
          <a:p>
            <a:r>
              <a:rPr lang="en-US" dirty="0" smtClean="0"/>
              <a:t>A subset of QuantLib can also be called from C#, Java/Scala, Python, Perl, Ocaml, .... and R.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SWIG-Interface Layer</a:t>
            </a:r>
            <a:br>
              <a:rPr lang="de-DE" dirty="0" smtClean="0"/>
            </a:br>
            <a:r>
              <a:rPr lang="de-DE" sz="2400" dirty="0" smtClean="0"/>
              <a:t>Overview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S</a:t>
            </a:r>
            <a:r>
              <a:rPr lang="en-US" dirty="0" smtClean="0"/>
              <a:t>implified </a:t>
            </a:r>
            <a:r>
              <a:rPr lang="en-US" u="sng" dirty="0" smtClean="0"/>
              <a:t>W</a:t>
            </a:r>
            <a:r>
              <a:rPr lang="en-US" dirty="0" smtClean="0"/>
              <a:t>rapper and </a:t>
            </a:r>
            <a:r>
              <a:rPr lang="en-US" u="sng" dirty="0" smtClean="0"/>
              <a:t>I</a:t>
            </a:r>
            <a:r>
              <a:rPr lang="en-US" dirty="0" smtClean="0"/>
              <a:t>nterface </a:t>
            </a:r>
            <a:r>
              <a:rPr lang="en-US" u="sng" dirty="0" smtClean="0"/>
              <a:t>G</a:t>
            </a:r>
            <a:r>
              <a:rPr lang="en-US" dirty="0" smtClean="0"/>
              <a:t>enerator (SWIG) connects C/C++ libraries to many other languages.</a:t>
            </a:r>
          </a:p>
          <a:p>
            <a:endParaRPr lang="en-US" dirty="0" smtClean="0"/>
          </a:p>
          <a:p>
            <a:r>
              <a:rPr lang="en-US" dirty="0" smtClean="0"/>
              <a:t>The developer has to provide an interface file for the classes and functions to be exported.</a:t>
            </a:r>
          </a:p>
          <a:p>
            <a:endParaRPr lang="en-US" dirty="0" smtClean="0"/>
          </a:p>
          <a:p>
            <a:r>
              <a:rPr lang="en-US" dirty="0" smtClean="0"/>
              <a:t>The SWIG tool will generate the glue code between C++ and the target languages.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SWIG-Interface Layer</a:t>
            </a:r>
            <a:br>
              <a:rPr lang="de-DE" dirty="0" smtClean="0"/>
            </a:br>
            <a:r>
              <a:rPr lang="de-DE" sz="2400" dirty="0" smtClean="0"/>
              <a:t>Example: Bates Stochastic Volatility Model (snipplet)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19200"/>
            <a:ext cx="8001000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Pricing engine for the Bates stochastic volatility model with jumps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batesEngine &lt;-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BatesEngine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BatesModel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BatesProcess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riskFreeRate, dividendYield, underlying,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0.1, 1.5, 0.25, 0.75, -0.75, 0.75, -0.05, 0.3)), 128)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calculate Black-Scholes implied volatility from the Bates model price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impliedVol &lt;-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(strike, maturity)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option exercise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exercise &lt;-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EuropeanExercise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(maturity)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define payoff object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payoff &lt;-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PlainVanillaPayoff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("Call", strike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plain vanilla european option with given maturity and strike 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option &lt;-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VanillaOption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(payoff, exercise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# option should be priced using the Bates pricing engine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option$setPricingEngine(option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batesEngine)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option$impliedVolatility(option, targetValue=option$NPV(),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process=bsProcess, accuracy=1e-16,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maxEvaluations=100, minVol=0.1, maxVol=2.0)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SWIG-Interface Layer</a:t>
            </a:r>
            <a:br>
              <a:rPr lang="de-DE" dirty="0" smtClean="0"/>
            </a:br>
            <a:r>
              <a:rPr lang="de-DE" sz="2400" dirty="0" smtClean="0"/>
              <a:t>Example: Bates Stochastic Volatility Model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781800" cy="46406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0" y="1371600"/>
            <a:ext cx="785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 = 1%,q = 4%,v</a:t>
            </a:r>
            <a:r>
              <a:rPr lang="de-DE" baseline="-25000" dirty="0" smtClean="0"/>
              <a:t>0</a:t>
            </a:r>
            <a:r>
              <a:rPr lang="de-DE" dirty="0"/>
              <a:t>= </a:t>
            </a:r>
            <a:r>
              <a:rPr lang="de-DE" dirty="0" smtClean="0"/>
              <a:t>0.1, </a:t>
            </a:r>
            <a:r>
              <a:rPr lang="de-DE" dirty="0" smtClean="0">
                <a:latin typeface="Symbol" pitchFamily="18" charset="2"/>
              </a:rPr>
              <a:t>k =1.5,Q=0.25,s = 0.75,r = -0.75,l= 0.75,m =-0.05,d = 0.3</a:t>
            </a:r>
            <a:endParaRPr lang="en-US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1117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SWIG-Interface </a:t>
            </a:r>
            <a:r>
              <a:rPr lang="de-DE" dirty="0" smtClean="0"/>
              <a:t>Layer</a:t>
            </a:r>
            <a:br>
              <a:rPr lang="de-DE" dirty="0" smtClean="0"/>
            </a:br>
            <a:r>
              <a:rPr lang="de-DE" sz="2400" dirty="0" smtClean="0"/>
              <a:t>Calibration of Stochastic Volatility Models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Case study: Choose the best local optimizer for the calibration                       	          of a stochastic volatility model.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lvl="1" fontAlgn="base"/>
            <a:r>
              <a:rPr lang="en-US" sz="1400" b="1" dirty="0" smtClean="0"/>
              <a:t>nls.lm</a:t>
            </a:r>
            <a:r>
              <a:rPr lang="en-US" sz="1400" dirty="0"/>
              <a:t>: Levenberg-Marquardt </a:t>
            </a:r>
            <a:r>
              <a:rPr lang="en-US" sz="1400" dirty="0" smtClean="0"/>
              <a:t>algorithm</a:t>
            </a:r>
          </a:p>
          <a:p>
            <a:pPr lvl="1" fontAlgn="base"/>
            <a:r>
              <a:rPr lang="en-US" sz="1400" b="1" dirty="0" smtClean="0"/>
              <a:t>nls</a:t>
            </a:r>
            <a:r>
              <a:rPr lang="en-US" sz="1400" dirty="0"/>
              <a:t>: Gauss-Newton algorithm</a:t>
            </a:r>
          </a:p>
          <a:p>
            <a:pPr lvl="1" fontAlgn="base"/>
            <a:r>
              <a:rPr lang="en-US" sz="1400" b="1" dirty="0"/>
              <a:t>nl2sol</a:t>
            </a:r>
            <a:r>
              <a:rPr lang="en-US" sz="1400" dirty="0"/>
              <a:t>:based on the </a:t>
            </a:r>
            <a:r>
              <a:rPr lang="en-US" sz="1400" dirty="0">
                <a:hlinkClick r:id="rId2"/>
              </a:rPr>
              <a:t>PORT</a:t>
            </a:r>
            <a:r>
              <a:rPr lang="en-US" sz="1400" dirty="0"/>
              <a:t> library.</a:t>
            </a:r>
          </a:p>
          <a:p>
            <a:pPr lvl="1" fontAlgn="base"/>
            <a:r>
              <a:rPr lang="en-US" sz="1400" b="1" dirty="0" smtClean="0"/>
              <a:t>nlm</a:t>
            </a:r>
            <a:r>
              <a:rPr lang="en-US" sz="1400" dirty="0" smtClean="0"/>
              <a:t>:Newton </a:t>
            </a:r>
            <a:r>
              <a:rPr lang="en-US" sz="1400" dirty="0"/>
              <a:t>style minizer</a:t>
            </a:r>
          </a:p>
          <a:p>
            <a:pPr lvl="1" fontAlgn="base"/>
            <a:r>
              <a:rPr lang="en-US" sz="1400" b="1" dirty="0"/>
              <a:t>bfgs:</a:t>
            </a:r>
            <a:r>
              <a:rPr lang="en-US" sz="1400" dirty="0"/>
              <a:t> quasi-Newton </a:t>
            </a:r>
            <a:r>
              <a:rPr lang="en-US" sz="1400" dirty="0" smtClean="0"/>
              <a:t>method</a:t>
            </a:r>
          </a:p>
          <a:p>
            <a:pPr lvl="1" fontAlgn="base"/>
            <a:r>
              <a:rPr lang="en-US" sz="1400" b="1" dirty="0" smtClean="0"/>
              <a:t>l-bfgs-b</a:t>
            </a:r>
            <a:r>
              <a:rPr lang="en-US" sz="1400" dirty="0"/>
              <a:t>: limited memory BFGS </a:t>
            </a:r>
            <a:r>
              <a:rPr lang="en-US" sz="1400" dirty="0" smtClean="0"/>
              <a:t>algorithm</a:t>
            </a:r>
          </a:p>
          <a:p>
            <a:pPr lvl="1" fontAlgn="base"/>
            <a:r>
              <a:rPr lang="en-US" sz="1400" b="1" dirty="0" smtClean="0"/>
              <a:t>cg</a:t>
            </a:r>
            <a:r>
              <a:rPr lang="en-US" sz="1400" dirty="0"/>
              <a:t>: conjugate gradient algorithm</a:t>
            </a:r>
          </a:p>
          <a:p>
            <a:pPr lvl="1" fontAlgn="base"/>
            <a:r>
              <a:rPr lang="en-US" sz="1400" b="1" dirty="0"/>
              <a:t>nm</a:t>
            </a:r>
            <a:r>
              <a:rPr lang="en-US" sz="1400" dirty="0"/>
              <a:t>: Nelder-Mead method</a:t>
            </a:r>
          </a:p>
          <a:p>
            <a:pPr lvl="1" fontAlgn="base"/>
            <a:r>
              <a:rPr lang="en-US" sz="1400" b="1" dirty="0"/>
              <a:t>bobyqa</a:t>
            </a:r>
            <a:r>
              <a:rPr lang="en-US" sz="1400" dirty="0"/>
              <a:t>:trust region </a:t>
            </a:r>
            <a:r>
              <a:rPr lang="en-US" sz="1400" dirty="0" smtClean="0"/>
              <a:t>method</a:t>
            </a:r>
          </a:p>
          <a:p>
            <a:pPr lvl="1" fontAlgn="base"/>
            <a:r>
              <a:rPr lang="en-US" sz="1400" b="1" dirty="0" smtClean="0"/>
              <a:t>newuoa</a:t>
            </a:r>
            <a:r>
              <a:rPr lang="en-US" sz="1400" dirty="0"/>
              <a:t>: trust region </a:t>
            </a:r>
            <a:r>
              <a:rPr lang="en-US" sz="1400" dirty="0" smtClean="0"/>
              <a:t>method</a:t>
            </a:r>
          </a:p>
          <a:p>
            <a:pPr lvl="1" fontAlgn="base"/>
            <a:r>
              <a:rPr lang="en-US" sz="1400" b="1" dirty="0" smtClean="0"/>
              <a:t>uobyqa</a:t>
            </a:r>
            <a:r>
              <a:rPr lang="en-US" sz="1400" dirty="0" smtClean="0"/>
              <a:t>:trust </a:t>
            </a:r>
            <a:r>
              <a:rPr lang="en-US" sz="1400" dirty="0"/>
              <a:t>region </a:t>
            </a:r>
            <a:r>
              <a:rPr lang="en-US" sz="1400" dirty="0" smtClean="0"/>
              <a:t>method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0574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860</TotalTime>
  <Words>1324</Words>
  <Application>Microsoft Office PowerPoint</Application>
  <PresentationFormat>On-screen Show (4:3)</PresentationFormat>
  <Paragraphs>252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Origin</vt:lpstr>
      <vt:lpstr>R/QuantLib Integration</vt:lpstr>
      <vt:lpstr>The QuantLib Project Overview</vt:lpstr>
      <vt:lpstr>The QuantLib Project Overview</vt:lpstr>
      <vt:lpstr>The QuantLib Project Key Components</vt:lpstr>
      <vt:lpstr>The QuantLib Project Interoperability</vt:lpstr>
      <vt:lpstr>SWIG-Interface Layer Overview</vt:lpstr>
      <vt:lpstr>SWIG-Interface Layer Example: Bates Stochastic Volatility Model (snipplet)</vt:lpstr>
      <vt:lpstr>SWIG-Interface Layer Example: Bates Stochastic Volatility Model</vt:lpstr>
      <vt:lpstr>SWIG-Interface Layer Calibration of Stochastic Volatility Models</vt:lpstr>
      <vt:lpstr>QuantLib Integration in R via Rcpp Overview</vt:lpstr>
      <vt:lpstr>QuantLib Integration in R via Rcpp Example: QuantLib‘s Black Formula</vt:lpstr>
      <vt:lpstr>QuantLib Integration in R via Rcpp Quasi-Monte-Carlo with Brownian Bridges</vt:lpstr>
      <vt:lpstr>QuantLib Integration in R via Rcpp Quasi-Monte-Carlo with Brownian Bridges</vt:lpstr>
      <vt:lpstr>QuantLib Integration in R via Rcpp Quasi-Monte-Carlo with Brownian Bridges</vt:lpstr>
      <vt:lpstr>R Integration in QuantLib via RInside Overview</vt:lpstr>
      <vt:lpstr>R Integration in QuantLib via RInside Using R as a Payoff Scripting Language (snippet)</vt:lpstr>
      <vt:lpstr>R Integration in QuantLib via RInside RInside and Rcpp</vt:lpstr>
      <vt:lpstr>The RQuantLib Package Overview</vt:lpstr>
      <vt:lpstr>The RQuantLib Package Example: Down-and-Out Put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R/QuantLib Integration</dc:title>
  <dc:creator>Windows User</dc:creator>
  <cp:lastModifiedBy>Windows User</cp:lastModifiedBy>
  <cp:revision>106</cp:revision>
  <dcterms:created xsi:type="dcterms:W3CDTF">2013-05-12T19:02:59Z</dcterms:created>
  <dcterms:modified xsi:type="dcterms:W3CDTF">2013-05-18T14:56:46Z</dcterms:modified>
</cp:coreProperties>
</file>