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1"/>
  </p:notesMasterIdLst>
  <p:sldIdLst>
    <p:sldId id="256" r:id="rId3"/>
    <p:sldId id="270" r:id="rId4"/>
    <p:sldId id="336" r:id="rId5"/>
    <p:sldId id="285" r:id="rId6"/>
    <p:sldId id="367" r:id="rId7"/>
    <p:sldId id="368" r:id="rId8"/>
    <p:sldId id="366" r:id="rId9"/>
    <p:sldId id="365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FE94"/>
    <a:srgbClr val="FFFFFF"/>
    <a:srgbClr val="2CEE0C"/>
    <a:srgbClr val="AFDDFF"/>
    <a:srgbClr val="FFAC05"/>
    <a:srgbClr val="FAFFC9"/>
    <a:srgbClr val="99FF66"/>
    <a:srgbClr val="DDF3EA"/>
    <a:srgbClr val="EAD5FF"/>
    <a:srgbClr val="0284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1" autoAdjust="0"/>
    <p:restoredTop sz="98417" autoAdjust="0"/>
  </p:normalViewPr>
  <p:slideViewPr>
    <p:cSldViewPr snapToGrid="0">
      <p:cViewPr>
        <p:scale>
          <a:sx n="100" d="100"/>
          <a:sy n="100" d="100"/>
        </p:scale>
        <p:origin x="-900" y="444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48" y="112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C5388AD-D5EC-40D1-87A5-025D40F8A9C2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BAA7612-B806-446D-94FD-C81DC363F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8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7612-B806-446D-94FD-C81DC363F69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16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7612-B806-446D-94FD-C81DC363F69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7612-B806-446D-94FD-C81DC363F69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q"/>
            </a:pPr>
            <a:r>
              <a:rPr lang="en-US" dirty="0" smtClean="0"/>
              <a:t>Aggregations with many parameters: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dirty="0" smtClean="0"/>
              <a:t>Generic (HIGH, LOW, AVERAGE,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dirty="0" smtClean="0"/>
              <a:t>Finance (VWAP, RETURN, OPTION_PRICE,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dirty="0" smtClean="0"/>
              <a:t>Statistics (STDDEV, VARIANCE, RANKING,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en-US" dirty="0" smtClean="0"/>
              <a:t>Order Book (Snapshots, Depth, VWAP,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en-US" dirty="0" smtClean="0"/>
              <a:t>Joins and Merges for mixing &amp; matching different tick type, different databases, different symbols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en-US" dirty="0" smtClean="0"/>
              <a:t>Filters (WHERE_CLAUSE, SKIP_BAD_TICK,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en-US" dirty="0" smtClean="0"/>
              <a:t>Tick transformers (ADD/UPDATE fields, transpose,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en-US" dirty="0" smtClean="0"/>
              <a:t>Input and output adapters and much more…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7612-B806-446D-94FD-C81DC363F69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344488" lvl="1" indent="-344488">
              <a:spcBef>
                <a:spcPts val="750"/>
              </a:spcBef>
              <a:buClr>
                <a:srgbClr val="002060"/>
              </a:buClr>
              <a:buFont typeface="Wingdings" pitchFamily="2" charset="2"/>
              <a:buChar char="q"/>
              <a:defRPr/>
            </a:pPr>
            <a:r>
              <a:rPr lang="en-US" sz="2800" b="0" dirty="0" smtClean="0">
                <a:solidFill>
                  <a:schemeClr val="accent6">
                    <a:lumMod val="50000"/>
                  </a:schemeClr>
                </a:solidFill>
                <a:ea typeface="+mn-ea"/>
              </a:rPr>
              <a:t>Scalable multi-threaded 64bit server architecture</a:t>
            </a:r>
          </a:p>
          <a:p>
            <a:pPr marL="344488" lvl="1" indent="-344488">
              <a:spcBef>
                <a:spcPts val="750"/>
              </a:spcBef>
              <a:buClr>
                <a:srgbClr val="002060"/>
              </a:buClr>
              <a:buFont typeface="Wingdings" pitchFamily="2" charset="2"/>
              <a:buChar char="q"/>
              <a:defRPr/>
            </a:pPr>
            <a:r>
              <a:rPr lang="en-US" sz="2800" b="0" dirty="0" smtClean="0">
                <a:solidFill>
                  <a:schemeClr val="accent6">
                    <a:lumMod val="50000"/>
                  </a:schemeClr>
                </a:solidFill>
                <a:ea typeface="+mn-ea"/>
              </a:rPr>
              <a:t>Single-digit microsecond latency of CEP adapter for </a:t>
            </a:r>
            <a:r>
              <a:rPr lang="en-US" sz="2800" b="0" dirty="0" err="1" smtClean="0">
                <a:solidFill>
                  <a:schemeClr val="accent6">
                    <a:lumMod val="50000"/>
                  </a:schemeClr>
                </a:solidFill>
                <a:ea typeface="+mn-ea"/>
              </a:rPr>
              <a:t>PassThrough</a:t>
            </a:r>
            <a:r>
              <a:rPr lang="en-US" sz="2800" b="0" dirty="0" smtClean="0">
                <a:solidFill>
                  <a:schemeClr val="accent6">
                    <a:lumMod val="50000"/>
                  </a:schemeClr>
                </a:solidFill>
                <a:ea typeface="+mn-ea"/>
              </a:rPr>
              <a:t> query</a:t>
            </a:r>
          </a:p>
          <a:p>
            <a:pPr marL="344488" lvl="1" indent="-344488">
              <a:spcBef>
                <a:spcPts val="750"/>
              </a:spcBef>
              <a:buClr>
                <a:srgbClr val="002060"/>
              </a:buClr>
              <a:buFont typeface="Wingdings" pitchFamily="2" charset="2"/>
              <a:buChar char="q"/>
              <a:defRPr/>
            </a:pPr>
            <a:r>
              <a:rPr lang="en-US" sz="2800" b="0" dirty="0" smtClean="0">
                <a:solidFill>
                  <a:schemeClr val="accent6">
                    <a:lumMod val="50000"/>
                  </a:schemeClr>
                </a:solidFill>
                <a:ea typeface="+mn-ea"/>
              </a:rPr>
              <a:t>Bulk processing rate – more than 6 million ticks/second/core</a:t>
            </a:r>
          </a:p>
          <a:p>
            <a:pPr marL="344488" lvl="1" indent="-344488">
              <a:spcBef>
                <a:spcPts val="750"/>
              </a:spcBef>
              <a:buClr>
                <a:srgbClr val="002060"/>
              </a:buClr>
              <a:buFont typeface="Wingdings" pitchFamily="2" charset="2"/>
              <a:buChar char="q"/>
              <a:defRPr/>
            </a:pPr>
            <a:r>
              <a:rPr lang="en-US" sz="2800" b="0" dirty="0" smtClean="0">
                <a:solidFill>
                  <a:schemeClr val="accent6">
                    <a:lumMod val="50000"/>
                  </a:schemeClr>
                </a:solidFill>
                <a:ea typeface="+mn-ea"/>
              </a:rPr>
              <a:t>Ability to capture all ticks globally (currently over 7 billion ticks/day)</a:t>
            </a:r>
          </a:p>
          <a:p>
            <a:pPr marL="344488" lvl="1" indent="-344488">
              <a:spcBef>
                <a:spcPts val="750"/>
              </a:spcBef>
              <a:buClr>
                <a:srgbClr val="002060"/>
              </a:buClr>
              <a:buFont typeface="Wingdings" pitchFamily="2" charset="2"/>
              <a:buChar char="q"/>
              <a:defRPr/>
            </a:pPr>
            <a:r>
              <a:rPr lang="en-US" sz="2800" b="0" dirty="0" smtClean="0">
                <a:solidFill>
                  <a:schemeClr val="accent6">
                    <a:lumMod val="50000"/>
                  </a:schemeClr>
                </a:solidFill>
                <a:ea typeface="+mn-ea"/>
              </a:rPr>
              <a:t>Immediate access to the latest tick as well as years of history</a:t>
            </a:r>
          </a:p>
          <a:p>
            <a:pPr marL="344488" lvl="1" indent="-344488">
              <a:spcBef>
                <a:spcPts val="750"/>
              </a:spcBef>
              <a:buClr>
                <a:srgbClr val="002060"/>
              </a:buClr>
              <a:buFont typeface="Wingdings" pitchFamily="2" charset="2"/>
              <a:buChar char="q"/>
              <a:defRPr/>
            </a:pPr>
            <a:r>
              <a:rPr lang="en-US" sz="2800" b="0" dirty="0" smtClean="0">
                <a:solidFill>
                  <a:schemeClr val="accent6">
                    <a:lumMod val="50000"/>
                  </a:schemeClr>
                </a:solidFill>
                <a:ea typeface="+mn-ea"/>
              </a:rPr>
              <a:t>Standard setup handles over 10 million data/analytics requests daily</a:t>
            </a:r>
          </a:p>
          <a:p>
            <a:pPr marL="344488" lvl="1" indent="-344488">
              <a:spcBef>
                <a:spcPts val="750"/>
              </a:spcBef>
              <a:buClr>
                <a:srgbClr val="002060"/>
              </a:buClr>
              <a:buFont typeface="Wingdings" pitchFamily="2" charset="2"/>
              <a:buChar char="q"/>
              <a:defRPr/>
            </a:pPr>
            <a:r>
              <a:rPr lang="en-US" sz="2800" b="0" dirty="0" smtClean="0">
                <a:solidFill>
                  <a:schemeClr val="accent6">
                    <a:lumMod val="50000"/>
                  </a:schemeClr>
                </a:solidFill>
                <a:ea typeface="+mn-ea"/>
              </a:rPr>
              <a:t>Proprietary compression to optimize disk use and retrieval rates</a:t>
            </a:r>
            <a:endParaRPr lang="en-US" sz="1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7612-B806-446D-94FD-C81DC363F69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31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344488" lvl="1" indent="-344488">
              <a:spcBef>
                <a:spcPts val="750"/>
              </a:spcBef>
              <a:buClr>
                <a:srgbClr val="002060"/>
              </a:buClr>
              <a:buFont typeface="Wingdings" pitchFamily="2" charset="2"/>
              <a:buChar char="q"/>
              <a:defRPr/>
            </a:pPr>
            <a:r>
              <a:rPr lang="en-US" sz="2800" b="0" dirty="0" smtClean="0">
                <a:solidFill>
                  <a:schemeClr val="accent6">
                    <a:lumMod val="50000"/>
                  </a:schemeClr>
                </a:solidFill>
                <a:ea typeface="+mn-ea"/>
              </a:rPr>
              <a:t>Scalable multi-threaded 64bit server architecture</a:t>
            </a:r>
          </a:p>
          <a:p>
            <a:pPr marL="344488" lvl="1" indent="-344488">
              <a:spcBef>
                <a:spcPts val="750"/>
              </a:spcBef>
              <a:buClr>
                <a:srgbClr val="002060"/>
              </a:buClr>
              <a:buFont typeface="Wingdings" pitchFamily="2" charset="2"/>
              <a:buChar char="q"/>
              <a:defRPr/>
            </a:pPr>
            <a:r>
              <a:rPr lang="en-US" sz="2800" b="0" dirty="0" smtClean="0">
                <a:solidFill>
                  <a:schemeClr val="accent6">
                    <a:lumMod val="50000"/>
                  </a:schemeClr>
                </a:solidFill>
                <a:ea typeface="+mn-ea"/>
              </a:rPr>
              <a:t>Single-digit microsecond latency of CEP adapter for </a:t>
            </a:r>
            <a:r>
              <a:rPr lang="en-US" sz="2800" b="0" dirty="0" err="1" smtClean="0">
                <a:solidFill>
                  <a:schemeClr val="accent6">
                    <a:lumMod val="50000"/>
                  </a:schemeClr>
                </a:solidFill>
                <a:ea typeface="+mn-ea"/>
              </a:rPr>
              <a:t>PassThrough</a:t>
            </a:r>
            <a:r>
              <a:rPr lang="en-US" sz="2800" b="0" dirty="0" smtClean="0">
                <a:solidFill>
                  <a:schemeClr val="accent6">
                    <a:lumMod val="50000"/>
                  </a:schemeClr>
                </a:solidFill>
                <a:ea typeface="+mn-ea"/>
              </a:rPr>
              <a:t> query</a:t>
            </a:r>
          </a:p>
          <a:p>
            <a:pPr marL="344488" lvl="1" indent="-344488">
              <a:spcBef>
                <a:spcPts val="750"/>
              </a:spcBef>
              <a:buClr>
                <a:srgbClr val="002060"/>
              </a:buClr>
              <a:buFont typeface="Wingdings" pitchFamily="2" charset="2"/>
              <a:buChar char="q"/>
              <a:defRPr/>
            </a:pPr>
            <a:r>
              <a:rPr lang="en-US" sz="2800" b="0" dirty="0" smtClean="0">
                <a:solidFill>
                  <a:schemeClr val="accent6">
                    <a:lumMod val="50000"/>
                  </a:schemeClr>
                </a:solidFill>
                <a:ea typeface="+mn-ea"/>
              </a:rPr>
              <a:t>Bulk processing rate – more than 6 million ticks/second/core</a:t>
            </a:r>
          </a:p>
          <a:p>
            <a:pPr marL="344488" lvl="1" indent="-344488">
              <a:spcBef>
                <a:spcPts val="750"/>
              </a:spcBef>
              <a:buClr>
                <a:srgbClr val="002060"/>
              </a:buClr>
              <a:buFont typeface="Wingdings" pitchFamily="2" charset="2"/>
              <a:buChar char="q"/>
              <a:defRPr/>
            </a:pPr>
            <a:r>
              <a:rPr lang="en-US" sz="2800" b="0" dirty="0" smtClean="0">
                <a:solidFill>
                  <a:schemeClr val="accent6">
                    <a:lumMod val="50000"/>
                  </a:schemeClr>
                </a:solidFill>
                <a:ea typeface="+mn-ea"/>
              </a:rPr>
              <a:t>Ability to capture all ticks globally (currently over 7 billion ticks/day)</a:t>
            </a:r>
          </a:p>
          <a:p>
            <a:pPr marL="344488" lvl="1" indent="-344488">
              <a:spcBef>
                <a:spcPts val="750"/>
              </a:spcBef>
              <a:buClr>
                <a:srgbClr val="002060"/>
              </a:buClr>
              <a:buFont typeface="Wingdings" pitchFamily="2" charset="2"/>
              <a:buChar char="q"/>
              <a:defRPr/>
            </a:pPr>
            <a:r>
              <a:rPr lang="en-US" sz="2800" b="0" dirty="0" smtClean="0">
                <a:solidFill>
                  <a:schemeClr val="accent6">
                    <a:lumMod val="50000"/>
                  </a:schemeClr>
                </a:solidFill>
                <a:ea typeface="+mn-ea"/>
              </a:rPr>
              <a:t>Immediate access to the latest tick as well as years of history</a:t>
            </a:r>
          </a:p>
          <a:p>
            <a:pPr marL="344488" lvl="1" indent="-344488">
              <a:spcBef>
                <a:spcPts val="750"/>
              </a:spcBef>
              <a:buClr>
                <a:srgbClr val="002060"/>
              </a:buClr>
              <a:buFont typeface="Wingdings" pitchFamily="2" charset="2"/>
              <a:buChar char="q"/>
              <a:defRPr/>
            </a:pPr>
            <a:r>
              <a:rPr lang="en-US" sz="2800" b="0" dirty="0" smtClean="0">
                <a:solidFill>
                  <a:schemeClr val="accent6">
                    <a:lumMod val="50000"/>
                  </a:schemeClr>
                </a:solidFill>
                <a:ea typeface="+mn-ea"/>
              </a:rPr>
              <a:t>Standard setup handles over 10 million data/analytics requests daily</a:t>
            </a:r>
          </a:p>
          <a:p>
            <a:pPr marL="344488" lvl="1" indent="-344488">
              <a:spcBef>
                <a:spcPts val="750"/>
              </a:spcBef>
              <a:buClr>
                <a:srgbClr val="002060"/>
              </a:buClr>
              <a:buFont typeface="Wingdings" pitchFamily="2" charset="2"/>
              <a:buChar char="q"/>
              <a:defRPr/>
            </a:pPr>
            <a:r>
              <a:rPr lang="en-US" sz="2800" b="0" dirty="0" smtClean="0">
                <a:solidFill>
                  <a:schemeClr val="accent6">
                    <a:lumMod val="50000"/>
                  </a:schemeClr>
                </a:solidFill>
                <a:ea typeface="+mn-ea"/>
              </a:rPr>
              <a:t>Proprietary compression to optimize disk use and retrieval rates</a:t>
            </a:r>
            <a:endParaRPr lang="en-US" sz="1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7612-B806-446D-94FD-C81DC363F69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31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A7612-B806-446D-94FD-C81DC363F69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9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46B4B-148E-4C02-A218-F73966B2DAEB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891D6-0E3C-43D1-94A2-5957BE750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46B4B-148E-4C02-A218-F73966B2DAEB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891D6-0E3C-43D1-94A2-5957BE750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268288"/>
            <a:ext cx="2001838" cy="5749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268288"/>
            <a:ext cx="5853112" cy="5749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46B4B-148E-4C02-A218-F73966B2DAEB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891D6-0E3C-43D1-94A2-5957BE750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6FC2A-98F6-4D1E-B7AF-764F656B2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1E326-7D1C-4647-9915-9C7B674B1B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A08BF-F925-4C58-B6ED-E0D9184F92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88C79-A626-42A6-AADE-C1AC52D7D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ACD57-30D9-450A-9932-D8DAE0BAD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C45F6-4199-4A0F-9A4B-D3ED819437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D01C5-654A-454B-89FE-D354D79F6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0E682-8839-4AB6-9AFF-2AA90C1CEA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46B4B-148E-4C02-A218-F73966B2DAEB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891D6-0E3C-43D1-94A2-5957BE750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7E74F-7A02-4BE0-8C20-3F62F42A33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4B776-0740-4990-B9C2-C9538485D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0600"/>
            <a:ext cx="2055813" cy="51387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0600"/>
            <a:ext cx="6019800" cy="51387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4B346-D346-4768-A476-747A7D21F1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370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F2E1E-EEEE-463E-827E-52F2A36542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46B4B-148E-4C02-A218-F73966B2DAEB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891D6-0E3C-43D1-94A2-5957BE750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2712" cy="4265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752600"/>
            <a:ext cx="3924300" cy="4265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46B4B-148E-4C02-A218-F73966B2DAEB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891D6-0E3C-43D1-94A2-5957BE750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46B4B-148E-4C02-A218-F73966B2DAEB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891D6-0E3C-43D1-94A2-5957BE750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46B4B-148E-4C02-A218-F73966B2DAEB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891D6-0E3C-43D1-94A2-5957BE750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46B4B-148E-4C02-A218-F73966B2DAEB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891D6-0E3C-43D1-94A2-5957BE750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46B4B-148E-4C02-A218-F73966B2DAEB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891D6-0E3C-43D1-94A2-5957BE750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46B4B-148E-4C02-A218-F73966B2DAEB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891D6-0E3C-43D1-94A2-5957BE750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7999412" cy="426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AutoShape 2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  <a:gd name="T0" fmla="*/ 3163 w 1000"/>
              <a:gd name="T1" fmla="*/ 3163 h 1000"/>
              <a:gd name="T2" fmla="*/ 18437 w 1000"/>
              <a:gd name="T3" fmla="*/ 18437 h 100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T0" t="T1" r="T2" b="T3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36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609600" y="6172200"/>
            <a:ext cx="7924800" cy="1588"/>
          </a:xfrm>
          <a:prstGeom prst="line">
            <a:avLst/>
          </a:prstGeom>
          <a:noFill/>
          <a:ln w="324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609600" y="6245225"/>
            <a:ext cx="19796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1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smtClean="0">
                <a:solidFill>
                  <a:srgbClr val="000000"/>
                </a:solidFill>
                <a:latin typeface="+mn-lt"/>
              </a:defRPr>
            </a:lvl1pPr>
          </a:lstStyle>
          <a:p>
            <a:fld id="{6AE46B4B-148E-4C02-A218-F73966B2DAEB}" type="datetimeFigureOut">
              <a:rPr lang="en-US" smtClean="0"/>
              <a:pPr/>
              <a:t>5/17/2013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4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1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smtClean="0">
                <a:solidFill>
                  <a:srgbClr val="00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19796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1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smtClean="0">
                <a:solidFill>
                  <a:srgbClr val="000000"/>
                </a:solidFill>
                <a:latin typeface="+mn-lt"/>
              </a:defRPr>
            </a:lvl1pPr>
          </a:lstStyle>
          <a:p>
            <a:fld id="{4E4891D6-0E3C-43D1-94A2-5957BE7500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268288"/>
            <a:ext cx="7999413" cy="1250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3"/>
            <a:ext cx="9144000" cy="89296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0"/>
            <a:ext cx="1295400" cy="609600"/>
          </a:xfrm>
          <a:prstGeom prst="rect">
            <a:avLst/>
          </a:prstGeom>
          <a:solidFill>
            <a:srgbClr val="C00000">
              <a:alpha val="8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ONE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1295400" y="0"/>
            <a:ext cx="1524000" cy="609600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TICK</a:t>
            </a:r>
            <a:r>
              <a:rPr kumimoji="0" lang="en-US" sz="1800" b="1" i="0" u="none" strike="noStrike" cap="none" normalizeH="0" baseline="100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®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38104" y="571499"/>
            <a:ext cx="28184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i="0" dirty="0" smtClean="0">
                <a:solidFill>
                  <a:schemeClr val="bg1"/>
                </a:solidFill>
              </a:rPr>
              <a:t>Accelerating Quant Research and Trading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2pPr>
      <a:lvl3pPr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3pPr>
      <a:lvl4pPr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4pPr>
      <a:lvl5pPr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5pPr>
      <a:lvl6pPr marL="2514600" indent="-228600"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6pPr>
      <a:lvl7pPr marL="2971800" indent="-228600"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7pPr>
      <a:lvl8pPr marL="3429000" indent="-228600"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8pPr>
      <a:lvl9pPr marL="3886200" indent="-228600"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9pPr>
    </p:titleStyle>
    <p:bodyStyle>
      <a:lvl1pPr marL="342900" indent="-342900" algn="l" defTabSz="457200" rtl="0" eaLnBrk="1" fontAlgn="base" hangingPunct="1">
        <a:lnSpc>
          <a:spcPct val="101000"/>
        </a:lnSpc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lnSpc>
          <a:spcPct val="101000"/>
        </a:lnSpc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1" fontAlgn="base" hangingPunct="1">
        <a:lnSpc>
          <a:spcPct val="101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1" fontAlgn="base" hangingPunct="1">
        <a:lnSpc>
          <a:spcPct val="101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1" fontAlgn="base" hangingPunct="1">
        <a:lnSpc>
          <a:spcPct val="101000"/>
        </a:lnSpc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1" fontAlgn="base" hangingPunct="1">
        <a:lnSpc>
          <a:spcPct val="101000"/>
        </a:lnSpc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lnSpc>
          <a:spcPct val="101000"/>
        </a:lnSpc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lnSpc>
          <a:spcPct val="101000"/>
        </a:lnSpc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lnSpc>
          <a:spcPct val="101000"/>
        </a:lnSpc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0600"/>
            <a:ext cx="7770813" cy="1370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1000"/>
              </a:lnSpc>
              <a:tabLst>
                <a:tab pos="723900" algn="l"/>
                <a:tab pos="1447800" algn="l"/>
              </a:tabLst>
              <a:defRPr sz="1200" smtClean="0">
                <a:solidFill>
                  <a:srgbClr val="000000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000000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1000"/>
              </a:lnSpc>
              <a:tabLst>
                <a:tab pos="723900" algn="l"/>
                <a:tab pos="1447800" algn="l"/>
              </a:tabLst>
              <a:defRPr sz="1200" smtClean="0">
                <a:solidFill>
                  <a:srgbClr val="000000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fld id="{6415608F-4AFF-441B-B17C-DA40D3305F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  <a:gd name="T0" fmla="*/ 3163 w 1000"/>
              <a:gd name="T1" fmla="*/ 3163 h 1000"/>
              <a:gd name="T2" fmla="*/ 18437 w 1000"/>
              <a:gd name="T3" fmla="*/ 18437 h 100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T0" t="T1" r="T2" b="T3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36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5" name="Picture 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85800" y="609600"/>
            <a:ext cx="25146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2pPr>
      <a:lvl3pPr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3pPr>
      <a:lvl4pPr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4pPr>
      <a:lvl5pPr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5pPr>
      <a:lvl6pPr marL="2514600" indent="-228600"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6pPr>
      <a:lvl7pPr marL="2971800" indent="-228600"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7pPr>
      <a:lvl8pPr marL="3429000" indent="-228600"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8pPr>
      <a:lvl9pPr marL="3886200" indent="-228600" algn="l" defTabSz="457200" rtl="0" eaLnBrk="1" fontAlgn="base" hangingPunct="1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Verdana" pitchFamily="32" charset="0"/>
          <a:cs typeface="Arial" charset="0"/>
        </a:defRPr>
      </a:lvl9pPr>
    </p:titleStyle>
    <p:bodyStyle>
      <a:lvl1pPr marL="342900" indent="-342900" algn="l" defTabSz="457200" rtl="0" eaLnBrk="1" fontAlgn="base" hangingPunct="1">
        <a:lnSpc>
          <a:spcPct val="101000"/>
        </a:lnSpc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lnSpc>
          <a:spcPct val="101000"/>
        </a:lnSpc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1" fontAlgn="base" hangingPunct="1">
        <a:lnSpc>
          <a:spcPct val="101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1" fontAlgn="base" hangingPunct="1">
        <a:lnSpc>
          <a:spcPct val="101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1" fontAlgn="base" hangingPunct="1">
        <a:lnSpc>
          <a:spcPct val="101000"/>
        </a:lnSpc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1" fontAlgn="base" hangingPunct="1">
        <a:lnSpc>
          <a:spcPct val="101000"/>
        </a:lnSpc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lnSpc>
          <a:spcPct val="101000"/>
        </a:lnSpc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lnSpc>
          <a:spcPct val="101000"/>
        </a:lnSpc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lnSpc>
          <a:spcPct val="101000"/>
        </a:lnSpc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98725"/>
            <a:ext cx="7772400" cy="3500631"/>
          </a:xfrm>
        </p:spPr>
        <p:txBody>
          <a:bodyPr/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OneTick </a:t>
            </a:r>
            <a:r>
              <a:rPr lang="en-US" sz="3600" b="1" dirty="0" smtClean="0">
                <a:solidFill>
                  <a:srgbClr val="0070C0"/>
                </a:solidFill>
              </a:rPr>
              <a:t>&amp; </a:t>
            </a:r>
            <a:r>
              <a:rPr lang="en-US" sz="4000" b="1" dirty="0" smtClean="0">
                <a:solidFill>
                  <a:srgbClr val="0070C0"/>
                </a:solidFill>
              </a:rPr>
              <a:t>R</a:t>
            </a:r>
            <a:r>
              <a:rPr lang="en-US" sz="3600" b="1" dirty="0" smtClean="0">
                <a:solidFill>
                  <a:srgbClr val="0070C0"/>
                </a:solidFill>
              </a:rPr>
              <a:t/>
            </a:r>
            <a:br>
              <a:rPr lang="en-US" sz="3600" b="1" dirty="0" smtClean="0">
                <a:solidFill>
                  <a:srgbClr val="0070C0"/>
                </a:solidFill>
              </a:rPr>
            </a:br>
            <a:r>
              <a:rPr lang="en-US" sz="3600" b="1" dirty="0">
                <a:solidFill>
                  <a:srgbClr val="002060"/>
                </a:solidFill>
              </a:rPr>
              <a:t>Handling </a:t>
            </a:r>
            <a:r>
              <a:rPr lang="en-US" sz="3600" b="1" dirty="0" smtClean="0">
                <a:solidFill>
                  <a:srgbClr val="002060"/>
                </a:solidFill>
              </a:rPr>
              <a:t/>
            </a:r>
            <a:br>
              <a:rPr lang="en-US" sz="3600" b="1" dirty="0" smtClean="0">
                <a:solidFill>
                  <a:srgbClr val="002060"/>
                </a:solidFill>
              </a:rPr>
            </a:br>
            <a:r>
              <a:rPr lang="en-US" sz="3600" b="1" dirty="0" smtClean="0">
                <a:solidFill>
                  <a:srgbClr val="002060"/>
                </a:solidFill>
              </a:rPr>
              <a:t>High </a:t>
            </a:r>
            <a:r>
              <a:rPr lang="en-US" sz="3600" b="1" dirty="0">
                <a:solidFill>
                  <a:srgbClr val="002060"/>
                </a:solidFill>
              </a:rPr>
              <a:t>&amp; Low Frequency </a:t>
            </a:r>
            <a:r>
              <a:rPr lang="en-US" sz="3600" b="1" dirty="0" smtClean="0">
                <a:solidFill>
                  <a:srgbClr val="002060"/>
                </a:solidFill>
              </a:rPr>
              <a:t>Data </a:t>
            </a:r>
            <a:br>
              <a:rPr lang="en-US" sz="3600" b="1" dirty="0" smtClean="0">
                <a:solidFill>
                  <a:srgbClr val="002060"/>
                </a:solidFill>
              </a:rPr>
            </a:br>
            <a:r>
              <a:rPr lang="en-US" sz="3600" b="1" dirty="0" smtClean="0">
                <a:solidFill>
                  <a:srgbClr val="0070C0"/>
                </a:solidFill>
              </a:rPr>
              <a:t/>
            </a:r>
            <a:br>
              <a:rPr lang="en-US" sz="3600" b="1" dirty="0" smtClean="0">
                <a:solidFill>
                  <a:srgbClr val="0070C0"/>
                </a:solidFill>
              </a:rPr>
            </a:br>
            <a:r>
              <a:rPr lang="en-US" sz="3600" b="1" dirty="0" smtClean="0">
                <a:solidFill>
                  <a:srgbClr val="002060"/>
                </a:solidFill>
              </a:rPr>
              <a:t>Historical </a:t>
            </a:r>
            <a:r>
              <a:rPr lang="en-US" sz="3600" b="1" dirty="0">
                <a:solidFill>
                  <a:srgbClr val="002060"/>
                </a:solidFill>
              </a:rPr>
              <a:t>&amp; Real-Time</a:t>
            </a:r>
            <a:br>
              <a:rPr lang="en-US" sz="3600" b="1" dirty="0">
                <a:solidFill>
                  <a:srgbClr val="002060"/>
                </a:solidFill>
              </a:rPr>
            </a:br>
            <a:r>
              <a:rPr lang="en-US" sz="3600" b="1" dirty="0" smtClean="0">
                <a:solidFill>
                  <a:srgbClr val="0070C0"/>
                </a:solidFill>
              </a:rPr>
              <a:t/>
            </a:r>
            <a:br>
              <a:rPr lang="en-US" sz="3600" b="1" dirty="0" smtClean="0">
                <a:solidFill>
                  <a:srgbClr val="0070C0"/>
                </a:solidFill>
              </a:rPr>
            </a:br>
            <a:endParaRPr lang="en-US" sz="40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451" y="1110863"/>
            <a:ext cx="5745756" cy="898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 bwMode="auto">
          <a:xfrm>
            <a:off x="1037386" y="6105199"/>
            <a:ext cx="7069229" cy="733425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17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FAC05"/>
                </a:solidFill>
                <a:effectLst/>
                <a:latin typeface="Wickenden Cafe NDP" pitchFamily="2" charset="0"/>
                <a:cs typeface="Arial" charset="0"/>
              </a:rPr>
              <a:t>6 Minute</a:t>
            </a:r>
            <a:r>
              <a:rPr kumimoji="0" lang="en-US" sz="4000" b="1" i="0" u="none" strike="noStrike" cap="none" normalizeH="0" dirty="0" smtClean="0">
                <a:ln>
                  <a:noFill/>
                </a:ln>
                <a:solidFill>
                  <a:srgbClr val="FFAC05"/>
                </a:solidFill>
                <a:effectLst/>
                <a:latin typeface="Wickenden Cafe NDP" pitchFamily="2" charset="0"/>
                <a:cs typeface="Arial" charset="0"/>
              </a:rPr>
              <a:t> Crash Course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FFAC05"/>
              </a:solidFill>
              <a:effectLst/>
              <a:latin typeface="Wickenden Cafe NDP" pitchFamily="2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8496" y="5235388"/>
            <a:ext cx="7207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0070C0"/>
                </a:solidFill>
              </a:rPr>
              <a:t>Maria Belianina, Ph.D.</a:t>
            </a:r>
          </a:p>
          <a:p>
            <a:pPr algn="r"/>
            <a:r>
              <a:rPr lang="en-US" sz="2000" b="1" dirty="0" smtClean="0">
                <a:solidFill>
                  <a:srgbClr val="0070C0"/>
                </a:solidFill>
              </a:rPr>
              <a:t>Director, Pre-Sales Engineering 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4672"/>
            <a:ext cx="8229600" cy="728525"/>
          </a:xfr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b="1" kern="1200" dirty="0">
                <a:solidFill>
                  <a:schemeClr val="accent2">
                    <a:lumMod val="50000"/>
                  </a:schemeClr>
                </a:solidFill>
              </a:rPr>
              <a:t>What is OneTick?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0901" y="1382148"/>
            <a:ext cx="8257229" cy="1409426"/>
          </a:xfrm>
          <a:prstGeom prst="rect">
            <a:avLst/>
          </a:prstGeom>
          <a:gradFill flip="none" rotWithShape="1">
            <a:gsLst>
              <a:gs pos="0">
                <a:srgbClr val="AFDDFF"/>
              </a:gs>
              <a:gs pos="50000">
                <a:srgbClr val="DDF3EA"/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>
            <a:lvl1pPr indent="-342900" fontAlgn="base">
              <a:lnSpc>
                <a:spcPct val="101000"/>
              </a:lnSpc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chemeClr val="accent6">
                    <a:lumMod val="50000"/>
                  </a:schemeClr>
                </a:solidFill>
              </a:defRPr>
            </a:lvl1pPr>
            <a:lvl2pPr marL="742950" indent="-285750" defTabSz="457200" fontAlgn="base">
              <a:lnSpc>
                <a:spcPct val="101000"/>
              </a:lnSpc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</a:defRPr>
            </a:lvl2pPr>
            <a:lvl3pPr marL="1143000" indent="-228600" defTabSz="457200" fontAlgn="base">
              <a:lnSpc>
                <a:spcPct val="101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</a:defRPr>
            </a:lvl3pPr>
            <a:lvl4pPr marL="1600200" indent="-228600" defTabSz="457200" fontAlgn="base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</a:defRPr>
            </a:lvl4pPr>
            <a:lvl5pPr marL="2057400" indent="-228600" defTabSz="457200" fontAlgn="base">
              <a:lnSpc>
                <a:spcPct val="101000"/>
              </a:lnSpc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</a:defRPr>
            </a:lvl5pPr>
            <a:lvl6pPr marL="2514600" indent="-228600" defTabSz="457200" fontAlgn="base">
              <a:lnSpc>
                <a:spcPct val="101000"/>
              </a:lnSpc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</a:defRPr>
            </a:lvl6pPr>
            <a:lvl7pPr marL="2971800" indent="-228600" defTabSz="457200" fontAlgn="base">
              <a:lnSpc>
                <a:spcPct val="101000"/>
              </a:lnSpc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</a:defRPr>
            </a:lvl7pPr>
            <a:lvl8pPr marL="3429000" indent="-228600" defTabSz="457200" fontAlgn="base">
              <a:lnSpc>
                <a:spcPct val="101000"/>
              </a:lnSpc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</a:defRPr>
            </a:lvl8pPr>
            <a:lvl9pPr marL="3886200" indent="-228600" defTabSz="457200" fontAlgn="base">
              <a:lnSpc>
                <a:spcPct val="101000"/>
              </a:lnSpc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</a:defRPr>
            </a:lvl9pPr>
          </a:lstStyle>
          <a:p>
            <a:r>
              <a:rPr lang="en-US" dirty="0" smtClean="0"/>
              <a:t>ONETICK time series database &amp; analytics</a:t>
            </a:r>
            <a:endParaRPr lang="en-US" dirty="0"/>
          </a:p>
          <a:p>
            <a:r>
              <a:rPr lang="en-US" sz="1800" b="0" dirty="0"/>
              <a:t>Tick data management and </a:t>
            </a:r>
            <a:r>
              <a:rPr lang="en-US" sz="1800" b="0" dirty="0" smtClean="0"/>
              <a:t>super fast analytics </a:t>
            </a:r>
            <a:r>
              <a:rPr lang="en-US" sz="1800" b="0" dirty="0"/>
              <a:t>for Finance. </a:t>
            </a:r>
            <a:r>
              <a:rPr lang="en-US" sz="1800" b="0" dirty="0" smtClean="0"/>
              <a:t/>
            </a:r>
            <a:br>
              <a:rPr lang="en-US" sz="1800" b="0" dirty="0" smtClean="0"/>
            </a:br>
            <a:r>
              <a:rPr lang="en-US" sz="1800" b="0" i="1" dirty="0" smtClean="0"/>
              <a:t>Capture</a:t>
            </a:r>
            <a:r>
              <a:rPr lang="en-US" sz="1800" b="0" i="1" dirty="0"/>
              <a:t>, store, retrieve and analyze </a:t>
            </a:r>
            <a:r>
              <a:rPr lang="en-US" sz="1800" b="0" dirty="0"/>
              <a:t>real-time and historical tick data for </a:t>
            </a:r>
            <a:r>
              <a:rPr lang="en-US" sz="1800" u="sng" dirty="0"/>
              <a:t>any asset </a:t>
            </a:r>
            <a:r>
              <a:rPr lang="en-US" sz="1800" u="sng" dirty="0" smtClean="0"/>
              <a:t>class</a:t>
            </a:r>
            <a:r>
              <a:rPr lang="en-US" sz="1800" b="0" dirty="0" smtClean="0"/>
              <a:t>, </a:t>
            </a:r>
            <a:r>
              <a:rPr lang="en-US" sz="1800" b="0" u="sng" dirty="0" smtClean="0"/>
              <a:t>any</a:t>
            </a:r>
            <a:r>
              <a:rPr lang="en-US" sz="1800" u="sng" dirty="0" smtClean="0"/>
              <a:t> size </a:t>
            </a:r>
            <a:r>
              <a:rPr lang="en-US" sz="1800" b="0" u="sng" dirty="0" smtClean="0"/>
              <a:t>&amp; </a:t>
            </a:r>
            <a:r>
              <a:rPr lang="en-US" sz="1800" u="sng" dirty="0" smtClean="0"/>
              <a:t>period</a:t>
            </a:r>
            <a:r>
              <a:rPr lang="en-US" sz="1800" b="0" u="sng" dirty="0" smtClean="0"/>
              <a:t> of time</a:t>
            </a:r>
            <a:r>
              <a:rPr lang="en-US" sz="1800" b="0" dirty="0" smtClean="0"/>
              <a:t>, </a:t>
            </a:r>
            <a:r>
              <a:rPr lang="en-US" sz="1800" b="0" u="sng" dirty="0" smtClean="0"/>
              <a:t>any </a:t>
            </a:r>
            <a:r>
              <a:rPr lang="en-US" sz="1800" u="sng" dirty="0" err="1" smtClean="0"/>
              <a:t>granulairty</a:t>
            </a:r>
            <a:endParaRPr lang="en-US" sz="18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581188" y="2845306"/>
            <a:ext cx="7863840" cy="1129669"/>
          </a:xfrm>
          <a:prstGeom prst="rect">
            <a:avLst/>
          </a:prstGeom>
          <a:gradFill flip="none" rotWithShape="1">
            <a:gsLst>
              <a:gs pos="0">
                <a:srgbClr val="AFDDFF"/>
              </a:gs>
              <a:gs pos="50000">
                <a:srgbClr val="DDF3EA"/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indent="-342900" fontAlgn="base">
              <a:lnSpc>
                <a:spcPct val="101000"/>
              </a:lnSpc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chemeClr val="accent6">
                    <a:lumMod val="50000"/>
                  </a:schemeClr>
                </a:solidFill>
              </a:defRPr>
            </a:lvl1pPr>
            <a:lvl2pPr marL="742950" indent="-285750" defTabSz="457200" fontAlgn="base">
              <a:lnSpc>
                <a:spcPct val="101000"/>
              </a:lnSpc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</a:defRPr>
            </a:lvl2pPr>
            <a:lvl3pPr marL="1143000" indent="-228600" defTabSz="457200" fontAlgn="base">
              <a:lnSpc>
                <a:spcPct val="101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</a:defRPr>
            </a:lvl3pPr>
            <a:lvl4pPr marL="1600200" indent="-228600" defTabSz="457200" fontAlgn="base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</a:defRPr>
            </a:lvl4pPr>
            <a:lvl5pPr marL="2057400" indent="-228600" defTabSz="457200" fontAlgn="base">
              <a:lnSpc>
                <a:spcPct val="101000"/>
              </a:lnSpc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</a:defRPr>
            </a:lvl5pPr>
            <a:lvl6pPr marL="2514600" indent="-228600" defTabSz="457200" fontAlgn="base">
              <a:lnSpc>
                <a:spcPct val="101000"/>
              </a:lnSpc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</a:defRPr>
            </a:lvl6pPr>
            <a:lvl7pPr marL="2971800" indent="-228600" defTabSz="457200" fontAlgn="base">
              <a:lnSpc>
                <a:spcPct val="101000"/>
              </a:lnSpc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</a:defRPr>
            </a:lvl7pPr>
            <a:lvl8pPr marL="3429000" indent="-228600" defTabSz="457200" fontAlgn="base">
              <a:lnSpc>
                <a:spcPct val="101000"/>
              </a:lnSpc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</a:defRPr>
            </a:lvl8pPr>
            <a:lvl9pPr marL="3886200" indent="-228600" defTabSz="457200" fontAlgn="base">
              <a:lnSpc>
                <a:spcPct val="101000"/>
              </a:lnSpc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</a:defRPr>
            </a:lvl9pPr>
          </a:lstStyle>
          <a:p>
            <a:r>
              <a:rPr lang="en-US" dirty="0" smtClean="0"/>
              <a:t>ONETICK CEP real-time analytics</a:t>
            </a:r>
            <a:endParaRPr lang="en-US" dirty="0"/>
          </a:p>
          <a:p>
            <a:r>
              <a:rPr lang="en-US" sz="1800" b="0" dirty="0" smtClean="0"/>
              <a:t>Low latency </a:t>
            </a:r>
            <a:r>
              <a:rPr lang="en-US" sz="1800" dirty="0" smtClean="0"/>
              <a:t>Complex </a:t>
            </a:r>
            <a:r>
              <a:rPr lang="en-US" sz="1800" dirty="0"/>
              <a:t>Event Processing </a:t>
            </a:r>
            <a:r>
              <a:rPr lang="en-US" sz="1800" b="0" dirty="0"/>
              <a:t>seamlessly integrating the analysis of </a:t>
            </a:r>
            <a:r>
              <a:rPr lang="en-US" sz="1800" b="0" u="sng" dirty="0"/>
              <a:t>real-time streaming</a:t>
            </a:r>
            <a:r>
              <a:rPr lang="en-US" sz="1800" b="0" dirty="0"/>
              <a:t> and </a:t>
            </a:r>
            <a:r>
              <a:rPr lang="en-US" sz="1800" b="0" u="sng" dirty="0"/>
              <a:t>historical</a:t>
            </a:r>
            <a:r>
              <a:rPr lang="en-US" sz="1800" b="0" dirty="0"/>
              <a:t> market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5854" y="4031470"/>
            <a:ext cx="7863840" cy="747321"/>
          </a:xfrm>
          <a:prstGeom prst="rect">
            <a:avLst/>
          </a:prstGeom>
          <a:gradFill flip="none" rotWithShape="1">
            <a:gsLst>
              <a:gs pos="0">
                <a:srgbClr val="AFDDFF"/>
              </a:gs>
              <a:gs pos="50000">
                <a:srgbClr val="DDF3EA"/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indent="-342900" fontAlgn="base">
              <a:lnSpc>
                <a:spcPct val="101000"/>
              </a:lnSpc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chemeClr val="accent6">
                    <a:lumMod val="50000"/>
                  </a:schemeClr>
                </a:solidFill>
              </a:defRPr>
            </a:lvl1pPr>
            <a:lvl2pPr marL="742950" indent="-285750" defTabSz="457200" fontAlgn="base">
              <a:lnSpc>
                <a:spcPct val="101000"/>
              </a:lnSpc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</a:defRPr>
            </a:lvl2pPr>
            <a:lvl3pPr marL="1143000" indent="-228600" defTabSz="457200" fontAlgn="base">
              <a:lnSpc>
                <a:spcPct val="101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</a:defRPr>
            </a:lvl3pPr>
            <a:lvl4pPr marL="1600200" indent="-228600" defTabSz="457200" fontAlgn="base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</a:defRPr>
            </a:lvl4pPr>
            <a:lvl5pPr marL="2057400" indent="-228600" defTabSz="457200" fontAlgn="base">
              <a:lnSpc>
                <a:spcPct val="101000"/>
              </a:lnSpc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</a:defRPr>
            </a:lvl5pPr>
            <a:lvl6pPr marL="2514600" indent="-228600" defTabSz="457200" fontAlgn="base">
              <a:lnSpc>
                <a:spcPct val="101000"/>
              </a:lnSpc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</a:defRPr>
            </a:lvl6pPr>
            <a:lvl7pPr marL="2971800" indent="-228600" defTabSz="457200" fontAlgn="base">
              <a:lnSpc>
                <a:spcPct val="101000"/>
              </a:lnSpc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</a:defRPr>
            </a:lvl7pPr>
            <a:lvl8pPr marL="3429000" indent="-228600" defTabSz="457200" fontAlgn="base">
              <a:lnSpc>
                <a:spcPct val="101000"/>
              </a:lnSpc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</a:defRPr>
            </a:lvl8pPr>
            <a:lvl9pPr marL="3886200" indent="-228600" defTabSz="457200" fontAlgn="base">
              <a:lnSpc>
                <a:spcPct val="101000"/>
              </a:lnSpc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</a:defRPr>
            </a:lvl9pPr>
          </a:lstStyle>
          <a:p>
            <a:r>
              <a:rPr lang="en-US" dirty="0" smtClean="0"/>
              <a:t>ONETICK reference </a:t>
            </a:r>
            <a:r>
              <a:rPr lang="en-US" dirty="0"/>
              <a:t>data </a:t>
            </a:r>
            <a:r>
              <a:rPr lang="en-US" dirty="0" smtClean="0"/>
              <a:t>file </a:t>
            </a:r>
            <a:r>
              <a:rPr lang="en-US" b="0" dirty="0" smtClean="0"/>
              <a:t>- </a:t>
            </a:r>
            <a:r>
              <a:rPr lang="en-US" sz="1800" b="0" dirty="0" smtClean="0"/>
              <a:t>Smooth </a:t>
            </a:r>
            <a:r>
              <a:rPr lang="en-US" sz="1800" b="0" dirty="0"/>
              <a:t>time series data with </a:t>
            </a:r>
            <a:r>
              <a:rPr lang="en-US" sz="1800" b="0" u="sng" dirty="0"/>
              <a:t>Corporate actions</a:t>
            </a:r>
            <a:r>
              <a:rPr lang="en-US" sz="1800" b="0" dirty="0"/>
              <a:t>, </a:t>
            </a:r>
            <a:r>
              <a:rPr lang="en-US" sz="1800" b="0" dirty="0" smtClean="0"/>
              <a:t>symbol name </a:t>
            </a:r>
            <a:r>
              <a:rPr lang="en-US" sz="1800" b="0" dirty="0"/>
              <a:t>changes </a:t>
            </a:r>
            <a:r>
              <a:rPr lang="en-US" sz="1800" b="0" dirty="0" smtClean="0"/>
              <a:t>and more</a:t>
            </a:r>
            <a:endParaRPr lang="en-US" sz="1800" b="0" dirty="0"/>
          </a:p>
        </p:txBody>
      </p:sp>
      <p:sp>
        <p:nvSpPr>
          <p:cNvPr id="17" name="Striped Right Arrow 16"/>
          <p:cNvSpPr/>
          <p:nvPr/>
        </p:nvSpPr>
        <p:spPr bwMode="auto">
          <a:xfrm>
            <a:off x="4970978" y="5358555"/>
            <a:ext cx="1805298" cy="350469"/>
          </a:xfrm>
          <a:prstGeom prst="stripedRightArrow">
            <a:avLst>
              <a:gd name="adj1" fmla="val 50000"/>
              <a:gd name="adj2" fmla="val 36387"/>
            </a:avLst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2355587" y="5268198"/>
            <a:ext cx="1073413" cy="464695"/>
            <a:chOff x="479" y="1404"/>
            <a:chExt cx="1193" cy="504"/>
          </a:xfrm>
        </p:grpSpPr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567" y="1600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613" y="1647"/>
              <a:ext cx="38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635" y="1697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621" y="1596"/>
              <a:ext cx="37" cy="31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564" y="1649"/>
              <a:ext cx="37" cy="31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576" y="1700"/>
              <a:ext cx="37" cy="31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482" y="1442"/>
              <a:ext cx="38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529" y="1489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550" y="1539"/>
              <a:ext cx="38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536" y="1438"/>
              <a:ext cx="37" cy="31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479" y="1491"/>
              <a:ext cx="37" cy="31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91" y="1542"/>
              <a:ext cx="38" cy="31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593" y="1408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639" y="1454"/>
              <a:ext cx="38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661" y="1504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646" y="1404"/>
              <a:ext cx="38" cy="31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589" y="1457"/>
              <a:ext cx="38" cy="31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602" y="1508"/>
              <a:ext cx="37" cy="31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711" y="1415"/>
              <a:ext cx="38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497" y="1655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518" y="1705"/>
              <a:ext cx="38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504" y="1604"/>
              <a:ext cx="38" cy="31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708" y="1464"/>
              <a:ext cx="37" cy="31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42" name="Rectangle 38"/>
            <p:cNvSpPr>
              <a:spLocks noChangeArrowheads="1"/>
            </p:cNvSpPr>
            <p:nvPr/>
          </p:nvSpPr>
          <p:spPr bwMode="auto">
            <a:xfrm>
              <a:off x="720" y="1515"/>
              <a:ext cx="37" cy="31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683" y="1574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729" y="1620"/>
              <a:ext cx="38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751" y="1670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736" y="1570"/>
              <a:ext cx="38" cy="31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679" y="1623"/>
              <a:ext cx="38" cy="31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48" name="Rectangle 44"/>
            <p:cNvSpPr>
              <a:spLocks noChangeArrowheads="1"/>
            </p:cNvSpPr>
            <p:nvPr/>
          </p:nvSpPr>
          <p:spPr bwMode="auto">
            <a:xfrm>
              <a:off x="692" y="1674"/>
              <a:ext cx="37" cy="31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49" name="Rectangle 45"/>
            <p:cNvSpPr>
              <a:spLocks noChangeArrowheads="1"/>
            </p:cNvSpPr>
            <p:nvPr/>
          </p:nvSpPr>
          <p:spPr bwMode="auto">
            <a:xfrm>
              <a:off x="628" y="1553"/>
              <a:ext cx="38" cy="31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50" name="Rectangle 46"/>
            <p:cNvSpPr>
              <a:spLocks noChangeArrowheads="1"/>
            </p:cNvSpPr>
            <p:nvPr/>
          </p:nvSpPr>
          <p:spPr bwMode="auto">
            <a:xfrm>
              <a:off x="539" y="1754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51" name="Rectangle 47"/>
            <p:cNvSpPr>
              <a:spLocks noChangeArrowheads="1"/>
            </p:cNvSpPr>
            <p:nvPr/>
          </p:nvSpPr>
          <p:spPr bwMode="auto">
            <a:xfrm>
              <a:off x="480" y="1758"/>
              <a:ext cx="37" cy="31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52" name="Rectangle 48"/>
            <p:cNvSpPr>
              <a:spLocks noChangeArrowheads="1"/>
            </p:cNvSpPr>
            <p:nvPr/>
          </p:nvSpPr>
          <p:spPr bwMode="auto">
            <a:xfrm>
              <a:off x="709" y="1731"/>
              <a:ext cx="37" cy="31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53" name="Rectangle 49"/>
            <p:cNvSpPr>
              <a:spLocks noChangeArrowheads="1"/>
            </p:cNvSpPr>
            <p:nvPr/>
          </p:nvSpPr>
          <p:spPr bwMode="auto">
            <a:xfrm>
              <a:off x="617" y="1769"/>
              <a:ext cx="38" cy="31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54" name="Rectangle 50"/>
            <p:cNvSpPr>
              <a:spLocks noChangeArrowheads="1"/>
            </p:cNvSpPr>
            <p:nvPr/>
          </p:nvSpPr>
          <p:spPr bwMode="auto">
            <a:xfrm>
              <a:off x="841" y="1617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55" name="Rectangle 51"/>
            <p:cNvSpPr>
              <a:spLocks noChangeArrowheads="1"/>
            </p:cNvSpPr>
            <p:nvPr/>
          </p:nvSpPr>
          <p:spPr bwMode="auto">
            <a:xfrm>
              <a:off x="887" y="1664"/>
              <a:ext cx="38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56" name="Rectangle 52"/>
            <p:cNvSpPr>
              <a:spLocks noChangeArrowheads="1"/>
            </p:cNvSpPr>
            <p:nvPr/>
          </p:nvSpPr>
          <p:spPr bwMode="auto">
            <a:xfrm>
              <a:off x="909" y="1714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895" y="1613"/>
              <a:ext cx="37" cy="31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838" y="1666"/>
              <a:ext cx="37" cy="31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59" name="Rectangle 55"/>
            <p:cNvSpPr>
              <a:spLocks noChangeArrowheads="1"/>
            </p:cNvSpPr>
            <p:nvPr/>
          </p:nvSpPr>
          <p:spPr bwMode="auto">
            <a:xfrm>
              <a:off x="850" y="1717"/>
              <a:ext cx="37" cy="31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756" y="1459"/>
              <a:ext cx="38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61" name="Rectangle 57"/>
            <p:cNvSpPr>
              <a:spLocks noChangeArrowheads="1"/>
            </p:cNvSpPr>
            <p:nvPr/>
          </p:nvSpPr>
          <p:spPr bwMode="auto">
            <a:xfrm>
              <a:off x="803" y="1506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62" name="Rectangle 58"/>
            <p:cNvSpPr>
              <a:spLocks noChangeArrowheads="1"/>
            </p:cNvSpPr>
            <p:nvPr/>
          </p:nvSpPr>
          <p:spPr bwMode="auto">
            <a:xfrm>
              <a:off x="824" y="1556"/>
              <a:ext cx="38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63" name="Rectangle 59"/>
            <p:cNvSpPr>
              <a:spLocks noChangeArrowheads="1"/>
            </p:cNvSpPr>
            <p:nvPr/>
          </p:nvSpPr>
          <p:spPr bwMode="auto">
            <a:xfrm>
              <a:off x="810" y="1455"/>
              <a:ext cx="37" cy="31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64" name="Rectangle 60"/>
            <p:cNvSpPr>
              <a:spLocks noChangeArrowheads="1"/>
            </p:cNvSpPr>
            <p:nvPr/>
          </p:nvSpPr>
          <p:spPr bwMode="auto">
            <a:xfrm>
              <a:off x="753" y="1508"/>
              <a:ext cx="37" cy="31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65" name="Rectangle 61"/>
            <p:cNvSpPr>
              <a:spLocks noChangeArrowheads="1"/>
            </p:cNvSpPr>
            <p:nvPr/>
          </p:nvSpPr>
          <p:spPr bwMode="auto">
            <a:xfrm>
              <a:off x="765" y="1559"/>
              <a:ext cx="38" cy="31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66" name="Rectangle 62"/>
            <p:cNvSpPr>
              <a:spLocks noChangeArrowheads="1"/>
            </p:cNvSpPr>
            <p:nvPr/>
          </p:nvSpPr>
          <p:spPr bwMode="auto">
            <a:xfrm>
              <a:off x="867" y="1425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67" name="Rectangle 63"/>
            <p:cNvSpPr>
              <a:spLocks noChangeArrowheads="1"/>
            </p:cNvSpPr>
            <p:nvPr/>
          </p:nvSpPr>
          <p:spPr bwMode="auto">
            <a:xfrm>
              <a:off x="913" y="1471"/>
              <a:ext cx="38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68" name="Rectangle 64"/>
            <p:cNvSpPr>
              <a:spLocks noChangeArrowheads="1"/>
            </p:cNvSpPr>
            <p:nvPr/>
          </p:nvSpPr>
          <p:spPr bwMode="auto">
            <a:xfrm>
              <a:off x="935" y="1521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69" name="Rectangle 65"/>
            <p:cNvSpPr>
              <a:spLocks noChangeArrowheads="1"/>
            </p:cNvSpPr>
            <p:nvPr/>
          </p:nvSpPr>
          <p:spPr bwMode="auto">
            <a:xfrm>
              <a:off x="920" y="1421"/>
              <a:ext cx="38" cy="31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70" name="Rectangle 66"/>
            <p:cNvSpPr>
              <a:spLocks noChangeArrowheads="1"/>
            </p:cNvSpPr>
            <p:nvPr/>
          </p:nvSpPr>
          <p:spPr bwMode="auto">
            <a:xfrm>
              <a:off x="863" y="1474"/>
              <a:ext cx="38" cy="31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71" name="Rectangle 67"/>
            <p:cNvSpPr>
              <a:spLocks noChangeArrowheads="1"/>
            </p:cNvSpPr>
            <p:nvPr/>
          </p:nvSpPr>
          <p:spPr bwMode="auto">
            <a:xfrm>
              <a:off x="876" y="1525"/>
              <a:ext cx="37" cy="31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72" name="Rectangle 68"/>
            <p:cNvSpPr>
              <a:spLocks noChangeArrowheads="1"/>
            </p:cNvSpPr>
            <p:nvPr/>
          </p:nvSpPr>
          <p:spPr bwMode="auto">
            <a:xfrm>
              <a:off x="985" y="1432"/>
              <a:ext cx="38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73" name="Rectangle 69"/>
            <p:cNvSpPr>
              <a:spLocks noChangeArrowheads="1"/>
            </p:cNvSpPr>
            <p:nvPr/>
          </p:nvSpPr>
          <p:spPr bwMode="auto">
            <a:xfrm>
              <a:off x="771" y="1672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74" name="Rectangle 70"/>
            <p:cNvSpPr>
              <a:spLocks noChangeArrowheads="1"/>
            </p:cNvSpPr>
            <p:nvPr/>
          </p:nvSpPr>
          <p:spPr bwMode="auto">
            <a:xfrm>
              <a:off x="792" y="1722"/>
              <a:ext cx="38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75" name="Rectangle 71"/>
            <p:cNvSpPr>
              <a:spLocks noChangeArrowheads="1"/>
            </p:cNvSpPr>
            <p:nvPr/>
          </p:nvSpPr>
          <p:spPr bwMode="auto">
            <a:xfrm>
              <a:off x="778" y="1621"/>
              <a:ext cx="38" cy="31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76" name="Rectangle 72"/>
            <p:cNvSpPr>
              <a:spLocks noChangeArrowheads="1"/>
            </p:cNvSpPr>
            <p:nvPr/>
          </p:nvSpPr>
          <p:spPr bwMode="auto">
            <a:xfrm>
              <a:off x="982" y="1481"/>
              <a:ext cx="37" cy="31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77" name="Rectangle 73"/>
            <p:cNvSpPr>
              <a:spLocks noChangeArrowheads="1"/>
            </p:cNvSpPr>
            <p:nvPr/>
          </p:nvSpPr>
          <p:spPr bwMode="auto">
            <a:xfrm>
              <a:off x="994" y="1532"/>
              <a:ext cx="37" cy="31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78" name="Rectangle 74"/>
            <p:cNvSpPr>
              <a:spLocks noChangeArrowheads="1"/>
            </p:cNvSpPr>
            <p:nvPr/>
          </p:nvSpPr>
          <p:spPr bwMode="auto">
            <a:xfrm>
              <a:off x="957" y="1591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79" name="Rectangle 75"/>
            <p:cNvSpPr>
              <a:spLocks noChangeArrowheads="1"/>
            </p:cNvSpPr>
            <p:nvPr/>
          </p:nvSpPr>
          <p:spPr bwMode="auto">
            <a:xfrm>
              <a:off x="1003" y="1637"/>
              <a:ext cx="38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80" name="Rectangle 76"/>
            <p:cNvSpPr>
              <a:spLocks noChangeArrowheads="1"/>
            </p:cNvSpPr>
            <p:nvPr/>
          </p:nvSpPr>
          <p:spPr bwMode="auto">
            <a:xfrm>
              <a:off x="1025" y="1687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81" name="Rectangle 77"/>
            <p:cNvSpPr>
              <a:spLocks noChangeArrowheads="1"/>
            </p:cNvSpPr>
            <p:nvPr/>
          </p:nvSpPr>
          <p:spPr bwMode="auto">
            <a:xfrm>
              <a:off x="1010" y="1587"/>
              <a:ext cx="38" cy="31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82" name="Rectangle 78"/>
            <p:cNvSpPr>
              <a:spLocks noChangeArrowheads="1"/>
            </p:cNvSpPr>
            <p:nvPr/>
          </p:nvSpPr>
          <p:spPr bwMode="auto">
            <a:xfrm>
              <a:off x="953" y="1640"/>
              <a:ext cx="38" cy="31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83" name="Rectangle 79"/>
            <p:cNvSpPr>
              <a:spLocks noChangeArrowheads="1"/>
            </p:cNvSpPr>
            <p:nvPr/>
          </p:nvSpPr>
          <p:spPr bwMode="auto">
            <a:xfrm>
              <a:off x="966" y="1691"/>
              <a:ext cx="37" cy="31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84" name="Rectangle 80"/>
            <p:cNvSpPr>
              <a:spLocks noChangeArrowheads="1"/>
            </p:cNvSpPr>
            <p:nvPr/>
          </p:nvSpPr>
          <p:spPr bwMode="auto">
            <a:xfrm>
              <a:off x="902" y="1570"/>
              <a:ext cx="38" cy="31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85" name="Rectangle 81"/>
            <p:cNvSpPr>
              <a:spLocks noChangeArrowheads="1"/>
            </p:cNvSpPr>
            <p:nvPr/>
          </p:nvSpPr>
          <p:spPr bwMode="auto">
            <a:xfrm>
              <a:off x="813" y="1771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86" name="Rectangle 82"/>
            <p:cNvSpPr>
              <a:spLocks noChangeArrowheads="1"/>
            </p:cNvSpPr>
            <p:nvPr/>
          </p:nvSpPr>
          <p:spPr bwMode="auto">
            <a:xfrm>
              <a:off x="754" y="1775"/>
              <a:ext cx="37" cy="31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87" name="Rectangle 83"/>
            <p:cNvSpPr>
              <a:spLocks noChangeArrowheads="1"/>
            </p:cNvSpPr>
            <p:nvPr/>
          </p:nvSpPr>
          <p:spPr bwMode="auto">
            <a:xfrm>
              <a:off x="983" y="1748"/>
              <a:ext cx="37" cy="31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88" name="Rectangle 84"/>
            <p:cNvSpPr>
              <a:spLocks noChangeArrowheads="1"/>
            </p:cNvSpPr>
            <p:nvPr/>
          </p:nvSpPr>
          <p:spPr bwMode="auto">
            <a:xfrm>
              <a:off x="1163" y="1622"/>
              <a:ext cx="39" cy="3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89" name="Rectangle 85"/>
            <p:cNvSpPr>
              <a:spLocks noChangeArrowheads="1"/>
            </p:cNvSpPr>
            <p:nvPr/>
          </p:nvSpPr>
          <p:spPr bwMode="auto">
            <a:xfrm>
              <a:off x="1211" y="1674"/>
              <a:ext cx="39" cy="3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90" name="Rectangle 86"/>
            <p:cNvSpPr>
              <a:spLocks noChangeArrowheads="1"/>
            </p:cNvSpPr>
            <p:nvPr/>
          </p:nvSpPr>
          <p:spPr bwMode="auto">
            <a:xfrm>
              <a:off x="1233" y="1730"/>
              <a:ext cx="39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91" name="Rectangle 87"/>
            <p:cNvSpPr>
              <a:spLocks noChangeArrowheads="1"/>
            </p:cNvSpPr>
            <p:nvPr/>
          </p:nvSpPr>
          <p:spPr bwMode="auto">
            <a:xfrm>
              <a:off x="1219" y="1618"/>
              <a:ext cx="38" cy="35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92" name="Rectangle 88"/>
            <p:cNvSpPr>
              <a:spLocks noChangeArrowheads="1"/>
            </p:cNvSpPr>
            <p:nvPr/>
          </p:nvSpPr>
          <p:spPr bwMode="auto">
            <a:xfrm>
              <a:off x="1160" y="1677"/>
              <a:ext cx="39" cy="34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93" name="Rectangle 89"/>
            <p:cNvSpPr>
              <a:spLocks noChangeArrowheads="1"/>
            </p:cNvSpPr>
            <p:nvPr/>
          </p:nvSpPr>
          <p:spPr bwMode="auto">
            <a:xfrm>
              <a:off x="1172" y="1734"/>
              <a:ext cx="39" cy="35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94" name="Rectangle 90"/>
            <p:cNvSpPr>
              <a:spLocks noChangeArrowheads="1"/>
            </p:cNvSpPr>
            <p:nvPr/>
          </p:nvSpPr>
          <p:spPr bwMode="auto">
            <a:xfrm>
              <a:off x="1076" y="1447"/>
              <a:ext cx="39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95" name="Rectangle 91"/>
            <p:cNvSpPr>
              <a:spLocks noChangeArrowheads="1"/>
            </p:cNvSpPr>
            <p:nvPr/>
          </p:nvSpPr>
          <p:spPr bwMode="auto">
            <a:xfrm>
              <a:off x="1124" y="1498"/>
              <a:ext cx="39" cy="3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96" name="Rectangle 92"/>
            <p:cNvSpPr>
              <a:spLocks noChangeArrowheads="1"/>
            </p:cNvSpPr>
            <p:nvPr/>
          </p:nvSpPr>
          <p:spPr bwMode="auto">
            <a:xfrm>
              <a:off x="1146" y="1554"/>
              <a:ext cx="39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97" name="Rectangle 93"/>
            <p:cNvSpPr>
              <a:spLocks noChangeArrowheads="1"/>
            </p:cNvSpPr>
            <p:nvPr/>
          </p:nvSpPr>
          <p:spPr bwMode="auto">
            <a:xfrm>
              <a:off x="1132" y="1442"/>
              <a:ext cx="38" cy="35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98" name="Rectangle 94"/>
            <p:cNvSpPr>
              <a:spLocks noChangeArrowheads="1"/>
            </p:cNvSpPr>
            <p:nvPr/>
          </p:nvSpPr>
          <p:spPr bwMode="auto">
            <a:xfrm>
              <a:off x="1073" y="1501"/>
              <a:ext cx="39" cy="35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99" name="Rectangle 95"/>
            <p:cNvSpPr>
              <a:spLocks noChangeArrowheads="1"/>
            </p:cNvSpPr>
            <p:nvPr/>
          </p:nvSpPr>
          <p:spPr bwMode="auto">
            <a:xfrm>
              <a:off x="1085" y="1558"/>
              <a:ext cx="39" cy="35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00" name="Rectangle 96"/>
            <p:cNvSpPr>
              <a:spLocks noChangeArrowheads="1"/>
            </p:cNvSpPr>
            <p:nvPr/>
          </p:nvSpPr>
          <p:spPr bwMode="auto">
            <a:xfrm>
              <a:off x="1190" y="1408"/>
              <a:ext cx="39" cy="3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01" name="Rectangle 97"/>
            <p:cNvSpPr>
              <a:spLocks noChangeArrowheads="1"/>
            </p:cNvSpPr>
            <p:nvPr/>
          </p:nvSpPr>
          <p:spPr bwMode="auto">
            <a:xfrm>
              <a:off x="1238" y="1460"/>
              <a:ext cx="38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02" name="Rectangle 98"/>
            <p:cNvSpPr>
              <a:spLocks noChangeArrowheads="1"/>
            </p:cNvSpPr>
            <p:nvPr/>
          </p:nvSpPr>
          <p:spPr bwMode="auto">
            <a:xfrm>
              <a:off x="1260" y="1516"/>
              <a:ext cx="38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03" name="Rectangle 99"/>
            <p:cNvSpPr>
              <a:spLocks noChangeArrowheads="1"/>
            </p:cNvSpPr>
            <p:nvPr/>
          </p:nvSpPr>
          <p:spPr bwMode="auto">
            <a:xfrm>
              <a:off x="1245" y="1404"/>
              <a:ext cx="39" cy="34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04" name="Rectangle 100"/>
            <p:cNvSpPr>
              <a:spLocks noChangeArrowheads="1"/>
            </p:cNvSpPr>
            <p:nvPr/>
          </p:nvSpPr>
          <p:spPr bwMode="auto">
            <a:xfrm>
              <a:off x="1187" y="1463"/>
              <a:ext cx="38" cy="34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05" name="Rectangle 101"/>
            <p:cNvSpPr>
              <a:spLocks noChangeArrowheads="1"/>
            </p:cNvSpPr>
            <p:nvPr/>
          </p:nvSpPr>
          <p:spPr bwMode="auto">
            <a:xfrm>
              <a:off x="1199" y="1520"/>
              <a:ext cx="39" cy="34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06" name="Rectangle 102"/>
            <p:cNvSpPr>
              <a:spLocks noChangeArrowheads="1"/>
            </p:cNvSpPr>
            <p:nvPr/>
          </p:nvSpPr>
          <p:spPr bwMode="auto">
            <a:xfrm>
              <a:off x="1312" y="1416"/>
              <a:ext cx="38" cy="3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07" name="Rectangle 103"/>
            <p:cNvSpPr>
              <a:spLocks noChangeArrowheads="1"/>
            </p:cNvSpPr>
            <p:nvPr/>
          </p:nvSpPr>
          <p:spPr bwMode="auto">
            <a:xfrm>
              <a:off x="1092" y="1683"/>
              <a:ext cx="38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08" name="Rectangle 104"/>
            <p:cNvSpPr>
              <a:spLocks noChangeArrowheads="1"/>
            </p:cNvSpPr>
            <p:nvPr/>
          </p:nvSpPr>
          <p:spPr bwMode="auto">
            <a:xfrm>
              <a:off x="1114" y="1739"/>
              <a:ext cx="38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09" name="Rectangle 105"/>
            <p:cNvSpPr>
              <a:spLocks noChangeArrowheads="1"/>
            </p:cNvSpPr>
            <p:nvPr/>
          </p:nvSpPr>
          <p:spPr bwMode="auto">
            <a:xfrm>
              <a:off x="1099" y="1627"/>
              <a:ext cx="39" cy="35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10" name="Rectangle 106"/>
            <p:cNvSpPr>
              <a:spLocks noChangeArrowheads="1"/>
            </p:cNvSpPr>
            <p:nvPr/>
          </p:nvSpPr>
          <p:spPr bwMode="auto">
            <a:xfrm>
              <a:off x="1309" y="1471"/>
              <a:ext cx="38" cy="34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11" name="Rectangle 107"/>
            <p:cNvSpPr>
              <a:spLocks noChangeArrowheads="1"/>
            </p:cNvSpPr>
            <p:nvPr/>
          </p:nvSpPr>
          <p:spPr bwMode="auto">
            <a:xfrm>
              <a:off x="1321" y="1528"/>
              <a:ext cx="39" cy="34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12" name="Rectangle 108"/>
            <p:cNvSpPr>
              <a:spLocks noChangeArrowheads="1"/>
            </p:cNvSpPr>
            <p:nvPr/>
          </p:nvSpPr>
          <p:spPr bwMode="auto">
            <a:xfrm>
              <a:off x="1283" y="1593"/>
              <a:ext cx="38" cy="3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13" name="Rectangle 109"/>
            <p:cNvSpPr>
              <a:spLocks noChangeArrowheads="1"/>
            </p:cNvSpPr>
            <p:nvPr/>
          </p:nvSpPr>
          <p:spPr bwMode="auto">
            <a:xfrm>
              <a:off x="1330" y="1645"/>
              <a:ext cx="39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14" name="Rectangle 110"/>
            <p:cNvSpPr>
              <a:spLocks noChangeArrowheads="1"/>
            </p:cNvSpPr>
            <p:nvPr/>
          </p:nvSpPr>
          <p:spPr bwMode="auto">
            <a:xfrm>
              <a:off x="1352" y="1700"/>
              <a:ext cx="39" cy="3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15" name="Rectangle 111"/>
            <p:cNvSpPr>
              <a:spLocks noChangeArrowheads="1"/>
            </p:cNvSpPr>
            <p:nvPr/>
          </p:nvSpPr>
          <p:spPr bwMode="auto">
            <a:xfrm>
              <a:off x="1338" y="1589"/>
              <a:ext cx="39" cy="34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16" name="Rectangle 112"/>
            <p:cNvSpPr>
              <a:spLocks noChangeArrowheads="1"/>
            </p:cNvSpPr>
            <p:nvPr/>
          </p:nvSpPr>
          <p:spPr bwMode="auto">
            <a:xfrm>
              <a:off x="1279" y="1648"/>
              <a:ext cx="39" cy="34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17" name="Rectangle 113"/>
            <p:cNvSpPr>
              <a:spLocks noChangeArrowheads="1"/>
            </p:cNvSpPr>
            <p:nvPr/>
          </p:nvSpPr>
          <p:spPr bwMode="auto">
            <a:xfrm>
              <a:off x="1292" y="1705"/>
              <a:ext cx="38" cy="34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18" name="Rectangle 114"/>
            <p:cNvSpPr>
              <a:spLocks noChangeArrowheads="1"/>
            </p:cNvSpPr>
            <p:nvPr/>
          </p:nvSpPr>
          <p:spPr bwMode="auto">
            <a:xfrm>
              <a:off x="1227" y="1570"/>
              <a:ext cx="38" cy="35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19" name="Rectangle 115"/>
            <p:cNvSpPr>
              <a:spLocks noChangeArrowheads="1"/>
            </p:cNvSpPr>
            <p:nvPr/>
          </p:nvSpPr>
          <p:spPr bwMode="auto">
            <a:xfrm>
              <a:off x="1310" y="1768"/>
              <a:ext cx="38" cy="34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20" name="Rectangle 116"/>
            <p:cNvSpPr>
              <a:spLocks noChangeArrowheads="1"/>
            </p:cNvSpPr>
            <p:nvPr/>
          </p:nvSpPr>
          <p:spPr bwMode="auto">
            <a:xfrm>
              <a:off x="1444" y="1641"/>
              <a:ext cx="39" cy="3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21" name="Rectangle 117"/>
            <p:cNvSpPr>
              <a:spLocks noChangeArrowheads="1"/>
            </p:cNvSpPr>
            <p:nvPr/>
          </p:nvSpPr>
          <p:spPr bwMode="auto">
            <a:xfrm>
              <a:off x="1492" y="1693"/>
              <a:ext cx="39" cy="3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22" name="Rectangle 118"/>
            <p:cNvSpPr>
              <a:spLocks noChangeArrowheads="1"/>
            </p:cNvSpPr>
            <p:nvPr/>
          </p:nvSpPr>
          <p:spPr bwMode="auto">
            <a:xfrm>
              <a:off x="1514" y="1749"/>
              <a:ext cx="39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23" name="Rectangle 119"/>
            <p:cNvSpPr>
              <a:spLocks noChangeArrowheads="1"/>
            </p:cNvSpPr>
            <p:nvPr/>
          </p:nvSpPr>
          <p:spPr bwMode="auto">
            <a:xfrm>
              <a:off x="1500" y="1637"/>
              <a:ext cx="38" cy="35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24" name="Rectangle 120"/>
            <p:cNvSpPr>
              <a:spLocks noChangeArrowheads="1"/>
            </p:cNvSpPr>
            <p:nvPr/>
          </p:nvSpPr>
          <p:spPr bwMode="auto">
            <a:xfrm>
              <a:off x="1441" y="1696"/>
              <a:ext cx="39" cy="34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25" name="Rectangle 121"/>
            <p:cNvSpPr>
              <a:spLocks noChangeArrowheads="1"/>
            </p:cNvSpPr>
            <p:nvPr/>
          </p:nvSpPr>
          <p:spPr bwMode="auto">
            <a:xfrm>
              <a:off x="1453" y="1753"/>
              <a:ext cx="39" cy="35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26" name="Rectangle 122"/>
            <p:cNvSpPr>
              <a:spLocks noChangeArrowheads="1"/>
            </p:cNvSpPr>
            <p:nvPr/>
          </p:nvSpPr>
          <p:spPr bwMode="auto">
            <a:xfrm>
              <a:off x="1357" y="1466"/>
              <a:ext cx="39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27" name="Rectangle 123"/>
            <p:cNvSpPr>
              <a:spLocks noChangeArrowheads="1"/>
            </p:cNvSpPr>
            <p:nvPr/>
          </p:nvSpPr>
          <p:spPr bwMode="auto">
            <a:xfrm>
              <a:off x="1405" y="1517"/>
              <a:ext cx="39" cy="3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28" name="Rectangle 124"/>
            <p:cNvSpPr>
              <a:spLocks noChangeArrowheads="1"/>
            </p:cNvSpPr>
            <p:nvPr/>
          </p:nvSpPr>
          <p:spPr bwMode="auto">
            <a:xfrm>
              <a:off x="1427" y="1573"/>
              <a:ext cx="39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29" name="Rectangle 125"/>
            <p:cNvSpPr>
              <a:spLocks noChangeArrowheads="1"/>
            </p:cNvSpPr>
            <p:nvPr/>
          </p:nvSpPr>
          <p:spPr bwMode="auto">
            <a:xfrm>
              <a:off x="1413" y="1461"/>
              <a:ext cx="38" cy="35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30" name="Rectangle 126"/>
            <p:cNvSpPr>
              <a:spLocks noChangeArrowheads="1"/>
            </p:cNvSpPr>
            <p:nvPr/>
          </p:nvSpPr>
          <p:spPr bwMode="auto">
            <a:xfrm>
              <a:off x="1354" y="1520"/>
              <a:ext cx="39" cy="35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31" name="Rectangle 127"/>
            <p:cNvSpPr>
              <a:spLocks noChangeArrowheads="1"/>
            </p:cNvSpPr>
            <p:nvPr/>
          </p:nvSpPr>
          <p:spPr bwMode="auto">
            <a:xfrm>
              <a:off x="1366" y="1577"/>
              <a:ext cx="39" cy="35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32" name="Rectangle 128"/>
            <p:cNvSpPr>
              <a:spLocks noChangeArrowheads="1"/>
            </p:cNvSpPr>
            <p:nvPr/>
          </p:nvSpPr>
          <p:spPr bwMode="auto">
            <a:xfrm>
              <a:off x="1471" y="1427"/>
              <a:ext cx="39" cy="3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33" name="Rectangle 129"/>
            <p:cNvSpPr>
              <a:spLocks noChangeArrowheads="1"/>
            </p:cNvSpPr>
            <p:nvPr/>
          </p:nvSpPr>
          <p:spPr bwMode="auto">
            <a:xfrm>
              <a:off x="1519" y="1479"/>
              <a:ext cx="38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34" name="Rectangle 130"/>
            <p:cNvSpPr>
              <a:spLocks noChangeArrowheads="1"/>
            </p:cNvSpPr>
            <p:nvPr/>
          </p:nvSpPr>
          <p:spPr bwMode="auto">
            <a:xfrm>
              <a:off x="1541" y="1535"/>
              <a:ext cx="38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35" name="Rectangle 131"/>
            <p:cNvSpPr>
              <a:spLocks noChangeArrowheads="1"/>
            </p:cNvSpPr>
            <p:nvPr/>
          </p:nvSpPr>
          <p:spPr bwMode="auto">
            <a:xfrm>
              <a:off x="1526" y="1423"/>
              <a:ext cx="39" cy="34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36" name="Rectangle 132"/>
            <p:cNvSpPr>
              <a:spLocks noChangeArrowheads="1"/>
            </p:cNvSpPr>
            <p:nvPr/>
          </p:nvSpPr>
          <p:spPr bwMode="auto">
            <a:xfrm>
              <a:off x="1468" y="1482"/>
              <a:ext cx="38" cy="34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37" name="Rectangle 133"/>
            <p:cNvSpPr>
              <a:spLocks noChangeArrowheads="1"/>
            </p:cNvSpPr>
            <p:nvPr/>
          </p:nvSpPr>
          <p:spPr bwMode="auto">
            <a:xfrm>
              <a:off x="1480" y="1539"/>
              <a:ext cx="39" cy="34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38" name="Rectangle 134"/>
            <p:cNvSpPr>
              <a:spLocks noChangeArrowheads="1"/>
            </p:cNvSpPr>
            <p:nvPr/>
          </p:nvSpPr>
          <p:spPr bwMode="auto">
            <a:xfrm>
              <a:off x="1593" y="1435"/>
              <a:ext cx="38" cy="3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39" name="Rectangle 135"/>
            <p:cNvSpPr>
              <a:spLocks noChangeArrowheads="1"/>
            </p:cNvSpPr>
            <p:nvPr/>
          </p:nvSpPr>
          <p:spPr bwMode="auto">
            <a:xfrm>
              <a:off x="1373" y="1702"/>
              <a:ext cx="38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40" name="Rectangle 136"/>
            <p:cNvSpPr>
              <a:spLocks noChangeArrowheads="1"/>
            </p:cNvSpPr>
            <p:nvPr/>
          </p:nvSpPr>
          <p:spPr bwMode="auto">
            <a:xfrm>
              <a:off x="1395" y="1758"/>
              <a:ext cx="38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41" name="Rectangle 137"/>
            <p:cNvSpPr>
              <a:spLocks noChangeArrowheads="1"/>
            </p:cNvSpPr>
            <p:nvPr/>
          </p:nvSpPr>
          <p:spPr bwMode="auto">
            <a:xfrm>
              <a:off x="1380" y="1646"/>
              <a:ext cx="39" cy="35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42" name="Rectangle 138"/>
            <p:cNvSpPr>
              <a:spLocks noChangeArrowheads="1"/>
            </p:cNvSpPr>
            <p:nvPr/>
          </p:nvSpPr>
          <p:spPr bwMode="auto">
            <a:xfrm>
              <a:off x="1590" y="1490"/>
              <a:ext cx="38" cy="34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43" name="Rectangle 139"/>
            <p:cNvSpPr>
              <a:spLocks noChangeArrowheads="1"/>
            </p:cNvSpPr>
            <p:nvPr/>
          </p:nvSpPr>
          <p:spPr bwMode="auto">
            <a:xfrm>
              <a:off x="1602" y="1547"/>
              <a:ext cx="39" cy="34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44" name="Rectangle 140"/>
            <p:cNvSpPr>
              <a:spLocks noChangeArrowheads="1"/>
            </p:cNvSpPr>
            <p:nvPr/>
          </p:nvSpPr>
          <p:spPr bwMode="auto">
            <a:xfrm>
              <a:off x="1564" y="1612"/>
              <a:ext cx="38" cy="3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45" name="Rectangle 141"/>
            <p:cNvSpPr>
              <a:spLocks noChangeArrowheads="1"/>
            </p:cNvSpPr>
            <p:nvPr/>
          </p:nvSpPr>
          <p:spPr bwMode="auto">
            <a:xfrm>
              <a:off x="1611" y="1664"/>
              <a:ext cx="39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46" name="Rectangle 142"/>
            <p:cNvSpPr>
              <a:spLocks noChangeArrowheads="1"/>
            </p:cNvSpPr>
            <p:nvPr/>
          </p:nvSpPr>
          <p:spPr bwMode="auto">
            <a:xfrm>
              <a:off x="1633" y="1719"/>
              <a:ext cx="39" cy="3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47" name="Rectangle 143"/>
            <p:cNvSpPr>
              <a:spLocks noChangeArrowheads="1"/>
            </p:cNvSpPr>
            <p:nvPr/>
          </p:nvSpPr>
          <p:spPr bwMode="auto">
            <a:xfrm>
              <a:off x="1619" y="1608"/>
              <a:ext cx="39" cy="34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48" name="Rectangle 144"/>
            <p:cNvSpPr>
              <a:spLocks noChangeArrowheads="1"/>
            </p:cNvSpPr>
            <p:nvPr/>
          </p:nvSpPr>
          <p:spPr bwMode="auto">
            <a:xfrm>
              <a:off x="1560" y="1667"/>
              <a:ext cx="39" cy="34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49" name="Rectangle 145"/>
            <p:cNvSpPr>
              <a:spLocks noChangeArrowheads="1"/>
            </p:cNvSpPr>
            <p:nvPr/>
          </p:nvSpPr>
          <p:spPr bwMode="auto">
            <a:xfrm>
              <a:off x="1573" y="1724"/>
              <a:ext cx="38" cy="34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50" name="Rectangle 146"/>
            <p:cNvSpPr>
              <a:spLocks noChangeArrowheads="1"/>
            </p:cNvSpPr>
            <p:nvPr/>
          </p:nvSpPr>
          <p:spPr bwMode="auto">
            <a:xfrm>
              <a:off x="1508" y="1589"/>
              <a:ext cx="38" cy="35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51" name="Rectangle 147"/>
            <p:cNvSpPr>
              <a:spLocks noChangeArrowheads="1"/>
            </p:cNvSpPr>
            <p:nvPr/>
          </p:nvSpPr>
          <p:spPr bwMode="auto">
            <a:xfrm>
              <a:off x="482" y="1760"/>
              <a:ext cx="38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52" name="Rectangle 148"/>
            <p:cNvSpPr>
              <a:spLocks noChangeArrowheads="1"/>
            </p:cNvSpPr>
            <p:nvPr/>
          </p:nvSpPr>
          <p:spPr bwMode="auto">
            <a:xfrm>
              <a:off x="529" y="1807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53" name="Rectangle 149"/>
            <p:cNvSpPr>
              <a:spLocks noChangeArrowheads="1"/>
            </p:cNvSpPr>
            <p:nvPr/>
          </p:nvSpPr>
          <p:spPr bwMode="auto">
            <a:xfrm>
              <a:off x="550" y="1857"/>
              <a:ext cx="38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54" name="Rectangle 150"/>
            <p:cNvSpPr>
              <a:spLocks noChangeArrowheads="1"/>
            </p:cNvSpPr>
            <p:nvPr/>
          </p:nvSpPr>
          <p:spPr bwMode="auto">
            <a:xfrm>
              <a:off x="536" y="1756"/>
              <a:ext cx="37" cy="31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55" name="Rectangle 151"/>
            <p:cNvSpPr>
              <a:spLocks noChangeArrowheads="1"/>
            </p:cNvSpPr>
            <p:nvPr/>
          </p:nvSpPr>
          <p:spPr bwMode="auto">
            <a:xfrm>
              <a:off x="479" y="1809"/>
              <a:ext cx="37" cy="31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56" name="Rectangle 152"/>
            <p:cNvSpPr>
              <a:spLocks noChangeArrowheads="1"/>
            </p:cNvSpPr>
            <p:nvPr/>
          </p:nvSpPr>
          <p:spPr bwMode="auto">
            <a:xfrm>
              <a:off x="491" y="1860"/>
              <a:ext cx="38" cy="31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57" name="Rectangle 153"/>
            <p:cNvSpPr>
              <a:spLocks noChangeArrowheads="1"/>
            </p:cNvSpPr>
            <p:nvPr/>
          </p:nvSpPr>
          <p:spPr bwMode="auto">
            <a:xfrm>
              <a:off x="593" y="1726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58" name="Rectangle 154"/>
            <p:cNvSpPr>
              <a:spLocks noChangeArrowheads="1"/>
            </p:cNvSpPr>
            <p:nvPr/>
          </p:nvSpPr>
          <p:spPr bwMode="auto">
            <a:xfrm>
              <a:off x="639" y="1772"/>
              <a:ext cx="38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59" name="Rectangle 155"/>
            <p:cNvSpPr>
              <a:spLocks noChangeArrowheads="1"/>
            </p:cNvSpPr>
            <p:nvPr/>
          </p:nvSpPr>
          <p:spPr bwMode="auto">
            <a:xfrm>
              <a:off x="661" y="1822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60" name="Rectangle 156"/>
            <p:cNvSpPr>
              <a:spLocks noChangeArrowheads="1"/>
            </p:cNvSpPr>
            <p:nvPr/>
          </p:nvSpPr>
          <p:spPr bwMode="auto">
            <a:xfrm>
              <a:off x="646" y="1722"/>
              <a:ext cx="38" cy="31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61" name="Rectangle 157"/>
            <p:cNvSpPr>
              <a:spLocks noChangeArrowheads="1"/>
            </p:cNvSpPr>
            <p:nvPr/>
          </p:nvSpPr>
          <p:spPr bwMode="auto">
            <a:xfrm>
              <a:off x="589" y="1775"/>
              <a:ext cx="38" cy="31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62" name="Rectangle 158"/>
            <p:cNvSpPr>
              <a:spLocks noChangeArrowheads="1"/>
            </p:cNvSpPr>
            <p:nvPr/>
          </p:nvSpPr>
          <p:spPr bwMode="auto">
            <a:xfrm>
              <a:off x="602" y="1826"/>
              <a:ext cx="37" cy="31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63" name="Rectangle 159"/>
            <p:cNvSpPr>
              <a:spLocks noChangeArrowheads="1"/>
            </p:cNvSpPr>
            <p:nvPr/>
          </p:nvSpPr>
          <p:spPr bwMode="auto">
            <a:xfrm>
              <a:off x="711" y="1733"/>
              <a:ext cx="38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64" name="Rectangle 160"/>
            <p:cNvSpPr>
              <a:spLocks noChangeArrowheads="1"/>
            </p:cNvSpPr>
            <p:nvPr/>
          </p:nvSpPr>
          <p:spPr bwMode="auto">
            <a:xfrm>
              <a:off x="708" y="1782"/>
              <a:ext cx="37" cy="31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65" name="Rectangle 161"/>
            <p:cNvSpPr>
              <a:spLocks noChangeArrowheads="1"/>
            </p:cNvSpPr>
            <p:nvPr/>
          </p:nvSpPr>
          <p:spPr bwMode="auto">
            <a:xfrm>
              <a:off x="720" y="1833"/>
              <a:ext cx="37" cy="31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66" name="Rectangle 162"/>
            <p:cNvSpPr>
              <a:spLocks noChangeArrowheads="1"/>
            </p:cNvSpPr>
            <p:nvPr/>
          </p:nvSpPr>
          <p:spPr bwMode="auto">
            <a:xfrm>
              <a:off x="628" y="1871"/>
              <a:ext cx="38" cy="31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67" name="Rectangle 163"/>
            <p:cNvSpPr>
              <a:spLocks noChangeArrowheads="1"/>
            </p:cNvSpPr>
            <p:nvPr/>
          </p:nvSpPr>
          <p:spPr bwMode="auto">
            <a:xfrm>
              <a:off x="756" y="1777"/>
              <a:ext cx="38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68" name="Rectangle 164"/>
            <p:cNvSpPr>
              <a:spLocks noChangeArrowheads="1"/>
            </p:cNvSpPr>
            <p:nvPr/>
          </p:nvSpPr>
          <p:spPr bwMode="auto">
            <a:xfrm>
              <a:off x="803" y="1824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69" name="Rectangle 165"/>
            <p:cNvSpPr>
              <a:spLocks noChangeArrowheads="1"/>
            </p:cNvSpPr>
            <p:nvPr/>
          </p:nvSpPr>
          <p:spPr bwMode="auto">
            <a:xfrm>
              <a:off x="824" y="1874"/>
              <a:ext cx="38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70" name="Rectangle 166"/>
            <p:cNvSpPr>
              <a:spLocks noChangeArrowheads="1"/>
            </p:cNvSpPr>
            <p:nvPr/>
          </p:nvSpPr>
          <p:spPr bwMode="auto">
            <a:xfrm>
              <a:off x="810" y="1773"/>
              <a:ext cx="37" cy="31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71" name="Rectangle 167"/>
            <p:cNvSpPr>
              <a:spLocks noChangeArrowheads="1"/>
            </p:cNvSpPr>
            <p:nvPr/>
          </p:nvSpPr>
          <p:spPr bwMode="auto">
            <a:xfrm>
              <a:off x="753" y="1826"/>
              <a:ext cx="37" cy="31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72" name="Rectangle 168"/>
            <p:cNvSpPr>
              <a:spLocks noChangeArrowheads="1"/>
            </p:cNvSpPr>
            <p:nvPr/>
          </p:nvSpPr>
          <p:spPr bwMode="auto">
            <a:xfrm>
              <a:off x="765" y="1877"/>
              <a:ext cx="38" cy="31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73" name="Rectangle 169"/>
            <p:cNvSpPr>
              <a:spLocks noChangeArrowheads="1"/>
            </p:cNvSpPr>
            <p:nvPr/>
          </p:nvSpPr>
          <p:spPr bwMode="auto">
            <a:xfrm>
              <a:off x="867" y="1743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74" name="Rectangle 170"/>
            <p:cNvSpPr>
              <a:spLocks noChangeArrowheads="1"/>
            </p:cNvSpPr>
            <p:nvPr/>
          </p:nvSpPr>
          <p:spPr bwMode="auto">
            <a:xfrm>
              <a:off x="913" y="1789"/>
              <a:ext cx="38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75" name="Rectangle 171"/>
            <p:cNvSpPr>
              <a:spLocks noChangeArrowheads="1"/>
            </p:cNvSpPr>
            <p:nvPr/>
          </p:nvSpPr>
          <p:spPr bwMode="auto">
            <a:xfrm>
              <a:off x="935" y="1839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76" name="Rectangle 172"/>
            <p:cNvSpPr>
              <a:spLocks noChangeArrowheads="1"/>
            </p:cNvSpPr>
            <p:nvPr/>
          </p:nvSpPr>
          <p:spPr bwMode="auto">
            <a:xfrm>
              <a:off x="920" y="1739"/>
              <a:ext cx="38" cy="31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77" name="Rectangle 173"/>
            <p:cNvSpPr>
              <a:spLocks noChangeArrowheads="1"/>
            </p:cNvSpPr>
            <p:nvPr/>
          </p:nvSpPr>
          <p:spPr bwMode="auto">
            <a:xfrm>
              <a:off x="863" y="1792"/>
              <a:ext cx="38" cy="31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78" name="Rectangle 174"/>
            <p:cNvSpPr>
              <a:spLocks noChangeArrowheads="1"/>
            </p:cNvSpPr>
            <p:nvPr/>
          </p:nvSpPr>
          <p:spPr bwMode="auto">
            <a:xfrm>
              <a:off x="876" y="1843"/>
              <a:ext cx="37" cy="31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79" name="Rectangle 175"/>
            <p:cNvSpPr>
              <a:spLocks noChangeArrowheads="1"/>
            </p:cNvSpPr>
            <p:nvPr/>
          </p:nvSpPr>
          <p:spPr bwMode="auto">
            <a:xfrm>
              <a:off x="985" y="1750"/>
              <a:ext cx="38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80" name="Rectangle 176"/>
            <p:cNvSpPr>
              <a:spLocks noChangeArrowheads="1"/>
            </p:cNvSpPr>
            <p:nvPr/>
          </p:nvSpPr>
          <p:spPr bwMode="auto">
            <a:xfrm>
              <a:off x="982" y="1799"/>
              <a:ext cx="37" cy="31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81" name="Rectangle 177"/>
            <p:cNvSpPr>
              <a:spLocks noChangeArrowheads="1"/>
            </p:cNvSpPr>
            <p:nvPr/>
          </p:nvSpPr>
          <p:spPr bwMode="auto">
            <a:xfrm>
              <a:off x="994" y="1850"/>
              <a:ext cx="37" cy="31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82" name="Rectangle 178"/>
            <p:cNvSpPr>
              <a:spLocks noChangeArrowheads="1"/>
            </p:cNvSpPr>
            <p:nvPr/>
          </p:nvSpPr>
          <p:spPr bwMode="auto">
            <a:xfrm>
              <a:off x="1076" y="1765"/>
              <a:ext cx="39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83" name="Rectangle 179"/>
            <p:cNvSpPr>
              <a:spLocks noChangeArrowheads="1"/>
            </p:cNvSpPr>
            <p:nvPr/>
          </p:nvSpPr>
          <p:spPr bwMode="auto">
            <a:xfrm>
              <a:off x="1124" y="1816"/>
              <a:ext cx="39" cy="3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84" name="Rectangle 180"/>
            <p:cNvSpPr>
              <a:spLocks noChangeArrowheads="1"/>
            </p:cNvSpPr>
            <p:nvPr/>
          </p:nvSpPr>
          <p:spPr bwMode="auto">
            <a:xfrm>
              <a:off x="1146" y="1872"/>
              <a:ext cx="39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85" name="Rectangle 181"/>
            <p:cNvSpPr>
              <a:spLocks noChangeArrowheads="1"/>
            </p:cNvSpPr>
            <p:nvPr/>
          </p:nvSpPr>
          <p:spPr bwMode="auto">
            <a:xfrm>
              <a:off x="1132" y="1760"/>
              <a:ext cx="38" cy="35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86" name="Rectangle 182"/>
            <p:cNvSpPr>
              <a:spLocks noChangeArrowheads="1"/>
            </p:cNvSpPr>
            <p:nvPr/>
          </p:nvSpPr>
          <p:spPr bwMode="auto">
            <a:xfrm>
              <a:off x="1073" y="1819"/>
              <a:ext cx="39" cy="35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87" name="Rectangle 183"/>
            <p:cNvSpPr>
              <a:spLocks noChangeArrowheads="1"/>
            </p:cNvSpPr>
            <p:nvPr/>
          </p:nvSpPr>
          <p:spPr bwMode="auto">
            <a:xfrm>
              <a:off x="1190" y="1726"/>
              <a:ext cx="39" cy="3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88" name="Rectangle 184"/>
            <p:cNvSpPr>
              <a:spLocks noChangeArrowheads="1"/>
            </p:cNvSpPr>
            <p:nvPr/>
          </p:nvSpPr>
          <p:spPr bwMode="auto">
            <a:xfrm>
              <a:off x="1238" y="1778"/>
              <a:ext cx="38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89" name="Rectangle 185"/>
            <p:cNvSpPr>
              <a:spLocks noChangeArrowheads="1"/>
            </p:cNvSpPr>
            <p:nvPr/>
          </p:nvSpPr>
          <p:spPr bwMode="auto">
            <a:xfrm>
              <a:off x="1260" y="1834"/>
              <a:ext cx="38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90" name="Rectangle 186"/>
            <p:cNvSpPr>
              <a:spLocks noChangeArrowheads="1"/>
            </p:cNvSpPr>
            <p:nvPr/>
          </p:nvSpPr>
          <p:spPr bwMode="auto">
            <a:xfrm>
              <a:off x="1245" y="1722"/>
              <a:ext cx="39" cy="34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91" name="Rectangle 187"/>
            <p:cNvSpPr>
              <a:spLocks noChangeArrowheads="1"/>
            </p:cNvSpPr>
            <p:nvPr/>
          </p:nvSpPr>
          <p:spPr bwMode="auto">
            <a:xfrm>
              <a:off x="1187" y="1781"/>
              <a:ext cx="38" cy="34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92" name="Rectangle 188"/>
            <p:cNvSpPr>
              <a:spLocks noChangeArrowheads="1"/>
            </p:cNvSpPr>
            <p:nvPr/>
          </p:nvSpPr>
          <p:spPr bwMode="auto">
            <a:xfrm>
              <a:off x="1199" y="1838"/>
              <a:ext cx="39" cy="34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93" name="Rectangle 189"/>
            <p:cNvSpPr>
              <a:spLocks noChangeArrowheads="1"/>
            </p:cNvSpPr>
            <p:nvPr/>
          </p:nvSpPr>
          <p:spPr bwMode="auto">
            <a:xfrm>
              <a:off x="1312" y="1734"/>
              <a:ext cx="38" cy="3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94" name="Rectangle 190"/>
            <p:cNvSpPr>
              <a:spLocks noChangeArrowheads="1"/>
            </p:cNvSpPr>
            <p:nvPr/>
          </p:nvSpPr>
          <p:spPr bwMode="auto">
            <a:xfrm>
              <a:off x="1309" y="1789"/>
              <a:ext cx="38" cy="34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95" name="Rectangle 191"/>
            <p:cNvSpPr>
              <a:spLocks noChangeArrowheads="1"/>
            </p:cNvSpPr>
            <p:nvPr/>
          </p:nvSpPr>
          <p:spPr bwMode="auto">
            <a:xfrm>
              <a:off x="1321" y="1846"/>
              <a:ext cx="39" cy="34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96" name="Rectangle 192"/>
            <p:cNvSpPr>
              <a:spLocks noChangeArrowheads="1"/>
            </p:cNvSpPr>
            <p:nvPr/>
          </p:nvSpPr>
          <p:spPr bwMode="auto">
            <a:xfrm>
              <a:off x="1357" y="1784"/>
              <a:ext cx="39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97" name="Rectangle 193"/>
            <p:cNvSpPr>
              <a:spLocks noChangeArrowheads="1"/>
            </p:cNvSpPr>
            <p:nvPr/>
          </p:nvSpPr>
          <p:spPr bwMode="auto">
            <a:xfrm>
              <a:off x="1405" y="1835"/>
              <a:ext cx="39" cy="3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98" name="Rectangle 194"/>
            <p:cNvSpPr>
              <a:spLocks noChangeArrowheads="1"/>
            </p:cNvSpPr>
            <p:nvPr/>
          </p:nvSpPr>
          <p:spPr bwMode="auto">
            <a:xfrm>
              <a:off x="1413" y="1779"/>
              <a:ext cx="38" cy="35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199" name="Rectangle 195"/>
            <p:cNvSpPr>
              <a:spLocks noChangeArrowheads="1"/>
            </p:cNvSpPr>
            <p:nvPr/>
          </p:nvSpPr>
          <p:spPr bwMode="auto">
            <a:xfrm>
              <a:off x="1354" y="1838"/>
              <a:ext cx="39" cy="35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00" name="Rectangle 196"/>
            <p:cNvSpPr>
              <a:spLocks noChangeArrowheads="1"/>
            </p:cNvSpPr>
            <p:nvPr/>
          </p:nvSpPr>
          <p:spPr bwMode="auto">
            <a:xfrm>
              <a:off x="1471" y="1745"/>
              <a:ext cx="39" cy="3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01" name="Rectangle 197"/>
            <p:cNvSpPr>
              <a:spLocks noChangeArrowheads="1"/>
            </p:cNvSpPr>
            <p:nvPr/>
          </p:nvSpPr>
          <p:spPr bwMode="auto">
            <a:xfrm>
              <a:off x="1519" y="1797"/>
              <a:ext cx="38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02" name="Rectangle 198"/>
            <p:cNvSpPr>
              <a:spLocks noChangeArrowheads="1"/>
            </p:cNvSpPr>
            <p:nvPr/>
          </p:nvSpPr>
          <p:spPr bwMode="auto">
            <a:xfrm>
              <a:off x="1541" y="1853"/>
              <a:ext cx="38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03" name="Rectangle 199"/>
            <p:cNvSpPr>
              <a:spLocks noChangeArrowheads="1"/>
            </p:cNvSpPr>
            <p:nvPr/>
          </p:nvSpPr>
          <p:spPr bwMode="auto">
            <a:xfrm>
              <a:off x="1526" y="1741"/>
              <a:ext cx="39" cy="34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04" name="Rectangle 200"/>
            <p:cNvSpPr>
              <a:spLocks noChangeArrowheads="1"/>
            </p:cNvSpPr>
            <p:nvPr/>
          </p:nvSpPr>
          <p:spPr bwMode="auto">
            <a:xfrm>
              <a:off x="1468" y="1800"/>
              <a:ext cx="38" cy="34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05" name="Rectangle 201"/>
            <p:cNvSpPr>
              <a:spLocks noChangeArrowheads="1"/>
            </p:cNvSpPr>
            <p:nvPr/>
          </p:nvSpPr>
          <p:spPr bwMode="auto">
            <a:xfrm>
              <a:off x="1480" y="1857"/>
              <a:ext cx="39" cy="34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06" name="Rectangle 202"/>
            <p:cNvSpPr>
              <a:spLocks noChangeArrowheads="1"/>
            </p:cNvSpPr>
            <p:nvPr/>
          </p:nvSpPr>
          <p:spPr bwMode="auto">
            <a:xfrm>
              <a:off x="1593" y="1753"/>
              <a:ext cx="38" cy="3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07" name="Rectangle 203"/>
            <p:cNvSpPr>
              <a:spLocks noChangeArrowheads="1"/>
            </p:cNvSpPr>
            <p:nvPr/>
          </p:nvSpPr>
          <p:spPr bwMode="auto">
            <a:xfrm>
              <a:off x="1590" y="1808"/>
              <a:ext cx="38" cy="34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08" name="Rectangle 204"/>
            <p:cNvSpPr>
              <a:spLocks noChangeArrowheads="1"/>
            </p:cNvSpPr>
            <p:nvPr/>
          </p:nvSpPr>
          <p:spPr bwMode="auto">
            <a:xfrm>
              <a:off x="1602" y="1865"/>
              <a:ext cx="39" cy="34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09" name="Rectangle 205"/>
            <p:cNvSpPr>
              <a:spLocks noChangeArrowheads="1"/>
            </p:cNvSpPr>
            <p:nvPr/>
          </p:nvSpPr>
          <p:spPr bwMode="auto">
            <a:xfrm>
              <a:off x="1058" y="1657"/>
              <a:ext cx="39" cy="3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10" name="Rectangle 206"/>
            <p:cNvSpPr>
              <a:spLocks noChangeArrowheads="1"/>
            </p:cNvSpPr>
            <p:nvPr/>
          </p:nvSpPr>
          <p:spPr bwMode="auto">
            <a:xfrm>
              <a:off x="1080" y="1713"/>
              <a:ext cx="39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11" name="Rectangle 207"/>
            <p:cNvSpPr>
              <a:spLocks noChangeArrowheads="1"/>
            </p:cNvSpPr>
            <p:nvPr/>
          </p:nvSpPr>
          <p:spPr bwMode="auto">
            <a:xfrm>
              <a:off x="1066" y="1601"/>
              <a:ext cx="38" cy="35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12" name="Rectangle 208"/>
            <p:cNvSpPr>
              <a:spLocks noChangeArrowheads="1"/>
            </p:cNvSpPr>
            <p:nvPr/>
          </p:nvSpPr>
          <p:spPr bwMode="auto">
            <a:xfrm>
              <a:off x="1019" y="1717"/>
              <a:ext cx="39" cy="35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13" name="Rectangle 209"/>
            <p:cNvSpPr>
              <a:spLocks noChangeArrowheads="1"/>
            </p:cNvSpPr>
            <p:nvPr/>
          </p:nvSpPr>
          <p:spPr bwMode="auto">
            <a:xfrm>
              <a:off x="1124" y="1567"/>
              <a:ext cx="39" cy="3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14" name="Rectangle 210"/>
            <p:cNvSpPr>
              <a:spLocks noChangeArrowheads="1"/>
            </p:cNvSpPr>
            <p:nvPr/>
          </p:nvSpPr>
          <p:spPr bwMode="auto">
            <a:xfrm>
              <a:off x="1121" y="1622"/>
              <a:ext cx="38" cy="34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15" name="Rectangle 211"/>
            <p:cNvSpPr>
              <a:spLocks noChangeArrowheads="1"/>
            </p:cNvSpPr>
            <p:nvPr/>
          </p:nvSpPr>
          <p:spPr bwMode="auto">
            <a:xfrm>
              <a:off x="1026" y="1842"/>
              <a:ext cx="38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16" name="Rectangle 212"/>
            <p:cNvSpPr>
              <a:spLocks noChangeArrowheads="1"/>
            </p:cNvSpPr>
            <p:nvPr/>
          </p:nvSpPr>
          <p:spPr bwMode="auto">
            <a:xfrm>
              <a:off x="1033" y="1786"/>
              <a:ext cx="39" cy="35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</p:grpSp>
      <p:grpSp>
        <p:nvGrpSpPr>
          <p:cNvPr id="217" name="Group 213"/>
          <p:cNvGrpSpPr>
            <a:grpSpLocks/>
          </p:cNvGrpSpPr>
          <p:nvPr/>
        </p:nvGrpSpPr>
        <p:grpSpPr bwMode="auto">
          <a:xfrm>
            <a:off x="1527949" y="5283961"/>
            <a:ext cx="1001809" cy="473668"/>
            <a:chOff x="479" y="1404"/>
            <a:chExt cx="1193" cy="504"/>
          </a:xfrm>
        </p:grpSpPr>
        <p:sp>
          <p:nvSpPr>
            <p:cNvPr id="218" name="Rectangle 214"/>
            <p:cNvSpPr>
              <a:spLocks noChangeArrowheads="1"/>
            </p:cNvSpPr>
            <p:nvPr/>
          </p:nvSpPr>
          <p:spPr bwMode="auto">
            <a:xfrm>
              <a:off x="567" y="1600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19" name="Rectangle 215"/>
            <p:cNvSpPr>
              <a:spLocks noChangeArrowheads="1"/>
            </p:cNvSpPr>
            <p:nvPr/>
          </p:nvSpPr>
          <p:spPr bwMode="auto">
            <a:xfrm>
              <a:off x="613" y="1647"/>
              <a:ext cx="38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20" name="Rectangle 216"/>
            <p:cNvSpPr>
              <a:spLocks noChangeArrowheads="1"/>
            </p:cNvSpPr>
            <p:nvPr/>
          </p:nvSpPr>
          <p:spPr bwMode="auto">
            <a:xfrm>
              <a:off x="635" y="1697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21" name="Rectangle 217"/>
            <p:cNvSpPr>
              <a:spLocks noChangeArrowheads="1"/>
            </p:cNvSpPr>
            <p:nvPr/>
          </p:nvSpPr>
          <p:spPr bwMode="auto">
            <a:xfrm>
              <a:off x="621" y="1596"/>
              <a:ext cx="37" cy="31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22" name="Rectangle 218"/>
            <p:cNvSpPr>
              <a:spLocks noChangeArrowheads="1"/>
            </p:cNvSpPr>
            <p:nvPr/>
          </p:nvSpPr>
          <p:spPr bwMode="auto">
            <a:xfrm>
              <a:off x="564" y="1649"/>
              <a:ext cx="37" cy="31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23" name="Rectangle 219"/>
            <p:cNvSpPr>
              <a:spLocks noChangeArrowheads="1"/>
            </p:cNvSpPr>
            <p:nvPr/>
          </p:nvSpPr>
          <p:spPr bwMode="auto">
            <a:xfrm>
              <a:off x="576" y="1700"/>
              <a:ext cx="37" cy="31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24" name="Rectangle 220"/>
            <p:cNvSpPr>
              <a:spLocks noChangeArrowheads="1"/>
            </p:cNvSpPr>
            <p:nvPr/>
          </p:nvSpPr>
          <p:spPr bwMode="auto">
            <a:xfrm>
              <a:off x="482" y="1442"/>
              <a:ext cx="38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25" name="Rectangle 221"/>
            <p:cNvSpPr>
              <a:spLocks noChangeArrowheads="1"/>
            </p:cNvSpPr>
            <p:nvPr/>
          </p:nvSpPr>
          <p:spPr bwMode="auto">
            <a:xfrm>
              <a:off x="529" y="1489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26" name="Rectangle 222"/>
            <p:cNvSpPr>
              <a:spLocks noChangeArrowheads="1"/>
            </p:cNvSpPr>
            <p:nvPr/>
          </p:nvSpPr>
          <p:spPr bwMode="auto">
            <a:xfrm>
              <a:off x="550" y="1539"/>
              <a:ext cx="38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27" name="Rectangle 223"/>
            <p:cNvSpPr>
              <a:spLocks noChangeArrowheads="1"/>
            </p:cNvSpPr>
            <p:nvPr/>
          </p:nvSpPr>
          <p:spPr bwMode="auto">
            <a:xfrm>
              <a:off x="536" y="1438"/>
              <a:ext cx="37" cy="31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28" name="Rectangle 224"/>
            <p:cNvSpPr>
              <a:spLocks noChangeArrowheads="1"/>
            </p:cNvSpPr>
            <p:nvPr/>
          </p:nvSpPr>
          <p:spPr bwMode="auto">
            <a:xfrm>
              <a:off x="479" y="1491"/>
              <a:ext cx="37" cy="31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29" name="Rectangle 225"/>
            <p:cNvSpPr>
              <a:spLocks noChangeArrowheads="1"/>
            </p:cNvSpPr>
            <p:nvPr/>
          </p:nvSpPr>
          <p:spPr bwMode="auto">
            <a:xfrm>
              <a:off x="491" y="1542"/>
              <a:ext cx="38" cy="31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30" name="Rectangle 226"/>
            <p:cNvSpPr>
              <a:spLocks noChangeArrowheads="1"/>
            </p:cNvSpPr>
            <p:nvPr/>
          </p:nvSpPr>
          <p:spPr bwMode="auto">
            <a:xfrm>
              <a:off x="593" y="1408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31" name="Rectangle 227"/>
            <p:cNvSpPr>
              <a:spLocks noChangeArrowheads="1"/>
            </p:cNvSpPr>
            <p:nvPr/>
          </p:nvSpPr>
          <p:spPr bwMode="auto">
            <a:xfrm>
              <a:off x="639" y="1454"/>
              <a:ext cx="38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32" name="Rectangle 228"/>
            <p:cNvSpPr>
              <a:spLocks noChangeArrowheads="1"/>
            </p:cNvSpPr>
            <p:nvPr/>
          </p:nvSpPr>
          <p:spPr bwMode="auto">
            <a:xfrm>
              <a:off x="661" y="1504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33" name="Rectangle 229"/>
            <p:cNvSpPr>
              <a:spLocks noChangeArrowheads="1"/>
            </p:cNvSpPr>
            <p:nvPr/>
          </p:nvSpPr>
          <p:spPr bwMode="auto">
            <a:xfrm>
              <a:off x="646" y="1404"/>
              <a:ext cx="38" cy="31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34" name="Rectangle 230"/>
            <p:cNvSpPr>
              <a:spLocks noChangeArrowheads="1"/>
            </p:cNvSpPr>
            <p:nvPr/>
          </p:nvSpPr>
          <p:spPr bwMode="auto">
            <a:xfrm>
              <a:off x="589" y="1457"/>
              <a:ext cx="38" cy="31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35" name="Rectangle 231"/>
            <p:cNvSpPr>
              <a:spLocks noChangeArrowheads="1"/>
            </p:cNvSpPr>
            <p:nvPr/>
          </p:nvSpPr>
          <p:spPr bwMode="auto">
            <a:xfrm>
              <a:off x="602" y="1508"/>
              <a:ext cx="37" cy="31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36" name="Rectangle 232"/>
            <p:cNvSpPr>
              <a:spLocks noChangeArrowheads="1"/>
            </p:cNvSpPr>
            <p:nvPr/>
          </p:nvSpPr>
          <p:spPr bwMode="auto">
            <a:xfrm>
              <a:off x="711" y="1415"/>
              <a:ext cx="38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37" name="Rectangle 233"/>
            <p:cNvSpPr>
              <a:spLocks noChangeArrowheads="1"/>
            </p:cNvSpPr>
            <p:nvPr/>
          </p:nvSpPr>
          <p:spPr bwMode="auto">
            <a:xfrm>
              <a:off x="497" y="1655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38" name="Rectangle 234"/>
            <p:cNvSpPr>
              <a:spLocks noChangeArrowheads="1"/>
            </p:cNvSpPr>
            <p:nvPr/>
          </p:nvSpPr>
          <p:spPr bwMode="auto">
            <a:xfrm>
              <a:off x="518" y="1705"/>
              <a:ext cx="38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39" name="Rectangle 235"/>
            <p:cNvSpPr>
              <a:spLocks noChangeArrowheads="1"/>
            </p:cNvSpPr>
            <p:nvPr/>
          </p:nvSpPr>
          <p:spPr bwMode="auto">
            <a:xfrm>
              <a:off x="504" y="1604"/>
              <a:ext cx="38" cy="31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40" name="Rectangle 236"/>
            <p:cNvSpPr>
              <a:spLocks noChangeArrowheads="1"/>
            </p:cNvSpPr>
            <p:nvPr/>
          </p:nvSpPr>
          <p:spPr bwMode="auto">
            <a:xfrm>
              <a:off x="708" y="1464"/>
              <a:ext cx="37" cy="31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41" name="Rectangle 237"/>
            <p:cNvSpPr>
              <a:spLocks noChangeArrowheads="1"/>
            </p:cNvSpPr>
            <p:nvPr/>
          </p:nvSpPr>
          <p:spPr bwMode="auto">
            <a:xfrm>
              <a:off x="720" y="1515"/>
              <a:ext cx="37" cy="31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42" name="Rectangle 238"/>
            <p:cNvSpPr>
              <a:spLocks noChangeArrowheads="1"/>
            </p:cNvSpPr>
            <p:nvPr/>
          </p:nvSpPr>
          <p:spPr bwMode="auto">
            <a:xfrm>
              <a:off x="683" y="1574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43" name="Rectangle 239"/>
            <p:cNvSpPr>
              <a:spLocks noChangeArrowheads="1"/>
            </p:cNvSpPr>
            <p:nvPr/>
          </p:nvSpPr>
          <p:spPr bwMode="auto">
            <a:xfrm>
              <a:off x="729" y="1620"/>
              <a:ext cx="38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44" name="Rectangle 240"/>
            <p:cNvSpPr>
              <a:spLocks noChangeArrowheads="1"/>
            </p:cNvSpPr>
            <p:nvPr/>
          </p:nvSpPr>
          <p:spPr bwMode="auto">
            <a:xfrm>
              <a:off x="751" y="1670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45" name="Rectangle 241"/>
            <p:cNvSpPr>
              <a:spLocks noChangeArrowheads="1"/>
            </p:cNvSpPr>
            <p:nvPr/>
          </p:nvSpPr>
          <p:spPr bwMode="auto">
            <a:xfrm>
              <a:off x="736" y="1570"/>
              <a:ext cx="38" cy="31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46" name="Rectangle 242"/>
            <p:cNvSpPr>
              <a:spLocks noChangeArrowheads="1"/>
            </p:cNvSpPr>
            <p:nvPr/>
          </p:nvSpPr>
          <p:spPr bwMode="auto">
            <a:xfrm>
              <a:off x="679" y="1623"/>
              <a:ext cx="38" cy="31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47" name="Rectangle 243"/>
            <p:cNvSpPr>
              <a:spLocks noChangeArrowheads="1"/>
            </p:cNvSpPr>
            <p:nvPr/>
          </p:nvSpPr>
          <p:spPr bwMode="auto">
            <a:xfrm>
              <a:off x="692" y="1674"/>
              <a:ext cx="37" cy="31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48" name="Rectangle 244"/>
            <p:cNvSpPr>
              <a:spLocks noChangeArrowheads="1"/>
            </p:cNvSpPr>
            <p:nvPr/>
          </p:nvSpPr>
          <p:spPr bwMode="auto">
            <a:xfrm>
              <a:off x="628" y="1553"/>
              <a:ext cx="38" cy="31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49" name="Rectangle 245"/>
            <p:cNvSpPr>
              <a:spLocks noChangeArrowheads="1"/>
            </p:cNvSpPr>
            <p:nvPr/>
          </p:nvSpPr>
          <p:spPr bwMode="auto">
            <a:xfrm>
              <a:off x="539" y="1754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50" name="Rectangle 246"/>
            <p:cNvSpPr>
              <a:spLocks noChangeArrowheads="1"/>
            </p:cNvSpPr>
            <p:nvPr/>
          </p:nvSpPr>
          <p:spPr bwMode="auto">
            <a:xfrm>
              <a:off x="480" y="1758"/>
              <a:ext cx="37" cy="31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51" name="Rectangle 247"/>
            <p:cNvSpPr>
              <a:spLocks noChangeArrowheads="1"/>
            </p:cNvSpPr>
            <p:nvPr/>
          </p:nvSpPr>
          <p:spPr bwMode="auto">
            <a:xfrm>
              <a:off x="709" y="1731"/>
              <a:ext cx="37" cy="31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52" name="Rectangle 248"/>
            <p:cNvSpPr>
              <a:spLocks noChangeArrowheads="1"/>
            </p:cNvSpPr>
            <p:nvPr/>
          </p:nvSpPr>
          <p:spPr bwMode="auto">
            <a:xfrm>
              <a:off x="617" y="1769"/>
              <a:ext cx="38" cy="31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53" name="Rectangle 249"/>
            <p:cNvSpPr>
              <a:spLocks noChangeArrowheads="1"/>
            </p:cNvSpPr>
            <p:nvPr/>
          </p:nvSpPr>
          <p:spPr bwMode="auto">
            <a:xfrm>
              <a:off x="841" y="1617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54" name="Rectangle 250"/>
            <p:cNvSpPr>
              <a:spLocks noChangeArrowheads="1"/>
            </p:cNvSpPr>
            <p:nvPr/>
          </p:nvSpPr>
          <p:spPr bwMode="auto">
            <a:xfrm>
              <a:off x="887" y="1664"/>
              <a:ext cx="38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55" name="Rectangle 251"/>
            <p:cNvSpPr>
              <a:spLocks noChangeArrowheads="1"/>
            </p:cNvSpPr>
            <p:nvPr/>
          </p:nvSpPr>
          <p:spPr bwMode="auto">
            <a:xfrm>
              <a:off x="909" y="1714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56" name="Rectangle 252"/>
            <p:cNvSpPr>
              <a:spLocks noChangeArrowheads="1"/>
            </p:cNvSpPr>
            <p:nvPr/>
          </p:nvSpPr>
          <p:spPr bwMode="auto">
            <a:xfrm>
              <a:off x="895" y="1613"/>
              <a:ext cx="37" cy="31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57" name="Rectangle 253"/>
            <p:cNvSpPr>
              <a:spLocks noChangeArrowheads="1"/>
            </p:cNvSpPr>
            <p:nvPr/>
          </p:nvSpPr>
          <p:spPr bwMode="auto">
            <a:xfrm>
              <a:off x="838" y="1666"/>
              <a:ext cx="37" cy="31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58" name="Rectangle 254"/>
            <p:cNvSpPr>
              <a:spLocks noChangeArrowheads="1"/>
            </p:cNvSpPr>
            <p:nvPr/>
          </p:nvSpPr>
          <p:spPr bwMode="auto">
            <a:xfrm>
              <a:off x="850" y="1717"/>
              <a:ext cx="37" cy="31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59" name="Rectangle 255"/>
            <p:cNvSpPr>
              <a:spLocks noChangeArrowheads="1"/>
            </p:cNvSpPr>
            <p:nvPr/>
          </p:nvSpPr>
          <p:spPr bwMode="auto">
            <a:xfrm>
              <a:off x="756" y="1459"/>
              <a:ext cx="38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60" name="Rectangle 256"/>
            <p:cNvSpPr>
              <a:spLocks noChangeArrowheads="1"/>
            </p:cNvSpPr>
            <p:nvPr/>
          </p:nvSpPr>
          <p:spPr bwMode="auto">
            <a:xfrm>
              <a:off x="803" y="1506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61" name="Rectangle 257"/>
            <p:cNvSpPr>
              <a:spLocks noChangeArrowheads="1"/>
            </p:cNvSpPr>
            <p:nvPr/>
          </p:nvSpPr>
          <p:spPr bwMode="auto">
            <a:xfrm>
              <a:off x="824" y="1556"/>
              <a:ext cx="38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62" name="Rectangle 258"/>
            <p:cNvSpPr>
              <a:spLocks noChangeArrowheads="1"/>
            </p:cNvSpPr>
            <p:nvPr/>
          </p:nvSpPr>
          <p:spPr bwMode="auto">
            <a:xfrm>
              <a:off x="810" y="1455"/>
              <a:ext cx="37" cy="31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63" name="Rectangle 259"/>
            <p:cNvSpPr>
              <a:spLocks noChangeArrowheads="1"/>
            </p:cNvSpPr>
            <p:nvPr/>
          </p:nvSpPr>
          <p:spPr bwMode="auto">
            <a:xfrm>
              <a:off x="753" y="1508"/>
              <a:ext cx="37" cy="31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64" name="Rectangle 260"/>
            <p:cNvSpPr>
              <a:spLocks noChangeArrowheads="1"/>
            </p:cNvSpPr>
            <p:nvPr/>
          </p:nvSpPr>
          <p:spPr bwMode="auto">
            <a:xfrm>
              <a:off x="765" y="1559"/>
              <a:ext cx="38" cy="31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65" name="Rectangle 261"/>
            <p:cNvSpPr>
              <a:spLocks noChangeArrowheads="1"/>
            </p:cNvSpPr>
            <p:nvPr/>
          </p:nvSpPr>
          <p:spPr bwMode="auto">
            <a:xfrm>
              <a:off x="867" y="1425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66" name="Rectangle 262"/>
            <p:cNvSpPr>
              <a:spLocks noChangeArrowheads="1"/>
            </p:cNvSpPr>
            <p:nvPr/>
          </p:nvSpPr>
          <p:spPr bwMode="auto">
            <a:xfrm>
              <a:off x="913" y="1471"/>
              <a:ext cx="38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67" name="Rectangle 263"/>
            <p:cNvSpPr>
              <a:spLocks noChangeArrowheads="1"/>
            </p:cNvSpPr>
            <p:nvPr/>
          </p:nvSpPr>
          <p:spPr bwMode="auto">
            <a:xfrm>
              <a:off x="935" y="1521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68" name="Rectangle 264"/>
            <p:cNvSpPr>
              <a:spLocks noChangeArrowheads="1"/>
            </p:cNvSpPr>
            <p:nvPr/>
          </p:nvSpPr>
          <p:spPr bwMode="auto">
            <a:xfrm>
              <a:off x="920" y="1421"/>
              <a:ext cx="38" cy="31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69" name="Rectangle 265"/>
            <p:cNvSpPr>
              <a:spLocks noChangeArrowheads="1"/>
            </p:cNvSpPr>
            <p:nvPr/>
          </p:nvSpPr>
          <p:spPr bwMode="auto">
            <a:xfrm>
              <a:off x="863" y="1474"/>
              <a:ext cx="38" cy="31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70" name="Rectangle 266"/>
            <p:cNvSpPr>
              <a:spLocks noChangeArrowheads="1"/>
            </p:cNvSpPr>
            <p:nvPr/>
          </p:nvSpPr>
          <p:spPr bwMode="auto">
            <a:xfrm>
              <a:off x="876" y="1525"/>
              <a:ext cx="37" cy="31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71" name="Rectangle 267"/>
            <p:cNvSpPr>
              <a:spLocks noChangeArrowheads="1"/>
            </p:cNvSpPr>
            <p:nvPr/>
          </p:nvSpPr>
          <p:spPr bwMode="auto">
            <a:xfrm>
              <a:off x="985" y="1432"/>
              <a:ext cx="38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72" name="Rectangle 268"/>
            <p:cNvSpPr>
              <a:spLocks noChangeArrowheads="1"/>
            </p:cNvSpPr>
            <p:nvPr/>
          </p:nvSpPr>
          <p:spPr bwMode="auto">
            <a:xfrm>
              <a:off x="771" y="1672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73" name="Rectangle 269"/>
            <p:cNvSpPr>
              <a:spLocks noChangeArrowheads="1"/>
            </p:cNvSpPr>
            <p:nvPr/>
          </p:nvSpPr>
          <p:spPr bwMode="auto">
            <a:xfrm>
              <a:off x="792" y="1722"/>
              <a:ext cx="38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74" name="Rectangle 270"/>
            <p:cNvSpPr>
              <a:spLocks noChangeArrowheads="1"/>
            </p:cNvSpPr>
            <p:nvPr/>
          </p:nvSpPr>
          <p:spPr bwMode="auto">
            <a:xfrm>
              <a:off x="731" y="1621"/>
              <a:ext cx="38" cy="31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75" name="Rectangle 271"/>
            <p:cNvSpPr>
              <a:spLocks noChangeArrowheads="1"/>
            </p:cNvSpPr>
            <p:nvPr/>
          </p:nvSpPr>
          <p:spPr bwMode="auto">
            <a:xfrm>
              <a:off x="982" y="1481"/>
              <a:ext cx="37" cy="31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76" name="Rectangle 272"/>
            <p:cNvSpPr>
              <a:spLocks noChangeArrowheads="1"/>
            </p:cNvSpPr>
            <p:nvPr/>
          </p:nvSpPr>
          <p:spPr bwMode="auto">
            <a:xfrm>
              <a:off x="994" y="1532"/>
              <a:ext cx="37" cy="31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77" name="Rectangle 273"/>
            <p:cNvSpPr>
              <a:spLocks noChangeArrowheads="1"/>
            </p:cNvSpPr>
            <p:nvPr/>
          </p:nvSpPr>
          <p:spPr bwMode="auto">
            <a:xfrm>
              <a:off x="957" y="1591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78" name="Rectangle 274"/>
            <p:cNvSpPr>
              <a:spLocks noChangeArrowheads="1"/>
            </p:cNvSpPr>
            <p:nvPr/>
          </p:nvSpPr>
          <p:spPr bwMode="auto">
            <a:xfrm>
              <a:off x="1003" y="1637"/>
              <a:ext cx="38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79" name="Rectangle 275"/>
            <p:cNvSpPr>
              <a:spLocks noChangeArrowheads="1"/>
            </p:cNvSpPr>
            <p:nvPr/>
          </p:nvSpPr>
          <p:spPr bwMode="auto">
            <a:xfrm>
              <a:off x="1025" y="1687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80" name="Rectangle 276"/>
            <p:cNvSpPr>
              <a:spLocks noChangeArrowheads="1"/>
            </p:cNvSpPr>
            <p:nvPr/>
          </p:nvSpPr>
          <p:spPr bwMode="auto">
            <a:xfrm>
              <a:off x="1010" y="1587"/>
              <a:ext cx="38" cy="31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81" name="Rectangle 277"/>
            <p:cNvSpPr>
              <a:spLocks noChangeArrowheads="1"/>
            </p:cNvSpPr>
            <p:nvPr/>
          </p:nvSpPr>
          <p:spPr bwMode="auto">
            <a:xfrm>
              <a:off x="953" y="1640"/>
              <a:ext cx="38" cy="31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82" name="Rectangle 278"/>
            <p:cNvSpPr>
              <a:spLocks noChangeArrowheads="1"/>
            </p:cNvSpPr>
            <p:nvPr/>
          </p:nvSpPr>
          <p:spPr bwMode="auto">
            <a:xfrm>
              <a:off x="966" y="1691"/>
              <a:ext cx="37" cy="31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83" name="Rectangle 279"/>
            <p:cNvSpPr>
              <a:spLocks noChangeArrowheads="1"/>
            </p:cNvSpPr>
            <p:nvPr/>
          </p:nvSpPr>
          <p:spPr bwMode="auto">
            <a:xfrm>
              <a:off x="902" y="1570"/>
              <a:ext cx="38" cy="31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84" name="Rectangle 280"/>
            <p:cNvSpPr>
              <a:spLocks noChangeArrowheads="1"/>
            </p:cNvSpPr>
            <p:nvPr/>
          </p:nvSpPr>
          <p:spPr bwMode="auto">
            <a:xfrm>
              <a:off x="813" y="1771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85" name="Rectangle 281"/>
            <p:cNvSpPr>
              <a:spLocks noChangeArrowheads="1"/>
            </p:cNvSpPr>
            <p:nvPr/>
          </p:nvSpPr>
          <p:spPr bwMode="auto">
            <a:xfrm>
              <a:off x="754" y="1775"/>
              <a:ext cx="37" cy="31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86" name="Rectangle 282"/>
            <p:cNvSpPr>
              <a:spLocks noChangeArrowheads="1"/>
            </p:cNvSpPr>
            <p:nvPr/>
          </p:nvSpPr>
          <p:spPr bwMode="auto">
            <a:xfrm>
              <a:off x="983" y="1748"/>
              <a:ext cx="37" cy="31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87" name="Rectangle 283"/>
            <p:cNvSpPr>
              <a:spLocks noChangeArrowheads="1"/>
            </p:cNvSpPr>
            <p:nvPr/>
          </p:nvSpPr>
          <p:spPr bwMode="auto">
            <a:xfrm>
              <a:off x="1163" y="1622"/>
              <a:ext cx="39" cy="3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88" name="Rectangle 284"/>
            <p:cNvSpPr>
              <a:spLocks noChangeArrowheads="1"/>
            </p:cNvSpPr>
            <p:nvPr/>
          </p:nvSpPr>
          <p:spPr bwMode="auto">
            <a:xfrm>
              <a:off x="1211" y="1674"/>
              <a:ext cx="39" cy="3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89" name="Rectangle 285"/>
            <p:cNvSpPr>
              <a:spLocks noChangeArrowheads="1"/>
            </p:cNvSpPr>
            <p:nvPr/>
          </p:nvSpPr>
          <p:spPr bwMode="auto">
            <a:xfrm>
              <a:off x="1233" y="1730"/>
              <a:ext cx="39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90" name="Rectangle 286"/>
            <p:cNvSpPr>
              <a:spLocks noChangeArrowheads="1"/>
            </p:cNvSpPr>
            <p:nvPr/>
          </p:nvSpPr>
          <p:spPr bwMode="auto">
            <a:xfrm>
              <a:off x="1219" y="1618"/>
              <a:ext cx="38" cy="35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91" name="Rectangle 287"/>
            <p:cNvSpPr>
              <a:spLocks noChangeArrowheads="1"/>
            </p:cNvSpPr>
            <p:nvPr/>
          </p:nvSpPr>
          <p:spPr bwMode="auto">
            <a:xfrm>
              <a:off x="1160" y="1677"/>
              <a:ext cx="39" cy="34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92" name="Rectangle 288"/>
            <p:cNvSpPr>
              <a:spLocks noChangeArrowheads="1"/>
            </p:cNvSpPr>
            <p:nvPr/>
          </p:nvSpPr>
          <p:spPr bwMode="auto">
            <a:xfrm>
              <a:off x="1172" y="1734"/>
              <a:ext cx="39" cy="35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93" name="Rectangle 289"/>
            <p:cNvSpPr>
              <a:spLocks noChangeArrowheads="1"/>
            </p:cNvSpPr>
            <p:nvPr/>
          </p:nvSpPr>
          <p:spPr bwMode="auto">
            <a:xfrm>
              <a:off x="1076" y="1447"/>
              <a:ext cx="39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94" name="Rectangle 290"/>
            <p:cNvSpPr>
              <a:spLocks noChangeArrowheads="1"/>
            </p:cNvSpPr>
            <p:nvPr/>
          </p:nvSpPr>
          <p:spPr bwMode="auto">
            <a:xfrm>
              <a:off x="1124" y="1498"/>
              <a:ext cx="39" cy="3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95" name="Rectangle 291"/>
            <p:cNvSpPr>
              <a:spLocks noChangeArrowheads="1"/>
            </p:cNvSpPr>
            <p:nvPr/>
          </p:nvSpPr>
          <p:spPr bwMode="auto">
            <a:xfrm>
              <a:off x="1146" y="1554"/>
              <a:ext cx="39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96" name="Rectangle 292"/>
            <p:cNvSpPr>
              <a:spLocks noChangeArrowheads="1"/>
            </p:cNvSpPr>
            <p:nvPr/>
          </p:nvSpPr>
          <p:spPr bwMode="auto">
            <a:xfrm>
              <a:off x="1132" y="1442"/>
              <a:ext cx="38" cy="35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97" name="Rectangle 293"/>
            <p:cNvSpPr>
              <a:spLocks noChangeArrowheads="1"/>
            </p:cNvSpPr>
            <p:nvPr/>
          </p:nvSpPr>
          <p:spPr bwMode="auto">
            <a:xfrm>
              <a:off x="1073" y="1501"/>
              <a:ext cx="39" cy="35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98" name="Rectangle 294"/>
            <p:cNvSpPr>
              <a:spLocks noChangeArrowheads="1"/>
            </p:cNvSpPr>
            <p:nvPr/>
          </p:nvSpPr>
          <p:spPr bwMode="auto">
            <a:xfrm>
              <a:off x="1085" y="1558"/>
              <a:ext cx="39" cy="35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299" name="Rectangle 295"/>
            <p:cNvSpPr>
              <a:spLocks noChangeArrowheads="1"/>
            </p:cNvSpPr>
            <p:nvPr/>
          </p:nvSpPr>
          <p:spPr bwMode="auto">
            <a:xfrm>
              <a:off x="1190" y="1408"/>
              <a:ext cx="39" cy="3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00" name="Rectangle 296"/>
            <p:cNvSpPr>
              <a:spLocks noChangeArrowheads="1"/>
            </p:cNvSpPr>
            <p:nvPr/>
          </p:nvSpPr>
          <p:spPr bwMode="auto">
            <a:xfrm>
              <a:off x="1238" y="1460"/>
              <a:ext cx="38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01" name="Rectangle 297"/>
            <p:cNvSpPr>
              <a:spLocks noChangeArrowheads="1"/>
            </p:cNvSpPr>
            <p:nvPr/>
          </p:nvSpPr>
          <p:spPr bwMode="auto">
            <a:xfrm>
              <a:off x="1260" y="1516"/>
              <a:ext cx="38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02" name="Rectangle 298"/>
            <p:cNvSpPr>
              <a:spLocks noChangeArrowheads="1"/>
            </p:cNvSpPr>
            <p:nvPr/>
          </p:nvSpPr>
          <p:spPr bwMode="auto">
            <a:xfrm>
              <a:off x="1245" y="1404"/>
              <a:ext cx="39" cy="34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03" name="Rectangle 299"/>
            <p:cNvSpPr>
              <a:spLocks noChangeArrowheads="1"/>
            </p:cNvSpPr>
            <p:nvPr/>
          </p:nvSpPr>
          <p:spPr bwMode="auto">
            <a:xfrm>
              <a:off x="1187" y="1463"/>
              <a:ext cx="38" cy="34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04" name="Rectangle 300"/>
            <p:cNvSpPr>
              <a:spLocks noChangeArrowheads="1"/>
            </p:cNvSpPr>
            <p:nvPr/>
          </p:nvSpPr>
          <p:spPr bwMode="auto">
            <a:xfrm>
              <a:off x="1199" y="1520"/>
              <a:ext cx="39" cy="34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05" name="Rectangle 301"/>
            <p:cNvSpPr>
              <a:spLocks noChangeArrowheads="1"/>
            </p:cNvSpPr>
            <p:nvPr/>
          </p:nvSpPr>
          <p:spPr bwMode="auto">
            <a:xfrm>
              <a:off x="1312" y="1416"/>
              <a:ext cx="38" cy="3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06" name="Rectangle 302"/>
            <p:cNvSpPr>
              <a:spLocks noChangeArrowheads="1"/>
            </p:cNvSpPr>
            <p:nvPr/>
          </p:nvSpPr>
          <p:spPr bwMode="auto">
            <a:xfrm>
              <a:off x="1092" y="1683"/>
              <a:ext cx="38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07" name="Rectangle 303"/>
            <p:cNvSpPr>
              <a:spLocks noChangeArrowheads="1"/>
            </p:cNvSpPr>
            <p:nvPr/>
          </p:nvSpPr>
          <p:spPr bwMode="auto">
            <a:xfrm>
              <a:off x="1114" y="1739"/>
              <a:ext cx="38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08" name="Rectangle 304"/>
            <p:cNvSpPr>
              <a:spLocks noChangeArrowheads="1"/>
            </p:cNvSpPr>
            <p:nvPr/>
          </p:nvSpPr>
          <p:spPr bwMode="auto">
            <a:xfrm>
              <a:off x="1099" y="1627"/>
              <a:ext cx="39" cy="35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09" name="Rectangle 305"/>
            <p:cNvSpPr>
              <a:spLocks noChangeArrowheads="1"/>
            </p:cNvSpPr>
            <p:nvPr/>
          </p:nvSpPr>
          <p:spPr bwMode="auto">
            <a:xfrm>
              <a:off x="1309" y="1471"/>
              <a:ext cx="38" cy="34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10" name="Rectangle 306"/>
            <p:cNvSpPr>
              <a:spLocks noChangeArrowheads="1"/>
            </p:cNvSpPr>
            <p:nvPr/>
          </p:nvSpPr>
          <p:spPr bwMode="auto">
            <a:xfrm>
              <a:off x="1321" y="1528"/>
              <a:ext cx="39" cy="34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11" name="Rectangle 307"/>
            <p:cNvSpPr>
              <a:spLocks noChangeArrowheads="1"/>
            </p:cNvSpPr>
            <p:nvPr/>
          </p:nvSpPr>
          <p:spPr bwMode="auto">
            <a:xfrm>
              <a:off x="1283" y="1593"/>
              <a:ext cx="38" cy="3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12" name="Rectangle 308"/>
            <p:cNvSpPr>
              <a:spLocks noChangeArrowheads="1"/>
            </p:cNvSpPr>
            <p:nvPr/>
          </p:nvSpPr>
          <p:spPr bwMode="auto">
            <a:xfrm>
              <a:off x="1330" y="1645"/>
              <a:ext cx="39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13" name="Rectangle 309"/>
            <p:cNvSpPr>
              <a:spLocks noChangeArrowheads="1"/>
            </p:cNvSpPr>
            <p:nvPr/>
          </p:nvSpPr>
          <p:spPr bwMode="auto">
            <a:xfrm>
              <a:off x="1352" y="1700"/>
              <a:ext cx="39" cy="3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14" name="Rectangle 310"/>
            <p:cNvSpPr>
              <a:spLocks noChangeArrowheads="1"/>
            </p:cNvSpPr>
            <p:nvPr/>
          </p:nvSpPr>
          <p:spPr bwMode="auto">
            <a:xfrm>
              <a:off x="1338" y="1589"/>
              <a:ext cx="39" cy="34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15" name="Rectangle 311"/>
            <p:cNvSpPr>
              <a:spLocks noChangeArrowheads="1"/>
            </p:cNvSpPr>
            <p:nvPr/>
          </p:nvSpPr>
          <p:spPr bwMode="auto">
            <a:xfrm>
              <a:off x="1279" y="1648"/>
              <a:ext cx="39" cy="34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16" name="Rectangle 312"/>
            <p:cNvSpPr>
              <a:spLocks noChangeArrowheads="1"/>
            </p:cNvSpPr>
            <p:nvPr/>
          </p:nvSpPr>
          <p:spPr bwMode="auto">
            <a:xfrm>
              <a:off x="1292" y="1705"/>
              <a:ext cx="38" cy="34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17" name="Rectangle 313"/>
            <p:cNvSpPr>
              <a:spLocks noChangeArrowheads="1"/>
            </p:cNvSpPr>
            <p:nvPr/>
          </p:nvSpPr>
          <p:spPr bwMode="auto">
            <a:xfrm>
              <a:off x="1227" y="1570"/>
              <a:ext cx="38" cy="35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18" name="Rectangle 314"/>
            <p:cNvSpPr>
              <a:spLocks noChangeArrowheads="1"/>
            </p:cNvSpPr>
            <p:nvPr/>
          </p:nvSpPr>
          <p:spPr bwMode="auto">
            <a:xfrm>
              <a:off x="1310" y="1768"/>
              <a:ext cx="38" cy="34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19" name="Rectangle 315"/>
            <p:cNvSpPr>
              <a:spLocks noChangeArrowheads="1"/>
            </p:cNvSpPr>
            <p:nvPr/>
          </p:nvSpPr>
          <p:spPr bwMode="auto">
            <a:xfrm>
              <a:off x="1444" y="1641"/>
              <a:ext cx="39" cy="3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20" name="Rectangle 316"/>
            <p:cNvSpPr>
              <a:spLocks noChangeArrowheads="1"/>
            </p:cNvSpPr>
            <p:nvPr/>
          </p:nvSpPr>
          <p:spPr bwMode="auto">
            <a:xfrm>
              <a:off x="1492" y="1693"/>
              <a:ext cx="39" cy="3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21" name="Rectangle 317"/>
            <p:cNvSpPr>
              <a:spLocks noChangeArrowheads="1"/>
            </p:cNvSpPr>
            <p:nvPr/>
          </p:nvSpPr>
          <p:spPr bwMode="auto">
            <a:xfrm>
              <a:off x="1514" y="1749"/>
              <a:ext cx="39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22" name="Rectangle 318"/>
            <p:cNvSpPr>
              <a:spLocks noChangeArrowheads="1"/>
            </p:cNvSpPr>
            <p:nvPr/>
          </p:nvSpPr>
          <p:spPr bwMode="auto">
            <a:xfrm>
              <a:off x="1500" y="1637"/>
              <a:ext cx="38" cy="35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23" name="Rectangle 319"/>
            <p:cNvSpPr>
              <a:spLocks noChangeArrowheads="1"/>
            </p:cNvSpPr>
            <p:nvPr/>
          </p:nvSpPr>
          <p:spPr bwMode="auto">
            <a:xfrm>
              <a:off x="1441" y="1696"/>
              <a:ext cx="39" cy="34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24" name="Rectangle 320"/>
            <p:cNvSpPr>
              <a:spLocks noChangeArrowheads="1"/>
            </p:cNvSpPr>
            <p:nvPr/>
          </p:nvSpPr>
          <p:spPr bwMode="auto">
            <a:xfrm>
              <a:off x="1453" y="1753"/>
              <a:ext cx="39" cy="35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25" name="Rectangle 321"/>
            <p:cNvSpPr>
              <a:spLocks noChangeArrowheads="1"/>
            </p:cNvSpPr>
            <p:nvPr/>
          </p:nvSpPr>
          <p:spPr bwMode="auto">
            <a:xfrm>
              <a:off x="1357" y="1466"/>
              <a:ext cx="39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26" name="Rectangle 322"/>
            <p:cNvSpPr>
              <a:spLocks noChangeArrowheads="1"/>
            </p:cNvSpPr>
            <p:nvPr/>
          </p:nvSpPr>
          <p:spPr bwMode="auto">
            <a:xfrm>
              <a:off x="1405" y="1517"/>
              <a:ext cx="39" cy="3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27" name="Rectangle 323"/>
            <p:cNvSpPr>
              <a:spLocks noChangeArrowheads="1"/>
            </p:cNvSpPr>
            <p:nvPr/>
          </p:nvSpPr>
          <p:spPr bwMode="auto">
            <a:xfrm>
              <a:off x="1427" y="1573"/>
              <a:ext cx="39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28" name="Rectangle 324"/>
            <p:cNvSpPr>
              <a:spLocks noChangeArrowheads="1"/>
            </p:cNvSpPr>
            <p:nvPr/>
          </p:nvSpPr>
          <p:spPr bwMode="auto">
            <a:xfrm>
              <a:off x="1413" y="1461"/>
              <a:ext cx="38" cy="35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29" name="Rectangle 325"/>
            <p:cNvSpPr>
              <a:spLocks noChangeArrowheads="1"/>
            </p:cNvSpPr>
            <p:nvPr/>
          </p:nvSpPr>
          <p:spPr bwMode="auto">
            <a:xfrm>
              <a:off x="1354" y="1520"/>
              <a:ext cx="39" cy="35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30" name="Rectangle 326"/>
            <p:cNvSpPr>
              <a:spLocks noChangeArrowheads="1"/>
            </p:cNvSpPr>
            <p:nvPr/>
          </p:nvSpPr>
          <p:spPr bwMode="auto">
            <a:xfrm>
              <a:off x="1366" y="1577"/>
              <a:ext cx="39" cy="35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31" name="Rectangle 327"/>
            <p:cNvSpPr>
              <a:spLocks noChangeArrowheads="1"/>
            </p:cNvSpPr>
            <p:nvPr/>
          </p:nvSpPr>
          <p:spPr bwMode="auto">
            <a:xfrm>
              <a:off x="1471" y="1427"/>
              <a:ext cx="39" cy="3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32" name="Rectangle 328"/>
            <p:cNvSpPr>
              <a:spLocks noChangeArrowheads="1"/>
            </p:cNvSpPr>
            <p:nvPr/>
          </p:nvSpPr>
          <p:spPr bwMode="auto">
            <a:xfrm>
              <a:off x="1519" y="1479"/>
              <a:ext cx="38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33" name="Rectangle 329"/>
            <p:cNvSpPr>
              <a:spLocks noChangeArrowheads="1"/>
            </p:cNvSpPr>
            <p:nvPr/>
          </p:nvSpPr>
          <p:spPr bwMode="auto">
            <a:xfrm>
              <a:off x="1541" y="1535"/>
              <a:ext cx="38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34" name="Rectangle 330"/>
            <p:cNvSpPr>
              <a:spLocks noChangeArrowheads="1"/>
            </p:cNvSpPr>
            <p:nvPr/>
          </p:nvSpPr>
          <p:spPr bwMode="auto">
            <a:xfrm>
              <a:off x="1526" y="1423"/>
              <a:ext cx="39" cy="34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35" name="Rectangle 331"/>
            <p:cNvSpPr>
              <a:spLocks noChangeArrowheads="1"/>
            </p:cNvSpPr>
            <p:nvPr/>
          </p:nvSpPr>
          <p:spPr bwMode="auto">
            <a:xfrm>
              <a:off x="1468" y="1482"/>
              <a:ext cx="38" cy="34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36" name="Rectangle 332"/>
            <p:cNvSpPr>
              <a:spLocks noChangeArrowheads="1"/>
            </p:cNvSpPr>
            <p:nvPr/>
          </p:nvSpPr>
          <p:spPr bwMode="auto">
            <a:xfrm>
              <a:off x="1480" y="1539"/>
              <a:ext cx="39" cy="34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37" name="Rectangle 333"/>
            <p:cNvSpPr>
              <a:spLocks noChangeArrowheads="1"/>
            </p:cNvSpPr>
            <p:nvPr/>
          </p:nvSpPr>
          <p:spPr bwMode="auto">
            <a:xfrm>
              <a:off x="1593" y="1435"/>
              <a:ext cx="38" cy="3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38" name="Rectangle 334"/>
            <p:cNvSpPr>
              <a:spLocks noChangeArrowheads="1"/>
            </p:cNvSpPr>
            <p:nvPr/>
          </p:nvSpPr>
          <p:spPr bwMode="auto">
            <a:xfrm>
              <a:off x="1373" y="1702"/>
              <a:ext cx="38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39" name="Rectangle 335"/>
            <p:cNvSpPr>
              <a:spLocks noChangeArrowheads="1"/>
            </p:cNvSpPr>
            <p:nvPr/>
          </p:nvSpPr>
          <p:spPr bwMode="auto">
            <a:xfrm>
              <a:off x="1395" y="1758"/>
              <a:ext cx="38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40" name="Rectangle 336"/>
            <p:cNvSpPr>
              <a:spLocks noChangeArrowheads="1"/>
            </p:cNvSpPr>
            <p:nvPr/>
          </p:nvSpPr>
          <p:spPr bwMode="auto">
            <a:xfrm>
              <a:off x="1380" y="1646"/>
              <a:ext cx="39" cy="35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41" name="Rectangle 337"/>
            <p:cNvSpPr>
              <a:spLocks noChangeArrowheads="1"/>
            </p:cNvSpPr>
            <p:nvPr/>
          </p:nvSpPr>
          <p:spPr bwMode="auto">
            <a:xfrm>
              <a:off x="1590" y="1490"/>
              <a:ext cx="38" cy="34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42" name="Rectangle 338"/>
            <p:cNvSpPr>
              <a:spLocks noChangeArrowheads="1"/>
            </p:cNvSpPr>
            <p:nvPr/>
          </p:nvSpPr>
          <p:spPr bwMode="auto">
            <a:xfrm>
              <a:off x="1602" y="1547"/>
              <a:ext cx="39" cy="34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43" name="Rectangle 339"/>
            <p:cNvSpPr>
              <a:spLocks noChangeArrowheads="1"/>
            </p:cNvSpPr>
            <p:nvPr/>
          </p:nvSpPr>
          <p:spPr bwMode="auto">
            <a:xfrm>
              <a:off x="1564" y="1612"/>
              <a:ext cx="38" cy="3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44" name="Rectangle 340"/>
            <p:cNvSpPr>
              <a:spLocks noChangeArrowheads="1"/>
            </p:cNvSpPr>
            <p:nvPr/>
          </p:nvSpPr>
          <p:spPr bwMode="auto">
            <a:xfrm>
              <a:off x="1611" y="1664"/>
              <a:ext cx="39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45" name="Rectangle 341"/>
            <p:cNvSpPr>
              <a:spLocks noChangeArrowheads="1"/>
            </p:cNvSpPr>
            <p:nvPr/>
          </p:nvSpPr>
          <p:spPr bwMode="auto">
            <a:xfrm>
              <a:off x="1633" y="1719"/>
              <a:ext cx="39" cy="3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46" name="Rectangle 342"/>
            <p:cNvSpPr>
              <a:spLocks noChangeArrowheads="1"/>
            </p:cNvSpPr>
            <p:nvPr/>
          </p:nvSpPr>
          <p:spPr bwMode="auto">
            <a:xfrm>
              <a:off x="1619" y="1608"/>
              <a:ext cx="39" cy="34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47" name="Rectangle 343"/>
            <p:cNvSpPr>
              <a:spLocks noChangeArrowheads="1"/>
            </p:cNvSpPr>
            <p:nvPr/>
          </p:nvSpPr>
          <p:spPr bwMode="auto">
            <a:xfrm>
              <a:off x="1560" y="1667"/>
              <a:ext cx="39" cy="34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48" name="Rectangle 344"/>
            <p:cNvSpPr>
              <a:spLocks noChangeArrowheads="1"/>
            </p:cNvSpPr>
            <p:nvPr/>
          </p:nvSpPr>
          <p:spPr bwMode="auto">
            <a:xfrm>
              <a:off x="1573" y="1724"/>
              <a:ext cx="38" cy="34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49" name="Rectangle 345"/>
            <p:cNvSpPr>
              <a:spLocks noChangeArrowheads="1"/>
            </p:cNvSpPr>
            <p:nvPr/>
          </p:nvSpPr>
          <p:spPr bwMode="auto">
            <a:xfrm>
              <a:off x="1508" y="1589"/>
              <a:ext cx="38" cy="35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50" name="Rectangle 346"/>
            <p:cNvSpPr>
              <a:spLocks noChangeArrowheads="1"/>
            </p:cNvSpPr>
            <p:nvPr/>
          </p:nvSpPr>
          <p:spPr bwMode="auto">
            <a:xfrm>
              <a:off x="482" y="1760"/>
              <a:ext cx="38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51" name="Rectangle 347"/>
            <p:cNvSpPr>
              <a:spLocks noChangeArrowheads="1"/>
            </p:cNvSpPr>
            <p:nvPr/>
          </p:nvSpPr>
          <p:spPr bwMode="auto">
            <a:xfrm>
              <a:off x="529" y="1807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52" name="Rectangle 348"/>
            <p:cNvSpPr>
              <a:spLocks noChangeArrowheads="1"/>
            </p:cNvSpPr>
            <p:nvPr/>
          </p:nvSpPr>
          <p:spPr bwMode="auto">
            <a:xfrm>
              <a:off x="550" y="1857"/>
              <a:ext cx="38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53" name="Rectangle 349"/>
            <p:cNvSpPr>
              <a:spLocks noChangeArrowheads="1"/>
            </p:cNvSpPr>
            <p:nvPr/>
          </p:nvSpPr>
          <p:spPr bwMode="auto">
            <a:xfrm>
              <a:off x="536" y="1756"/>
              <a:ext cx="37" cy="31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54" name="Rectangle 350"/>
            <p:cNvSpPr>
              <a:spLocks noChangeArrowheads="1"/>
            </p:cNvSpPr>
            <p:nvPr/>
          </p:nvSpPr>
          <p:spPr bwMode="auto">
            <a:xfrm>
              <a:off x="479" y="1809"/>
              <a:ext cx="37" cy="31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55" name="Rectangle 351"/>
            <p:cNvSpPr>
              <a:spLocks noChangeArrowheads="1"/>
            </p:cNvSpPr>
            <p:nvPr/>
          </p:nvSpPr>
          <p:spPr bwMode="auto">
            <a:xfrm>
              <a:off x="491" y="1860"/>
              <a:ext cx="38" cy="31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56" name="Rectangle 352"/>
            <p:cNvSpPr>
              <a:spLocks noChangeArrowheads="1"/>
            </p:cNvSpPr>
            <p:nvPr/>
          </p:nvSpPr>
          <p:spPr bwMode="auto">
            <a:xfrm>
              <a:off x="593" y="1726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57" name="Rectangle 353"/>
            <p:cNvSpPr>
              <a:spLocks noChangeArrowheads="1"/>
            </p:cNvSpPr>
            <p:nvPr/>
          </p:nvSpPr>
          <p:spPr bwMode="auto">
            <a:xfrm>
              <a:off x="639" y="1772"/>
              <a:ext cx="38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58" name="Rectangle 354"/>
            <p:cNvSpPr>
              <a:spLocks noChangeArrowheads="1"/>
            </p:cNvSpPr>
            <p:nvPr/>
          </p:nvSpPr>
          <p:spPr bwMode="auto">
            <a:xfrm>
              <a:off x="661" y="1822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59" name="Rectangle 355"/>
            <p:cNvSpPr>
              <a:spLocks noChangeArrowheads="1"/>
            </p:cNvSpPr>
            <p:nvPr/>
          </p:nvSpPr>
          <p:spPr bwMode="auto">
            <a:xfrm>
              <a:off x="646" y="1722"/>
              <a:ext cx="38" cy="31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60" name="Rectangle 356"/>
            <p:cNvSpPr>
              <a:spLocks noChangeArrowheads="1"/>
            </p:cNvSpPr>
            <p:nvPr/>
          </p:nvSpPr>
          <p:spPr bwMode="auto">
            <a:xfrm>
              <a:off x="589" y="1775"/>
              <a:ext cx="38" cy="31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61" name="Rectangle 357"/>
            <p:cNvSpPr>
              <a:spLocks noChangeArrowheads="1"/>
            </p:cNvSpPr>
            <p:nvPr/>
          </p:nvSpPr>
          <p:spPr bwMode="auto">
            <a:xfrm>
              <a:off x="602" y="1826"/>
              <a:ext cx="37" cy="31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62" name="Rectangle 358"/>
            <p:cNvSpPr>
              <a:spLocks noChangeArrowheads="1"/>
            </p:cNvSpPr>
            <p:nvPr/>
          </p:nvSpPr>
          <p:spPr bwMode="auto">
            <a:xfrm>
              <a:off x="711" y="1733"/>
              <a:ext cx="38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63" name="Rectangle 359"/>
            <p:cNvSpPr>
              <a:spLocks noChangeArrowheads="1"/>
            </p:cNvSpPr>
            <p:nvPr/>
          </p:nvSpPr>
          <p:spPr bwMode="auto">
            <a:xfrm>
              <a:off x="708" y="1782"/>
              <a:ext cx="37" cy="31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64" name="Rectangle 360"/>
            <p:cNvSpPr>
              <a:spLocks noChangeArrowheads="1"/>
            </p:cNvSpPr>
            <p:nvPr/>
          </p:nvSpPr>
          <p:spPr bwMode="auto">
            <a:xfrm>
              <a:off x="720" y="1833"/>
              <a:ext cx="37" cy="31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65" name="Rectangle 361"/>
            <p:cNvSpPr>
              <a:spLocks noChangeArrowheads="1"/>
            </p:cNvSpPr>
            <p:nvPr/>
          </p:nvSpPr>
          <p:spPr bwMode="auto">
            <a:xfrm>
              <a:off x="628" y="1871"/>
              <a:ext cx="38" cy="31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66" name="Rectangle 362"/>
            <p:cNvSpPr>
              <a:spLocks noChangeArrowheads="1"/>
            </p:cNvSpPr>
            <p:nvPr/>
          </p:nvSpPr>
          <p:spPr bwMode="auto">
            <a:xfrm>
              <a:off x="756" y="1777"/>
              <a:ext cx="38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67" name="Rectangle 363"/>
            <p:cNvSpPr>
              <a:spLocks noChangeArrowheads="1"/>
            </p:cNvSpPr>
            <p:nvPr/>
          </p:nvSpPr>
          <p:spPr bwMode="auto">
            <a:xfrm>
              <a:off x="803" y="1824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68" name="Rectangle 364"/>
            <p:cNvSpPr>
              <a:spLocks noChangeArrowheads="1"/>
            </p:cNvSpPr>
            <p:nvPr/>
          </p:nvSpPr>
          <p:spPr bwMode="auto">
            <a:xfrm>
              <a:off x="824" y="1874"/>
              <a:ext cx="38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69" name="Rectangle 365"/>
            <p:cNvSpPr>
              <a:spLocks noChangeArrowheads="1"/>
            </p:cNvSpPr>
            <p:nvPr/>
          </p:nvSpPr>
          <p:spPr bwMode="auto">
            <a:xfrm>
              <a:off x="810" y="1773"/>
              <a:ext cx="37" cy="31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70" name="Rectangle 366"/>
            <p:cNvSpPr>
              <a:spLocks noChangeArrowheads="1"/>
            </p:cNvSpPr>
            <p:nvPr/>
          </p:nvSpPr>
          <p:spPr bwMode="auto">
            <a:xfrm>
              <a:off x="753" y="1826"/>
              <a:ext cx="37" cy="31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71" name="Rectangle 367"/>
            <p:cNvSpPr>
              <a:spLocks noChangeArrowheads="1"/>
            </p:cNvSpPr>
            <p:nvPr/>
          </p:nvSpPr>
          <p:spPr bwMode="auto">
            <a:xfrm>
              <a:off x="765" y="1877"/>
              <a:ext cx="38" cy="31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72" name="Rectangle 368"/>
            <p:cNvSpPr>
              <a:spLocks noChangeArrowheads="1"/>
            </p:cNvSpPr>
            <p:nvPr/>
          </p:nvSpPr>
          <p:spPr bwMode="auto">
            <a:xfrm>
              <a:off x="867" y="1743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73" name="Rectangle 369"/>
            <p:cNvSpPr>
              <a:spLocks noChangeArrowheads="1"/>
            </p:cNvSpPr>
            <p:nvPr/>
          </p:nvSpPr>
          <p:spPr bwMode="auto">
            <a:xfrm>
              <a:off x="913" y="1789"/>
              <a:ext cx="38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74" name="Rectangle 370"/>
            <p:cNvSpPr>
              <a:spLocks noChangeArrowheads="1"/>
            </p:cNvSpPr>
            <p:nvPr/>
          </p:nvSpPr>
          <p:spPr bwMode="auto">
            <a:xfrm>
              <a:off x="935" y="1839"/>
              <a:ext cx="37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75" name="Rectangle 371"/>
            <p:cNvSpPr>
              <a:spLocks noChangeArrowheads="1"/>
            </p:cNvSpPr>
            <p:nvPr/>
          </p:nvSpPr>
          <p:spPr bwMode="auto">
            <a:xfrm>
              <a:off x="920" y="1739"/>
              <a:ext cx="38" cy="31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76" name="Rectangle 372"/>
            <p:cNvSpPr>
              <a:spLocks noChangeArrowheads="1"/>
            </p:cNvSpPr>
            <p:nvPr/>
          </p:nvSpPr>
          <p:spPr bwMode="auto">
            <a:xfrm>
              <a:off x="863" y="1792"/>
              <a:ext cx="38" cy="31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77" name="Rectangle 373"/>
            <p:cNvSpPr>
              <a:spLocks noChangeArrowheads="1"/>
            </p:cNvSpPr>
            <p:nvPr/>
          </p:nvSpPr>
          <p:spPr bwMode="auto">
            <a:xfrm>
              <a:off x="876" y="1843"/>
              <a:ext cx="37" cy="31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78" name="Rectangle 374"/>
            <p:cNvSpPr>
              <a:spLocks noChangeArrowheads="1"/>
            </p:cNvSpPr>
            <p:nvPr/>
          </p:nvSpPr>
          <p:spPr bwMode="auto">
            <a:xfrm>
              <a:off x="985" y="1750"/>
              <a:ext cx="38" cy="3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79" name="Rectangle 375"/>
            <p:cNvSpPr>
              <a:spLocks noChangeArrowheads="1"/>
            </p:cNvSpPr>
            <p:nvPr/>
          </p:nvSpPr>
          <p:spPr bwMode="auto">
            <a:xfrm>
              <a:off x="982" y="1799"/>
              <a:ext cx="37" cy="31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80" name="Rectangle 376"/>
            <p:cNvSpPr>
              <a:spLocks noChangeArrowheads="1"/>
            </p:cNvSpPr>
            <p:nvPr/>
          </p:nvSpPr>
          <p:spPr bwMode="auto">
            <a:xfrm>
              <a:off x="994" y="1850"/>
              <a:ext cx="37" cy="31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81" name="Rectangle 377"/>
            <p:cNvSpPr>
              <a:spLocks noChangeArrowheads="1"/>
            </p:cNvSpPr>
            <p:nvPr/>
          </p:nvSpPr>
          <p:spPr bwMode="auto">
            <a:xfrm>
              <a:off x="1076" y="1765"/>
              <a:ext cx="39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82" name="Rectangle 378"/>
            <p:cNvSpPr>
              <a:spLocks noChangeArrowheads="1"/>
            </p:cNvSpPr>
            <p:nvPr/>
          </p:nvSpPr>
          <p:spPr bwMode="auto">
            <a:xfrm>
              <a:off x="1124" y="1816"/>
              <a:ext cx="39" cy="3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83" name="Rectangle 379"/>
            <p:cNvSpPr>
              <a:spLocks noChangeArrowheads="1"/>
            </p:cNvSpPr>
            <p:nvPr/>
          </p:nvSpPr>
          <p:spPr bwMode="auto">
            <a:xfrm>
              <a:off x="1146" y="1872"/>
              <a:ext cx="39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84" name="Rectangle 380"/>
            <p:cNvSpPr>
              <a:spLocks noChangeArrowheads="1"/>
            </p:cNvSpPr>
            <p:nvPr/>
          </p:nvSpPr>
          <p:spPr bwMode="auto">
            <a:xfrm>
              <a:off x="1132" y="1760"/>
              <a:ext cx="38" cy="35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85" name="Rectangle 381"/>
            <p:cNvSpPr>
              <a:spLocks noChangeArrowheads="1"/>
            </p:cNvSpPr>
            <p:nvPr/>
          </p:nvSpPr>
          <p:spPr bwMode="auto">
            <a:xfrm>
              <a:off x="1073" y="1819"/>
              <a:ext cx="39" cy="35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86" name="Rectangle 382"/>
            <p:cNvSpPr>
              <a:spLocks noChangeArrowheads="1"/>
            </p:cNvSpPr>
            <p:nvPr/>
          </p:nvSpPr>
          <p:spPr bwMode="auto">
            <a:xfrm>
              <a:off x="1190" y="1726"/>
              <a:ext cx="39" cy="3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87" name="Rectangle 383"/>
            <p:cNvSpPr>
              <a:spLocks noChangeArrowheads="1"/>
            </p:cNvSpPr>
            <p:nvPr/>
          </p:nvSpPr>
          <p:spPr bwMode="auto">
            <a:xfrm>
              <a:off x="1238" y="1778"/>
              <a:ext cx="38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88" name="Rectangle 384"/>
            <p:cNvSpPr>
              <a:spLocks noChangeArrowheads="1"/>
            </p:cNvSpPr>
            <p:nvPr/>
          </p:nvSpPr>
          <p:spPr bwMode="auto">
            <a:xfrm>
              <a:off x="1260" y="1834"/>
              <a:ext cx="38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89" name="Rectangle 385"/>
            <p:cNvSpPr>
              <a:spLocks noChangeArrowheads="1"/>
            </p:cNvSpPr>
            <p:nvPr/>
          </p:nvSpPr>
          <p:spPr bwMode="auto">
            <a:xfrm>
              <a:off x="1245" y="1722"/>
              <a:ext cx="39" cy="34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90" name="Rectangle 386"/>
            <p:cNvSpPr>
              <a:spLocks noChangeArrowheads="1"/>
            </p:cNvSpPr>
            <p:nvPr/>
          </p:nvSpPr>
          <p:spPr bwMode="auto">
            <a:xfrm>
              <a:off x="1187" y="1781"/>
              <a:ext cx="38" cy="34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91" name="Rectangle 387"/>
            <p:cNvSpPr>
              <a:spLocks noChangeArrowheads="1"/>
            </p:cNvSpPr>
            <p:nvPr/>
          </p:nvSpPr>
          <p:spPr bwMode="auto">
            <a:xfrm>
              <a:off x="1199" y="1838"/>
              <a:ext cx="39" cy="34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92" name="Rectangle 388"/>
            <p:cNvSpPr>
              <a:spLocks noChangeArrowheads="1"/>
            </p:cNvSpPr>
            <p:nvPr/>
          </p:nvSpPr>
          <p:spPr bwMode="auto">
            <a:xfrm>
              <a:off x="1312" y="1734"/>
              <a:ext cx="38" cy="3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93" name="Rectangle 389"/>
            <p:cNvSpPr>
              <a:spLocks noChangeArrowheads="1"/>
            </p:cNvSpPr>
            <p:nvPr/>
          </p:nvSpPr>
          <p:spPr bwMode="auto">
            <a:xfrm>
              <a:off x="1309" y="1789"/>
              <a:ext cx="38" cy="34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94" name="Rectangle 390"/>
            <p:cNvSpPr>
              <a:spLocks noChangeArrowheads="1"/>
            </p:cNvSpPr>
            <p:nvPr/>
          </p:nvSpPr>
          <p:spPr bwMode="auto">
            <a:xfrm>
              <a:off x="1321" y="1846"/>
              <a:ext cx="39" cy="34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95" name="Rectangle 391"/>
            <p:cNvSpPr>
              <a:spLocks noChangeArrowheads="1"/>
            </p:cNvSpPr>
            <p:nvPr/>
          </p:nvSpPr>
          <p:spPr bwMode="auto">
            <a:xfrm>
              <a:off x="1357" y="1784"/>
              <a:ext cx="39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96" name="Rectangle 392"/>
            <p:cNvSpPr>
              <a:spLocks noChangeArrowheads="1"/>
            </p:cNvSpPr>
            <p:nvPr/>
          </p:nvSpPr>
          <p:spPr bwMode="auto">
            <a:xfrm>
              <a:off x="1405" y="1835"/>
              <a:ext cx="39" cy="3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97" name="Rectangle 393"/>
            <p:cNvSpPr>
              <a:spLocks noChangeArrowheads="1"/>
            </p:cNvSpPr>
            <p:nvPr/>
          </p:nvSpPr>
          <p:spPr bwMode="auto">
            <a:xfrm>
              <a:off x="1413" y="1779"/>
              <a:ext cx="38" cy="35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98" name="Rectangle 394"/>
            <p:cNvSpPr>
              <a:spLocks noChangeArrowheads="1"/>
            </p:cNvSpPr>
            <p:nvPr/>
          </p:nvSpPr>
          <p:spPr bwMode="auto">
            <a:xfrm>
              <a:off x="1354" y="1838"/>
              <a:ext cx="39" cy="35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99" name="Rectangle 395"/>
            <p:cNvSpPr>
              <a:spLocks noChangeArrowheads="1"/>
            </p:cNvSpPr>
            <p:nvPr/>
          </p:nvSpPr>
          <p:spPr bwMode="auto">
            <a:xfrm>
              <a:off x="1471" y="1745"/>
              <a:ext cx="39" cy="3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400" name="Rectangle 396"/>
            <p:cNvSpPr>
              <a:spLocks noChangeArrowheads="1"/>
            </p:cNvSpPr>
            <p:nvPr/>
          </p:nvSpPr>
          <p:spPr bwMode="auto">
            <a:xfrm>
              <a:off x="1519" y="1797"/>
              <a:ext cx="38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401" name="Rectangle 397"/>
            <p:cNvSpPr>
              <a:spLocks noChangeArrowheads="1"/>
            </p:cNvSpPr>
            <p:nvPr/>
          </p:nvSpPr>
          <p:spPr bwMode="auto">
            <a:xfrm>
              <a:off x="1541" y="1853"/>
              <a:ext cx="38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402" name="Rectangle 398"/>
            <p:cNvSpPr>
              <a:spLocks noChangeArrowheads="1"/>
            </p:cNvSpPr>
            <p:nvPr/>
          </p:nvSpPr>
          <p:spPr bwMode="auto">
            <a:xfrm>
              <a:off x="1526" y="1741"/>
              <a:ext cx="39" cy="34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403" name="Rectangle 399"/>
            <p:cNvSpPr>
              <a:spLocks noChangeArrowheads="1"/>
            </p:cNvSpPr>
            <p:nvPr/>
          </p:nvSpPr>
          <p:spPr bwMode="auto">
            <a:xfrm>
              <a:off x="1468" y="1800"/>
              <a:ext cx="38" cy="34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404" name="Rectangle 400"/>
            <p:cNvSpPr>
              <a:spLocks noChangeArrowheads="1"/>
            </p:cNvSpPr>
            <p:nvPr/>
          </p:nvSpPr>
          <p:spPr bwMode="auto">
            <a:xfrm>
              <a:off x="1480" y="1857"/>
              <a:ext cx="39" cy="34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405" name="Rectangle 401"/>
            <p:cNvSpPr>
              <a:spLocks noChangeArrowheads="1"/>
            </p:cNvSpPr>
            <p:nvPr/>
          </p:nvSpPr>
          <p:spPr bwMode="auto">
            <a:xfrm>
              <a:off x="1593" y="1753"/>
              <a:ext cx="38" cy="3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406" name="Rectangle 402"/>
            <p:cNvSpPr>
              <a:spLocks noChangeArrowheads="1"/>
            </p:cNvSpPr>
            <p:nvPr/>
          </p:nvSpPr>
          <p:spPr bwMode="auto">
            <a:xfrm>
              <a:off x="1590" y="1808"/>
              <a:ext cx="38" cy="34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407" name="Rectangle 403"/>
            <p:cNvSpPr>
              <a:spLocks noChangeArrowheads="1"/>
            </p:cNvSpPr>
            <p:nvPr/>
          </p:nvSpPr>
          <p:spPr bwMode="auto">
            <a:xfrm>
              <a:off x="1602" y="1865"/>
              <a:ext cx="39" cy="34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408" name="Rectangle 404"/>
            <p:cNvSpPr>
              <a:spLocks noChangeArrowheads="1"/>
            </p:cNvSpPr>
            <p:nvPr/>
          </p:nvSpPr>
          <p:spPr bwMode="auto">
            <a:xfrm>
              <a:off x="1058" y="1657"/>
              <a:ext cx="39" cy="3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409" name="Rectangle 405"/>
            <p:cNvSpPr>
              <a:spLocks noChangeArrowheads="1"/>
            </p:cNvSpPr>
            <p:nvPr/>
          </p:nvSpPr>
          <p:spPr bwMode="auto">
            <a:xfrm>
              <a:off x="1080" y="1713"/>
              <a:ext cx="39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410" name="Rectangle 406"/>
            <p:cNvSpPr>
              <a:spLocks noChangeArrowheads="1"/>
            </p:cNvSpPr>
            <p:nvPr/>
          </p:nvSpPr>
          <p:spPr bwMode="auto">
            <a:xfrm>
              <a:off x="1066" y="1601"/>
              <a:ext cx="38" cy="35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411" name="Rectangle 407"/>
            <p:cNvSpPr>
              <a:spLocks noChangeArrowheads="1"/>
            </p:cNvSpPr>
            <p:nvPr/>
          </p:nvSpPr>
          <p:spPr bwMode="auto">
            <a:xfrm>
              <a:off x="1019" y="1717"/>
              <a:ext cx="39" cy="35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412" name="Rectangle 408"/>
            <p:cNvSpPr>
              <a:spLocks noChangeArrowheads="1"/>
            </p:cNvSpPr>
            <p:nvPr/>
          </p:nvSpPr>
          <p:spPr bwMode="auto">
            <a:xfrm>
              <a:off x="1124" y="1567"/>
              <a:ext cx="39" cy="3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413" name="Rectangle 409"/>
            <p:cNvSpPr>
              <a:spLocks noChangeArrowheads="1"/>
            </p:cNvSpPr>
            <p:nvPr/>
          </p:nvSpPr>
          <p:spPr bwMode="auto">
            <a:xfrm>
              <a:off x="1121" y="1622"/>
              <a:ext cx="38" cy="34"/>
            </a:xfrm>
            <a:prstGeom prst="rect">
              <a:avLst/>
            </a:prstGeom>
            <a:solidFill>
              <a:srgbClr val="80808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414" name="Rectangle 410"/>
            <p:cNvSpPr>
              <a:spLocks noChangeArrowheads="1"/>
            </p:cNvSpPr>
            <p:nvPr/>
          </p:nvSpPr>
          <p:spPr bwMode="auto">
            <a:xfrm>
              <a:off x="1026" y="1842"/>
              <a:ext cx="38" cy="34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415" name="Rectangle 411"/>
            <p:cNvSpPr>
              <a:spLocks noChangeArrowheads="1"/>
            </p:cNvSpPr>
            <p:nvPr/>
          </p:nvSpPr>
          <p:spPr bwMode="auto">
            <a:xfrm>
              <a:off x="1033" y="1786"/>
              <a:ext cx="39" cy="35"/>
            </a:xfrm>
            <a:prstGeom prst="rect">
              <a:avLst/>
            </a:prstGeom>
            <a:solidFill>
              <a:srgbClr val="5F5F5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7F7F7F"/>
                </a:solidFill>
              </a:endParaRPr>
            </a:p>
          </p:txBody>
        </p:sp>
      </p:grpSp>
      <p:grpSp>
        <p:nvGrpSpPr>
          <p:cNvPr id="416" name="Group 415"/>
          <p:cNvGrpSpPr/>
          <p:nvPr/>
        </p:nvGrpSpPr>
        <p:grpSpPr>
          <a:xfrm>
            <a:off x="5867400" y="5860680"/>
            <a:ext cx="762000" cy="608103"/>
            <a:chOff x="6019800" y="5750697"/>
            <a:chExt cx="762000" cy="608103"/>
          </a:xfrm>
        </p:grpSpPr>
        <p:grpSp>
          <p:nvGrpSpPr>
            <p:cNvPr id="417" name="Group 93"/>
            <p:cNvGrpSpPr/>
            <p:nvPr/>
          </p:nvGrpSpPr>
          <p:grpSpPr>
            <a:xfrm>
              <a:off x="6095228" y="5750697"/>
              <a:ext cx="609603" cy="608103"/>
              <a:chOff x="285748" y="5683160"/>
              <a:chExt cx="609603" cy="608103"/>
            </a:xfrm>
            <a:solidFill>
              <a:srgbClr val="357FF7"/>
            </a:solidFill>
          </p:grpSpPr>
          <p:sp>
            <p:nvSpPr>
              <p:cNvPr id="419" name="AutoShape 390"/>
              <p:cNvSpPr>
                <a:spLocks noChangeArrowheads="1"/>
              </p:cNvSpPr>
              <p:nvPr/>
            </p:nvSpPr>
            <p:spPr bwMode="auto">
              <a:xfrm>
                <a:off x="285748" y="5930810"/>
                <a:ext cx="609601" cy="360453"/>
              </a:xfrm>
              <a:prstGeom prst="can">
                <a:avLst>
                  <a:gd name="adj" fmla="val 30611"/>
                </a:avLst>
              </a:prstGeom>
              <a:grpFill/>
              <a:ln w="19050">
                <a:solidFill>
                  <a:schemeClr val="tx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endParaRPr lang="en-GB" sz="1200">
                  <a:solidFill>
                    <a:srgbClr val="005F97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420" name="AutoShape 390"/>
              <p:cNvSpPr>
                <a:spLocks noChangeArrowheads="1"/>
              </p:cNvSpPr>
              <p:nvPr/>
            </p:nvSpPr>
            <p:spPr bwMode="auto">
              <a:xfrm>
                <a:off x="285750" y="5683160"/>
                <a:ext cx="609601" cy="360453"/>
              </a:xfrm>
              <a:prstGeom prst="can">
                <a:avLst>
                  <a:gd name="adj" fmla="val 30611"/>
                </a:avLst>
              </a:prstGeom>
              <a:grpFill/>
              <a:ln w="19050">
                <a:solidFill>
                  <a:schemeClr val="tx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endParaRPr lang="en-GB" sz="1200">
                  <a:solidFill>
                    <a:srgbClr val="005F97"/>
                  </a:solidFill>
                  <a:cs typeface="Times New Roman" pitchFamily="18" charset="0"/>
                </a:endParaRPr>
              </a:p>
            </p:txBody>
          </p:sp>
        </p:grpSp>
        <p:sp>
          <p:nvSpPr>
            <p:cNvPr id="418" name="Text Box 35"/>
            <p:cNvSpPr txBox="1">
              <a:spLocks noChangeArrowheads="1"/>
            </p:cNvSpPr>
            <p:nvPr/>
          </p:nvSpPr>
          <p:spPr bwMode="auto">
            <a:xfrm>
              <a:off x="6019800" y="5838363"/>
              <a:ext cx="76200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defRPr/>
              </a:pPr>
              <a:r>
                <a:rPr lang="en-US" sz="900" b="1" dirty="0" smtClean="0">
                  <a:solidFill>
                    <a:schemeClr val="bg2"/>
                  </a:solidFill>
                  <a:cs typeface="+mn-cs"/>
                </a:rPr>
                <a:t>Archives:</a:t>
              </a:r>
            </a:p>
            <a:p>
              <a:pPr algn="ctr">
                <a:defRPr/>
              </a:pPr>
              <a:endParaRPr lang="en-US" sz="800" b="1" dirty="0">
                <a:solidFill>
                  <a:schemeClr val="bg2"/>
                </a:solidFill>
                <a:cs typeface="+mn-cs"/>
              </a:endParaRPr>
            </a:p>
            <a:p>
              <a:pPr algn="ctr">
                <a:defRPr/>
              </a:pPr>
              <a:r>
                <a:rPr lang="en-US" sz="900" b="1" dirty="0" smtClean="0">
                  <a:solidFill>
                    <a:srgbClr val="002060"/>
                  </a:solidFill>
                  <a:cs typeface="+mn-cs"/>
                </a:rPr>
                <a:t>History</a:t>
              </a:r>
              <a:endParaRPr lang="en-US" sz="900" b="1" dirty="0">
                <a:solidFill>
                  <a:srgbClr val="002060"/>
                </a:solidFill>
                <a:cs typeface="+mn-cs"/>
              </a:endParaRPr>
            </a:p>
          </p:txBody>
        </p:sp>
      </p:grpSp>
      <p:grpSp>
        <p:nvGrpSpPr>
          <p:cNvPr id="421" name="Group 420"/>
          <p:cNvGrpSpPr/>
          <p:nvPr/>
        </p:nvGrpSpPr>
        <p:grpSpPr>
          <a:xfrm>
            <a:off x="5217272" y="5808912"/>
            <a:ext cx="762000" cy="718608"/>
            <a:chOff x="6019800" y="5750697"/>
            <a:chExt cx="762000" cy="718608"/>
          </a:xfrm>
        </p:grpSpPr>
        <p:grpSp>
          <p:nvGrpSpPr>
            <p:cNvPr id="422" name="Group 93"/>
            <p:cNvGrpSpPr/>
            <p:nvPr/>
          </p:nvGrpSpPr>
          <p:grpSpPr>
            <a:xfrm>
              <a:off x="6095228" y="5750697"/>
              <a:ext cx="609603" cy="608103"/>
              <a:chOff x="285748" y="5683160"/>
              <a:chExt cx="609603" cy="608103"/>
            </a:xfrm>
            <a:solidFill>
              <a:srgbClr val="357FF7"/>
            </a:solidFill>
          </p:grpSpPr>
          <p:sp>
            <p:nvSpPr>
              <p:cNvPr id="424" name="AutoShape 390"/>
              <p:cNvSpPr>
                <a:spLocks noChangeArrowheads="1"/>
              </p:cNvSpPr>
              <p:nvPr/>
            </p:nvSpPr>
            <p:spPr bwMode="auto">
              <a:xfrm>
                <a:off x="285748" y="5930810"/>
                <a:ext cx="609601" cy="360453"/>
              </a:xfrm>
              <a:prstGeom prst="can">
                <a:avLst>
                  <a:gd name="adj" fmla="val 30611"/>
                </a:avLst>
              </a:prstGeom>
              <a:grpFill/>
              <a:ln w="19050">
                <a:solidFill>
                  <a:schemeClr val="tx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endParaRPr lang="en-GB" sz="1200">
                  <a:solidFill>
                    <a:srgbClr val="005F97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425" name="AutoShape 390"/>
              <p:cNvSpPr>
                <a:spLocks noChangeArrowheads="1"/>
              </p:cNvSpPr>
              <p:nvPr/>
            </p:nvSpPr>
            <p:spPr bwMode="auto">
              <a:xfrm>
                <a:off x="285750" y="5683160"/>
                <a:ext cx="609601" cy="360453"/>
              </a:xfrm>
              <a:prstGeom prst="can">
                <a:avLst>
                  <a:gd name="adj" fmla="val 30611"/>
                </a:avLst>
              </a:prstGeom>
              <a:grpFill/>
              <a:ln w="19050">
                <a:solidFill>
                  <a:schemeClr val="tx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endParaRPr lang="en-GB" sz="1200">
                  <a:solidFill>
                    <a:srgbClr val="005F97"/>
                  </a:solidFill>
                  <a:cs typeface="Times New Roman" pitchFamily="18" charset="0"/>
                </a:endParaRPr>
              </a:p>
            </p:txBody>
          </p:sp>
        </p:grpSp>
        <p:sp>
          <p:nvSpPr>
            <p:cNvPr id="423" name="Text Box 35"/>
            <p:cNvSpPr txBox="1">
              <a:spLocks noChangeArrowheads="1"/>
            </p:cNvSpPr>
            <p:nvPr/>
          </p:nvSpPr>
          <p:spPr bwMode="auto">
            <a:xfrm>
              <a:off x="6019800" y="5838363"/>
              <a:ext cx="762000" cy="630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defRPr/>
              </a:pPr>
              <a:r>
                <a:rPr lang="en-US" sz="900" b="1" dirty="0" smtClean="0">
                  <a:solidFill>
                    <a:srgbClr val="002060"/>
                  </a:solidFill>
                  <a:cs typeface="+mn-cs"/>
                </a:rPr>
                <a:t>History</a:t>
              </a:r>
              <a:r>
                <a:rPr lang="en-US" sz="900" b="1" dirty="0" smtClean="0">
                  <a:solidFill>
                    <a:schemeClr val="bg2"/>
                  </a:solidFill>
                  <a:cs typeface="+mn-cs"/>
                </a:rPr>
                <a:t>:</a:t>
              </a:r>
            </a:p>
            <a:p>
              <a:pPr algn="ctr">
                <a:defRPr/>
              </a:pPr>
              <a:endParaRPr lang="en-US" sz="800" b="1" dirty="0">
                <a:solidFill>
                  <a:schemeClr val="bg2"/>
                </a:solidFill>
                <a:cs typeface="+mn-cs"/>
              </a:endParaRPr>
            </a:p>
            <a:p>
              <a:pPr algn="ctr">
                <a:defRPr/>
              </a:pPr>
              <a:endParaRPr lang="en-US" sz="900" b="1" dirty="0">
                <a:solidFill>
                  <a:srgbClr val="A20008"/>
                </a:solidFill>
                <a:cs typeface="+mn-cs"/>
              </a:endParaRPr>
            </a:p>
            <a:p>
              <a:pPr algn="ctr">
                <a:defRPr/>
              </a:pPr>
              <a:r>
                <a:rPr lang="en-US" sz="900" b="1" dirty="0">
                  <a:solidFill>
                    <a:srgbClr val="A20008"/>
                  </a:solidFill>
                  <a:cs typeface="+mn-cs"/>
                </a:rPr>
                <a:t>Data</a:t>
              </a:r>
            </a:p>
          </p:txBody>
        </p:sp>
      </p:grpSp>
      <p:grpSp>
        <p:nvGrpSpPr>
          <p:cNvPr id="426" name="Group 425"/>
          <p:cNvGrpSpPr/>
          <p:nvPr/>
        </p:nvGrpSpPr>
        <p:grpSpPr>
          <a:xfrm>
            <a:off x="5605342" y="5484734"/>
            <a:ext cx="762000" cy="608103"/>
            <a:chOff x="6019800" y="5750697"/>
            <a:chExt cx="762000" cy="608103"/>
          </a:xfrm>
        </p:grpSpPr>
        <p:grpSp>
          <p:nvGrpSpPr>
            <p:cNvPr id="427" name="Group 93"/>
            <p:cNvGrpSpPr/>
            <p:nvPr/>
          </p:nvGrpSpPr>
          <p:grpSpPr>
            <a:xfrm>
              <a:off x="6095228" y="5750697"/>
              <a:ext cx="609603" cy="608103"/>
              <a:chOff x="285748" y="5683160"/>
              <a:chExt cx="609603" cy="608103"/>
            </a:xfrm>
            <a:solidFill>
              <a:srgbClr val="357FF7"/>
            </a:solidFill>
          </p:grpSpPr>
          <p:sp>
            <p:nvSpPr>
              <p:cNvPr id="429" name="AutoShape 390"/>
              <p:cNvSpPr>
                <a:spLocks noChangeArrowheads="1"/>
              </p:cNvSpPr>
              <p:nvPr/>
            </p:nvSpPr>
            <p:spPr bwMode="auto">
              <a:xfrm>
                <a:off x="285748" y="5930810"/>
                <a:ext cx="609601" cy="360453"/>
              </a:xfrm>
              <a:prstGeom prst="can">
                <a:avLst>
                  <a:gd name="adj" fmla="val 30611"/>
                </a:avLst>
              </a:prstGeom>
              <a:grpFill/>
              <a:ln w="19050">
                <a:solidFill>
                  <a:schemeClr val="tx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endParaRPr lang="en-GB" sz="1200">
                  <a:solidFill>
                    <a:srgbClr val="005F97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430" name="AutoShape 390"/>
              <p:cNvSpPr>
                <a:spLocks noChangeArrowheads="1"/>
              </p:cNvSpPr>
              <p:nvPr/>
            </p:nvSpPr>
            <p:spPr bwMode="auto">
              <a:xfrm>
                <a:off x="285750" y="5683160"/>
                <a:ext cx="609601" cy="360453"/>
              </a:xfrm>
              <a:prstGeom prst="can">
                <a:avLst>
                  <a:gd name="adj" fmla="val 30611"/>
                </a:avLst>
              </a:prstGeom>
              <a:grpFill/>
              <a:ln w="19050">
                <a:solidFill>
                  <a:schemeClr val="tx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endParaRPr lang="en-GB" sz="1200">
                  <a:solidFill>
                    <a:srgbClr val="005F97"/>
                  </a:solidFill>
                  <a:cs typeface="Times New Roman" pitchFamily="18" charset="0"/>
                </a:endParaRPr>
              </a:p>
            </p:txBody>
          </p:sp>
        </p:grpSp>
        <p:sp>
          <p:nvSpPr>
            <p:cNvPr id="428" name="Text Box 35"/>
            <p:cNvSpPr txBox="1">
              <a:spLocks noChangeArrowheads="1"/>
            </p:cNvSpPr>
            <p:nvPr/>
          </p:nvSpPr>
          <p:spPr bwMode="auto">
            <a:xfrm>
              <a:off x="6019800" y="5838363"/>
              <a:ext cx="76200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defRPr/>
              </a:pPr>
              <a:r>
                <a:rPr lang="en-US" sz="900" b="1" dirty="0" smtClean="0">
                  <a:solidFill>
                    <a:schemeClr val="bg2"/>
                  </a:solidFill>
                  <a:cs typeface="+mn-cs"/>
                </a:rPr>
                <a:t>Archives:</a:t>
              </a:r>
            </a:p>
            <a:p>
              <a:pPr algn="ctr">
                <a:defRPr/>
              </a:pPr>
              <a:endParaRPr lang="en-US" sz="800" b="1" dirty="0">
                <a:solidFill>
                  <a:schemeClr val="bg2"/>
                </a:solidFill>
                <a:cs typeface="+mn-cs"/>
              </a:endParaRPr>
            </a:p>
            <a:p>
              <a:pPr algn="ctr">
                <a:defRPr/>
              </a:pPr>
              <a:r>
                <a:rPr lang="en-US" sz="900" b="1" dirty="0" smtClean="0">
                  <a:solidFill>
                    <a:srgbClr val="002060"/>
                  </a:solidFill>
                  <a:cs typeface="+mn-cs"/>
                </a:rPr>
                <a:t>History</a:t>
              </a:r>
              <a:endParaRPr lang="en-US" sz="900" b="1" dirty="0">
                <a:solidFill>
                  <a:srgbClr val="002060"/>
                </a:solidFill>
                <a:cs typeface="+mn-cs"/>
              </a:endParaRPr>
            </a:p>
          </p:txBody>
        </p:sp>
      </p:grpSp>
      <p:grpSp>
        <p:nvGrpSpPr>
          <p:cNvPr id="431" name="Group 430"/>
          <p:cNvGrpSpPr/>
          <p:nvPr/>
        </p:nvGrpSpPr>
        <p:grpSpPr>
          <a:xfrm>
            <a:off x="5066528" y="5300321"/>
            <a:ext cx="762000" cy="608103"/>
            <a:chOff x="6019800" y="5750697"/>
            <a:chExt cx="762000" cy="608103"/>
          </a:xfrm>
        </p:grpSpPr>
        <p:grpSp>
          <p:nvGrpSpPr>
            <p:cNvPr id="432" name="Group 93"/>
            <p:cNvGrpSpPr/>
            <p:nvPr/>
          </p:nvGrpSpPr>
          <p:grpSpPr>
            <a:xfrm>
              <a:off x="6095228" y="5750697"/>
              <a:ext cx="609603" cy="608103"/>
              <a:chOff x="285748" y="5683160"/>
              <a:chExt cx="609603" cy="608103"/>
            </a:xfrm>
            <a:solidFill>
              <a:srgbClr val="357FF7"/>
            </a:solidFill>
          </p:grpSpPr>
          <p:sp>
            <p:nvSpPr>
              <p:cNvPr id="434" name="AutoShape 390"/>
              <p:cNvSpPr>
                <a:spLocks noChangeArrowheads="1"/>
              </p:cNvSpPr>
              <p:nvPr/>
            </p:nvSpPr>
            <p:spPr bwMode="auto">
              <a:xfrm>
                <a:off x="285748" y="5930810"/>
                <a:ext cx="609601" cy="360453"/>
              </a:xfrm>
              <a:prstGeom prst="can">
                <a:avLst>
                  <a:gd name="adj" fmla="val 30611"/>
                </a:avLst>
              </a:prstGeom>
              <a:grpFill/>
              <a:ln w="19050">
                <a:solidFill>
                  <a:schemeClr val="tx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endParaRPr lang="en-GB" sz="1200">
                  <a:solidFill>
                    <a:srgbClr val="005F97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435" name="AutoShape 390"/>
              <p:cNvSpPr>
                <a:spLocks noChangeArrowheads="1"/>
              </p:cNvSpPr>
              <p:nvPr/>
            </p:nvSpPr>
            <p:spPr bwMode="auto">
              <a:xfrm>
                <a:off x="285750" y="5683160"/>
                <a:ext cx="609601" cy="360453"/>
              </a:xfrm>
              <a:prstGeom prst="can">
                <a:avLst>
                  <a:gd name="adj" fmla="val 30611"/>
                </a:avLst>
              </a:prstGeom>
              <a:grpFill/>
              <a:ln w="19050">
                <a:solidFill>
                  <a:schemeClr val="tx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endParaRPr lang="en-GB" sz="1200">
                  <a:solidFill>
                    <a:srgbClr val="005F97"/>
                  </a:solidFill>
                  <a:cs typeface="Times New Roman" pitchFamily="18" charset="0"/>
                </a:endParaRPr>
              </a:p>
            </p:txBody>
          </p:sp>
        </p:grpSp>
        <p:sp>
          <p:nvSpPr>
            <p:cNvPr id="433" name="Text Box 35"/>
            <p:cNvSpPr txBox="1">
              <a:spLocks noChangeArrowheads="1"/>
            </p:cNvSpPr>
            <p:nvPr/>
          </p:nvSpPr>
          <p:spPr bwMode="auto">
            <a:xfrm>
              <a:off x="6019800" y="5838363"/>
              <a:ext cx="76200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defRPr/>
              </a:pPr>
              <a:r>
                <a:rPr lang="en-US" sz="900" b="1" dirty="0" smtClean="0">
                  <a:solidFill>
                    <a:srgbClr val="002060"/>
                  </a:solidFill>
                  <a:cs typeface="+mn-cs"/>
                </a:rPr>
                <a:t>History</a:t>
              </a:r>
              <a:endParaRPr lang="en-US" sz="900" b="1" dirty="0">
                <a:solidFill>
                  <a:srgbClr val="A20008"/>
                </a:solidFill>
                <a:cs typeface="+mn-cs"/>
              </a:endParaRPr>
            </a:p>
          </p:txBody>
        </p:sp>
      </p:grpSp>
      <p:grpSp>
        <p:nvGrpSpPr>
          <p:cNvPr id="436" name="Group 435"/>
          <p:cNvGrpSpPr/>
          <p:nvPr/>
        </p:nvGrpSpPr>
        <p:grpSpPr>
          <a:xfrm>
            <a:off x="5867400" y="5289483"/>
            <a:ext cx="838200" cy="608103"/>
            <a:chOff x="5221355" y="5528386"/>
            <a:chExt cx="838200" cy="608103"/>
          </a:xfrm>
        </p:grpSpPr>
        <p:grpSp>
          <p:nvGrpSpPr>
            <p:cNvPr id="437" name="Group 93"/>
            <p:cNvGrpSpPr/>
            <p:nvPr/>
          </p:nvGrpSpPr>
          <p:grpSpPr>
            <a:xfrm>
              <a:off x="5333227" y="5528386"/>
              <a:ext cx="609603" cy="608103"/>
              <a:chOff x="285748" y="5683160"/>
              <a:chExt cx="609603" cy="608103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439" name="AutoShape 390"/>
              <p:cNvSpPr>
                <a:spLocks noChangeArrowheads="1"/>
              </p:cNvSpPr>
              <p:nvPr/>
            </p:nvSpPr>
            <p:spPr bwMode="auto">
              <a:xfrm>
                <a:off x="285748" y="5930810"/>
                <a:ext cx="609601" cy="360453"/>
              </a:xfrm>
              <a:prstGeom prst="can">
                <a:avLst>
                  <a:gd name="adj" fmla="val 30611"/>
                </a:avLst>
              </a:prstGeom>
              <a:grpFill/>
              <a:ln w="19050">
                <a:solidFill>
                  <a:schemeClr val="tx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endParaRPr lang="en-GB" sz="1200">
                  <a:solidFill>
                    <a:srgbClr val="005F97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440" name="AutoShape 390"/>
              <p:cNvSpPr>
                <a:spLocks noChangeArrowheads="1"/>
              </p:cNvSpPr>
              <p:nvPr/>
            </p:nvSpPr>
            <p:spPr bwMode="auto">
              <a:xfrm>
                <a:off x="285750" y="5683160"/>
                <a:ext cx="609601" cy="360453"/>
              </a:xfrm>
              <a:prstGeom prst="can">
                <a:avLst>
                  <a:gd name="adj" fmla="val 30611"/>
                </a:avLst>
              </a:prstGeom>
              <a:grpFill/>
              <a:ln w="19050">
                <a:solidFill>
                  <a:schemeClr val="tx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endParaRPr lang="en-GB" sz="1200">
                  <a:solidFill>
                    <a:srgbClr val="005F97"/>
                  </a:solidFill>
                  <a:cs typeface="Times New Roman" pitchFamily="18" charset="0"/>
                </a:endParaRPr>
              </a:p>
            </p:txBody>
          </p:sp>
        </p:grpSp>
        <p:sp>
          <p:nvSpPr>
            <p:cNvPr id="438" name="Text Box 19"/>
            <p:cNvSpPr txBox="1">
              <a:spLocks noChangeArrowheads="1"/>
            </p:cNvSpPr>
            <p:nvPr/>
          </p:nvSpPr>
          <p:spPr bwMode="auto">
            <a:xfrm>
              <a:off x="5221355" y="5580481"/>
              <a:ext cx="838200" cy="538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defRPr/>
              </a:pPr>
              <a:r>
                <a:rPr lang="en-US" sz="800" b="1" dirty="0">
                  <a:solidFill>
                    <a:srgbClr val="C00000"/>
                  </a:solidFill>
                  <a:cs typeface="+mn-cs"/>
                </a:rPr>
                <a:t>In-memory</a:t>
              </a:r>
            </a:p>
            <a:p>
              <a:pPr algn="ctr">
                <a:defRPr/>
              </a:pPr>
              <a:r>
                <a:rPr lang="en-US" sz="800" b="1" dirty="0">
                  <a:solidFill>
                    <a:srgbClr val="C00000"/>
                  </a:solidFill>
                  <a:cs typeface="+mn-cs"/>
                </a:rPr>
                <a:t>Database</a:t>
              </a:r>
              <a:r>
                <a:rPr lang="en-US" sz="800" b="1" dirty="0" smtClean="0">
                  <a:solidFill>
                    <a:schemeClr val="tx1">
                      <a:lumMod val="50000"/>
                    </a:schemeClr>
                  </a:solidFill>
                  <a:cs typeface="+mn-cs"/>
                </a:rPr>
                <a:t>:</a:t>
              </a:r>
              <a:br>
                <a:rPr lang="en-US" sz="800" b="1" dirty="0" smtClean="0">
                  <a:solidFill>
                    <a:schemeClr val="tx1">
                      <a:lumMod val="50000"/>
                    </a:schemeClr>
                  </a:solidFill>
                  <a:cs typeface="+mn-cs"/>
                </a:rPr>
              </a:br>
              <a:endParaRPr lang="en-US" sz="400" b="1" dirty="0">
                <a:solidFill>
                  <a:schemeClr val="tx1">
                    <a:lumMod val="50000"/>
                  </a:schemeClr>
                </a:solidFill>
                <a:cs typeface="+mn-cs"/>
              </a:endParaRPr>
            </a:p>
            <a:p>
              <a:pPr algn="ctr">
                <a:defRPr/>
              </a:pPr>
              <a:r>
                <a:rPr lang="en-US" sz="900" b="1" dirty="0" smtClean="0">
                  <a:solidFill>
                    <a:srgbClr val="A20008"/>
                  </a:solidFill>
                  <a:cs typeface="+mn-cs"/>
                </a:rPr>
                <a:t>Today’s</a:t>
              </a:r>
              <a:endParaRPr lang="en-US" sz="900" b="1" dirty="0">
                <a:solidFill>
                  <a:srgbClr val="A20008"/>
                </a:solidFill>
                <a:cs typeface="+mn-cs"/>
              </a:endParaRPr>
            </a:p>
          </p:txBody>
        </p:sp>
      </p:grpSp>
      <p:grpSp>
        <p:nvGrpSpPr>
          <p:cNvPr id="441" name="Group 440"/>
          <p:cNvGrpSpPr/>
          <p:nvPr/>
        </p:nvGrpSpPr>
        <p:grpSpPr>
          <a:xfrm>
            <a:off x="3733798" y="5818174"/>
            <a:ext cx="1463704" cy="873503"/>
            <a:chOff x="2895600" y="5761268"/>
            <a:chExt cx="1463704" cy="873503"/>
          </a:xfrm>
        </p:grpSpPr>
        <p:grpSp>
          <p:nvGrpSpPr>
            <p:cNvPr id="442" name="Group 441"/>
            <p:cNvGrpSpPr/>
            <p:nvPr/>
          </p:nvGrpSpPr>
          <p:grpSpPr>
            <a:xfrm>
              <a:off x="2895600" y="5761268"/>
              <a:ext cx="745222" cy="568703"/>
              <a:chOff x="2895600" y="5761268"/>
              <a:chExt cx="745222" cy="568703"/>
            </a:xfrm>
          </p:grpSpPr>
          <p:sp>
            <p:nvSpPr>
              <p:cNvPr id="450" name="Flowchart: Document 449"/>
              <p:cNvSpPr/>
              <p:nvPr/>
            </p:nvSpPr>
            <p:spPr bwMode="auto">
              <a:xfrm>
                <a:off x="2959648" y="5769963"/>
                <a:ext cx="681174" cy="560008"/>
              </a:xfrm>
              <a:prstGeom prst="flowChartDocumen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Pct val="130000"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51" name="TextBox 450"/>
              <p:cNvSpPr txBox="1"/>
              <p:nvPr/>
            </p:nvSpPr>
            <p:spPr>
              <a:xfrm>
                <a:off x="2895600" y="5761268"/>
                <a:ext cx="529324" cy="25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200" i="0" dirty="0" smtClean="0">
                    <a:solidFill>
                      <a:schemeClr val="tx1">
                        <a:lumMod val="50000"/>
                      </a:schemeClr>
                    </a:solidFill>
                  </a:rPr>
                  <a:t>TAQ</a:t>
                </a:r>
              </a:p>
            </p:txBody>
          </p:sp>
        </p:grpSp>
        <p:grpSp>
          <p:nvGrpSpPr>
            <p:cNvPr id="443" name="Group 442"/>
            <p:cNvGrpSpPr/>
            <p:nvPr/>
          </p:nvGrpSpPr>
          <p:grpSpPr>
            <a:xfrm>
              <a:off x="3048000" y="5897479"/>
              <a:ext cx="745222" cy="584892"/>
              <a:chOff x="3048000" y="5897479"/>
              <a:chExt cx="745222" cy="584892"/>
            </a:xfrm>
          </p:grpSpPr>
          <p:sp>
            <p:nvSpPr>
              <p:cNvPr id="448" name="Flowchart: Document 447"/>
              <p:cNvSpPr/>
              <p:nvPr/>
            </p:nvSpPr>
            <p:spPr bwMode="auto">
              <a:xfrm>
                <a:off x="3112048" y="5922363"/>
                <a:ext cx="681174" cy="560008"/>
              </a:xfrm>
              <a:prstGeom prst="flowChartDocumen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Pct val="130000"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9" name="TextBox 448"/>
              <p:cNvSpPr txBox="1"/>
              <p:nvPr/>
            </p:nvSpPr>
            <p:spPr>
              <a:xfrm>
                <a:off x="3048000" y="5897479"/>
                <a:ext cx="529324" cy="25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200" i="0" dirty="0" smtClean="0">
                    <a:solidFill>
                      <a:schemeClr val="tx1">
                        <a:lumMod val="50000"/>
                      </a:schemeClr>
                    </a:solidFill>
                  </a:rPr>
                  <a:t>TAQ</a:t>
                </a:r>
              </a:p>
            </p:txBody>
          </p:sp>
        </p:grpSp>
        <p:grpSp>
          <p:nvGrpSpPr>
            <p:cNvPr id="444" name="Group 443"/>
            <p:cNvGrpSpPr/>
            <p:nvPr/>
          </p:nvGrpSpPr>
          <p:grpSpPr>
            <a:xfrm>
              <a:off x="3211244" y="6074763"/>
              <a:ext cx="905634" cy="560008"/>
              <a:chOff x="3211244" y="6074763"/>
              <a:chExt cx="905634" cy="560008"/>
            </a:xfrm>
          </p:grpSpPr>
          <p:sp>
            <p:nvSpPr>
              <p:cNvPr id="446" name="Flowchart: Document 445"/>
              <p:cNvSpPr/>
              <p:nvPr/>
            </p:nvSpPr>
            <p:spPr bwMode="auto">
              <a:xfrm>
                <a:off x="3264448" y="6074763"/>
                <a:ext cx="681174" cy="560008"/>
              </a:xfrm>
              <a:prstGeom prst="flowChartDocument">
                <a:avLst/>
              </a:prstGeom>
              <a:solidFill>
                <a:srgbClr val="92D05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Pct val="130000"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7" name="TextBox 446"/>
              <p:cNvSpPr txBox="1"/>
              <p:nvPr/>
            </p:nvSpPr>
            <p:spPr>
              <a:xfrm>
                <a:off x="3211244" y="6074763"/>
                <a:ext cx="905634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200" i="0" dirty="0" smtClean="0">
                    <a:solidFill>
                      <a:schemeClr val="tx1">
                        <a:lumMod val="50000"/>
                      </a:schemeClr>
                    </a:solidFill>
                  </a:rPr>
                  <a:t>TAQ</a:t>
                </a:r>
                <a:br>
                  <a:rPr lang="en-US" sz="1200" i="0" dirty="0" smtClean="0">
                    <a:solidFill>
                      <a:schemeClr val="tx1">
                        <a:lumMod val="50000"/>
                      </a:schemeClr>
                    </a:solidFill>
                  </a:rPr>
                </a:br>
                <a:r>
                  <a:rPr lang="en-US" sz="1200" i="0" dirty="0" smtClean="0">
                    <a:solidFill>
                      <a:schemeClr val="tx1">
                        <a:lumMod val="50000"/>
                      </a:schemeClr>
                    </a:solidFill>
                  </a:rPr>
                  <a:t>Loaders</a:t>
                </a:r>
              </a:p>
            </p:txBody>
          </p:sp>
        </p:grpSp>
        <p:sp>
          <p:nvSpPr>
            <p:cNvPr id="445" name="Striped Right Arrow 444"/>
            <p:cNvSpPr/>
            <p:nvPr/>
          </p:nvSpPr>
          <p:spPr bwMode="auto">
            <a:xfrm>
              <a:off x="3978302" y="5942073"/>
              <a:ext cx="381002" cy="427876"/>
            </a:xfrm>
            <a:prstGeom prst="striped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Pct val="130000"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52" name="Group 451"/>
          <p:cNvGrpSpPr/>
          <p:nvPr/>
        </p:nvGrpSpPr>
        <p:grpSpPr>
          <a:xfrm>
            <a:off x="1435100" y="5396277"/>
            <a:ext cx="2133598" cy="400110"/>
            <a:chOff x="1663412" y="4686517"/>
            <a:chExt cx="2640363" cy="400110"/>
          </a:xfrm>
        </p:grpSpPr>
        <p:sp>
          <p:nvSpPr>
            <p:cNvPr id="453" name="Pentagon 452"/>
            <p:cNvSpPr/>
            <p:nvPr/>
          </p:nvSpPr>
          <p:spPr bwMode="auto">
            <a:xfrm>
              <a:off x="1663412" y="4724400"/>
              <a:ext cx="2565688" cy="152400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Pct val="130000"/>
                <a:buFontTx/>
                <a:buNone/>
                <a:tabLst/>
              </a:pPr>
              <a:endPara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4" name="TextBox 453"/>
            <p:cNvSpPr txBox="1"/>
            <p:nvPr/>
          </p:nvSpPr>
          <p:spPr>
            <a:xfrm>
              <a:off x="1854834" y="4686517"/>
              <a:ext cx="24489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000" b="1" i="0" dirty="0" smtClean="0">
                  <a:solidFill>
                    <a:schemeClr val="accent4">
                      <a:lumMod val="50000"/>
                    </a:schemeClr>
                  </a:solidFill>
                </a:rPr>
                <a:t>Real-time market feeds</a:t>
              </a:r>
            </a:p>
          </p:txBody>
        </p:sp>
      </p:grpSp>
      <p:pic>
        <p:nvPicPr>
          <p:cNvPr id="455" name="Picture 4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055209"/>
            <a:ext cx="1409701" cy="710689"/>
          </a:xfrm>
          <a:prstGeom prst="rect">
            <a:avLst/>
          </a:prstGeom>
        </p:spPr>
      </p:pic>
      <p:sp>
        <p:nvSpPr>
          <p:cNvPr id="456" name="TextBox 455"/>
          <p:cNvSpPr txBox="1"/>
          <p:nvPr/>
        </p:nvSpPr>
        <p:spPr>
          <a:xfrm>
            <a:off x="3657600" y="5243877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i="0" dirty="0" smtClean="0">
                <a:solidFill>
                  <a:srgbClr val="002060"/>
                </a:solidFill>
              </a:rPr>
              <a:t>Collectors</a:t>
            </a:r>
          </a:p>
        </p:txBody>
      </p:sp>
      <p:sp>
        <p:nvSpPr>
          <p:cNvPr id="457" name="Striped Right Arrow 456"/>
          <p:cNvSpPr/>
          <p:nvPr/>
        </p:nvSpPr>
        <p:spPr bwMode="auto">
          <a:xfrm>
            <a:off x="4931506" y="5281980"/>
            <a:ext cx="197709" cy="252441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8" name="Group 457"/>
          <p:cNvGrpSpPr/>
          <p:nvPr/>
        </p:nvGrpSpPr>
        <p:grpSpPr>
          <a:xfrm>
            <a:off x="5332459" y="6203914"/>
            <a:ext cx="838200" cy="610250"/>
            <a:chOff x="5332459" y="5989237"/>
            <a:chExt cx="838200" cy="610250"/>
          </a:xfrm>
        </p:grpSpPr>
        <p:grpSp>
          <p:nvGrpSpPr>
            <p:cNvPr id="459" name="Group 93"/>
            <p:cNvGrpSpPr/>
            <p:nvPr/>
          </p:nvGrpSpPr>
          <p:grpSpPr>
            <a:xfrm>
              <a:off x="5444331" y="5989237"/>
              <a:ext cx="609603" cy="608103"/>
              <a:chOff x="285748" y="5683160"/>
              <a:chExt cx="609603" cy="608103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461" name="AutoShape 390"/>
              <p:cNvSpPr>
                <a:spLocks noChangeArrowheads="1"/>
              </p:cNvSpPr>
              <p:nvPr/>
            </p:nvSpPr>
            <p:spPr bwMode="auto">
              <a:xfrm>
                <a:off x="285748" y="5930810"/>
                <a:ext cx="609601" cy="360453"/>
              </a:xfrm>
              <a:prstGeom prst="can">
                <a:avLst>
                  <a:gd name="adj" fmla="val 30611"/>
                </a:avLst>
              </a:prstGeom>
              <a:grpFill/>
              <a:ln w="19050">
                <a:solidFill>
                  <a:schemeClr val="tx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endParaRPr lang="en-GB" sz="1200">
                  <a:solidFill>
                    <a:srgbClr val="005F97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462" name="AutoShape 390"/>
              <p:cNvSpPr>
                <a:spLocks noChangeArrowheads="1"/>
              </p:cNvSpPr>
              <p:nvPr/>
            </p:nvSpPr>
            <p:spPr bwMode="auto">
              <a:xfrm>
                <a:off x="285750" y="5683160"/>
                <a:ext cx="609601" cy="360453"/>
              </a:xfrm>
              <a:prstGeom prst="can">
                <a:avLst>
                  <a:gd name="adj" fmla="val 30611"/>
                </a:avLst>
              </a:prstGeom>
              <a:grpFill/>
              <a:ln w="19050">
                <a:solidFill>
                  <a:schemeClr val="tx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endParaRPr lang="en-GB" sz="1200">
                  <a:solidFill>
                    <a:srgbClr val="005F97"/>
                  </a:solidFill>
                  <a:cs typeface="Times New Roman" pitchFamily="18" charset="0"/>
                </a:endParaRPr>
              </a:p>
            </p:txBody>
          </p:sp>
        </p:grpSp>
        <p:sp>
          <p:nvSpPr>
            <p:cNvPr id="460" name="Text Box 19"/>
            <p:cNvSpPr txBox="1">
              <a:spLocks noChangeArrowheads="1"/>
            </p:cNvSpPr>
            <p:nvPr/>
          </p:nvSpPr>
          <p:spPr bwMode="auto">
            <a:xfrm>
              <a:off x="5332459" y="6122433"/>
              <a:ext cx="838200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defRPr/>
              </a:pPr>
              <a:r>
                <a:rPr lang="en-US" sz="800" b="1" dirty="0" smtClean="0">
                  <a:solidFill>
                    <a:srgbClr val="002060"/>
                  </a:solidFill>
                  <a:cs typeface="+mn-cs"/>
                </a:rPr>
                <a:t>Reference</a:t>
              </a:r>
            </a:p>
            <a:p>
              <a:pPr algn="ctr">
                <a:defRPr/>
              </a:pPr>
              <a:endParaRPr lang="en-US" sz="400" b="1" dirty="0" smtClean="0">
                <a:solidFill>
                  <a:schemeClr val="tx1">
                    <a:lumMod val="50000"/>
                  </a:schemeClr>
                </a:solidFill>
                <a:cs typeface="+mn-cs"/>
              </a:endParaRPr>
            </a:p>
            <a:p>
              <a:pPr algn="ctr">
                <a:defRPr/>
              </a:pPr>
              <a:endParaRPr lang="en-US" sz="400" dirty="0">
                <a:solidFill>
                  <a:schemeClr val="tx1">
                    <a:lumMod val="50000"/>
                  </a:schemeClr>
                </a:solidFill>
                <a:cs typeface="+mn-cs"/>
              </a:endParaRPr>
            </a:p>
            <a:p>
              <a:pPr algn="ctr">
                <a:defRPr/>
              </a:pPr>
              <a:r>
                <a:rPr lang="en-US" sz="900" b="1" dirty="0" smtClean="0">
                  <a:solidFill>
                    <a:srgbClr val="002060"/>
                  </a:solidFill>
                  <a:cs typeface="+mn-cs"/>
                </a:rPr>
                <a:t>Data</a:t>
              </a:r>
              <a:endParaRPr lang="en-US" sz="900" b="1" dirty="0">
                <a:solidFill>
                  <a:srgbClr val="002060"/>
                </a:solidFill>
                <a:cs typeface="+mn-cs"/>
              </a:endParaRPr>
            </a:p>
          </p:txBody>
        </p:sp>
      </p:grpSp>
      <p:grpSp>
        <p:nvGrpSpPr>
          <p:cNvPr id="463" name="Group 462"/>
          <p:cNvGrpSpPr/>
          <p:nvPr/>
        </p:nvGrpSpPr>
        <p:grpSpPr>
          <a:xfrm>
            <a:off x="6785498" y="5221505"/>
            <a:ext cx="1672702" cy="1317772"/>
            <a:chOff x="6798670" y="5006828"/>
            <a:chExt cx="1672702" cy="1317772"/>
          </a:xfrm>
        </p:grpSpPr>
        <p:pic>
          <p:nvPicPr>
            <p:cNvPr id="464" name="Picture 4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8670" y="5006828"/>
              <a:ext cx="1672702" cy="1317772"/>
            </a:xfrm>
            <a:prstGeom prst="rect">
              <a:avLst/>
            </a:prstGeom>
          </p:spPr>
        </p:pic>
        <p:sp>
          <p:nvSpPr>
            <p:cNvPr id="465" name="TextBox 464"/>
            <p:cNvSpPr txBox="1"/>
            <p:nvPr/>
          </p:nvSpPr>
          <p:spPr>
            <a:xfrm>
              <a:off x="6984146" y="5114245"/>
              <a:ext cx="7809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1" i="0" dirty="0" smtClean="0">
                  <a:solidFill>
                    <a:srgbClr val="002060"/>
                  </a:solidFill>
                </a:rPr>
                <a:t>CEP</a:t>
              </a:r>
              <a:r>
                <a:rPr lang="en-US" sz="1400" b="0" i="0" dirty="0" smtClean="0">
                  <a:solidFill>
                    <a:srgbClr val="002060"/>
                  </a:solidFill>
                </a:rPr>
                <a:t/>
              </a:r>
              <a:br>
                <a:rPr lang="en-US" sz="1400" b="0" i="0" dirty="0" smtClean="0">
                  <a:solidFill>
                    <a:srgbClr val="002060"/>
                  </a:solidFill>
                </a:rPr>
              </a:br>
              <a:r>
                <a:rPr lang="en-US" sz="1400" b="0" i="0" dirty="0" smtClean="0">
                  <a:solidFill>
                    <a:srgbClr val="002060"/>
                  </a:solidFill>
                </a:rPr>
                <a:t>Server</a:t>
              </a:r>
            </a:p>
          </p:txBody>
        </p:sp>
        <p:sp>
          <p:nvSpPr>
            <p:cNvPr id="466" name="TextBox 465"/>
            <p:cNvSpPr txBox="1"/>
            <p:nvPr/>
          </p:nvSpPr>
          <p:spPr>
            <a:xfrm>
              <a:off x="6984146" y="5715000"/>
              <a:ext cx="7809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0" i="0" dirty="0" smtClean="0">
                  <a:solidFill>
                    <a:srgbClr val="002060"/>
                  </a:solidFill>
                </a:rPr>
                <a:t>Tick</a:t>
              </a:r>
              <a:br>
                <a:rPr lang="en-US" sz="1400" b="0" i="0" dirty="0" smtClean="0">
                  <a:solidFill>
                    <a:srgbClr val="002060"/>
                  </a:solidFill>
                </a:rPr>
              </a:br>
              <a:r>
                <a:rPr lang="en-US" sz="1400" b="0" i="0" dirty="0" smtClean="0">
                  <a:solidFill>
                    <a:srgbClr val="002060"/>
                  </a:solidFill>
                </a:rPr>
                <a:t>Server</a:t>
              </a:r>
            </a:p>
          </p:txBody>
        </p:sp>
        <p:sp>
          <p:nvSpPr>
            <p:cNvPr id="467" name="TextBox 466"/>
            <p:cNvSpPr txBox="1"/>
            <p:nvPr/>
          </p:nvSpPr>
          <p:spPr>
            <a:xfrm>
              <a:off x="7662131" y="5228857"/>
              <a:ext cx="7056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b="0" i="0" dirty="0" smtClean="0">
                  <a:solidFill>
                    <a:srgbClr val="002060"/>
                  </a:solidFill>
                </a:rPr>
                <a:t>Analytics</a:t>
              </a:r>
              <a:endParaRPr lang="en-US" sz="1000" b="0" i="0" dirty="0" smtClean="0">
                <a:solidFill>
                  <a:srgbClr val="002060"/>
                </a:solidFill>
              </a:endParaRPr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7659583" y="5843674"/>
              <a:ext cx="7056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b="0" i="0" dirty="0" smtClean="0">
                  <a:solidFill>
                    <a:srgbClr val="002060"/>
                  </a:solidFill>
                </a:rPr>
                <a:t>Analytics</a:t>
              </a:r>
              <a:endParaRPr lang="en-US" sz="1400" b="0" i="0" dirty="0" smtClean="0">
                <a:solidFill>
                  <a:srgbClr val="002060"/>
                </a:solidFill>
              </a:endParaRPr>
            </a:p>
          </p:txBody>
        </p:sp>
      </p:grpSp>
      <p:sp>
        <p:nvSpPr>
          <p:cNvPr id="469" name="Striped Right Arrow 468"/>
          <p:cNvSpPr/>
          <p:nvPr/>
        </p:nvSpPr>
        <p:spPr bwMode="auto">
          <a:xfrm>
            <a:off x="6596157" y="6023939"/>
            <a:ext cx="197709" cy="354065"/>
          </a:xfrm>
          <a:prstGeom prst="striped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70" name="Group 469"/>
          <p:cNvGrpSpPr/>
          <p:nvPr/>
        </p:nvGrpSpPr>
        <p:grpSpPr>
          <a:xfrm>
            <a:off x="20191" y="4862877"/>
            <a:ext cx="1594671" cy="1219200"/>
            <a:chOff x="51995" y="4648200"/>
            <a:chExt cx="1669344" cy="1219200"/>
          </a:xfrm>
        </p:grpSpPr>
        <p:grpSp>
          <p:nvGrpSpPr>
            <p:cNvPr id="471" name="Group 470"/>
            <p:cNvGrpSpPr/>
            <p:nvPr/>
          </p:nvGrpSpPr>
          <p:grpSpPr>
            <a:xfrm>
              <a:off x="51995" y="4648200"/>
              <a:ext cx="1522126" cy="954207"/>
              <a:chOff x="15787" y="4431888"/>
              <a:chExt cx="1355813" cy="825912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75" name="Cloud Callout 474"/>
              <p:cNvSpPr/>
              <p:nvPr/>
            </p:nvSpPr>
            <p:spPr bwMode="auto">
              <a:xfrm>
                <a:off x="15787" y="4431888"/>
                <a:ext cx="1355813" cy="825912"/>
              </a:xfrm>
              <a:prstGeom prst="cloudCallout">
                <a:avLst>
                  <a:gd name="adj1" fmla="val 16114"/>
                  <a:gd name="adj2" fmla="val 38432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Pct val="130000"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6" name="TextBox 475"/>
              <p:cNvSpPr txBox="1"/>
              <p:nvPr/>
            </p:nvSpPr>
            <p:spPr>
              <a:xfrm>
                <a:off x="248778" y="4690048"/>
                <a:ext cx="970422" cy="3139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b="0" i="0" dirty="0" smtClean="0">
                    <a:solidFill>
                      <a:schemeClr val="tx1">
                        <a:lumMod val="50000"/>
                      </a:schemeClr>
                    </a:solidFill>
                  </a:rPr>
                  <a:t>Markets</a:t>
                </a:r>
              </a:p>
            </p:txBody>
          </p:sp>
        </p:grpSp>
        <p:grpSp>
          <p:nvGrpSpPr>
            <p:cNvPr id="472" name="Group 471"/>
            <p:cNvGrpSpPr/>
            <p:nvPr/>
          </p:nvGrpSpPr>
          <p:grpSpPr>
            <a:xfrm>
              <a:off x="199214" y="4913193"/>
              <a:ext cx="1522125" cy="954207"/>
              <a:chOff x="15787" y="4340641"/>
              <a:chExt cx="1355813" cy="825913"/>
            </a:xfrm>
          </p:grpSpPr>
          <p:sp>
            <p:nvSpPr>
              <p:cNvPr id="473" name="Cloud Callout 472"/>
              <p:cNvSpPr/>
              <p:nvPr/>
            </p:nvSpPr>
            <p:spPr bwMode="auto">
              <a:xfrm>
                <a:off x="15787" y="4340641"/>
                <a:ext cx="1355813" cy="825913"/>
              </a:xfrm>
              <a:prstGeom prst="cloudCallout">
                <a:avLst>
                  <a:gd name="adj1" fmla="val 16114"/>
                  <a:gd name="adj2" fmla="val 38432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Pct val="130000"/>
                  <a:buFontTx/>
                  <a:buNone/>
                  <a:tabLst/>
                </a:pPr>
                <a:endParaRPr kumimoji="0" lang="en-US" sz="2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4" name="TextBox 473"/>
              <p:cNvSpPr txBox="1"/>
              <p:nvPr/>
            </p:nvSpPr>
            <p:spPr>
              <a:xfrm>
                <a:off x="267363" y="4614202"/>
                <a:ext cx="970422" cy="266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400" b="1" i="0" dirty="0" smtClean="0">
                    <a:solidFill>
                      <a:schemeClr val="tx1">
                        <a:lumMod val="50000"/>
                      </a:schemeClr>
                    </a:solidFill>
                  </a:rPr>
                  <a:t>Markets</a:t>
                </a:r>
                <a:endParaRPr lang="en-US" sz="1600" b="1" i="0" dirty="0" smtClean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477" name="Group 476"/>
          <p:cNvGrpSpPr/>
          <p:nvPr/>
        </p:nvGrpSpPr>
        <p:grpSpPr>
          <a:xfrm>
            <a:off x="8305800" y="5321674"/>
            <a:ext cx="509535" cy="460516"/>
            <a:chOff x="6653265" y="3158984"/>
            <a:chExt cx="1183890" cy="1874188"/>
          </a:xfrm>
        </p:grpSpPr>
        <p:sp>
          <p:nvSpPr>
            <p:cNvPr id="478" name="Flowchart: Manual Operation 477"/>
            <p:cNvSpPr/>
            <p:nvPr/>
          </p:nvSpPr>
          <p:spPr bwMode="auto">
            <a:xfrm rot="5400000">
              <a:off x="6883169" y="3772160"/>
              <a:ext cx="937084" cy="631765"/>
            </a:xfrm>
            <a:prstGeom prst="flowChartManualOperation">
              <a:avLst/>
            </a:prstGeom>
            <a:gradFill flip="none" rotWithShape="1">
              <a:gsLst>
                <a:gs pos="48000">
                  <a:srgbClr val="BDCAE0"/>
                </a:gs>
                <a:gs pos="0">
                  <a:schemeClr val="accent1">
                    <a:tint val="66000"/>
                    <a:satMod val="160000"/>
                    <a:lumMod val="94000"/>
                    <a:lumOff val="6000"/>
                  </a:schemeClr>
                </a:gs>
                <a:gs pos="0">
                  <a:schemeClr val="accent1">
                    <a:tint val="44500"/>
                    <a:satMod val="160000"/>
                    <a:alpha val="91000"/>
                    <a:lumMod val="97000"/>
                    <a:lumOff val="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Pct val="130000"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9" name="Arc 478"/>
            <p:cNvSpPr/>
            <p:nvPr/>
          </p:nvSpPr>
          <p:spPr bwMode="auto">
            <a:xfrm rot="3667912">
              <a:off x="6984433" y="2868706"/>
              <a:ext cx="562444" cy="1143000"/>
            </a:xfrm>
            <a:prstGeom prst="arc">
              <a:avLst>
                <a:gd name="adj1" fmla="val 17092711"/>
                <a:gd name="adj2" fmla="val 3604794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Pct val="130000"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0" name="Arc 479"/>
            <p:cNvSpPr/>
            <p:nvPr/>
          </p:nvSpPr>
          <p:spPr bwMode="auto">
            <a:xfrm rot="7126064" flipH="1">
              <a:off x="6940236" y="4177144"/>
              <a:ext cx="569057" cy="1143000"/>
            </a:xfrm>
            <a:prstGeom prst="arc">
              <a:avLst>
                <a:gd name="adj1" fmla="val 16912734"/>
                <a:gd name="adj2" fmla="val 3386043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Pct val="130000"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81" name="Group 480"/>
          <p:cNvGrpSpPr/>
          <p:nvPr/>
        </p:nvGrpSpPr>
        <p:grpSpPr>
          <a:xfrm>
            <a:off x="8297849" y="5972094"/>
            <a:ext cx="509535" cy="460516"/>
            <a:chOff x="6653265" y="3158984"/>
            <a:chExt cx="1183890" cy="1874188"/>
          </a:xfrm>
        </p:grpSpPr>
        <p:sp>
          <p:nvSpPr>
            <p:cNvPr id="482" name="Flowchart: Manual Operation 481"/>
            <p:cNvSpPr/>
            <p:nvPr/>
          </p:nvSpPr>
          <p:spPr bwMode="auto">
            <a:xfrm rot="5400000">
              <a:off x="6883169" y="3772160"/>
              <a:ext cx="937084" cy="631765"/>
            </a:xfrm>
            <a:prstGeom prst="flowChartManualOperation">
              <a:avLst/>
            </a:prstGeom>
            <a:gradFill flip="none" rotWithShape="1">
              <a:gsLst>
                <a:gs pos="48000">
                  <a:srgbClr val="BDCAE0"/>
                </a:gs>
                <a:gs pos="0">
                  <a:schemeClr val="accent1">
                    <a:tint val="66000"/>
                    <a:satMod val="160000"/>
                    <a:lumMod val="94000"/>
                    <a:lumOff val="6000"/>
                  </a:schemeClr>
                </a:gs>
                <a:gs pos="0">
                  <a:schemeClr val="accent1">
                    <a:tint val="44500"/>
                    <a:satMod val="160000"/>
                    <a:alpha val="91000"/>
                    <a:lumMod val="97000"/>
                    <a:lumOff val="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Pct val="130000"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3" name="Arc 482"/>
            <p:cNvSpPr/>
            <p:nvPr/>
          </p:nvSpPr>
          <p:spPr bwMode="auto">
            <a:xfrm rot="3667912">
              <a:off x="6984433" y="2868706"/>
              <a:ext cx="562444" cy="1143000"/>
            </a:xfrm>
            <a:prstGeom prst="arc">
              <a:avLst>
                <a:gd name="adj1" fmla="val 17092711"/>
                <a:gd name="adj2" fmla="val 3604794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Pct val="130000"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4" name="Arc 483"/>
            <p:cNvSpPr/>
            <p:nvPr/>
          </p:nvSpPr>
          <p:spPr bwMode="auto">
            <a:xfrm rot="7126064" flipH="1">
              <a:off x="6940236" y="4177144"/>
              <a:ext cx="569057" cy="1143000"/>
            </a:xfrm>
            <a:prstGeom prst="arc">
              <a:avLst>
                <a:gd name="adj1" fmla="val 16912734"/>
                <a:gd name="adj2" fmla="val 3386043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Pct val="130000"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85" name="Rectangle 484"/>
          <p:cNvSpPr/>
          <p:nvPr/>
        </p:nvSpPr>
        <p:spPr bwMode="auto">
          <a:xfrm>
            <a:off x="281762" y="6539277"/>
            <a:ext cx="2528653" cy="23641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86" name="Picture 48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369" y="741018"/>
            <a:ext cx="3652837" cy="568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57" grpId="0" animBg="1"/>
      <p:bldP spid="4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00934"/>
            <a:ext cx="4040188" cy="3329954"/>
          </a:xfrm>
        </p:spPr>
        <p:txBody>
          <a:bodyPr>
            <a:normAutofit/>
          </a:bodyPr>
          <a:lstStyle/>
          <a:p>
            <a:pPr marL="344488" indent="-344488"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Hedge Funds &amp; Proprietary Trading Firms</a:t>
            </a:r>
          </a:p>
          <a:p>
            <a:pPr marL="344488" indent="-344488"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Market Makers</a:t>
            </a:r>
          </a:p>
          <a:p>
            <a:pPr marL="344488" indent="-344488"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Large Asset Managers</a:t>
            </a:r>
          </a:p>
          <a:p>
            <a:pPr marL="344488" indent="-344488"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Banks &amp; Brokers</a:t>
            </a:r>
          </a:p>
          <a:p>
            <a:pPr marL="344488" indent="-344488"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Marketplaces / Exchanges</a:t>
            </a:r>
          </a:p>
          <a:p>
            <a:pPr marL="344488" indent="-344488"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Technology &amp; Information Providers</a:t>
            </a:r>
          </a:p>
          <a:p>
            <a:pPr marL="344488" indent="-344488"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Universities</a:t>
            </a:r>
          </a:p>
          <a:p>
            <a:pPr marL="457200" indent="-457200"/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00934"/>
            <a:ext cx="4041775" cy="3329954"/>
          </a:xfrm>
        </p:spPr>
        <p:txBody>
          <a:bodyPr>
            <a:normAutofit fontScale="77500" lnSpcReduction="20000"/>
          </a:bodyPr>
          <a:lstStyle/>
          <a:p>
            <a:pPr marL="344488" indent="-344488">
              <a:buFont typeface="Wingdings" pitchFamily="2" charset="2"/>
              <a:buChar char="q"/>
            </a:pPr>
            <a:r>
              <a:rPr lang="en-US" sz="2100" dirty="0" smtClean="0">
                <a:solidFill>
                  <a:srgbClr val="002060"/>
                </a:solidFill>
              </a:rPr>
              <a:t>Backtesting &amp; Quantitative Research</a:t>
            </a:r>
          </a:p>
          <a:p>
            <a:pPr marL="344488" indent="-344488">
              <a:buFont typeface="Wingdings" pitchFamily="2" charset="2"/>
              <a:buChar char="q"/>
            </a:pPr>
            <a:r>
              <a:rPr lang="en-US" sz="2100" dirty="0" smtClean="0">
                <a:solidFill>
                  <a:srgbClr val="002060"/>
                </a:solidFill>
              </a:rPr>
              <a:t>High frequency trading signal generation</a:t>
            </a:r>
          </a:p>
          <a:p>
            <a:pPr marL="344488" indent="-344488">
              <a:buFont typeface="Wingdings" pitchFamily="2" charset="2"/>
              <a:buChar char="q"/>
            </a:pPr>
            <a:r>
              <a:rPr lang="en-US" sz="2100" dirty="0" smtClean="0">
                <a:solidFill>
                  <a:srgbClr val="002060"/>
                </a:solidFill>
              </a:rPr>
              <a:t>Pre- &amp; Post- Trade TCA</a:t>
            </a:r>
          </a:p>
          <a:p>
            <a:pPr marL="344488" indent="-344488">
              <a:buFont typeface="Wingdings" pitchFamily="2" charset="2"/>
              <a:buChar char="q"/>
            </a:pPr>
            <a:r>
              <a:rPr lang="en-US" sz="2100" dirty="0" smtClean="0">
                <a:solidFill>
                  <a:srgbClr val="002060"/>
                </a:solidFill>
              </a:rPr>
              <a:t>Venue Analysis</a:t>
            </a:r>
          </a:p>
          <a:p>
            <a:pPr marL="344488" indent="-344488">
              <a:buFont typeface="Wingdings" pitchFamily="2" charset="2"/>
              <a:buChar char="q"/>
            </a:pPr>
            <a:r>
              <a:rPr lang="en-US" sz="2100" dirty="0" smtClean="0">
                <a:solidFill>
                  <a:srgbClr val="002060"/>
                </a:solidFill>
              </a:rPr>
              <a:t>Backbone for </a:t>
            </a:r>
            <a:br>
              <a:rPr lang="en-US" sz="2100" dirty="0" smtClean="0">
                <a:solidFill>
                  <a:srgbClr val="002060"/>
                </a:solidFill>
              </a:rPr>
            </a:br>
            <a:r>
              <a:rPr lang="en-US" sz="2100" dirty="0" smtClean="0">
                <a:solidFill>
                  <a:srgbClr val="002060"/>
                </a:solidFill>
              </a:rPr>
              <a:t>Charting / Time and Sales</a:t>
            </a:r>
          </a:p>
          <a:p>
            <a:pPr marL="344488" indent="-344488">
              <a:buFont typeface="Wingdings" pitchFamily="2" charset="2"/>
              <a:buChar char="q"/>
            </a:pPr>
            <a:r>
              <a:rPr lang="en-US" sz="2100" dirty="0" smtClean="0">
                <a:solidFill>
                  <a:srgbClr val="002060"/>
                </a:solidFill>
              </a:rPr>
              <a:t>Compliance &amp; Regulatory Reporting</a:t>
            </a:r>
          </a:p>
          <a:p>
            <a:pPr marL="344488" indent="-344488">
              <a:buFont typeface="Wingdings" pitchFamily="2" charset="2"/>
              <a:buChar char="q"/>
            </a:pPr>
            <a:r>
              <a:rPr lang="en-US" sz="2100" dirty="0" smtClean="0">
                <a:solidFill>
                  <a:srgbClr val="002060"/>
                </a:solidFill>
              </a:rPr>
              <a:t>Risk &amp; Portfolio Analytics</a:t>
            </a:r>
          </a:p>
          <a:p>
            <a:pPr marL="344488" indent="-344488">
              <a:buFont typeface="Wingdings" pitchFamily="2" charset="2"/>
              <a:buChar char="q"/>
            </a:pPr>
            <a:r>
              <a:rPr lang="en-US" sz="2100" dirty="0" smtClean="0">
                <a:solidFill>
                  <a:srgbClr val="002060"/>
                </a:solidFill>
              </a:rPr>
              <a:t>Generic time series analysis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9843" y="1934815"/>
            <a:ext cx="3962400" cy="46166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Our clients: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574675" y="804672"/>
            <a:ext cx="7999413" cy="83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2pPr>
            <a:lvl3pPr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3pPr>
            <a:lvl4pPr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4pPr>
            <a:lvl5pPr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5pPr>
            <a:lvl6pPr marL="2514600" indent="-228600"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6pPr>
            <a:lvl7pPr marL="2971800" indent="-228600"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7pPr>
            <a:lvl8pPr marL="3429000" indent="-228600"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8pPr>
            <a:lvl9pPr marL="3886200" indent="-228600" algn="l" defTabSz="457200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800">
                <a:solidFill>
                  <a:srgbClr val="000000"/>
                </a:solidFill>
                <a:latin typeface="Verdana" pitchFamily="32" charset="0"/>
                <a:cs typeface="Arial" charset="0"/>
              </a:defRPr>
            </a:lvl9pPr>
          </a:lstStyle>
          <a:p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Who is </a:t>
            </a:r>
            <a:r>
              <a:rPr lang="en-US" sz="3200" b="1" dirty="0" smtClean="0">
                <a:solidFill>
                  <a:srgbClr val="002060"/>
                </a:solidFill>
              </a:rPr>
              <a:t>using OneTick and why?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17835" y="1934815"/>
            <a:ext cx="3962400" cy="46166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Business Cases: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71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119763"/>
            <a:ext cx="7999413" cy="830125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OneTick GUI: Query Language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Content Placeholder 4" descr="bol_bangs_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74151" y="976222"/>
            <a:ext cx="5971705" cy="5280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bol_bangs_1_neste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07432" y="1164386"/>
            <a:ext cx="3580961" cy="2061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59125" y="948906"/>
            <a:ext cx="23463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Query Example:</a:t>
            </a:r>
            <a:r>
              <a:rPr lang="en-US" b="1" u="sng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Bollinger Bands Buy/Sell Signals</a:t>
            </a:r>
          </a:p>
          <a:p>
            <a:endParaRPr lang="en-US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Runs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Historical</a:t>
            </a:r>
          </a:p>
          <a:p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(for research </a:t>
            </a:r>
          </a:p>
          <a:p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&amp; </a:t>
            </a:r>
            <a:r>
              <a:rPr lang="en-US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backtesting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Real-Time</a:t>
            </a:r>
          </a:p>
          <a:p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(alerts &amp; signal generation)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rot="5400000" flipH="1" flipV="1">
            <a:off x="4373593" y="1337094"/>
            <a:ext cx="465826" cy="44857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7032495" y="2704187"/>
            <a:ext cx="1779767" cy="147732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</a:t>
            </a:r>
            <a:r>
              <a:rPr lang="en-US" b="1" dirty="0" smtClean="0">
                <a:solidFill>
                  <a:srgbClr val="0070C0"/>
                </a:solidFill>
              </a:rPr>
              <a:t> “Nested query” </a:t>
            </a:r>
            <a:endParaRPr lang="en-US" b="1" dirty="0">
              <a:solidFill>
                <a:srgbClr val="0070C0"/>
              </a:solidFill>
            </a:endParaRP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for Bollinger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Bands calculations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7676" y="5581651"/>
            <a:ext cx="4640312" cy="1107996"/>
          </a:xfrm>
          <a:prstGeom prst="rect">
            <a:avLst/>
          </a:prstGeom>
          <a:solidFill>
            <a:srgbClr val="AFDDFF"/>
          </a:solidFill>
          <a:ln>
            <a:noFill/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tIns="91440" bIns="91440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NOTE</a:t>
            </a:r>
            <a:r>
              <a:rPr lang="en-US" sz="2000" dirty="0" smtClean="0">
                <a:solidFill>
                  <a:srgbClr val="002060"/>
                </a:solidFill>
              </a:rPr>
              <a:t>: One of the </a:t>
            </a:r>
            <a:r>
              <a:rPr lang="en-US" sz="2000" b="1" dirty="0" smtClean="0">
                <a:solidFill>
                  <a:srgbClr val="002060"/>
                </a:solidFill>
              </a:rPr>
              <a:t>nodes</a:t>
            </a:r>
            <a:r>
              <a:rPr lang="en-US" sz="2000" dirty="0" smtClean="0">
                <a:solidFill>
                  <a:srgbClr val="002060"/>
                </a:solidFill>
              </a:rPr>
              <a:t> can be a </a:t>
            </a:r>
            <a:r>
              <a:rPr lang="en-US" sz="2000" b="1" dirty="0" smtClean="0">
                <a:solidFill>
                  <a:srgbClr val="002060"/>
                </a:solidFill>
              </a:rPr>
              <a:t>custom function </a:t>
            </a:r>
            <a:r>
              <a:rPr lang="en-US" sz="2000" dirty="0" smtClean="0">
                <a:solidFill>
                  <a:srgbClr val="002060"/>
                </a:solidFill>
              </a:rPr>
              <a:t>coded in </a:t>
            </a:r>
            <a:r>
              <a:rPr lang="en-US" sz="2000" b="1" dirty="0" smtClean="0">
                <a:solidFill>
                  <a:srgbClr val="00B050"/>
                </a:solidFill>
              </a:rPr>
              <a:t>R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br>
              <a:rPr lang="en-US" sz="2000" dirty="0" smtClean="0">
                <a:solidFill>
                  <a:srgbClr val="002060"/>
                </a:solidFill>
              </a:rPr>
            </a:br>
            <a:r>
              <a:rPr lang="en-US" sz="2000" dirty="0" smtClean="0">
                <a:solidFill>
                  <a:srgbClr val="002060"/>
                </a:solidFill>
              </a:rPr>
              <a:t>or </a:t>
            </a:r>
            <a:r>
              <a:rPr lang="en-US" sz="2000" b="1" dirty="0" smtClean="0">
                <a:solidFill>
                  <a:srgbClr val="002060"/>
                </a:solidFill>
              </a:rPr>
              <a:t>C++, C#, Java, Python, Perl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11" name="Down Arrow 10"/>
          <p:cNvSpPr/>
          <p:nvPr/>
        </p:nvSpPr>
        <p:spPr bwMode="auto">
          <a:xfrm>
            <a:off x="2895600" y="904875"/>
            <a:ext cx="542925" cy="975144"/>
          </a:xfrm>
          <a:prstGeom prst="down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Trades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100584"/>
            <a:ext cx="7999413" cy="830125"/>
          </a:xfrm>
        </p:spPr>
        <p:txBody>
          <a:bodyPr/>
          <a:lstStyle/>
          <a:p>
            <a:r>
              <a:rPr lang="en-US" sz="3000" b="1" dirty="0" smtClean="0">
                <a:solidFill>
                  <a:schemeClr val="accent2">
                    <a:lumMod val="50000"/>
                  </a:schemeClr>
                </a:solidFill>
              </a:rPr>
              <a:t>High Frequency Time Series? </a:t>
            </a:r>
            <a:r>
              <a:rPr lang="en-US" sz="3000" b="1" dirty="0" smtClean="0">
                <a:solidFill>
                  <a:srgbClr val="2CEE0C"/>
                </a:solidFill>
              </a:rPr>
              <a:t>Yes.</a:t>
            </a:r>
            <a:endParaRPr lang="en-US" sz="3000" b="1" dirty="0">
              <a:solidFill>
                <a:srgbClr val="2CEE0C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8"/>
          <a:stretch/>
        </p:blipFill>
        <p:spPr>
          <a:xfrm>
            <a:off x="796528" y="2595077"/>
            <a:ext cx="8077200" cy="3962401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Rectangle 4"/>
          <p:cNvSpPr/>
          <p:nvPr/>
        </p:nvSpPr>
        <p:spPr bwMode="auto">
          <a:xfrm>
            <a:off x="586978" y="2595078"/>
            <a:ext cx="2651522" cy="3719997"/>
          </a:xfrm>
          <a:prstGeom prst="rect">
            <a:avLst/>
          </a:prstGeom>
          <a:solidFill>
            <a:srgbClr val="D1FE9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1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Some facts:</a:t>
            </a:r>
          </a:p>
          <a:p>
            <a:pPr marL="228600" lvl="1" indent="-228600">
              <a:spcBef>
                <a:spcPts val="750"/>
              </a:spcBef>
              <a:buClr>
                <a:srgbClr val="002060"/>
              </a:buClr>
              <a:buFont typeface="Wingdings" pitchFamily="2" charset="2"/>
              <a:buChar char="§"/>
              <a:defRPr/>
            </a:pPr>
            <a:r>
              <a:rPr lang="en-US" sz="1600" i="1" dirty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sz="1600" i="1" dirty="0" smtClean="0">
                <a:solidFill>
                  <a:schemeClr val="accent6">
                    <a:lumMod val="50000"/>
                  </a:schemeClr>
                </a:solidFill>
              </a:rPr>
              <a:t>rocessing </a:t>
            </a:r>
            <a:r>
              <a:rPr lang="en-US" sz="1600" i="1" dirty="0">
                <a:solidFill>
                  <a:schemeClr val="accent6">
                    <a:lumMod val="50000"/>
                  </a:schemeClr>
                </a:solidFill>
              </a:rPr>
              <a:t>rate – more than </a:t>
            </a:r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</a:rPr>
              <a:t>6</a:t>
            </a:r>
            <a:r>
              <a:rPr lang="en-US" sz="1600" i="1" dirty="0">
                <a:solidFill>
                  <a:schemeClr val="accent6">
                    <a:lumMod val="50000"/>
                  </a:schemeClr>
                </a:solidFill>
              </a:rPr>
              <a:t> million ticks/second/core</a:t>
            </a:r>
          </a:p>
          <a:p>
            <a:pPr marL="228600" lvl="1" indent="-228600">
              <a:spcBef>
                <a:spcPts val="750"/>
              </a:spcBef>
              <a:buClr>
                <a:srgbClr val="002060"/>
              </a:buClr>
              <a:buFont typeface="Wingdings" pitchFamily="2" charset="2"/>
              <a:buChar char="§"/>
              <a:defRPr/>
            </a:pPr>
            <a:r>
              <a:rPr lang="en-US" sz="1600" i="1" dirty="0">
                <a:solidFill>
                  <a:schemeClr val="accent6">
                    <a:lumMod val="50000"/>
                  </a:schemeClr>
                </a:solidFill>
              </a:rPr>
              <a:t>Ability to </a:t>
            </a:r>
            <a:r>
              <a:rPr lang="en-US" sz="1600" i="1" dirty="0" smtClean="0">
                <a:solidFill>
                  <a:schemeClr val="accent6">
                    <a:lumMod val="50000"/>
                  </a:schemeClr>
                </a:solidFill>
              </a:rPr>
              <a:t>capture, store &amp; analyze </a:t>
            </a:r>
            <a:br>
              <a:rPr lang="en-US" sz="1600" i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600" i="1" dirty="0" smtClean="0">
                <a:solidFill>
                  <a:schemeClr val="accent6">
                    <a:lumMod val="50000"/>
                  </a:schemeClr>
                </a:solidFill>
              </a:rPr>
              <a:t>all </a:t>
            </a:r>
            <a:r>
              <a:rPr lang="en-US" sz="1600" i="1" dirty="0">
                <a:solidFill>
                  <a:schemeClr val="accent6">
                    <a:lumMod val="50000"/>
                  </a:schemeClr>
                </a:solidFill>
              </a:rPr>
              <a:t>ticks globally (currently over </a:t>
            </a:r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</a:rPr>
              <a:t>7</a:t>
            </a:r>
            <a:r>
              <a:rPr lang="en-US" sz="1600" i="1" dirty="0">
                <a:solidFill>
                  <a:schemeClr val="accent6">
                    <a:lumMod val="50000"/>
                  </a:schemeClr>
                </a:solidFill>
              </a:rPr>
              <a:t> billion ticks/day</a:t>
            </a:r>
            <a:r>
              <a:rPr lang="en-US" sz="1600" i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228600" lvl="1" indent="-228600">
              <a:spcBef>
                <a:spcPts val="750"/>
              </a:spcBef>
              <a:buClr>
                <a:srgbClr val="002060"/>
              </a:buClr>
              <a:buFont typeface="Wingdings" pitchFamily="2" charset="2"/>
              <a:buChar char="§"/>
              <a:defRPr/>
            </a:pPr>
            <a:r>
              <a:rPr lang="en-US" sz="1600" i="1" dirty="0" smtClean="0">
                <a:solidFill>
                  <a:schemeClr val="accent6">
                    <a:lumMod val="50000"/>
                  </a:schemeClr>
                </a:solidFill>
              </a:rPr>
              <a:t>Linux, Windows, </a:t>
            </a:r>
            <a:r>
              <a:rPr lang="en-US" sz="1600" i="1" dirty="0" err="1" smtClean="0">
                <a:solidFill>
                  <a:schemeClr val="accent6">
                    <a:lumMod val="50000"/>
                  </a:schemeClr>
                </a:solidFill>
              </a:rPr>
              <a:t>etc</a:t>
            </a:r>
            <a:r>
              <a:rPr lang="en-US" sz="1600" i="1" dirty="0" smtClean="0">
                <a:solidFill>
                  <a:schemeClr val="accent6">
                    <a:lumMod val="50000"/>
                  </a:schemeClr>
                </a:solidFill>
              </a:rPr>
              <a:t> 64 or 32 bit</a:t>
            </a:r>
          </a:p>
          <a:p>
            <a:pPr marL="228600" lvl="1" indent="-228600">
              <a:spcBef>
                <a:spcPts val="750"/>
              </a:spcBef>
              <a:buClr>
                <a:srgbClr val="002060"/>
              </a:buClr>
              <a:buFont typeface="Wingdings" pitchFamily="2" charset="2"/>
              <a:buChar char="§"/>
              <a:defRPr/>
            </a:pPr>
            <a:r>
              <a:rPr lang="en-US" sz="1600" i="1" dirty="0" smtClean="0">
                <a:solidFill>
                  <a:schemeClr val="accent6">
                    <a:lumMod val="50000"/>
                  </a:schemeClr>
                </a:solidFill>
              </a:rPr>
              <a:t>Multi-threaded processing</a:t>
            </a:r>
            <a:endParaRPr lang="en-US" sz="16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978" y="756576"/>
            <a:ext cx="7970045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002060"/>
                </a:solidFill>
              </a:rPr>
              <a:t>Tick data with </a:t>
            </a:r>
            <a:r>
              <a:rPr lang="en-US" b="1" dirty="0" err="1" smtClean="0">
                <a:solidFill>
                  <a:srgbClr val="002060"/>
                </a:solidFill>
              </a:rPr>
              <a:t>milli</a:t>
            </a:r>
            <a:r>
              <a:rPr lang="en-US" b="1" dirty="0" smtClean="0">
                <a:solidFill>
                  <a:srgbClr val="002060"/>
                </a:solidFill>
              </a:rPr>
              <a:t>-, micro-, </a:t>
            </a:r>
            <a:r>
              <a:rPr lang="en-US" b="1" dirty="0" err="1" smtClean="0">
                <a:solidFill>
                  <a:srgbClr val="002060"/>
                </a:solidFill>
              </a:rPr>
              <a:t>nano</a:t>
            </a:r>
            <a:r>
              <a:rPr lang="en-US" b="1" dirty="0" smtClean="0">
                <a:solidFill>
                  <a:srgbClr val="002060"/>
                </a:solidFill>
              </a:rPr>
              <a:t>-second granularity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002060"/>
                </a:solidFill>
              </a:rPr>
              <a:t>Trades, prices, orders, executions &amp; any other time series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002060"/>
                </a:solidFill>
              </a:rPr>
              <a:t>Aggregate, filter, adjust, join, compute in OneTick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002060"/>
                </a:solidFill>
              </a:rPr>
              <a:t>Mix OneTick analytics </a:t>
            </a:r>
            <a:r>
              <a:rPr lang="en-US" b="1" dirty="0" smtClean="0">
                <a:solidFill>
                  <a:srgbClr val="00B050"/>
                </a:solidFill>
              </a:rPr>
              <a:t>with R code as needed (see below)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002060"/>
                </a:solidFill>
              </a:rPr>
              <a:t>Historical &amp; Real Time continuous queries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3305176" y="2348204"/>
            <a:ext cx="485774" cy="852196"/>
          </a:xfrm>
          <a:prstGeom prst="down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6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BBO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7175" y="2233904"/>
            <a:ext cx="447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786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100584"/>
            <a:ext cx="7999413" cy="830125"/>
          </a:xfrm>
        </p:spPr>
        <p:txBody>
          <a:bodyPr/>
          <a:lstStyle/>
          <a:p>
            <a:r>
              <a:rPr lang="en-US" sz="3000" b="1" dirty="0">
                <a:solidFill>
                  <a:schemeClr val="accent2">
                    <a:lumMod val="50000"/>
                  </a:schemeClr>
                </a:solidFill>
              </a:rPr>
              <a:t>High Frequency Time Series? </a:t>
            </a:r>
            <a:r>
              <a:rPr lang="en-US" sz="3000" b="1" dirty="0">
                <a:solidFill>
                  <a:srgbClr val="2CEE0C"/>
                </a:solidFill>
              </a:rPr>
              <a:t>Yes.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28" y="2185504"/>
            <a:ext cx="8077200" cy="4371975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9" name="TextBox 8"/>
          <p:cNvSpPr txBox="1"/>
          <p:nvPr/>
        </p:nvSpPr>
        <p:spPr>
          <a:xfrm>
            <a:off x="586978" y="756576"/>
            <a:ext cx="7970045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002060"/>
                </a:solidFill>
              </a:rPr>
              <a:t>Tick data with </a:t>
            </a:r>
            <a:r>
              <a:rPr lang="en-US" b="1" dirty="0" err="1" smtClean="0">
                <a:solidFill>
                  <a:srgbClr val="002060"/>
                </a:solidFill>
              </a:rPr>
              <a:t>milli</a:t>
            </a:r>
            <a:r>
              <a:rPr lang="en-US" b="1" dirty="0" smtClean="0">
                <a:solidFill>
                  <a:srgbClr val="002060"/>
                </a:solidFill>
              </a:rPr>
              <a:t>-, micro-, </a:t>
            </a:r>
            <a:r>
              <a:rPr lang="en-US" b="1" dirty="0" err="1" smtClean="0">
                <a:solidFill>
                  <a:srgbClr val="002060"/>
                </a:solidFill>
              </a:rPr>
              <a:t>nano</a:t>
            </a:r>
            <a:r>
              <a:rPr lang="en-US" b="1" dirty="0" smtClean="0">
                <a:solidFill>
                  <a:srgbClr val="002060"/>
                </a:solidFill>
              </a:rPr>
              <a:t>-second granularity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002060"/>
                </a:solidFill>
              </a:rPr>
              <a:t>Trades, prices, orders, executions &amp; any other time series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002060"/>
                </a:solidFill>
              </a:rPr>
              <a:t>Aggregate, filter, adjust, join, compute in OneTick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002060"/>
                </a:solidFill>
              </a:rPr>
              <a:t>Mix OneTick analytics </a:t>
            </a:r>
            <a:r>
              <a:rPr lang="en-US" b="1" dirty="0" smtClean="0">
                <a:solidFill>
                  <a:srgbClr val="00B050"/>
                </a:solidFill>
              </a:rPr>
              <a:t>with R code as needed (see below)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002060"/>
                </a:solidFill>
              </a:rPr>
              <a:t>Historical &amp; Real Time continuous queries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4" y="1928150"/>
            <a:ext cx="7067551" cy="4702026"/>
          </a:xfrm>
          <a:prstGeom prst="rect">
            <a:avLst/>
          </a:prstGeom>
          <a:ln w="28575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 bwMode="auto">
          <a:xfrm>
            <a:off x="1009650" y="2185504"/>
            <a:ext cx="7000875" cy="2376971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1425" y="2590800"/>
            <a:ext cx="3333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Generic OneTick bucket aggregation parameters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09649" y="6362700"/>
            <a:ext cx="7000875" cy="267476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009649" y="4629149"/>
            <a:ext cx="7000875" cy="1667651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6650" y="5459462"/>
            <a:ext cx="33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</a:rPr>
              <a:t>R in-process call parameters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3950" y="1928150"/>
            <a:ext cx="6219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rgbClr val="002060"/>
                </a:solidFill>
                <a:latin typeface="Arial Black" pitchFamily="34" charset="0"/>
              </a:rPr>
              <a:t>OneTick R</a:t>
            </a:r>
            <a:r>
              <a:rPr lang="en-US" sz="1200" b="1" dirty="0" smtClean="0">
                <a:solidFill>
                  <a:srgbClr val="002060"/>
                </a:solidFill>
              </a:rPr>
              <a:t> Event Processor Parameters</a:t>
            </a:r>
            <a:endParaRPr lang="en-US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51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100584"/>
            <a:ext cx="7999413" cy="830125"/>
          </a:xfrm>
        </p:spPr>
        <p:txBody>
          <a:bodyPr/>
          <a:lstStyle/>
          <a:p>
            <a:r>
              <a:rPr lang="en-US" sz="3000" b="1" dirty="0" smtClean="0">
                <a:solidFill>
                  <a:schemeClr val="accent2">
                    <a:lumMod val="50000"/>
                  </a:schemeClr>
                </a:solidFill>
              </a:rPr>
              <a:t>Low Frequency Time Series? </a:t>
            </a:r>
            <a:r>
              <a:rPr lang="en-US" sz="3000" b="1" dirty="0" smtClean="0">
                <a:solidFill>
                  <a:srgbClr val="2CEE0C"/>
                </a:solidFill>
              </a:rPr>
              <a:t>Fine.</a:t>
            </a:r>
            <a:endParaRPr lang="en-US" sz="3000" b="1" dirty="0">
              <a:solidFill>
                <a:srgbClr val="2CEE0C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0"/>
          <a:stretch/>
        </p:blipFill>
        <p:spPr>
          <a:xfrm>
            <a:off x="707232" y="1949291"/>
            <a:ext cx="7729537" cy="43800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7230" y="889926"/>
            <a:ext cx="7729537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002060"/>
                </a:solidFill>
              </a:rPr>
              <a:t>Load &amp; store time series for unlimited range of dates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002060"/>
                </a:solidFill>
              </a:rPr>
              <a:t>Enrich daily prices with corporate actions and more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002060"/>
                </a:solidFill>
              </a:rPr>
              <a:t>Aggregate, filter, adjust and </a:t>
            </a:r>
            <a:r>
              <a:rPr lang="en-US" b="1" dirty="0" smtClean="0">
                <a:solidFill>
                  <a:srgbClr val="00B050"/>
                </a:solidFill>
              </a:rPr>
              <a:t>return results back to R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72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059" y="1873227"/>
            <a:ext cx="6146216" cy="1412898"/>
          </a:xfrm>
        </p:spPr>
        <p:txBody>
          <a:bodyPr/>
          <a:lstStyle/>
          <a:p>
            <a:r>
              <a:rPr lang="en-US" sz="3600" dirty="0" smtClean="0">
                <a:solidFill>
                  <a:srgbClr val="FFC000"/>
                </a:solidFill>
              </a:rPr>
              <a:t>Stop by our stand for a live demo!</a:t>
            </a:r>
            <a:r>
              <a:rPr lang="en-US" dirty="0">
                <a:solidFill>
                  <a:srgbClr val="FFC000"/>
                </a:solidFill>
              </a:rPr>
              <a:t/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sz="3600" dirty="0" smtClean="0">
                <a:solidFill>
                  <a:srgbClr val="002060"/>
                </a:solidFill>
              </a:rPr>
              <a:t>Thank you</a:t>
            </a:r>
            <a:endParaRPr lang="en-US" sz="4400" dirty="0">
              <a:solidFill>
                <a:srgbClr val="00206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770" y="4011943"/>
            <a:ext cx="7422774" cy="2040218"/>
          </a:xfrm>
        </p:spPr>
        <p:txBody>
          <a:bodyPr/>
          <a:lstStyle/>
          <a:p>
            <a:endParaRPr lang="en-US" dirty="0" smtClean="0"/>
          </a:p>
          <a:p>
            <a:r>
              <a:rPr lang="en-US" sz="2800" b="1" u="sng" dirty="0" smtClean="0">
                <a:solidFill>
                  <a:srgbClr val="002060"/>
                </a:solidFill>
              </a:rPr>
              <a:t>Contacts: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maria.belianina@onetick.com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info@onetick.com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25" y="1697036"/>
            <a:ext cx="2787770" cy="1698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665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MD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OMD</Template>
  <TotalTime>5620</TotalTime>
  <Words>630</Words>
  <Application>Microsoft Office PowerPoint</Application>
  <PresentationFormat>On-screen Show (4:3)</PresentationFormat>
  <Paragraphs>132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OMD</vt:lpstr>
      <vt:lpstr>1_Office Theme</vt:lpstr>
      <vt:lpstr>OneTick &amp; R Handling  High &amp; Low Frequency Data   Historical &amp; Real-Time  </vt:lpstr>
      <vt:lpstr>What is OneTick?</vt:lpstr>
      <vt:lpstr>PowerPoint Presentation</vt:lpstr>
      <vt:lpstr>OneTick GUI: Query Language</vt:lpstr>
      <vt:lpstr>High Frequency Time Series? Yes.</vt:lpstr>
      <vt:lpstr>High Frequency Time Series? Yes.</vt:lpstr>
      <vt:lpstr>Low Frequency Time Series? Fine.</vt:lpstr>
      <vt:lpstr>Stop by our stand for a live demo!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 Belianina</dc:creator>
  <cp:lastModifiedBy>Maria</cp:lastModifiedBy>
  <cp:revision>827</cp:revision>
  <dcterms:created xsi:type="dcterms:W3CDTF">2010-04-06T14:53:30Z</dcterms:created>
  <dcterms:modified xsi:type="dcterms:W3CDTF">2013-05-17T14:28:43Z</dcterms:modified>
</cp:coreProperties>
</file>