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0" r:id="rId3"/>
    <p:sldId id="261" r:id="rId4"/>
    <p:sldId id="326" r:id="rId5"/>
    <p:sldId id="327" r:id="rId6"/>
    <p:sldId id="265" r:id="rId7"/>
    <p:sldId id="285" r:id="rId8"/>
    <p:sldId id="311" r:id="rId9"/>
    <p:sldId id="328" r:id="rId10"/>
    <p:sldId id="312" r:id="rId11"/>
    <p:sldId id="336" r:id="rId12"/>
    <p:sldId id="314" r:id="rId13"/>
    <p:sldId id="315" r:id="rId14"/>
    <p:sldId id="317" r:id="rId15"/>
    <p:sldId id="319" r:id="rId16"/>
    <p:sldId id="321" r:id="rId17"/>
    <p:sldId id="339" r:id="rId18"/>
    <p:sldId id="316" r:id="rId19"/>
    <p:sldId id="318" r:id="rId20"/>
    <p:sldId id="320" r:id="rId21"/>
    <p:sldId id="322" r:id="rId22"/>
    <p:sldId id="341" r:id="rId23"/>
    <p:sldId id="329" r:id="rId24"/>
    <p:sldId id="342" r:id="rId25"/>
    <p:sldId id="330" r:id="rId26"/>
    <p:sldId id="333" r:id="rId27"/>
    <p:sldId id="334" r:id="rId28"/>
    <p:sldId id="335" r:id="rId29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88204" autoAdjust="0"/>
  </p:normalViewPr>
  <p:slideViewPr>
    <p:cSldViewPr>
      <p:cViewPr varScale="1">
        <p:scale>
          <a:sx n="75" d="100"/>
          <a:sy n="75" d="100"/>
        </p:scale>
        <p:origin x="-36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34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6DE4517-754C-4DC9-819C-3C67861A38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775" y="0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88AB4-2355-46D1-B075-5C00DE8E3FD7}" type="datetimeFigureOut">
              <a:rPr lang="en-US" smtClean="0"/>
              <a:pPr/>
              <a:t>4/30/2011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38" y="3475038"/>
            <a:ext cx="7680325" cy="3290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488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AE2C6-A506-49A9-B946-713F3F4117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r>
              <a:rPr lang="fr-FR" dirty="0" smtClean="0"/>
              <a:t>Do</a:t>
            </a:r>
            <a:r>
              <a:rPr lang="fr-FR" baseline="0" dirty="0" smtClean="0"/>
              <a:t> not </a:t>
            </a:r>
            <a:r>
              <a:rPr lang="fr-FR" baseline="0" dirty="0" err="1" smtClean="0"/>
              <a:t>say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I </a:t>
            </a:r>
            <a:r>
              <a:rPr lang="fr-FR" baseline="0" dirty="0" err="1" smtClean="0"/>
              <a:t>built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model for </a:t>
            </a:r>
            <a:r>
              <a:rPr lang="fr-FR" baseline="0" dirty="0" err="1" smtClean="0"/>
              <a:t>BlackRock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openly</a:t>
            </a:r>
            <a:r>
              <a:rPr lang="fr-FR" baseline="0" dirty="0" smtClean="0"/>
              <a:t>. Bryan White </a:t>
            </a:r>
            <a:r>
              <a:rPr lang="fr-FR" baseline="0" dirty="0" err="1" smtClean="0"/>
              <a:t>does</a:t>
            </a:r>
            <a:r>
              <a:rPr lang="fr-FR" baseline="0" dirty="0" smtClean="0"/>
              <a:t> not </a:t>
            </a:r>
            <a:r>
              <a:rPr lang="fr-FR" baseline="0" dirty="0" err="1" smtClean="0"/>
              <a:t>want</a:t>
            </a:r>
            <a:r>
              <a:rPr lang="fr-FR" baseline="0" dirty="0" smtClean="0"/>
              <a:t> the « secret sauce » to </a:t>
            </a:r>
            <a:r>
              <a:rPr lang="fr-FR" baseline="0" dirty="0" err="1" smtClean="0"/>
              <a:t>get</a:t>
            </a:r>
            <a:r>
              <a:rPr lang="fr-FR" baseline="0" dirty="0" smtClean="0"/>
              <a:t> out and </a:t>
            </a:r>
            <a:r>
              <a:rPr lang="fr-FR" baseline="0" dirty="0" err="1" smtClean="0"/>
              <a:t>advertised</a:t>
            </a:r>
            <a:r>
              <a:rPr lang="fr-FR" baseline="0" dirty="0" smtClean="0"/>
              <a:t>. Talk about </a:t>
            </a:r>
            <a:r>
              <a:rPr lang="fr-FR" baseline="0" dirty="0" err="1" smtClean="0"/>
              <a:t>my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research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Doug Martin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UW and </a:t>
            </a:r>
            <a:r>
              <a:rPr lang="fr-FR" baseline="0" dirty="0" err="1" smtClean="0"/>
              <a:t>work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students</a:t>
            </a:r>
            <a:r>
              <a:rPr lang="fr-FR" baseline="0" dirty="0" smtClean="0"/>
              <a:t>. Mention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I have </a:t>
            </a:r>
            <a:r>
              <a:rPr lang="fr-FR" baseline="0" dirty="0" err="1" smtClean="0"/>
              <a:t>consulted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BlackRock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others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 graphic depicting </a:t>
            </a:r>
            <a:r>
              <a:rPr lang="en-US" dirty="0" err="1" smtClean="0"/>
              <a:t>VaR</a:t>
            </a:r>
            <a:r>
              <a:rPr lang="en-US" dirty="0" smtClean="0"/>
              <a:t> and 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AE2C6-A506-49A9-B946-713F3F41172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Emphasize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AE2C6-A506-49A9-B946-713F3F41172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Jason will send over Excel file</a:t>
            </a:r>
            <a:r>
              <a:rPr lang="en-US" baseline="0" dirty="0" smtClean="0"/>
              <a:t> with hypothetical example using 10 large hedge funds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AE2C6-A506-49A9-B946-713F3F41172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Eric Zivot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D0951-4A4C-46D1-99F2-64B8431707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Eric Zivot 2008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B7604-038F-489D-B635-CB573FC3C1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Eric Zivot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8BAC2-3B56-4CED-9CF8-84FF2F498C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481" y="568861"/>
            <a:ext cx="7807680" cy="11434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Eric Zivot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41D452-D1A3-4E7B-A779-AF312D7845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Eric Zivot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3AAAB-33A6-4EBD-8310-F076511A0F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Eric Zivot 2011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99567B-ADC5-4525-B7CE-06C4931C94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Eric Zivot 2011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8731A7-DC0C-4AF0-8602-EB34754078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Eric Zivot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2416FC-794A-4233-AA18-5503F40DE1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AED7B2-AE41-4F5E-A501-FD527C9E7E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 Eric Zivot 2011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Eric Zivot 201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7C49C-FAB2-4732-988B-8169BED043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Eric Zivot 2011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7E7BFB-C348-42D9-97CF-618E0F7436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© Eric Zivot 2008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5AED7B2-AE41-4F5E-A501-FD527C9E7E7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/>
          </p:nvPr>
        </p:nvSpPr>
        <p:spPr>
          <a:xfrm>
            <a:off x="583303" y="533400"/>
            <a:ext cx="7977394" cy="5928559"/>
          </a:xfrm>
        </p:spPr>
        <p:txBody>
          <a:bodyPr/>
          <a:lstStyle/>
          <a:p>
            <a:pPr marL="195843" indent="-195843">
              <a:lnSpc>
                <a:spcPct val="9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</a:tabLst>
              <a:defRPr/>
            </a:pPr>
            <a:r>
              <a:rPr lang="en-GB" b="1" dirty="0" smtClean="0"/>
              <a:t>Factor Model Based Risk Measurement and Management</a:t>
            </a:r>
          </a:p>
          <a:p>
            <a:pPr marL="195843" indent="-195843">
              <a:lnSpc>
                <a:spcPct val="9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</a:tabLst>
              <a:defRPr/>
            </a:pPr>
            <a:endParaRPr lang="en-GB" sz="2200" b="1" dirty="0"/>
          </a:p>
          <a:p>
            <a:pPr marL="195843" indent="-195843">
              <a:lnSpc>
                <a:spcPct val="9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</a:tabLst>
              <a:defRPr/>
            </a:pPr>
            <a:r>
              <a:rPr lang="en-GB" sz="3200" b="1" dirty="0" smtClean="0"/>
              <a:t>R/Finance 2011: Applied Finance with R</a:t>
            </a:r>
          </a:p>
          <a:p>
            <a:pPr marL="195843" indent="-195843">
              <a:lnSpc>
                <a:spcPct val="9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</a:tabLst>
              <a:defRPr/>
            </a:pPr>
            <a:r>
              <a:rPr lang="en-GB" sz="3200" b="1" dirty="0" smtClean="0"/>
              <a:t>April 30, 2011</a:t>
            </a:r>
          </a:p>
          <a:p>
            <a:pPr marL="195843" indent="-195843">
              <a:lnSpc>
                <a:spcPct val="9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</a:tabLst>
              <a:defRPr/>
            </a:pPr>
            <a:endParaRPr lang="en-GB" sz="2200" dirty="0"/>
          </a:p>
          <a:p>
            <a:pPr marL="195843" indent="-195843">
              <a:lnSpc>
                <a:spcPct val="9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</a:tabLst>
              <a:defRPr/>
            </a:pPr>
            <a:r>
              <a:rPr lang="en-GB" sz="2400" b="1" dirty="0"/>
              <a:t>Eric </a:t>
            </a:r>
            <a:r>
              <a:rPr lang="en-GB" sz="2400" b="1" dirty="0" smtClean="0"/>
              <a:t>Zivot</a:t>
            </a:r>
          </a:p>
          <a:p>
            <a:pPr marL="195843" indent="-195843">
              <a:lnSpc>
                <a:spcPct val="9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</a:tabLst>
              <a:defRPr/>
            </a:pPr>
            <a:r>
              <a:rPr lang="en-GB" sz="2400" b="1" dirty="0" smtClean="0"/>
              <a:t>Robert Richards Chaired Professor of Economics</a:t>
            </a:r>
          </a:p>
          <a:p>
            <a:pPr marL="195843" indent="-195843">
              <a:lnSpc>
                <a:spcPct val="9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</a:tabLst>
              <a:defRPr/>
            </a:pPr>
            <a:r>
              <a:rPr lang="en-GB" sz="2400" b="1" dirty="0" smtClean="0"/>
              <a:t>Adjunct Professor, Departments of Applied Mathematics, Finance and Statistics, University </a:t>
            </a:r>
            <a:r>
              <a:rPr lang="en-GB" sz="2400" b="1" dirty="0"/>
              <a:t>of </a:t>
            </a:r>
            <a:r>
              <a:rPr lang="en-GB" sz="2400" b="1" dirty="0" smtClean="0"/>
              <a:t>Washington</a:t>
            </a:r>
          </a:p>
          <a:p>
            <a:pPr marL="195843" indent="-195843">
              <a:lnSpc>
                <a:spcPct val="9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</a:tabLst>
              <a:defRPr/>
            </a:pPr>
            <a:r>
              <a:rPr lang="en-GB" sz="2400" b="1" dirty="0" err="1" smtClean="0"/>
              <a:t>BlackRock</a:t>
            </a:r>
            <a:r>
              <a:rPr lang="en-GB" sz="2400" b="1" dirty="0" smtClean="0"/>
              <a:t> Alternative Advisors</a:t>
            </a:r>
            <a:endParaRPr lang="en-GB" sz="1600" dirty="0"/>
          </a:p>
          <a:p>
            <a:pPr marL="195843" indent="-195843">
              <a:lnSpc>
                <a:spcPct val="9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</a:tabLst>
              <a:defRPr/>
            </a:pPr>
            <a:endParaRPr lang="en-GB" sz="1500" dirty="0"/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8169121" y="2278320"/>
            <a:ext cx="1440" cy="30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7473600" y="1705139"/>
            <a:ext cx="1440" cy="30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4397760" y="6277620"/>
            <a:ext cx="394560" cy="36075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r>
              <a:rPr lang="en-US" sz="4000" dirty="0" smtClean="0"/>
              <a:t>Factor Model Monte Carlo (FMMC)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fitted factor model to simulate pseudo asset return data preserving empirical characteristics of risk factors and residuals</a:t>
            </a:r>
          </a:p>
          <a:p>
            <a:pPr lvl="1"/>
            <a:r>
              <a:rPr lang="en-US" dirty="0" smtClean="0"/>
              <a:t>Use </a:t>
            </a:r>
            <a:r>
              <a:rPr lang="en-US" i="1" dirty="0" smtClean="0"/>
              <a:t>full data </a:t>
            </a:r>
            <a:r>
              <a:rPr lang="en-US" dirty="0" smtClean="0"/>
              <a:t>for factors and </a:t>
            </a:r>
            <a:r>
              <a:rPr lang="en-US" i="1" dirty="0" smtClean="0"/>
              <a:t>unequal history </a:t>
            </a:r>
            <a:r>
              <a:rPr lang="en-US" dirty="0" smtClean="0"/>
              <a:t>for assets to deal with missing data</a:t>
            </a:r>
          </a:p>
          <a:p>
            <a:r>
              <a:rPr lang="en-US" dirty="0" smtClean="0"/>
              <a:t>Estimate tail risk and related measures non-parametrically from simulated return data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Eric Zivot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/>
          <a:lstStyle/>
          <a:p>
            <a:r>
              <a:rPr lang="en-US" dirty="0" smtClean="0"/>
              <a:t>Simulation Algorithm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181600"/>
          </a:xfrm>
        </p:spPr>
        <p:txBody>
          <a:bodyPr/>
          <a:lstStyle/>
          <a:p>
            <a:r>
              <a:rPr lang="en-US" sz="2800" dirty="0" smtClean="0"/>
              <a:t>Simulate </a:t>
            </a:r>
            <a:r>
              <a:rPr lang="en-US" sz="2800" i="1" dirty="0" smtClean="0"/>
              <a:t>B</a:t>
            </a:r>
            <a:r>
              <a:rPr lang="en-US" sz="2800" dirty="0" smtClean="0"/>
              <a:t> values of the risk factors by re-sampling from </a:t>
            </a:r>
            <a:r>
              <a:rPr lang="en-US" sz="2800" i="1" dirty="0" smtClean="0"/>
              <a:t>full sample </a:t>
            </a:r>
            <a:r>
              <a:rPr lang="en-US" sz="2800" dirty="0" smtClean="0"/>
              <a:t>empirical distribution:</a:t>
            </a:r>
          </a:p>
          <a:p>
            <a:endParaRPr lang="en-US" dirty="0" smtClean="0"/>
          </a:p>
          <a:p>
            <a:r>
              <a:rPr lang="en-US" sz="2800" dirty="0" smtClean="0"/>
              <a:t>Simulate </a:t>
            </a:r>
            <a:r>
              <a:rPr lang="en-US" sz="2800" i="1" dirty="0" smtClean="0"/>
              <a:t>B</a:t>
            </a:r>
            <a:r>
              <a:rPr lang="en-US" sz="2800" dirty="0" smtClean="0"/>
              <a:t> values of the factor model residuals from fitted non-normal distribution:</a:t>
            </a:r>
          </a:p>
          <a:p>
            <a:endParaRPr lang="en-US" dirty="0" smtClean="0"/>
          </a:p>
          <a:p>
            <a:r>
              <a:rPr lang="en-US" sz="2800" dirty="0" smtClean="0"/>
              <a:t>Create factor model returns from factor models fit over </a:t>
            </a:r>
            <a:r>
              <a:rPr lang="en-US" sz="2800" i="1" dirty="0" smtClean="0"/>
              <a:t>truncated samples</a:t>
            </a:r>
            <a:r>
              <a:rPr lang="en-US" sz="2800" dirty="0" smtClean="0"/>
              <a:t>, simulated factor variables drawn from </a:t>
            </a:r>
            <a:r>
              <a:rPr lang="en-US" sz="2800" i="1" dirty="0" smtClean="0"/>
              <a:t>full sample </a:t>
            </a:r>
            <a:r>
              <a:rPr lang="en-US" sz="2800" dirty="0" smtClean="0"/>
              <a:t>and simulated residuals: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Eric Zivot 2011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124200" y="2209800"/>
          <a:ext cx="2209800" cy="609600"/>
        </p:xfrm>
        <a:graphic>
          <a:graphicData uri="http://schemas.openxmlformats.org/presentationml/2006/ole">
            <p:oleObj spid="_x0000_s398338" name="Equation" r:id="rId3" imgW="736560" imgH="27936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965325" y="3657600"/>
          <a:ext cx="4452938" cy="609600"/>
        </p:xfrm>
        <a:graphic>
          <a:graphicData uri="http://schemas.openxmlformats.org/presentationml/2006/ole">
            <p:oleObj spid="_x0000_s398339" name="Equation" r:id="rId4" imgW="1434960" imgH="27936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933575" y="5562600"/>
          <a:ext cx="5810250" cy="609600"/>
        </p:xfrm>
        <a:graphic>
          <a:graphicData uri="http://schemas.openxmlformats.org/presentationml/2006/ole">
            <p:oleObj spid="_x0000_s398340" name="Equation" r:id="rId5" imgW="2514600" imgH="25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 with                            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Backfill missing asset performance</a:t>
            </a:r>
          </a:p>
          <a:p>
            <a:r>
              <a:rPr lang="en-US" dirty="0" smtClean="0"/>
              <a:t>Compute asset and portfolio performance measures (e.g., Sharpe ratios)</a:t>
            </a:r>
          </a:p>
          <a:p>
            <a:r>
              <a:rPr lang="en-US" dirty="0" smtClean="0"/>
              <a:t>Compute </a:t>
            </a:r>
            <a:r>
              <a:rPr lang="en-US" i="1" dirty="0" smtClean="0"/>
              <a:t>non-parametric</a:t>
            </a:r>
            <a:r>
              <a:rPr lang="en-US" dirty="0" smtClean="0"/>
              <a:t> estimates of asset and portfolio tail risk measures</a:t>
            </a:r>
          </a:p>
          <a:p>
            <a:r>
              <a:rPr lang="en-US" dirty="0" smtClean="0"/>
              <a:t>Compute </a:t>
            </a:r>
            <a:r>
              <a:rPr lang="en-US" i="1" dirty="0" smtClean="0"/>
              <a:t>non-parametric</a:t>
            </a:r>
            <a:r>
              <a:rPr lang="en-US" dirty="0" smtClean="0"/>
              <a:t> estimates of asset and factor contributions to portfolio tail risk measures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Eric Zivot 2009</a:t>
            </a:r>
            <a:endParaRPr lang="en-US" dirty="0"/>
          </a:p>
        </p:txBody>
      </p:sp>
      <p:graphicFrame>
        <p:nvGraphicFramePr>
          <p:cNvPr id="275458" name="Object 2"/>
          <p:cNvGraphicFramePr>
            <a:graphicFrameLocks noChangeAspect="1"/>
          </p:cNvGraphicFramePr>
          <p:nvPr/>
        </p:nvGraphicFramePr>
        <p:xfrm>
          <a:off x="4421188" y="471488"/>
          <a:ext cx="3833812" cy="793750"/>
        </p:xfrm>
        <a:graphic>
          <a:graphicData uri="http://schemas.openxmlformats.org/presentationml/2006/ole">
            <p:oleObj spid="_x0000_s361474" name="Equation" r:id="rId3" imgW="1460160" imgH="330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Risk Budgeting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Eric Zivot 2011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44780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n-lt"/>
              </a:rPr>
              <a:t>Given linear factor model for asset or portfolio returns, 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3505200"/>
            <a:ext cx="7696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+mn-lt"/>
              </a:rPr>
              <a:t>SD</a:t>
            </a:r>
            <a:r>
              <a:rPr lang="en-US" sz="2800" dirty="0" smtClean="0">
                <a:latin typeface="+mn-lt"/>
              </a:rPr>
              <a:t>, </a:t>
            </a:r>
            <a:r>
              <a:rPr lang="en-US" sz="2800" i="1" dirty="0" err="1" smtClean="0">
                <a:latin typeface="+mn-lt"/>
              </a:rPr>
              <a:t>VaR</a:t>
            </a:r>
            <a:r>
              <a:rPr lang="en-US" sz="2800" i="1" dirty="0" smtClean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and </a:t>
            </a:r>
            <a:r>
              <a:rPr lang="en-US" sz="2800" i="1" dirty="0" smtClean="0">
                <a:latin typeface="+mn-lt"/>
              </a:rPr>
              <a:t>ETL</a:t>
            </a:r>
            <a:r>
              <a:rPr lang="en-US" sz="2800" dirty="0" smtClean="0">
                <a:latin typeface="+mn-lt"/>
              </a:rPr>
              <a:t> are linearly homogenous functions of factor sensitivities     .    Euler’s theorem gives additive decomposition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066800" y="1981200"/>
          <a:ext cx="6705600" cy="1447800"/>
        </p:xfrm>
        <a:graphic>
          <a:graphicData uri="http://schemas.openxmlformats.org/presentationml/2006/ole">
            <p:oleObj spid="_x0000_s362498" name="Equation" r:id="rId3" imgW="2831760" imgH="55872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763588" y="4953000"/>
          <a:ext cx="7010400" cy="1066800"/>
        </p:xfrm>
        <a:graphic>
          <a:graphicData uri="http://schemas.openxmlformats.org/presentationml/2006/ole">
            <p:oleObj spid="_x0000_s362499" name="Equation" r:id="rId4" imgW="3047760" imgH="48240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114800" y="3962400"/>
          <a:ext cx="304800" cy="533400"/>
        </p:xfrm>
        <a:graphic>
          <a:graphicData uri="http://schemas.openxmlformats.org/presentationml/2006/ole">
            <p:oleObj spid="_x0000_s362500" name="Equation" r:id="rId5" imgW="12672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Contributions to Risk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Eric Zivot 2011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828800"/>
            <a:ext cx="434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Marginal Contribution to Risk of factor </a:t>
            </a:r>
            <a:r>
              <a:rPr lang="en-US" sz="2800" i="1" dirty="0" smtClean="0">
                <a:latin typeface="+mn-lt"/>
              </a:rPr>
              <a:t>j</a:t>
            </a:r>
            <a:r>
              <a:rPr lang="en-US" sz="2800" dirty="0" smtClean="0">
                <a:latin typeface="+mn-lt"/>
              </a:rPr>
              <a:t>:</a:t>
            </a:r>
            <a:endParaRPr lang="en-US" sz="28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276600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Contribution to Risk of factor </a:t>
            </a:r>
            <a:r>
              <a:rPr lang="en-US" sz="2800" i="1" dirty="0" smtClean="0">
                <a:latin typeface="+mn-lt"/>
              </a:rPr>
              <a:t>j</a:t>
            </a:r>
            <a:r>
              <a:rPr lang="en-US" sz="2800" dirty="0" smtClean="0">
                <a:latin typeface="+mn-lt"/>
              </a:rPr>
              <a:t>:</a:t>
            </a:r>
            <a:endParaRPr lang="en-US" sz="28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4419600"/>
            <a:ext cx="434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Percent Contribution to Risk of factor </a:t>
            </a:r>
            <a:r>
              <a:rPr lang="en-US" sz="2800" i="1" dirty="0" smtClean="0">
                <a:latin typeface="+mn-lt"/>
              </a:rPr>
              <a:t>j</a:t>
            </a:r>
            <a:r>
              <a:rPr lang="en-US" sz="2800" dirty="0" smtClean="0">
                <a:latin typeface="+mn-lt"/>
              </a:rPr>
              <a:t>: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364546" name="Object 2"/>
          <p:cNvGraphicFramePr>
            <a:graphicFrameLocks noChangeAspect="1"/>
          </p:cNvGraphicFramePr>
          <p:nvPr/>
        </p:nvGraphicFramePr>
        <p:xfrm>
          <a:off x="5000625" y="1851025"/>
          <a:ext cx="1428750" cy="1022350"/>
        </p:xfrm>
        <a:graphic>
          <a:graphicData uri="http://schemas.openxmlformats.org/presentationml/2006/ole">
            <p:oleObj spid="_x0000_s364546" name="Equation" r:id="rId3" imgW="571320" imgH="482400" progId="Equation.DSMT4">
              <p:embed/>
            </p:oleObj>
          </a:graphicData>
        </a:graphic>
      </p:graphicFrame>
      <p:graphicFrame>
        <p:nvGraphicFramePr>
          <p:cNvPr id="364548" name="Object 4"/>
          <p:cNvGraphicFramePr>
            <a:graphicFrameLocks noChangeAspect="1"/>
          </p:cNvGraphicFramePr>
          <p:nvPr/>
        </p:nvGraphicFramePr>
        <p:xfrm>
          <a:off x="4883150" y="3200400"/>
          <a:ext cx="1873250" cy="1022350"/>
        </p:xfrm>
        <a:graphic>
          <a:graphicData uri="http://schemas.openxmlformats.org/presentationml/2006/ole">
            <p:oleObj spid="_x0000_s364548" name="Equation" r:id="rId4" imgW="749160" imgH="482400" progId="Equation.DSMT4">
              <p:embed/>
            </p:oleObj>
          </a:graphicData>
        </a:graphic>
      </p:graphicFrame>
      <p:graphicFrame>
        <p:nvGraphicFramePr>
          <p:cNvPr id="364549" name="Object 5"/>
          <p:cNvGraphicFramePr>
            <a:graphicFrameLocks noChangeAspect="1"/>
          </p:cNvGraphicFramePr>
          <p:nvPr/>
        </p:nvGraphicFramePr>
        <p:xfrm>
          <a:off x="4876800" y="4419600"/>
          <a:ext cx="3270250" cy="995363"/>
        </p:xfrm>
        <a:graphic>
          <a:graphicData uri="http://schemas.openxmlformats.org/presentationml/2006/ole">
            <p:oleObj spid="_x0000_s364549" name="Equation" r:id="rId5" imgW="1307880" imgH="469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Tail Risk Contributions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Eric Zivot 2011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447800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For </a:t>
            </a:r>
            <a:r>
              <a:rPr lang="en-US" sz="2800" i="1" dirty="0" smtClean="0">
                <a:latin typeface="+mn-lt"/>
              </a:rPr>
              <a:t>RM</a:t>
            </a:r>
            <a:r>
              <a:rPr lang="en-US" sz="2800" dirty="0" smtClean="0">
                <a:latin typeface="+mn-lt"/>
              </a:rPr>
              <a:t> = </a:t>
            </a:r>
            <a:r>
              <a:rPr lang="en-US" sz="2800" i="1" dirty="0" err="1" smtClean="0">
                <a:latin typeface="+mn-lt"/>
              </a:rPr>
              <a:t>VaR</a:t>
            </a:r>
            <a:r>
              <a:rPr lang="en-US" sz="2800" dirty="0" smtClean="0">
                <a:latin typeface="+mn-lt"/>
              </a:rPr>
              <a:t>, </a:t>
            </a:r>
            <a:r>
              <a:rPr lang="en-US" sz="2800" i="1" dirty="0" smtClean="0">
                <a:latin typeface="+mn-lt"/>
              </a:rPr>
              <a:t>ETL</a:t>
            </a:r>
            <a:r>
              <a:rPr lang="en-US" sz="2800" dirty="0" smtClean="0">
                <a:latin typeface="+mn-lt"/>
              </a:rPr>
              <a:t> it can be shown that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676400" y="2462212"/>
          <a:ext cx="5334000" cy="2109788"/>
        </p:xfrm>
        <a:graphic>
          <a:graphicData uri="http://schemas.openxmlformats.org/presentationml/2006/ole">
            <p:oleObj spid="_x0000_s366594" name="Equation" r:id="rId3" imgW="2755800" imgH="96516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4724400"/>
            <a:ext cx="762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Notes: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n-lt"/>
              </a:rPr>
              <a:t>Intuitive interpretations as stress loss scenarios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n-lt"/>
              </a:rPr>
              <a:t>Analytic results are available under normality</a:t>
            </a:r>
            <a:endParaRPr lang="en-US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Semi-Parametric Estimation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Eric Zivot 2011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447800"/>
            <a:ext cx="678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Factor Model Monte Carlo semi-parametric estimates 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62000" y="2514600"/>
          <a:ext cx="7543800" cy="2147887"/>
        </p:xfrm>
        <a:graphic>
          <a:graphicData uri="http://schemas.openxmlformats.org/presentationml/2006/ole">
            <p:oleObj spid="_x0000_s369666" name="Equation" r:id="rId3" imgW="3568680" imgH="888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Eric Zivot 2011</a:t>
            </a:r>
            <a:endParaRPr lang="en-US" dirty="0"/>
          </a:p>
        </p:txBody>
      </p:sp>
      <p:pic>
        <p:nvPicPr>
          <p:cNvPr id="406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57200" y="26670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5% </a:t>
            </a:r>
            <a:r>
              <a:rPr lang="en-US" sz="2000" b="1" dirty="0" err="1" smtClean="0">
                <a:solidFill>
                  <a:srgbClr val="FF0000"/>
                </a:solidFill>
                <a:latin typeface="+mn-lt"/>
              </a:rPr>
              <a:t>VaR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723900" y="1943100"/>
            <a:ext cx="914400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6019800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Factor marginal contribution to 5% ETL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952500" y="5372100"/>
            <a:ext cx="609600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Risk Budgeting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Eric Zivot 2011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1447800"/>
            <a:ext cx="739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n-lt"/>
              </a:rPr>
              <a:t>Given portfolio returns, 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3048000"/>
            <a:ext cx="7696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+mn-lt"/>
              </a:rPr>
              <a:t>SD</a:t>
            </a:r>
            <a:r>
              <a:rPr lang="en-US" sz="2800" dirty="0" smtClean="0">
                <a:latin typeface="+mn-lt"/>
              </a:rPr>
              <a:t>, </a:t>
            </a:r>
            <a:r>
              <a:rPr lang="en-US" sz="2800" i="1" dirty="0" err="1" smtClean="0">
                <a:latin typeface="+mn-lt"/>
              </a:rPr>
              <a:t>VaR</a:t>
            </a:r>
            <a:r>
              <a:rPr lang="en-US" sz="2800" dirty="0" smtClean="0">
                <a:latin typeface="+mn-lt"/>
              </a:rPr>
              <a:t> and </a:t>
            </a:r>
            <a:r>
              <a:rPr lang="en-US" sz="2800" i="1" dirty="0" smtClean="0">
                <a:latin typeface="+mn-lt"/>
              </a:rPr>
              <a:t>ETL</a:t>
            </a:r>
            <a:r>
              <a:rPr lang="en-US" sz="2800" dirty="0" smtClean="0">
                <a:latin typeface="+mn-lt"/>
              </a:rPr>
              <a:t> are linearly homogenous functions of portfolio weights </a:t>
            </a:r>
            <a:r>
              <a:rPr lang="en-US" sz="2800" b="1" dirty="0" smtClean="0">
                <a:latin typeface="+mn-lt"/>
              </a:rPr>
              <a:t>w</a:t>
            </a:r>
            <a:r>
              <a:rPr lang="en-US" sz="2800" dirty="0" smtClean="0">
                <a:latin typeface="+mn-lt"/>
              </a:rPr>
              <a:t>.    Euler’s theorem gives additive decomposition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743200" y="2057400"/>
          <a:ext cx="2581275" cy="882650"/>
        </p:xfrm>
        <a:graphic>
          <a:graphicData uri="http://schemas.openxmlformats.org/presentationml/2006/ole">
            <p:oleObj spid="_x0000_s363522" name="Equation" r:id="rId3" imgW="1358640" imgH="43164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90563" y="4876800"/>
          <a:ext cx="7154862" cy="982663"/>
        </p:xfrm>
        <a:graphic>
          <a:graphicData uri="http://schemas.openxmlformats.org/presentationml/2006/ole">
            <p:oleObj spid="_x0000_s363523" name="Equation" r:id="rId4" imgW="311148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r>
              <a:rPr lang="en-US" dirty="0" smtClean="0"/>
              <a:t>Fund Contributions to Portfolio Risk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Eric Zivot 2011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828800"/>
            <a:ext cx="434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Marginal Contribution to Risk of asset </a:t>
            </a:r>
            <a:r>
              <a:rPr lang="en-US" sz="2800" i="1" dirty="0" err="1" smtClean="0">
                <a:latin typeface="+mn-lt"/>
              </a:rPr>
              <a:t>i</a:t>
            </a:r>
            <a:r>
              <a:rPr lang="en-US" sz="2800" dirty="0" smtClean="0">
                <a:latin typeface="+mn-lt"/>
              </a:rPr>
              <a:t>:</a:t>
            </a:r>
            <a:endParaRPr lang="en-US" sz="28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276600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Contribution to Risk of asset </a:t>
            </a:r>
            <a:r>
              <a:rPr lang="en-US" sz="2800" i="1" dirty="0" err="1" smtClean="0">
                <a:latin typeface="+mn-lt"/>
              </a:rPr>
              <a:t>i</a:t>
            </a:r>
            <a:r>
              <a:rPr lang="en-US" sz="2800" dirty="0" smtClean="0">
                <a:latin typeface="+mn-lt"/>
              </a:rPr>
              <a:t>:</a:t>
            </a:r>
            <a:endParaRPr lang="en-US" sz="28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4419600"/>
            <a:ext cx="434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Percent Contribution to Risk of asset </a:t>
            </a:r>
            <a:r>
              <a:rPr lang="en-US" sz="2800" i="1" dirty="0" err="1" smtClean="0">
                <a:latin typeface="+mn-lt"/>
              </a:rPr>
              <a:t>i</a:t>
            </a:r>
            <a:r>
              <a:rPr lang="en-US" sz="2800" dirty="0" smtClean="0">
                <a:latin typeface="+mn-lt"/>
              </a:rPr>
              <a:t>: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364546" name="Object 2"/>
          <p:cNvGraphicFramePr>
            <a:graphicFrameLocks noChangeAspect="1"/>
          </p:cNvGraphicFramePr>
          <p:nvPr/>
        </p:nvGraphicFramePr>
        <p:xfrm>
          <a:off x="4953000" y="1905000"/>
          <a:ext cx="1524000" cy="914400"/>
        </p:xfrm>
        <a:graphic>
          <a:graphicData uri="http://schemas.openxmlformats.org/presentationml/2006/ole">
            <p:oleObj spid="_x0000_s365570" name="Equation" r:id="rId3" imgW="609480" imgH="431640" progId="Equation.DSMT4">
              <p:embed/>
            </p:oleObj>
          </a:graphicData>
        </a:graphic>
      </p:graphicFrame>
      <p:graphicFrame>
        <p:nvGraphicFramePr>
          <p:cNvPr id="364547" name="Object 3"/>
          <p:cNvGraphicFramePr>
            <a:graphicFrameLocks noChangeAspect="1"/>
          </p:cNvGraphicFramePr>
          <p:nvPr/>
        </p:nvGraphicFramePr>
        <p:xfrm>
          <a:off x="4899025" y="3048000"/>
          <a:ext cx="1936750" cy="914400"/>
        </p:xfrm>
        <a:graphic>
          <a:graphicData uri="http://schemas.openxmlformats.org/presentationml/2006/ole">
            <p:oleObj spid="_x0000_s365571" name="Equation" r:id="rId4" imgW="774360" imgH="431640" progId="Equation.DSMT4">
              <p:embed/>
            </p:oleObj>
          </a:graphicData>
        </a:graphic>
      </p:graphicFrame>
      <p:graphicFrame>
        <p:nvGraphicFramePr>
          <p:cNvPr id="365572" name="Object 4"/>
          <p:cNvGraphicFramePr>
            <a:graphicFrameLocks noChangeAspect="1"/>
          </p:cNvGraphicFramePr>
          <p:nvPr/>
        </p:nvGraphicFramePr>
        <p:xfrm>
          <a:off x="5181600" y="4495800"/>
          <a:ext cx="3397250" cy="914400"/>
        </p:xfrm>
        <a:graphic>
          <a:graphicData uri="http://schemas.openxmlformats.org/presentationml/2006/ole">
            <p:oleObj spid="_x0000_s365572" name="Equation" r:id="rId5" imgW="135864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Risk Measurement and Management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181600"/>
          </a:xfrm>
        </p:spPr>
        <p:txBody>
          <a:bodyPr/>
          <a:lstStyle/>
          <a:p>
            <a:r>
              <a:rPr lang="en-US" dirty="0" smtClean="0"/>
              <a:t>Quantify asset and portfolio exposures to risk factors</a:t>
            </a:r>
          </a:p>
          <a:p>
            <a:pPr lvl="1"/>
            <a:r>
              <a:rPr lang="en-US" dirty="0" smtClean="0"/>
              <a:t>Equity, rates, credit, volatility, currency</a:t>
            </a:r>
          </a:p>
          <a:p>
            <a:pPr lvl="1"/>
            <a:r>
              <a:rPr lang="en-US" dirty="0" smtClean="0"/>
              <a:t>Style, geography, industry, </a:t>
            </a:r>
            <a:r>
              <a:rPr lang="en-US" dirty="0" smtClean="0"/>
              <a:t>etc.</a:t>
            </a:r>
            <a:endParaRPr lang="en-US" dirty="0" smtClean="0"/>
          </a:p>
          <a:p>
            <a:r>
              <a:rPr lang="en-US" dirty="0" smtClean="0"/>
              <a:t>Quantify asset and portfolio risk</a:t>
            </a:r>
          </a:p>
          <a:p>
            <a:pPr lvl="1"/>
            <a:r>
              <a:rPr lang="en-US" dirty="0" smtClean="0"/>
              <a:t>SD</a:t>
            </a:r>
            <a:r>
              <a:rPr lang="en-US" dirty="0" smtClean="0"/>
              <a:t>, </a:t>
            </a:r>
            <a:r>
              <a:rPr lang="en-US" dirty="0" err="1" smtClean="0"/>
              <a:t>VaR</a:t>
            </a:r>
            <a:r>
              <a:rPr lang="en-US" dirty="0" smtClean="0"/>
              <a:t>, ETL</a:t>
            </a:r>
          </a:p>
          <a:p>
            <a:r>
              <a:rPr lang="en-US" dirty="0" smtClean="0"/>
              <a:t>Perform risk decomposition</a:t>
            </a:r>
          </a:p>
          <a:p>
            <a:pPr lvl="1"/>
            <a:r>
              <a:rPr lang="en-US" dirty="0" smtClean="0"/>
              <a:t>Contribution of risk factors, contribution of constituent assets to portfolio risk</a:t>
            </a:r>
          </a:p>
          <a:p>
            <a:r>
              <a:rPr lang="en-US" dirty="0" smtClean="0"/>
              <a:t>Stress testing and scenario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Eric Zivot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Tail Risk Contributions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Eric Zivot 2011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447800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For </a:t>
            </a:r>
            <a:r>
              <a:rPr lang="en-US" sz="2800" i="1" dirty="0" smtClean="0">
                <a:latin typeface="+mn-lt"/>
              </a:rPr>
              <a:t>RM</a:t>
            </a:r>
            <a:r>
              <a:rPr lang="en-US" sz="2800" dirty="0" smtClean="0">
                <a:latin typeface="+mn-lt"/>
              </a:rPr>
              <a:t> = </a:t>
            </a:r>
            <a:r>
              <a:rPr lang="en-US" sz="2800" i="1" dirty="0" err="1" smtClean="0">
                <a:latin typeface="+mn-lt"/>
              </a:rPr>
              <a:t>VaR</a:t>
            </a:r>
            <a:r>
              <a:rPr lang="en-US" sz="2800" dirty="0" smtClean="0">
                <a:latin typeface="+mn-lt"/>
              </a:rPr>
              <a:t>, </a:t>
            </a:r>
            <a:r>
              <a:rPr lang="en-US" sz="2800" i="1" dirty="0" smtClean="0">
                <a:latin typeface="+mn-lt"/>
              </a:rPr>
              <a:t>ETL</a:t>
            </a:r>
            <a:r>
              <a:rPr lang="en-US" sz="2800" dirty="0" smtClean="0">
                <a:latin typeface="+mn-lt"/>
              </a:rPr>
              <a:t> it can be shown that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371600" y="2438400"/>
          <a:ext cx="6019799" cy="2049463"/>
        </p:xfrm>
        <a:graphic>
          <a:graphicData uri="http://schemas.openxmlformats.org/presentationml/2006/ole">
            <p:oleObj spid="_x0000_s367618" name="Equation" r:id="rId3" imgW="2895480" imgH="88884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" y="47244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Note: Analytic results are available under normality</a:t>
            </a:r>
            <a:endParaRPr lang="en-US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Semi-Parametric Estimation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Eric Zivot 2011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447800"/>
            <a:ext cx="678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Factor Model Monte Carlo semi-parametric estimates 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370690" name="Object 2"/>
          <p:cNvGraphicFramePr>
            <a:graphicFrameLocks noChangeAspect="1"/>
          </p:cNvGraphicFramePr>
          <p:nvPr/>
        </p:nvGraphicFramePr>
        <p:xfrm>
          <a:off x="381000" y="2590800"/>
          <a:ext cx="8534400" cy="2133600"/>
        </p:xfrm>
        <a:graphic>
          <a:graphicData uri="http://schemas.openxmlformats.org/presentationml/2006/ole">
            <p:oleObj spid="_x0000_s370690" name="Equation" r:id="rId3" imgW="4368600" imgH="888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Eric Zivot 2011</a:t>
            </a:r>
            <a:endParaRPr lang="en-US" dirty="0"/>
          </a:p>
        </p:txBody>
      </p:sp>
      <p:pic>
        <p:nvPicPr>
          <p:cNvPr id="407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86106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81000" y="28956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5% </a:t>
            </a:r>
            <a:r>
              <a:rPr lang="en-US" sz="2000" b="1" dirty="0" err="1" smtClean="0">
                <a:solidFill>
                  <a:srgbClr val="FF0000"/>
                </a:solidFill>
                <a:latin typeface="+mn-lt"/>
              </a:rPr>
              <a:t>VaR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1143000" y="2133600"/>
            <a:ext cx="838200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6096000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Fund marginal contribution  to portfolio 5% ETL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914400" y="5334000"/>
            <a:ext cx="8382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FoHF</a:t>
            </a:r>
            <a:r>
              <a:rPr lang="en-US" dirty="0" smtClean="0"/>
              <a:t> Portfolio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/>
          <a:lstStyle/>
          <a:p>
            <a:r>
              <a:rPr lang="en-US" dirty="0" smtClean="0"/>
              <a:t>Equally weighted portfolio of 12 large hedge funds</a:t>
            </a:r>
          </a:p>
          <a:p>
            <a:r>
              <a:rPr lang="en-US" dirty="0" smtClean="0"/>
              <a:t>Strategy disciplines: 3 long-short equity (LS-E), 3 event driven multi-</a:t>
            </a:r>
            <a:r>
              <a:rPr lang="en-US" dirty="0" err="1" smtClean="0"/>
              <a:t>strat</a:t>
            </a:r>
            <a:r>
              <a:rPr lang="en-US" dirty="0" smtClean="0"/>
              <a:t> (EV-MS), 3 direction trading (DT), 3 relative value (RV)</a:t>
            </a:r>
          </a:p>
          <a:p>
            <a:r>
              <a:rPr lang="en-US" dirty="0" smtClean="0"/>
              <a:t>Factor universe: 52 potential risk factors</a:t>
            </a:r>
          </a:p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of factor model for portfolio ≈ 75%, average R</a:t>
            </a:r>
            <a:r>
              <a:rPr lang="en-US" baseline="30000" dirty="0" smtClean="0"/>
              <a:t>2</a:t>
            </a:r>
            <a:r>
              <a:rPr lang="en-US" dirty="0" smtClean="0"/>
              <a:t> of factor models for individual hedge funds ≈ 45%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Eric Zivot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Eric Zivot 2011</a:t>
            </a:r>
            <a:endParaRPr lang="en-US" dirty="0"/>
          </a:p>
        </p:txBody>
      </p:sp>
      <p:pic>
        <p:nvPicPr>
          <p:cNvPr id="411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8763000" cy="638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181600" y="1295400"/>
            <a:ext cx="312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Symbol" pitchFamily="18" charset="2"/>
              </a:rPr>
              <a:t>s</a:t>
            </a:r>
            <a:r>
              <a:rPr lang="en-US" sz="2400" i="1" baseline="-25000" dirty="0" err="1" smtClean="0">
                <a:latin typeface="+mn-lt"/>
              </a:rPr>
              <a:t>FM</a:t>
            </a:r>
            <a:r>
              <a:rPr lang="en-US" sz="2400" dirty="0" smtClean="0">
                <a:latin typeface="+mn-lt"/>
              </a:rPr>
              <a:t> = 1.42%</a:t>
            </a:r>
          </a:p>
          <a:p>
            <a:r>
              <a:rPr lang="en-US" sz="2400" i="1" dirty="0" err="1" smtClean="0">
                <a:latin typeface="Symbol" pitchFamily="18" charset="2"/>
              </a:rPr>
              <a:t>s</a:t>
            </a:r>
            <a:r>
              <a:rPr lang="en-US" sz="2400" i="1" baseline="-25000" dirty="0" err="1" smtClean="0">
                <a:latin typeface="+mn-lt"/>
              </a:rPr>
              <a:t>FM,EWMA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+mn-lt"/>
              </a:rPr>
              <a:t>= 1.52%</a:t>
            </a:r>
          </a:p>
          <a:p>
            <a:r>
              <a:rPr lang="en-US" sz="2400" dirty="0" smtClean="0">
                <a:latin typeface="+mn-lt"/>
              </a:rPr>
              <a:t>VaR</a:t>
            </a:r>
            <a:r>
              <a:rPr lang="en-US" sz="2400" baseline="-25000" dirty="0" smtClean="0">
                <a:latin typeface="+mn-lt"/>
              </a:rPr>
              <a:t>0.0167</a:t>
            </a:r>
            <a:r>
              <a:rPr lang="en-US" sz="2400" dirty="0" smtClean="0">
                <a:latin typeface="+mn-lt"/>
              </a:rPr>
              <a:t> = -3.25%</a:t>
            </a:r>
          </a:p>
          <a:p>
            <a:r>
              <a:rPr lang="en-US" sz="2400" dirty="0" smtClean="0">
                <a:latin typeface="+mn-lt"/>
              </a:rPr>
              <a:t>ETL</a:t>
            </a:r>
            <a:r>
              <a:rPr lang="en-US" sz="2400" baseline="-25000" dirty="0" smtClean="0">
                <a:latin typeface="+mn-lt"/>
              </a:rPr>
              <a:t>0.0167</a:t>
            </a:r>
            <a:r>
              <a:rPr lang="en-US" sz="2400" dirty="0" smtClean="0">
                <a:latin typeface="+mn-lt"/>
              </a:rPr>
              <a:t> = -4.62%</a:t>
            </a:r>
            <a:endParaRPr lang="en-US" sz="24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60960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50,000 simulations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Risk Contributions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Eric Zivot 2011</a:t>
            </a:r>
            <a:endParaRPr lang="en-US" dirty="0"/>
          </a:p>
        </p:txBody>
      </p:sp>
      <p:pic>
        <p:nvPicPr>
          <p:cNvPr id="412674" name="Picture 2"/>
          <p:cNvPicPr>
            <a:picLocks noChangeAspect="1" noChangeArrowheads="1"/>
          </p:cNvPicPr>
          <p:nvPr/>
        </p:nvPicPr>
        <p:blipFill>
          <a:blip r:embed="rId2" cstate="print"/>
          <a:srcRect l="2877" t="40625" r="42188" b="12500"/>
          <a:stretch>
            <a:fillRect/>
          </a:stretch>
        </p:blipFill>
        <p:spPr bwMode="auto">
          <a:xfrm>
            <a:off x="609600" y="1295400"/>
            <a:ext cx="8077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Hedge Fund Risk Contributions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Eric Zivot 2011</a:t>
            </a:r>
            <a:endParaRPr lang="en-US" dirty="0"/>
          </a:p>
        </p:txBody>
      </p:sp>
      <p:pic>
        <p:nvPicPr>
          <p:cNvPr id="413700" name="Picture 4"/>
          <p:cNvPicPr>
            <a:picLocks noChangeAspect="1" noChangeArrowheads="1"/>
          </p:cNvPicPr>
          <p:nvPr/>
        </p:nvPicPr>
        <p:blipFill>
          <a:blip r:embed="rId2" cstate="print"/>
          <a:srcRect l="3112" t="29824" r="42443" b="18366"/>
          <a:stretch>
            <a:fillRect/>
          </a:stretch>
        </p:blipFill>
        <p:spPr bwMode="auto">
          <a:xfrm>
            <a:off x="533400" y="13716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Hedge Fund Risk Contribution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Eric Zivot 2011</a:t>
            </a:r>
            <a:endParaRPr lang="en-US" dirty="0"/>
          </a:p>
        </p:txBody>
      </p:sp>
      <p:pic>
        <p:nvPicPr>
          <p:cNvPr id="414722" name="Picture 2"/>
          <p:cNvPicPr>
            <a:picLocks noChangeAspect="1" noChangeArrowheads="1"/>
          </p:cNvPicPr>
          <p:nvPr/>
        </p:nvPicPr>
        <p:blipFill>
          <a:blip r:embed="rId2" cstate="print"/>
          <a:srcRect l="31982" t="30035" r="28857" b="13542"/>
          <a:stretch>
            <a:fillRect/>
          </a:stretch>
        </p:blipFill>
        <p:spPr bwMode="auto">
          <a:xfrm>
            <a:off x="533400" y="1447800"/>
            <a:ext cx="8153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 models are widely used in academic research and industry practice and are well suited to modeling asset returns</a:t>
            </a:r>
          </a:p>
          <a:p>
            <a:r>
              <a:rPr lang="en-US" dirty="0" smtClean="0"/>
              <a:t>Tail risk measurement and management of  portfolios poses unique challenges that can be overcome using Factor Model Monte Carlo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Eric Zivot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 Level Linear Factor Model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Eric Zivot 2011</a:t>
            </a:r>
            <a:endParaRPr lang="en-US" dirty="0"/>
          </a:p>
        </p:txBody>
      </p:sp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4193" name="Object 1"/>
          <p:cNvGraphicFramePr>
            <a:graphicFrameLocks noChangeAspect="1"/>
          </p:cNvGraphicFramePr>
          <p:nvPr/>
        </p:nvGraphicFramePr>
        <p:xfrm>
          <a:off x="914400" y="1371600"/>
          <a:ext cx="7696200" cy="4889500"/>
        </p:xfrm>
        <a:graphic>
          <a:graphicData uri="http://schemas.openxmlformats.org/presentationml/2006/ole">
            <p:oleObj spid="_x0000_s264193" name="Equation" r:id="rId3" imgW="2628720" imgH="16887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Attribution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Eric Zivot 2011</a:t>
            </a:r>
            <a:endParaRPr lang="en-US" dirty="0"/>
          </a:p>
        </p:txBody>
      </p:sp>
      <p:sp>
        <p:nvSpPr>
          <p:cNvPr id="2703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0343" name="Object 7"/>
          <p:cNvGraphicFramePr>
            <a:graphicFrameLocks noChangeAspect="1"/>
          </p:cNvGraphicFramePr>
          <p:nvPr/>
        </p:nvGraphicFramePr>
        <p:xfrm>
          <a:off x="914400" y="1752600"/>
          <a:ext cx="7086600" cy="609600"/>
        </p:xfrm>
        <a:graphic>
          <a:graphicData uri="http://schemas.openxmlformats.org/presentationml/2006/ole">
            <p:oleObj spid="_x0000_s373762" name="Equation" r:id="rId3" imgW="2400300" imgH="228600" progId="Equation.DSMT4">
              <p:embed/>
            </p:oleObj>
          </a:graphicData>
        </a:graphic>
      </p:graphicFrame>
      <p:sp>
        <p:nvSpPr>
          <p:cNvPr id="27034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0345" name="Object 9"/>
          <p:cNvGraphicFramePr>
            <a:graphicFrameLocks noChangeAspect="1"/>
          </p:cNvGraphicFramePr>
          <p:nvPr/>
        </p:nvGraphicFramePr>
        <p:xfrm>
          <a:off x="2362200" y="3429000"/>
          <a:ext cx="4572000" cy="609600"/>
        </p:xfrm>
        <a:graphic>
          <a:graphicData uri="http://schemas.openxmlformats.org/presentationml/2006/ole">
            <p:oleObj spid="_x0000_s373763" name="Equation" r:id="rId4" imgW="1524000" imgH="228600" progId="Equation.DSMT4">
              <p:embed/>
            </p:oleObj>
          </a:graphicData>
        </a:graphic>
      </p:graphicFrame>
      <p:sp>
        <p:nvSpPr>
          <p:cNvPr id="27034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0347" name="Object 11"/>
          <p:cNvGraphicFramePr>
            <a:graphicFrameLocks noChangeAspect="1"/>
          </p:cNvGraphicFramePr>
          <p:nvPr/>
        </p:nvGraphicFramePr>
        <p:xfrm>
          <a:off x="1219200" y="5105400"/>
          <a:ext cx="5943600" cy="533400"/>
        </p:xfrm>
        <a:graphic>
          <a:graphicData uri="http://schemas.openxmlformats.org/presentationml/2006/ole">
            <p:oleObj spid="_x0000_s373764" name="Equation" r:id="rId5" imgW="2413000" imgH="22860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38200" y="27432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Expected return due to systematic “beta” exposure</a:t>
            </a:r>
            <a:endParaRPr lang="en-US" sz="28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4400" y="4191000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Expected return due to firm specific “alpha”</a:t>
            </a:r>
            <a:endParaRPr lang="en-US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1143000"/>
          </a:xfrm>
        </p:spPr>
        <p:txBody>
          <a:bodyPr/>
          <a:lstStyle/>
          <a:p>
            <a:r>
              <a:rPr lang="en-US" dirty="0" smtClean="0"/>
              <a:t>Factor Model Covariance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Eric Zivot 2011</a:t>
            </a:r>
            <a:endParaRPr lang="en-US" dirty="0"/>
          </a:p>
        </p:txBody>
      </p:sp>
      <p:sp>
        <p:nvSpPr>
          <p:cNvPr id="272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2385" name="Object 1"/>
          <p:cNvGraphicFramePr>
            <a:graphicFrameLocks noChangeAspect="1"/>
          </p:cNvGraphicFramePr>
          <p:nvPr/>
        </p:nvGraphicFramePr>
        <p:xfrm>
          <a:off x="2057400" y="2590800"/>
          <a:ext cx="5029200" cy="1371600"/>
        </p:xfrm>
        <a:graphic>
          <a:graphicData uri="http://schemas.openxmlformats.org/presentationml/2006/ole">
            <p:oleObj spid="_x0000_s374786" name="Equation" r:id="rId3" imgW="1790640" imgH="482400" progId="Equation.DSMT4">
              <p:embed/>
            </p:oleObj>
          </a:graphicData>
        </a:graphic>
      </p:graphicFrame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667000" y="1447800"/>
          <a:ext cx="3657600" cy="914400"/>
        </p:xfrm>
        <a:graphic>
          <a:graphicData uri="http://schemas.openxmlformats.org/presentationml/2006/ole">
            <p:oleObj spid="_x0000_s374787" name="Equation" r:id="rId4" imgW="1143000" imgH="317160" progId="Equation.DSMT4">
              <p:embed/>
            </p:oleObj>
          </a:graphicData>
        </a:graphic>
      </p:graphicFrame>
      <p:sp>
        <p:nvSpPr>
          <p:cNvPr id="27239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2390" name="Object 6"/>
          <p:cNvGraphicFramePr>
            <a:graphicFrameLocks noChangeAspect="1"/>
          </p:cNvGraphicFramePr>
          <p:nvPr/>
        </p:nvGraphicFramePr>
        <p:xfrm>
          <a:off x="1600200" y="4419600"/>
          <a:ext cx="5610225" cy="1282700"/>
        </p:xfrm>
        <a:graphic>
          <a:graphicData uri="http://schemas.openxmlformats.org/presentationml/2006/ole">
            <p:oleObj spid="_x0000_s374788" name="Equation" r:id="rId5" imgW="2209680" imgH="50796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1000" y="44196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Note:</a:t>
            </a:r>
            <a:endParaRPr lang="en-US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Linear Factor Model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Eric Zivot 2011</a:t>
            </a:r>
            <a:endParaRPr lang="en-US" dirty="0"/>
          </a:p>
        </p:txBody>
      </p:sp>
      <p:sp>
        <p:nvSpPr>
          <p:cNvPr id="291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1841" name="Object 1"/>
          <p:cNvGraphicFramePr>
            <a:graphicFrameLocks noChangeAspect="1"/>
          </p:cNvGraphicFramePr>
          <p:nvPr/>
        </p:nvGraphicFramePr>
        <p:xfrm>
          <a:off x="1071563" y="3276600"/>
          <a:ext cx="6772275" cy="2362200"/>
        </p:xfrm>
        <a:graphic>
          <a:graphicData uri="http://schemas.openxmlformats.org/presentationml/2006/ole">
            <p:oleObj spid="_x0000_s291841" name="Equation" r:id="rId3" imgW="2743200" imgH="939600" progId="Equation.DSMT4">
              <p:embed/>
            </p:oleObj>
          </a:graphicData>
        </a:graphic>
      </p:graphicFrame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676400" y="1295400"/>
          <a:ext cx="5486400" cy="1762125"/>
        </p:xfrm>
        <a:graphic>
          <a:graphicData uri="http://schemas.openxmlformats.org/presentationml/2006/ole">
            <p:oleObj spid="_x0000_s291842" name="Equation" r:id="rId4" imgW="2247840" imgH="660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Measures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Eric Zivot 2011</a:t>
            </a:r>
            <a:endParaRPr lang="en-US" dirty="0"/>
          </a:p>
        </p:txBody>
      </p:sp>
      <p:sp>
        <p:nvSpPr>
          <p:cNvPr id="3256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5633" name="Object 1"/>
          <p:cNvGraphicFramePr>
            <a:graphicFrameLocks noChangeAspect="1"/>
          </p:cNvGraphicFramePr>
          <p:nvPr/>
        </p:nvGraphicFramePr>
        <p:xfrm>
          <a:off x="1203325" y="3581400"/>
          <a:ext cx="6278563" cy="1363663"/>
        </p:xfrm>
        <a:graphic>
          <a:graphicData uri="http://schemas.openxmlformats.org/presentationml/2006/ole">
            <p:oleObj spid="_x0000_s325633" name="Equation" r:id="rId3" imgW="2273040" imgH="4824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30480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Value-at-Risk (</a:t>
            </a:r>
            <a:r>
              <a:rPr lang="en-US" sz="2800" i="1" dirty="0" err="1" smtClean="0">
                <a:latin typeface="+mn-lt"/>
              </a:rPr>
              <a:t>VaR</a:t>
            </a:r>
            <a:r>
              <a:rPr lang="en-US" sz="2800" dirty="0" smtClean="0">
                <a:latin typeface="+mn-lt"/>
              </a:rPr>
              <a:t>)</a:t>
            </a:r>
            <a:endParaRPr lang="en-US" sz="28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495300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Expected Tail Loss (</a:t>
            </a:r>
            <a:r>
              <a:rPr lang="en-US" sz="2800" i="1" dirty="0" smtClean="0">
                <a:latin typeface="+mn-lt"/>
              </a:rPr>
              <a:t>ETL</a:t>
            </a:r>
            <a:r>
              <a:rPr lang="en-US" sz="2800" dirty="0" smtClean="0">
                <a:latin typeface="+mn-lt"/>
              </a:rPr>
              <a:t>)</a:t>
            </a:r>
            <a:endParaRPr lang="en-US" sz="2800" dirty="0">
              <a:latin typeface="+mn-lt"/>
            </a:endParaRPr>
          </a:p>
        </p:txBody>
      </p:sp>
      <p:sp>
        <p:nvSpPr>
          <p:cNvPr id="3256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5635" name="Object 3"/>
          <p:cNvGraphicFramePr>
            <a:graphicFrameLocks noChangeAspect="1"/>
          </p:cNvGraphicFramePr>
          <p:nvPr/>
        </p:nvGraphicFramePr>
        <p:xfrm>
          <a:off x="2225675" y="5562600"/>
          <a:ext cx="4040188" cy="609600"/>
        </p:xfrm>
        <a:graphic>
          <a:graphicData uri="http://schemas.openxmlformats.org/presentationml/2006/ole">
            <p:oleObj spid="_x0000_s325635" name="Equation" r:id="rId4" imgW="1562040" imgH="22860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3400" y="12954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Return Standard Deviation (</a:t>
            </a:r>
            <a:r>
              <a:rPr lang="en-US" sz="2800" i="1" dirty="0" smtClean="0">
                <a:latin typeface="+mn-lt"/>
              </a:rPr>
              <a:t>SD, aka active risk</a:t>
            </a:r>
            <a:r>
              <a:rPr lang="en-US" sz="2800" dirty="0" smtClean="0">
                <a:latin typeface="+mn-lt"/>
              </a:rPr>
              <a:t>)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981200" y="2057400"/>
          <a:ext cx="4081462" cy="784225"/>
        </p:xfrm>
        <a:graphic>
          <a:graphicData uri="http://schemas.openxmlformats.org/presentationml/2006/ole">
            <p:oleObj spid="_x0000_s325636" name="Equation" r:id="rId5" imgW="1803240" imgH="304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Measures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Eric Zivot 2011</a:t>
            </a:r>
            <a:endParaRPr lang="en-US" dirty="0"/>
          </a:p>
        </p:txBody>
      </p:sp>
      <p:pic>
        <p:nvPicPr>
          <p:cNvPr id="389122" name="Picture 2"/>
          <p:cNvPicPr>
            <a:picLocks noChangeAspect="1" noChangeArrowheads="1"/>
          </p:cNvPicPr>
          <p:nvPr/>
        </p:nvPicPr>
        <p:blipFill>
          <a:blip r:embed="rId3" cstate="print"/>
          <a:srcRect t="11970" r="5896" b="2272"/>
          <a:stretch>
            <a:fillRect/>
          </a:stretch>
        </p:blipFill>
        <p:spPr bwMode="auto">
          <a:xfrm>
            <a:off x="685800" y="1066800"/>
            <a:ext cx="7772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 rot="5400000" flipH="1" flipV="1">
            <a:off x="2247900" y="3543300"/>
            <a:ext cx="3733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800100" y="3543300"/>
            <a:ext cx="37338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67400" y="4800600"/>
            <a:ext cx="1066800" cy="0"/>
          </a:xfrm>
          <a:prstGeom prst="line">
            <a:avLst/>
          </a:prstGeom>
          <a:ln w="25400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19800" y="43434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± SD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1219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5%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57400" y="1219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5% ETL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 Risk Measures: Non-Normal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dirty="0" smtClean="0"/>
              <a:t>Asset returns are typically non-normal</a:t>
            </a:r>
          </a:p>
          <a:p>
            <a:r>
              <a:rPr lang="en-US" dirty="0" smtClean="0"/>
              <a:t>Many possible </a:t>
            </a:r>
            <a:r>
              <a:rPr lang="en-US" dirty="0" err="1" smtClean="0"/>
              <a:t>univariate</a:t>
            </a:r>
            <a:r>
              <a:rPr lang="en-US" dirty="0" smtClean="0"/>
              <a:t> non-normal distributions</a:t>
            </a:r>
          </a:p>
          <a:p>
            <a:pPr lvl="1"/>
            <a:r>
              <a:rPr lang="en-US" dirty="0" smtClean="0"/>
              <a:t>Student’s-</a:t>
            </a:r>
            <a:r>
              <a:rPr lang="en-US" i="1" dirty="0" smtClean="0"/>
              <a:t>t</a:t>
            </a:r>
            <a:r>
              <a:rPr lang="en-US" dirty="0" smtClean="0"/>
              <a:t>, skewed-</a:t>
            </a:r>
            <a:r>
              <a:rPr lang="en-US" i="1" dirty="0" smtClean="0"/>
              <a:t>t</a:t>
            </a:r>
            <a:r>
              <a:rPr lang="en-US" dirty="0" smtClean="0"/>
              <a:t>, generalized hyperbolic, Gram-</a:t>
            </a:r>
            <a:r>
              <a:rPr lang="en-US" dirty="0" err="1" smtClean="0"/>
              <a:t>Charlier</a:t>
            </a:r>
            <a:r>
              <a:rPr lang="en-US" dirty="0" smtClean="0"/>
              <a:t>, 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-stable, generalized Pareto, etc.</a:t>
            </a:r>
          </a:p>
          <a:p>
            <a:r>
              <a:rPr lang="en-US" dirty="0" smtClean="0"/>
              <a:t>Need multivariate non-normal distributions for portfolio analysis and risk budgeting.</a:t>
            </a:r>
          </a:p>
          <a:p>
            <a:r>
              <a:rPr lang="en-US" dirty="0" smtClean="0"/>
              <a:t>Large number of assets, small samples and unequal histories make multivariate modeling difficult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Eric Zivot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3797</TotalTime>
  <Words>868</Words>
  <Application>Microsoft Office PowerPoint</Application>
  <PresentationFormat>On-screen Show (4:3)</PresentationFormat>
  <Paragraphs>135</Paragraphs>
  <Slides>28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Default Design</vt:lpstr>
      <vt:lpstr>Equation</vt:lpstr>
      <vt:lpstr>Slide 1</vt:lpstr>
      <vt:lpstr>Risk Measurement and Management</vt:lpstr>
      <vt:lpstr>Asset Level Linear Factor Model</vt:lpstr>
      <vt:lpstr>Performance Attribution</vt:lpstr>
      <vt:lpstr>Factor Model Covariance</vt:lpstr>
      <vt:lpstr>Portfolio Linear Factor Model</vt:lpstr>
      <vt:lpstr>Risk Measures</vt:lpstr>
      <vt:lpstr>Risk Measures</vt:lpstr>
      <vt:lpstr>Tail Risk Measures: Non-Normal Distributions</vt:lpstr>
      <vt:lpstr>Factor Model Monte Carlo (FMMC)</vt:lpstr>
      <vt:lpstr>Simulation Algorithm</vt:lpstr>
      <vt:lpstr>What to do with                             ?</vt:lpstr>
      <vt:lpstr>Factor Risk Budgeting</vt:lpstr>
      <vt:lpstr>Factor Contributions to Risk</vt:lpstr>
      <vt:lpstr>Factor Tail Risk Contributions</vt:lpstr>
      <vt:lpstr>Semi-Parametric Estimation</vt:lpstr>
      <vt:lpstr>Slide 17</vt:lpstr>
      <vt:lpstr>Portfolio Risk Budgeting</vt:lpstr>
      <vt:lpstr>Fund Contributions to Portfolio Risk </vt:lpstr>
      <vt:lpstr>Portfolio Tail Risk Contributions</vt:lpstr>
      <vt:lpstr>Semi-Parametric Estimation</vt:lpstr>
      <vt:lpstr>Slide 22</vt:lpstr>
      <vt:lpstr>Example FoHF Portfolio Analysis</vt:lpstr>
      <vt:lpstr>Slide 24</vt:lpstr>
      <vt:lpstr>Factor Risk Contributions</vt:lpstr>
      <vt:lpstr>Hedge Fund Risk Contributions</vt:lpstr>
      <vt:lpstr>Hedge Fund Risk Contribution</vt:lpstr>
      <vt:lpstr>Summary and Conclusions</vt:lpstr>
    </vt:vector>
  </TitlesOfParts>
  <Company>University of Washington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 Zivot</dc:creator>
  <cp:lastModifiedBy>ezivot</cp:lastModifiedBy>
  <cp:revision>343</cp:revision>
  <dcterms:created xsi:type="dcterms:W3CDTF">2004-10-16T23:25:04Z</dcterms:created>
  <dcterms:modified xsi:type="dcterms:W3CDTF">2011-04-30T13:01:50Z</dcterms:modified>
</cp:coreProperties>
</file>