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9" r:id="rId3"/>
    <p:sldId id="257" r:id="rId4"/>
    <p:sldId id="258" r:id="rId5"/>
    <p:sldId id="259" r:id="rId6"/>
    <p:sldId id="260" r:id="rId7"/>
    <p:sldId id="261" r:id="rId8"/>
    <p:sldId id="262" r:id="rId9"/>
    <p:sldId id="263" r:id="rId10"/>
    <p:sldId id="285" r:id="rId11"/>
    <p:sldId id="264" r:id="rId12"/>
    <p:sldId id="269" r:id="rId13"/>
    <p:sldId id="270" r:id="rId14"/>
    <p:sldId id="265" r:id="rId15"/>
    <p:sldId id="267" r:id="rId16"/>
    <p:sldId id="268" r:id="rId17"/>
    <p:sldId id="277" r:id="rId18"/>
    <p:sldId id="276" r:id="rId19"/>
    <p:sldId id="281" r:id="rId20"/>
    <p:sldId id="282" r:id="rId21"/>
    <p:sldId id="283" r:id="rId22"/>
    <p:sldId id="280" r:id="rId23"/>
    <p:sldId id="286" r:id="rId24"/>
    <p:sldId id="288" r:id="rId25"/>
    <p:sldId id="287" r:id="rId26"/>
    <p:sldId id="289"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786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38"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19560D-6834-41EF-B2D0-821DA0BBEE1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E92F3D3B-BC0B-4D8A-AC09-51F671744990}">
      <dgm:prSet/>
      <dgm:spPr/>
      <dgm:t>
        <a:bodyPr/>
        <a:lstStyle/>
        <a:p>
          <a:pPr algn="ctr" rtl="0"/>
          <a:r>
            <a:rPr lang="en-CA" dirty="0" smtClean="0"/>
            <a:t>Classes vs. Objects</a:t>
          </a:r>
          <a:endParaRPr lang="en-CA" dirty="0"/>
        </a:p>
      </dgm:t>
    </dgm:pt>
    <dgm:pt modelId="{676949EA-48B8-4E38-B9FE-B8A128004D87}" type="parTrans" cxnId="{5252E5D5-DE78-4B62-BD90-78BBA6E32189}">
      <dgm:prSet/>
      <dgm:spPr/>
      <dgm:t>
        <a:bodyPr/>
        <a:lstStyle/>
        <a:p>
          <a:endParaRPr lang="en-CA"/>
        </a:p>
      </dgm:t>
    </dgm:pt>
    <dgm:pt modelId="{01481ECE-598D-48D0-BAEA-DA3979B342CA}" type="sibTrans" cxnId="{5252E5D5-DE78-4B62-BD90-78BBA6E32189}">
      <dgm:prSet/>
      <dgm:spPr/>
      <dgm:t>
        <a:bodyPr/>
        <a:lstStyle/>
        <a:p>
          <a:endParaRPr lang="en-CA"/>
        </a:p>
      </dgm:t>
    </dgm:pt>
    <dgm:pt modelId="{06057F24-9E15-49B1-BD04-623C48244CBE}">
      <dgm:prSet/>
      <dgm:spPr/>
      <dgm:t>
        <a:bodyPr/>
        <a:lstStyle/>
        <a:p>
          <a:pPr algn="ctr" rtl="0"/>
          <a:r>
            <a:rPr lang="en-CA" dirty="0" smtClean="0"/>
            <a:t>Abstract vs. Concrete</a:t>
          </a:r>
          <a:endParaRPr lang="en-CA" dirty="0"/>
        </a:p>
      </dgm:t>
    </dgm:pt>
    <dgm:pt modelId="{006B3EA4-F0A8-470F-A006-A7EF5077E446}" type="parTrans" cxnId="{8EA47E24-8BEA-4571-97DC-E437BF100008}">
      <dgm:prSet/>
      <dgm:spPr/>
      <dgm:t>
        <a:bodyPr/>
        <a:lstStyle/>
        <a:p>
          <a:endParaRPr lang="en-CA"/>
        </a:p>
      </dgm:t>
    </dgm:pt>
    <dgm:pt modelId="{655A097F-275F-4D6F-829C-4C92468C3664}" type="sibTrans" cxnId="{8EA47E24-8BEA-4571-97DC-E437BF100008}">
      <dgm:prSet/>
      <dgm:spPr/>
      <dgm:t>
        <a:bodyPr/>
        <a:lstStyle/>
        <a:p>
          <a:endParaRPr lang="en-CA"/>
        </a:p>
      </dgm:t>
    </dgm:pt>
    <dgm:pt modelId="{AA82D90D-BD24-4010-974E-5CC03E26DDE3}" type="pres">
      <dgm:prSet presAssocID="{8019560D-6834-41EF-B2D0-821DA0BBEE13}" presName="linear" presStyleCnt="0">
        <dgm:presLayoutVars>
          <dgm:animLvl val="lvl"/>
          <dgm:resizeHandles val="exact"/>
        </dgm:presLayoutVars>
      </dgm:prSet>
      <dgm:spPr/>
      <dgm:t>
        <a:bodyPr/>
        <a:lstStyle/>
        <a:p>
          <a:endParaRPr lang="en-CA"/>
        </a:p>
      </dgm:t>
    </dgm:pt>
    <dgm:pt modelId="{1230AD9B-C9F2-42AF-90F7-CBE1106A089A}" type="pres">
      <dgm:prSet presAssocID="{E92F3D3B-BC0B-4D8A-AC09-51F671744990}" presName="parentText" presStyleLbl="node1" presStyleIdx="0" presStyleCnt="2">
        <dgm:presLayoutVars>
          <dgm:chMax val="0"/>
          <dgm:bulletEnabled val="1"/>
        </dgm:presLayoutVars>
      </dgm:prSet>
      <dgm:spPr/>
      <dgm:t>
        <a:bodyPr/>
        <a:lstStyle/>
        <a:p>
          <a:endParaRPr lang="en-CA"/>
        </a:p>
      </dgm:t>
    </dgm:pt>
    <dgm:pt modelId="{7EE0638F-73E5-4917-9B61-7F400B6D832A}" type="pres">
      <dgm:prSet presAssocID="{01481ECE-598D-48D0-BAEA-DA3979B342CA}" presName="spacer" presStyleCnt="0"/>
      <dgm:spPr/>
    </dgm:pt>
    <dgm:pt modelId="{84AFBF8B-6269-4775-87E0-7688DEFEBC48}" type="pres">
      <dgm:prSet presAssocID="{06057F24-9E15-49B1-BD04-623C48244CBE}" presName="parentText" presStyleLbl="node1" presStyleIdx="1" presStyleCnt="2">
        <dgm:presLayoutVars>
          <dgm:chMax val="0"/>
          <dgm:bulletEnabled val="1"/>
        </dgm:presLayoutVars>
      </dgm:prSet>
      <dgm:spPr/>
      <dgm:t>
        <a:bodyPr/>
        <a:lstStyle/>
        <a:p>
          <a:endParaRPr lang="en-CA"/>
        </a:p>
      </dgm:t>
    </dgm:pt>
  </dgm:ptLst>
  <dgm:cxnLst>
    <dgm:cxn modelId="{9857401B-3550-4C1A-84DA-6E81A8AE8AD9}" type="presOf" srcId="{E92F3D3B-BC0B-4D8A-AC09-51F671744990}" destId="{1230AD9B-C9F2-42AF-90F7-CBE1106A089A}" srcOrd="0" destOrd="0" presId="urn:microsoft.com/office/officeart/2005/8/layout/vList2"/>
    <dgm:cxn modelId="{BCD7108C-2135-4DE5-8170-16382AAB344C}" type="presOf" srcId="{8019560D-6834-41EF-B2D0-821DA0BBEE13}" destId="{AA82D90D-BD24-4010-974E-5CC03E26DDE3}" srcOrd="0" destOrd="0" presId="urn:microsoft.com/office/officeart/2005/8/layout/vList2"/>
    <dgm:cxn modelId="{5252E5D5-DE78-4B62-BD90-78BBA6E32189}" srcId="{8019560D-6834-41EF-B2D0-821DA0BBEE13}" destId="{E92F3D3B-BC0B-4D8A-AC09-51F671744990}" srcOrd="0" destOrd="0" parTransId="{676949EA-48B8-4E38-B9FE-B8A128004D87}" sibTransId="{01481ECE-598D-48D0-BAEA-DA3979B342CA}"/>
    <dgm:cxn modelId="{A9FF79F4-3480-4932-9783-9C3E4E604C55}" type="presOf" srcId="{06057F24-9E15-49B1-BD04-623C48244CBE}" destId="{84AFBF8B-6269-4775-87E0-7688DEFEBC48}" srcOrd="0" destOrd="0" presId="urn:microsoft.com/office/officeart/2005/8/layout/vList2"/>
    <dgm:cxn modelId="{8EA47E24-8BEA-4571-97DC-E437BF100008}" srcId="{8019560D-6834-41EF-B2D0-821DA0BBEE13}" destId="{06057F24-9E15-49B1-BD04-623C48244CBE}" srcOrd="1" destOrd="0" parTransId="{006B3EA4-F0A8-470F-A006-A7EF5077E446}" sibTransId="{655A097F-275F-4D6F-829C-4C92468C3664}"/>
    <dgm:cxn modelId="{DF8CDE89-A44E-48D3-8FD5-AD06B5D6ADDE}" type="presParOf" srcId="{AA82D90D-BD24-4010-974E-5CC03E26DDE3}" destId="{1230AD9B-C9F2-42AF-90F7-CBE1106A089A}" srcOrd="0" destOrd="0" presId="urn:microsoft.com/office/officeart/2005/8/layout/vList2"/>
    <dgm:cxn modelId="{E315C50E-A8B7-491D-B869-E68A786D7857}" type="presParOf" srcId="{AA82D90D-BD24-4010-974E-5CC03E26DDE3}" destId="{7EE0638F-73E5-4917-9B61-7F400B6D832A}" srcOrd="1" destOrd="0" presId="urn:microsoft.com/office/officeart/2005/8/layout/vList2"/>
    <dgm:cxn modelId="{0C2848F1-C50C-43B8-A949-FDB86C97A6DB}" type="presParOf" srcId="{AA82D90D-BD24-4010-974E-5CC03E26DDE3}" destId="{84AFBF8B-6269-4775-87E0-7688DEFEBC48}"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41B638-0825-49B0-A356-81695B46EE4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CA"/>
        </a:p>
      </dgm:t>
    </dgm:pt>
    <dgm:pt modelId="{148B2C92-62A2-46B2-8A95-C63753745E55}">
      <dgm:prSet/>
      <dgm:spPr/>
      <dgm:t>
        <a:bodyPr/>
        <a:lstStyle/>
        <a:p>
          <a:pPr rtl="0"/>
          <a:r>
            <a:rPr lang="en-CA" dirty="0" smtClean="0"/>
            <a:t>Plato</a:t>
          </a:r>
          <a:endParaRPr lang="en-CA" dirty="0"/>
        </a:p>
      </dgm:t>
    </dgm:pt>
    <dgm:pt modelId="{FFC0BD2B-AAF6-4B27-A85B-D000271936FE}" type="parTrans" cxnId="{706E3DF8-1AC5-469B-B356-A4B267CEEAEA}">
      <dgm:prSet/>
      <dgm:spPr/>
      <dgm:t>
        <a:bodyPr/>
        <a:lstStyle/>
        <a:p>
          <a:endParaRPr lang="en-CA"/>
        </a:p>
      </dgm:t>
    </dgm:pt>
    <dgm:pt modelId="{4EA5D2C8-4F9E-4BE4-8995-6A3FDF2E7D13}" type="sibTrans" cxnId="{706E3DF8-1AC5-469B-B356-A4B267CEEAEA}">
      <dgm:prSet/>
      <dgm:spPr/>
      <dgm:t>
        <a:bodyPr/>
        <a:lstStyle/>
        <a:p>
          <a:endParaRPr lang="en-CA"/>
        </a:p>
      </dgm:t>
    </dgm:pt>
    <dgm:pt modelId="{CD019C4E-7E96-41D8-A0DA-D61DC7B1A307}">
      <dgm:prSet/>
      <dgm:spPr/>
      <dgm:t>
        <a:bodyPr/>
        <a:lstStyle/>
        <a:p>
          <a:pPr rtl="0"/>
          <a:r>
            <a:rPr lang="en-CA" dirty="0" smtClean="0"/>
            <a:t>Aristotle</a:t>
          </a:r>
          <a:endParaRPr lang="en-CA" dirty="0"/>
        </a:p>
      </dgm:t>
    </dgm:pt>
    <dgm:pt modelId="{6E498F11-1476-440D-B472-A3A01DD59D41}" type="parTrans" cxnId="{718E5106-BA6E-4542-8537-65E0AC652602}">
      <dgm:prSet/>
      <dgm:spPr/>
      <dgm:t>
        <a:bodyPr/>
        <a:lstStyle/>
        <a:p>
          <a:endParaRPr lang="en-CA"/>
        </a:p>
      </dgm:t>
    </dgm:pt>
    <dgm:pt modelId="{AD8529BD-914D-4ED6-80A2-0152B440CD4A}" type="sibTrans" cxnId="{718E5106-BA6E-4542-8537-65E0AC652602}">
      <dgm:prSet/>
      <dgm:spPr/>
      <dgm:t>
        <a:bodyPr/>
        <a:lstStyle/>
        <a:p>
          <a:endParaRPr lang="en-CA"/>
        </a:p>
      </dgm:t>
    </dgm:pt>
    <dgm:pt modelId="{EC840DE2-2054-441E-92F0-0DA6E32CB116}">
      <dgm:prSet/>
      <dgm:spPr/>
      <dgm:t>
        <a:bodyPr/>
        <a:lstStyle/>
        <a:p>
          <a:pPr rtl="0"/>
          <a:r>
            <a:rPr lang="en-CA" dirty="0" smtClean="0"/>
            <a:t>Wittgenstein</a:t>
          </a:r>
          <a:endParaRPr lang="en-CA" dirty="0"/>
        </a:p>
      </dgm:t>
    </dgm:pt>
    <dgm:pt modelId="{4A2D9158-5467-4479-8270-46605C33C01A}" type="parTrans" cxnId="{3C9E420E-756C-4DA7-ABD1-BE46A06B3CE4}">
      <dgm:prSet/>
      <dgm:spPr/>
      <dgm:t>
        <a:bodyPr/>
        <a:lstStyle/>
        <a:p>
          <a:endParaRPr lang="en-CA"/>
        </a:p>
      </dgm:t>
    </dgm:pt>
    <dgm:pt modelId="{6C6E2E14-6E8E-455C-835F-370C2BDBF689}" type="sibTrans" cxnId="{3C9E420E-756C-4DA7-ABD1-BE46A06B3CE4}">
      <dgm:prSet/>
      <dgm:spPr/>
      <dgm:t>
        <a:bodyPr/>
        <a:lstStyle/>
        <a:p>
          <a:endParaRPr lang="en-CA"/>
        </a:p>
      </dgm:t>
    </dgm:pt>
    <dgm:pt modelId="{D6BD7A36-3076-4F26-9E36-79219B579456}" type="pres">
      <dgm:prSet presAssocID="{5541B638-0825-49B0-A356-81695B46EE49}" presName="linearFlow" presStyleCnt="0">
        <dgm:presLayoutVars>
          <dgm:dir/>
          <dgm:resizeHandles val="exact"/>
        </dgm:presLayoutVars>
      </dgm:prSet>
      <dgm:spPr/>
      <dgm:t>
        <a:bodyPr/>
        <a:lstStyle/>
        <a:p>
          <a:endParaRPr lang="en-CA"/>
        </a:p>
      </dgm:t>
    </dgm:pt>
    <dgm:pt modelId="{B53173D3-3B8E-4251-8E8F-CFE1C54709F8}" type="pres">
      <dgm:prSet presAssocID="{148B2C92-62A2-46B2-8A95-C63753745E55}" presName="composite" presStyleCnt="0"/>
      <dgm:spPr/>
    </dgm:pt>
    <dgm:pt modelId="{E889E30D-37AE-472A-965A-16C6D9FFB1C5}" type="pres">
      <dgm:prSet presAssocID="{148B2C92-62A2-46B2-8A95-C63753745E55}" presName="imgShp" presStyleLbl="fgImgPlace1" presStyleIdx="0" presStyleCnt="3"/>
      <dgm:spPr>
        <a:blipFill rotWithShape="0">
          <a:blip xmlns:r="http://schemas.openxmlformats.org/officeDocument/2006/relationships" r:embed="rId1"/>
          <a:stretch>
            <a:fillRect/>
          </a:stretch>
        </a:blipFill>
      </dgm:spPr>
    </dgm:pt>
    <dgm:pt modelId="{7947D7D2-CAE4-404F-BD42-7A1D7C2A0BC5}" type="pres">
      <dgm:prSet presAssocID="{148B2C92-62A2-46B2-8A95-C63753745E55}" presName="txShp" presStyleLbl="node1" presStyleIdx="0" presStyleCnt="3">
        <dgm:presLayoutVars>
          <dgm:bulletEnabled val="1"/>
        </dgm:presLayoutVars>
      </dgm:prSet>
      <dgm:spPr/>
      <dgm:t>
        <a:bodyPr/>
        <a:lstStyle/>
        <a:p>
          <a:endParaRPr lang="en-CA"/>
        </a:p>
      </dgm:t>
    </dgm:pt>
    <dgm:pt modelId="{3F192784-EAFE-4D71-9101-80BF98C34C3F}" type="pres">
      <dgm:prSet presAssocID="{4EA5D2C8-4F9E-4BE4-8995-6A3FDF2E7D13}" presName="spacing" presStyleCnt="0"/>
      <dgm:spPr/>
    </dgm:pt>
    <dgm:pt modelId="{CAAE911D-A897-4D73-8DDA-257837188AD8}" type="pres">
      <dgm:prSet presAssocID="{CD019C4E-7E96-41D8-A0DA-D61DC7B1A307}" presName="composite" presStyleCnt="0"/>
      <dgm:spPr/>
    </dgm:pt>
    <dgm:pt modelId="{D9C10D9D-17B5-4A88-906E-95BAA8CA26FC}" type="pres">
      <dgm:prSet presAssocID="{CD019C4E-7E96-41D8-A0DA-D61DC7B1A307}" presName="imgShp" presStyleLbl="fgImgPlace1" presStyleIdx="1" presStyleCnt="3"/>
      <dgm:spPr>
        <a:blipFill rotWithShape="0">
          <a:blip xmlns:r="http://schemas.openxmlformats.org/officeDocument/2006/relationships" r:embed="rId2"/>
          <a:stretch>
            <a:fillRect/>
          </a:stretch>
        </a:blipFill>
      </dgm:spPr>
    </dgm:pt>
    <dgm:pt modelId="{FE0341DE-08EA-403F-8E58-7A14DD78E0A9}" type="pres">
      <dgm:prSet presAssocID="{CD019C4E-7E96-41D8-A0DA-D61DC7B1A307}" presName="txShp" presStyleLbl="node1" presStyleIdx="1" presStyleCnt="3">
        <dgm:presLayoutVars>
          <dgm:bulletEnabled val="1"/>
        </dgm:presLayoutVars>
      </dgm:prSet>
      <dgm:spPr/>
      <dgm:t>
        <a:bodyPr/>
        <a:lstStyle/>
        <a:p>
          <a:endParaRPr lang="en-CA"/>
        </a:p>
      </dgm:t>
    </dgm:pt>
    <dgm:pt modelId="{714699A1-E622-433E-990E-CF99B11EADDF}" type="pres">
      <dgm:prSet presAssocID="{AD8529BD-914D-4ED6-80A2-0152B440CD4A}" presName="spacing" presStyleCnt="0"/>
      <dgm:spPr/>
    </dgm:pt>
    <dgm:pt modelId="{C0D68110-8237-479C-ACB8-70A4234D1E84}" type="pres">
      <dgm:prSet presAssocID="{EC840DE2-2054-441E-92F0-0DA6E32CB116}" presName="composite" presStyleCnt="0"/>
      <dgm:spPr/>
    </dgm:pt>
    <dgm:pt modelId="{461CE0C3-4916-4E68-AAAD-C7267AF86AB7}" type="pres">
      <dgm:prSet presAssocID="{EC840DE2-2054-441E-92F0-0DA6E32CB116}" presName="imgShp" presStyleLbl="fgImgPlace1" presStyleIdx="2" presStyleCnt="3" custLinFactNeighborX="2094" custLinFactNeighborY="160"/>
      <dgm:spPr>
        <a:blipFill rotWithShape="0">
          <a:blip xmlns:r="http://schemas.openxmlformats.org/officeDocument/2006/relationships" r:embed="rId3"/>
          <a:stretch>
            <a:fillRect/>
          </a:stretch>
        </a:blipFill>
      </dgm:spPr>
    </dgm:pt>
    <dgm:pt modelId="{E79BB228-C40E-40D8-9F6B-6C0ED65430F7}" type="pres">
      <dgm:prSet presAssocID="{EC840DE2-2054-441E-92F0-0DA6E32CB116}" presName="txShp" presStyleLbl="node1" presStyleIdx="2" presStyleCnt="3">
        <dgm:presLayoutVars>
          <dgm:bulletEnabled val="1"/>
        </dgm:presLayoutVars>
      </dgm:prSet>
      <dgm:spPr/>
      <dgm:t>
        <a:bodyPr/>
        <a:lstStyle/>
        <a:p>
          <a:endParaRPr lang="en-CA"/>
        </a:p>
      </dgm:t>
    </dgm:pt>
  </dgm:ptLst>
  <dgm:cxnLst>
    <dgm:cxn modelId="{718E5106-BA6E-4542-8537-65E0AC652602}" srcId="{5541B638-0825-49B0-A356-81695B46EE49}" destId="{CD019C4E-7E96-41D8-A0DA-D61DC7B1A307}" srcOrd="1" destOrd="0" parTransId="{6E498F11-1476-440D-B472-A3A01DD59D41}" sibTransId="{AD8529BD-914D-4ED6-80A2-0152B440CD4A}"/>
    <dgm:cxn modelId="{A1F0ED4B-2E65-4272-AB4E-0E08F51B8842}" type="presOf" srcId="{EC840DE2-2054-441E-92F0-0DA6E32CB116}" destId="{E79BB228-C40E-40D8-9F6B-6C0ED65430F7}" srcOrd="0" destOrd="0" presId="urn:microsoft.com/office/officeart/2005/8/layout/vList3"/>
    <dgm:cxn modelId="{706E3DF8-1AC5-469B-B356-A4B267CEEAEA}" srcId="{5541B638-0825-49B0-A356-81695B46EE49}" destId="{148B2C92-62A2-46B2-8A95-C63753745E55}" srcOrd="0" destOrd="0" parTransId="{FFC0BD2B-AAF6-4B27-A85B-D000271936FE}" sibTransId="{4EA5D2C8-4F9E-4BE4-8995-6A3FDF2E7D13}"/>
    <dgm:cxn modelId="{3C9E420E-756C-4DA7-ABD1-BE46A06B3CE4}" srcId="{5541B638-0825-49B0-A356-81695B46EE49}" destId="{EC840DE2-2054-441E-92F0-0DA6E32CB116}" srcOrd="2" destOrd="0" parTransId="{4A2D9158-5467-4479-8270-46605C33C01A}" sibTransId="{6C6E2E14-6E8E-455C-835F-370C2BDBF689}"/>
    <dgm:cxn modelId="{A5735ABF-C4AF-43B3-9AF0-6BA7FA8626AA}" type="presOf" srcId="{5541B638-0825-49B0-A356-81695B46EE49}" destId="{D6BD7A36-3076-4F26-9E36-79219B579456}" srcOrd="0" destOrd="0" presId="urn:microsoft.com/office/officeart/2005/8/layout/vList3"/>
    <dgm:cxn modelId="{8178A419-BE71-4FBE-8830-5A8F69A4E8F4}" type="presOf" srcId="{148B2C92-62A2-46B2-8A95-C63753745E55}" destId="{7947D7D2-CAE4-404F-BD42-7A1D7C2A0BC5}" srcOrd="0" destOrd="0" presId="urn:microsoft.com/office/officeart/2005/8/layout/vList3"/>
    <dgm:cxn modelId="{FBA2A564-FF33-4F43-86A7-58BFDDA0CF37}" type="presOf" srcId="{CD019C4E-7E96-41D8-A0DA-D61DC7B1A307}" destId="{FE0341DE-08EA-403F-8E58-7A14DD78E0A9}" srcOrd="0" destOrd="0" presId="urn:microsoft.com/office/officeart/2005/8/layout/vList3"/>
    <dgm:cxn modelId="{B23A7E23-446C-4048-9E3D-7CE20B071B19}" type="presParOf" srcId="{D6BD7A36-3076-4F26-9E36-79219B579456}" destId="{B53173D3-3B8E-4251-8E8F-CFE1C54709F8}" srcOrd="0" destOrd="0" presId="urn:microsoft.com/office/officeart/2005/8/layout/vList3"/>
    <dgm:cxn modelId="{02984DAF-C716-4FF6-8604-9A0D5E48A462}" type="presParOf" srcId="{B53173D3-3B8E-4251-8E8F-CFE1C54709F8}" destId="{E889E30D-37AE-472A-965A-16C6D9FFB1C5}" srcOrd="0" destOrd="0" presId="urn:microsoft.com/office/officeart/2005/8/layout/vList3"/>
    <dgm:cxn modelId="{0BACFC37-D6E0-4BD8-8154-D55D6D47D9B0}" type="presParOf" srcId="{B53173D3-3B8E-4251-8E8F-CFE1C54709F8}" destId="{7947D7D2-CAE4-404F-BD42-7A1D7C2A0BC5}" srcOrd="1" destOrd="0" presId="urn:microsoft.com/office/officeart/2005/8/layout/vList3"/>
    <dgm:cxn modelId="{9F94328C-BD8B-4B46-8A4B-1D27C5F723E5}" type="presParOf" srcId="{D6BD7A36-3076-4F26-9E36-79219B579456}" destId="{3F192784-EAFE-4D71-9101-80BF98C34C3F}" srcOrd="1" destOrd="0" presId="urn:microsoft.com/office/officeart/2005/8/layout/vList3"/>
    <dgm:cxn modelId="{390F9FE8-55AA-4AA7-9ED7-BC191E7F87F1}" type="presParOf" srcId="{D6BD7A36-3076-4F26-9E36-79219B579456}" destId="{CAAE911D-A897-4D73-8DDA-257837188AD8}" srcOrd="2" destOrd="0" presId="urn:microsoft.com/office/officeart/2005/8/layout/vList3"/>
    <dgm:cxn modelId="{135AA889-BC5F-4352-8AAA-E036EB7C92B3}" type="presParOf" srcId="{CAAE911D-A897-4D73-8DDA-257837188AD8}" destId="{D9C10D9D-17B5-4A88-906E-95BAA8CA26FC}" srcOrd="0" destOrd="0" presId="urn:microsoft.com/office/officeart/2005/8/layout/vList3"/>
    <dgm:cxn modelId="{FD4187CC-0F0C-4E36-B1B7-20A242151346}" type="presParOf" srcId="{CAAE911D-A897-4D73-8DDA-257837188AD8}" destId="{FE0341DE-08EA-403F-8E58-7A14DD78E0A9}" srcOrd="1" destOrd="0" presId="urn:microsoft.com/office/officeart/2005/8/layout/vList3"/>
    <dgm:cxn modelId="{B638C3CB-CDDC-4D4D-A947-C5178A932169}" type="presParOf" srcId="{D6BD7A36-3076-4F26-9E36-79219B579456}" destId="{714699A1-E622-433E-990E-CF99B11EADDF}" srcOrd="3" destOrd="0" presId="urn:microsoft.com/office/officeart/2005/8/layout/vList3"/>
    <dgm:cxn modelId="{2094DD1D-C775-409C-87B0-6A2D5D9917EB}" type="presParOf" srcId="{D6BD7A36-3076-4F26-9E36-79219B579456}" destId="{C0D68110-8237-479C-ACB8-70A4234D1E84}" srcOrd="4" destOrd="0" presId="urn:microsoft.com/office/officeart/2005/8/layout/vList3"/>
    <dgm:cxn modelId="{7140F7C6-B347-4D83-BAAC-DBF432A81EE7}" type="presParOf" srcId="{C0D68110-8237-479C-ACB8-70A4234D1E84}" destId="{461CE0C3-4916-4E68-AAAD-C7267AF86AB7}" srcOrd="0" destOrd="0" presId="urn:microsoft.com/office/officeart/2005/8/layout/vList3"/>
    <dgm:cxn modelId="{6040CC07-2860-454E-838E-2F57A833626B}" type="presParOf" srcId="{C0D68110-8237-479C-ACB8-70A4234D1E84}" destId="{E79BB228-C40E-40D8-9F6B-6C0ED65430F7}"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93BB57-8078-4062-B239-B1D7D2104A9C}"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CA"/>
        </a:p>
      </dgm:t>
    </dgm:pt>
    <dgm:pt modelId="{371F9194-89C4-4D9C-93E3-5225A469C96F}">
      <dgm:prSet/>
      <dgm:spPr/>
      <dgm:t>
        <a:bodyPr/>
        <a:lstStyle/>
        <a:p>
          <a:pPr rtl="0"/>
          <a:r>
            <a:rPr lang="en-CA" dirty="0" smtClean="0"/>
            <a:t>enumeration impractical</a:t>
          </a:r>
          <a:endParaRPr lang="en-CA" dirty="0"/>
        </a:p>
      </dgm:t>
    </dgm:pt>
    <dgm:pt modelId="{068BA2A7-389E-484B-912E-26747DD698FC}" type="parTrans" cxnId="{F3FE24CA-9DDA-425B-AF66-38A5F827D194}">
      <dgm:prSet/>
      <dgm:spPr/>
      <dgm:t>
        <a:bodyPr/>
        <a:lstStyle/>
        <a:p>
          <a:endParaRPr lang="en-CA"/>
        </a:p>
      </dgm:t>
    </dgm:pt>
    <dgm:pt modelId="{097640BA-0408-446F-81A7-68772C22A607}" type="sibTrans" cxnId="{F3FE24CA-9DDA-425B-AF66-38A5F827D194}">
      <dgm:prSet/>
      <dgm:spPr/>
      <dgm:t>
        <a:bodyPr/>
        <a:lstStyle/>
        <a:p>
          <a:endParaRPr lang="en-CA"/>
        </a:p>
      </dgm:t>
    </dgm:pt>
    <dgm:pt modelId="{148B4F7F-4CAD-4047-9075-A3A531F82436}">
      <dgm:prSet/>
      <dgm:spPr/>
      <dgm:t>
        <a:bodyPr/>
        <a:lstStyle/>
        <a:p>
          <a:pPr rtl="0"/>
          <a:r>
            <a:rPr lang="en-CA" dirty="0" smtClean="0"/>
            <a:t>identifying properties difficult</a:t>
          </a:r>
          <a:endParaRPr lang="en-CA" dirty="0"/>
        </a:p>
      </dgm:t>
    </dgm:pt>
    <dgm:pt modelId="{69D29063-A8E5-40BE-9569-A5A980A8E3FA}" type="parTrans" cxnId="{88495BF6-AF09-487C-B33A-DB20AB9CD193}">
      <dgm:prSet/>
      <dgm:spPr/>
      <dgm:t>
        <a:bodyPr/>
        <a:lstStyle/>
        <a:p>
          <a:endParaRPr lang="en-CA"/>
        </a:p>
      </dgm:t>
    </dgm:pt>
    <dgm:pt modelId="{2D4D5FE9-FE9A-48E9-9B73-173EC4229CE9}" type="sibTrans" cxnId="{88495BF6-AF09-487C-B33A-DB20AB9CD193}">
      <dgm:prSet/>
      <dgm:spPr/>
      <dgm:t>
        <a:bodyPr/>
        <a:lstStyle/>
        <a:p>
          <a:endParaRPr lang="en-CA"/>
        </a:p>
      </dgm:t>
    </dgm:pt>
    <dgm:pt modelId="{19E0D601-662F-4287-80F9-C884C3C5A942}">
      <dgm:prSet/>
      <dgm:spPr/>
      <dgm:t>
        <a:bodyPr/>
        <a:lstStyle/>
        <a:p>
          <a:pPr rtl="0"/>
          <a:r>
            <a:rPr lang="en-CA" dirty="0" smtClean="0"/>
            <a:t>some classes particularly hard to define</a:t>
          </a:r>
          <a:endParaRPr lang="en-CA" dirty="0"/>
        </a:p>
      </dgm:t>
    </dgm:pt>
    <dgm:pt modelId="{C08677AD-99C2-4CAB-B1D7-FC8E53D534E1}" type="parTrans" cxnId="{85F1298C-6236-43DF-A91C-3541161B1D82}">
      <dgm:prSet/>
      <dgm:spPr/>
      <dgm:t>
        <a:bodyPr/>
        <a:lstStyle/>
        <a:p>
          <a:endParaRPr lang="en-CA"/>
        </a:p>
      </dgm:t>
    </dgm:pt>
    <dgm:pt modelId="{AACF0B3A-C402-459F-996A-B1FCCA5A40F2}" type="sibTrans" cxnId="{85F1298C-6236-43DF-A91C-3541161B1D82}">
      <dgm:prSet/>
      <dgm:spPr/>
      <dgm:t>
        <a:bodyPr/>
        <a:lstStyle/>
        <a:p>
          <a:endParaRPr lang="en-CA"/>
        </a:p>
      </dgm:t>
    </dgm:pt>
    <dgm:pt modelId="{79500531-16A1-4E89-842C-8A563913CB15}" type="pres">
      <dgm:prSet presAssocID="{C893BB57-8078-4062-B239-B1D7D2104A9C}" presName="linearFlow" presStyleCnt="0">
        <dgm:presLayoutVars>
          <dgm:dir/>
          <dgm:resizeHandles val="exact"/>
        </dgm:presLayoutVars>
      </dgm:prSet>
      <dgm:spPr/>
      <dgm:t>
        <a:bodyPr/>
        <a:lstStyle/>
        <a:p>
          <a:endParaRPr lang="en-CA"/>
        </a:p>
      </dgm:t>
    </dgm:pt>
    <dgm:pt modelId="{D8DDA427-8485-48E2-B691-77A8B516146E}" type="pres">
      <dgm:prSet presAssocID="{371F9194-89C4-4D9C-93E3-5225A469C96F}" presName="composite" presStyleCnt="0"/>
      <dgm:spPr/>
    </dgm:pt>
    <dgm:pt modelId="{911D9DAF-BD9C-48BB-9E8F-6C9E9E37C71A}" type="pres">
      <dgm:prSet presAssocID="{371F9194-89C4-4D9C-93E3-5225A469C96F}" presName="imgShp" presStyleLbl="fgImgPlace1" presStyleIdx="0" presStyleCnt="3"/>
      <dgm:spPr>
        <a:blipFill rotWithShape="0">
          <a:blip xmlns:r="http://schemas.openxmlformats.org/officeDocument/2006/relationships" r:embed="rId1"/>
          <a:stretch>
            <a:fillRect/>
          </a:stretch>
        </a:blipFill>
      </dgm:spPr>
      <dgm:t>
        <a:bodyPr/>
        <a:lstStyle/>
        <a:p>
          <a:endParaRPr lang="en-CA"/>
        </a:p>
      </dgm:t>
    </dgm:pt>
    <dgm:pt modelId="{036395A2-0F64-49F1-9604-551A36A70FD1}" type="pres">
      <dgm:prSet presAssocID="{371F9194-89C4-4D9C-93E3-5225A469C96F}" presName="txShp" presStyleLbl="node1" presStyleIdx="0" presStyleCnt="3">
        <dgm:presLayoutVars>
          <dgm:bulletEnabled val="1"/>
        </dgm:presLayoutVars>
      </dgm:prSet>
      <dgm:spPr/>
      <dgm:t>
        <a:bodyPr/>
        <a:lstStyle/>
        <a:p>
          <a:endParaRPr lang="en-CA"/>
        </a:p>
      </dgm:t>
    </dgm:pt>
    <dgm:pt modelId="{C6F71334-8A92-4105-88AD-499D1A31351D}" type="pres">
      <dgm:prSet presAssocID="{097640BA-0408-446F-81A7-68772C22A607}" presName="spacing" presStyleCnt="0"/>
      <dgm:spPr/>
    </dgm:pt>
    <dgm:pt modelId="{93728EDA-3E11-407F-8B74-7AB596E44E96}" type="pres">
      <dgm:prSet presAssocID="{148B4F7F-4CAD-4047-9075-A3A531F82436}" presName="composite" presStyleCnt="0"/>
      <dgm:spPr/>
    </dgm:pt>
    <dgm:pt modelId="{4C9ABC3F-DB01-460C-9CEC-188BA0372FE6}" type="pres">
      <dgm:prSet presAssocID="{148B4F7F-4CAD-4047-9075-A3A531F82436}" presName="imgShp" presStyleLbl="fgImgPlace1" presStyleIdx="1" presStyleCnt="3"/>
      <dgm:spPr>
        <a:blipFill rotWithShape="0">
          <a:blip xmlns:r="http://schemas.openxmlformats.org/officeDocument/2006/relationships" r:embed="rId1"/>
          <a:stretch>
            <a:fillRect/>
          </a:stretch>
        </a:blipFill>
      </dgm:spPr>
    </dgm:pt>
    <dgm:pt modelId="{F133EA21-DC75-4D1C-959F-7D286ACDA915}" type="pres">
      <dgm:prSet presAssocID="{148B4F7F-4CAD-4047-9075-A3A531F82436}" presName="txShp" presStyleLbl="node1" presStyleIdx="1" presStyleCnt="3">
        <dgm:presLayoutVars>
          <dgm:bulletEnabled val="1"/>
        </dgm:presLayoutVars>
      </dgm:prSet>
      <dgm:spPr/>
      <dgm:t>
        <a:bodyPr/>
        <a:lstStyle/>
        <a:p>
          <a:endParaRPr lang="en-CA"/>
        </a:p>
      </dgm:t>
    </dgm:pt>
    <dgm:pt modelId="{FDB3C6DA-ABC2-4C6C-BB07-17F22B755F79}" type="pres">
      <dgm:prSet presAssocID="{2D4D5FE9-FE9A-48E9-9B73-173EC4229CE9}" presName="spacing" presStyleCnt="0"/>
      <dgm:spPr/>
    </dgm:pt>
    <dgm:pt modelId="{83241160-69E5-46F6-9BB5-3942C902FE65}" type="pres">
      <dgm:prSet presAssocID="{19E0D601-662F-4287-80F9-C884C3C5A942}" presName="composite" presStyleCnt="0"/>
      <dgm:spPr/>
    </dgm:pt>
    <dgm:pt modelId="{FAA3BB45-849C-4770-A1AD-BF21996CA884}" type="pres">
      <dgm:prSet presAssocID="{19E0D601-662F-4287-80F9-C884C3C5A942}" presName="imgShp" presStyleLbl="fgImgPlace1" presStyleIdx="2" presStyleCnt="3"/>
      <dgm:spPr>
        <a:blipFill rotWithShape="0">
          <a:blip xmlns:r="http://schemas.openxmlformats.org/officeDocument/2006/relationships" r:embed="rId1"/>
          <a:stretch>
            <a:fillRect/>
          </a:stretch>
        </a:blipFill>
      </dgm:spPr>
    </dgm:pt>
    <dgm:pt modelId="{170387FD-9EFF-40FB-8EE5-D2944BDF6A20}" type="pres">
      <dgm:prSet presAssocID="{19E0D601-662F-4287-80F9-C884C3C5A942}" presName="txShp" presStyleLbl="node1" presStyleIdx="2" presStyleCnt="3">
        <dgm:presLayoutVars>
          <dgm:bulletEnabled val="1"/>
        </dgm:presLayoutVars>
      </dgm:prSet>
      <dgm:spPr/>
      <dgm:t>
        <a:bodyPr/>
        <a:lstStyle/>
        <a:p>
          <a:endParaRPr lang="en-CA"/>
        </a:p>
      </dgm:t>
    </dgm:pt>
  </dgm:ptLst>
  <dgm:cxnLst>
    <dgm:cxn modelId="{F3FE24CA-9DDA-425B-AF66-38A5F827D194}" srcId="{C893BB57-8078-4062-B239-B1D7D2104A9C}" destId="{371F9194-89C4-4D9C-93E3-5225A469C96F}" srcOrd="0" destOrd="0" parTransId="{068BA2A7-389E-484B-912E-26747DD698FC}" sibTransId="{097640BA-0408-446F-81A7-68772C22A607}"/>
    <dgm:cxn modelId="{100ACE6D-BB74-4794-8FF4-23EF2E9EB731}" type="presOf" srcId="{19E0D601-662F-4287-80F9-C884C3C5A942}" destId="{170387FD-9EFF-40FB-8EE5-D2944BDF6A20}" srcOrd="0" destOrd="0" presId="urn:microsoft.com/office/officeart/2005/8/layout/vList3"/>
    <dgm:cxn modelId="{DF176D08-5DBA-4792-9652-379013B886FC}" type="presOf" srcId="{148B4F7F-4CAD-4047-9075-A3A531F82436}" destId="{F133EA21-DC75-4D1C-959F-7D286ACDA915}" srcOrd="0" destOrd="0" presId="urn:microsoft.com/office/officeart/2005/8/layout/vList3"/>
    <dgm:cxn modelId="{CB8F3609-F2E2-4134-83B5-F645E432EDC3}" type="presOf" srcId="{371F9194-89C4-4D9C-93E3-5225A469C96F}" destId="{036395A2-0F64-49F1-9604-551A36A70FD1}" srcOrd="0" destOrd="0" presId="urn:microsoft.com/office/officeart/2005/8/layout/vList3"/>
    <dgm:cxn modelId="{7C918D5D-30BE-4AD5-A459-E14D714BF340}" type="presOf" srcId="{C893BB57-8078-4062-B239-B1D7D2104A9C}" destId="{79500531-16A1-4E89-842C-8A563913CB15}" srcOrd="0" destOrd="0" presId="urn:microsoft.com/office/officeart/2005/8/layout/vList3"/>
    <dgm:cxn modelId="{88495BF6-AF09-487C-B33A-DB20AB9CD193}" srcId="{C893BB57-8078-4062-B239-B1D7D2104A9C}" destId="{148B4F7F-4CAD-4047-9075-A3A531F82436}" srcOrd="1" destOrd="0" parTransId="{69D29063-A8E5-40BE-9569-A5A980A8E3FA}" sibTransId="{2D4D5FE9-FE9A-48E9-9B73-173EC4229CE9}"/>
    <dgm:cxn modelId="{85F1298C-6236-43DF-A91C-3541161B1D82}" srcId="{C893BB57-8078-4062-B239-B1D7D2104A9C}" destId="{19E0D601-662F-4287-80F9-C884C3C5A942}" srcOrd="2" destOrd="0" parTransId="{C08677AD-99C2-4CAB-B1D7-FC8E53D534E1}" sibTransId="{AACF0B3A-C402-459F-996A-B1FCCA5A40F2}"/>
    <dgm:cxn modelId="{57C74ABF-726D-4D51-952A-FE3914333070}" type="presParOf" srcId="{79500531-16A1-4E89-842C-8A563913CB15}" destId="{D8DDA427-8485-48E2-B691-77A8B516146E}" srcOrd="0" destOrd="0" presId="urn:microsoft.com/office/officeart/2005/8/layout/vList3"/>
    <dgm:cxn modelId="{79A537AF-3CD2-47C6-B0F9-45E46490DC3C}" type="presParOf" srcId="{D8DDA427-8485-48E2-B691-77A8B516146E}" destId="{911D9DAF-BD9C-48BB-9E8F-6C9E9E37C71A}" srcOrd="0" destOrd="0" presId="urn:microsoft.com/office/officeart/2005/8/layout/vList3"/>
    <dgm:cxn modelId="{BBEA254B-A9F4-4714-BAAF-BED357B0D881}" type="presParOf" srcId="{D8DDA427-8485-48E2-B691-77A8B516146E}" destId="{036395A2-0F64-49F1-9604-551A36A70FD1}" srcOrd="1" destOrd="0" presId="urn:microsoft.com/office/officeart/2005/8/layout/vList3"/>
    <dgm:cxn modelId="{15EEFB2F-2476-4D8E-A60B-FFE9C8E0FEC4}" type="presParOf" srcId="{79500531-16A1-4E89-842C-8A563913CB15}" destId="{C6F71334-8A92-4105-88AD-499D1A31351D}" srcOrd="1" destOrd="0" presId="urn:microsoft.com/office/officeart/2005/8/layout/vList3"/>
    <dgm:cxn modelId="{E84A2412-7B05-4E6C-82C6-EBE88C2A7A00}" type="presParOf" srcId="{79500531-16A1-4E89-842C-8A563913CB15}" destId="{93728EDA-3E11-407F-8B74-7AB596E44E96}" srcOrd="2" destOrd="0" presId="urn:microsoft.com/office/officeart/2005/8/layout/vList3"/>
    <dgm:cxn modelId="{240FB399-3916-41A7-94FB-C24D4C52B81E}" type="presParOf" srcId="{93728EDA-3E11-407F-8B74-7AB596E44E96}" destId="{4C9ABC3F-DB01-460C-9CEC-188BA0372FE6}" srcOrd="0" destOrd="0" presId="urn:microsoft.com/office/officeart/2005/8/layout/vList3"/>
    <dgm:cxn modelId="{48169D0C-AFD9-45B3-9D31-023D10E40795}" type="presParOf" srcId="{93728EDA-3E11-407F-8B74-7AB596E44E96}" destId="{F133EA21-DC75-4D1C-959F-7D286ACDA915}" srcOrd="1" destOrd="0" presId="urn:microsoft.com/office/officeart/2005/8/layout/vList3"/>
    <dgm:cxn modelId="{6A4FC7FC-DEBC-4602-8A00-EAE20D5690C1}" type="presParOf" srcId="{79500531-16A1-4E89-842C-8A563913CB15}" destId="{FDB3C6DA-ABC2-4C6C-BB07-17F22B755F79}" srcOrd="3" destOrd="0" presId="urn:microsoft.com/office/officeart/2005/8/layout/vList3"/>
    <dgm:cxn modelId="{095449D2-CE31-45C0-97D7-DC726BAC0381}" type="presParOf" srcId="{79500531-16A1-4E89-842C-8A563913CB15}" destId="{83241160-69E5-46F6-9BB5-3942C902FE65}" srcOrd="4" destOrd="0" presId="urn:microsoft.com/office/officeart/2005/8/layout/vList3"/>
    <dgm:cxn modelId="{7C1A0085-34A0-4D8D-AB4D-2B9D3D6C6280}" type="presParOf" srcId="{83241160-69E5-46F6-9BB5-3942C902FE65}" destId="{FAA3BB45-849C-4770-A1AD-BF21996CA884}" srcOrd="0" destOrd="0" presId="urn:microsoft.com/office/officeart/2005/8/layout/vList3"/>
    <dgm:cxn modelId="{282387A3-523E-403B-B488-511F39963A05}" type="presParOf" srcId="{83241160-69E5-46F6-9BB5-3942C902FE65}" destId="{170387FD-9EFF-40FB-8EE5-D2944BDF6A20}"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FD4D05-A03B-414A-BA5D-6C49824696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B02B6102-3A56-454C-80EF-6BE52C3D2373}">
      <dgm:prSet/>
      <dgm:spPr/>
      <dgm:t>
        <a:bodyPr/>
        <a:lstStyle/>
        <a:p>
          <a:pPr rtl="0"/>
          <a:r>
            <a:rPr lang="en-CA" dirty="0" smtClean="0"/>
            <a:t>Advantages:</a:t>
          </a:r>
          <a:endParaRPr lang="en-CA" dirty="0"/>
        </a:p>
      </dgm:t>
    </dgm:pt>
    <dgm:pt modelId="{6A066302-F6E7-4A48-BEFB-03FDCA96572E}" type="parTrans" cxnId="{A7812F88-31AE-42EB-8F2F-D0F42BBAFE59}">
      <dgm:prSet/>
      <dgm:spPr/>
      <dgm:t>
        <a:bodyPr/>
        <a:lstStyle/>
        <a:p>
          <a:endParaRPr lang="en-CA"/>
        </a:p>
      </dgm:t>
    </dgm:pt>
    <dgm:pt modelId="{EC3AE80E-BF71-40ED-BBEA-3F2FF7EAA835}" type="sibTrans" cxnId="{A7812F88-31AE-42EB-8F2F-D0F42BBAFE59}">
      <dgm:prSet/>
      <dgm:spPr/>
      <dgm:t>
        <a:bodyPr/>
        <a:lstStyle/>
        <a:p>
          <a:endParaRPr lang="en-CA"/>
        </a:p>
      </dgm:t>
    </dgm:pt>
    <dgm:pt modelId="{7698B6E4-9795-404A-9129-773B399D1B6D}">
      <dgm:prSet/>
      <dgm:spPr/>
      <dgm:t>
        <a:bodyPr/>
        <a:lstStyle/>
        <a:p>
          <a:pPr rtl="0"/>
          <a:r>
            <a:rPr lang="en-CA" dirty="0" smtClean="0"/>
            <a:t>no need to create classifications</a:t>
          </a:r>
          <a:endParaRPr lang="en-CA" dirty="0"/>
        </a:p>
      </dgm:t>
    </dgm:pt>
    <dgm:pt modelId="{8DE18D09-CC0F-4011-89DF-65DFDAB82F3B}" type="parTrans" cxnId="{9AF1557B-1383-4C26-ABA7-3AFB6C2F0E84}">
      <dgm:prSet/>
      <dgm:spPr/>
      <dgm:t>
        <a:bodyPr/>
        <a:lstStyle/>
        <a:p>
          <a:endParaRPr lang="en-CA"/>
        </a:p>
      </dgm:t>
    </dgm:pt>
    <dgm:pt modelId="{A4F37EEC-DE3E-4614-9A6A-81107B3891B6}" type="sibTrans" cxnId="{9AF1557B-1383-4C26-ABA7-3AFB6C2F0E84}">
      <dgm:prSet/>
      <dgm:spPr/>
      <dgm:t>
        <a:bodyPr/>
        <a:lstStyle/>
        <a:p>
          <a:endParaRPr lang="en-CA"/>
        </a:p>
      </dgm:t>
    </dgm:pt>
    <dgm:pt modelId="{9C177167-ABF1-4EC5-A6B3-3C3C00C199FA}">
      <dgm:prSet/>
      <dgm:spPr/>
      <dgm:t>
        <a:bodyPr/>
        <a:lstStyle/>
        <a:p>
          <a:pPr rtl="0"/>
          <a:r>
            <a:rPr lang="en-CA" dirty="0" smtClean="0"/>
            <a:t>Disadvantages:</a:t>
          </a:r>
          <a:endParaRPr lang="en-CA" dirty="0"/>
        </a:p>
      </dgm:t>
    </dgm:pt>
    <dgm:pt modelId="{037B3564-F426-4109-A524-8F64CB4D811E}" type="parTrans" cxnId="{34C3D2C0-36C8-4250-9F9C-CBB45A486B15}">
      <dgm:prSet/>
      <dgm:spPr/>
      <dgm:t>
        <a:bodyPr/>
        <a:lstStyle/>
        <a:p>
          <a:endParaRPr lang="en-CA"/>
        </a:p>
      </dgm:t>
    </dgm:pt>
    <dgm:pt modelId="{49FF1932-EB42-4971-9377-7FAB34087126}" type="sibTrans" cxnId="{34C3D2C0-36C8-4250-9F9C-CBB45A486B15}">
      <dgm:prSet/>
      <dgm:spPr/>
      <dgm:t>
        <a:bodyPr/>
        <a:lstStyle/>
        <a:p>
          <a:endParaRPr lang="en-CA"/>
        </a:p>
      </dgm:t>
    </dgm:pt>
    <dgm:pt modelId="{9D286DAB-513E-4F93-9D4E-CD97591BB512}">
      <dgm:prSet/>
      <dgm:spPr/>
      <dgm:t>
        <a:bodyPr/>
        <a:lstStyle/>
        <a:p>
          <a:pPr rtl="0"/>
          <a:r>
            <a:rPr lang="en-CA" dirty="0" smtClean="0"/>
            <a:t>classes work better for stacks, queues, etc.</a:t>
          </a:r>
          <a:endParaRPr lang="en-CA" dirty="0"/>
        </a:p>
      </dgm:t>
    </dgm:pt>
    <dgm:pt modelId="{F7951E57-72AB-42C0-B2DA-BDED27B5A6C1}" type="parTrans" cxnId="{83041E65-DDA2-490D-8DFC-EEA772025386}">
      <dgm:prSet/>
      <dgm:spPr/>
      <dgm:t>
        <a:bodyPr/>
        <a:lstStyle/>
        <a:p>
          <a:endParaRPr lang="en-CA"/>
        </a:p>
      </dgm:t>
    </dgm:pt>
    <dgm:pt modelId="{31D7AD5B-E834-400F-BCDE-E376C2892322}" type="sibTrans" cxnId="{83041E65-DDA2-490D-8DFC-EEA772025386}">
      <dgm:prSet/>
      <dgm:spPr/>
      <dgm:t>
        <a:bodyPr/>
        <a:lstStyle/>
        <a:p>
          <a:endParaRPr lang="en-CA"/>
        </a:p>
      </dgm:t>
    </dgm:pt>
    <dgm:pt modelId="{50BF3E27-E56C-41F3-B7E3-ADB0BD1F4A79}">
      <dgm:prSet/>
      <dgm:spPr/>
      <dgm:t>
        <a:bodyPr/>
        <a:lstStyle/>
        <a:p>
          <a:pPr rtl="0"/>
          <a:r>
            <a:rPr lang="en-CA" dirty="0" smtClean="0"/>
            <a:t>incremental knowledge is more natural</a:t>
          </a:r>
          <a:endParaRPr lang="en-CA" dirty="0"/>
        </a:p>
      </dgm:t>
    </dgm:pt>
    <dgm:pt modelId="{039D31DB-E471-4000-83B5-7476630B863A}" type="parTrans" cxnId="{2D568317-4866-4D40-BDA3-93D73195F875}">
      <dgm:prSet/>
      <dgm:spPr/>
    </dgm:pt>
    <dgm:pt modelId="{318FDD91-9100-413F-AC95-63B91B20483F}" type="sibTrans" cxnId="{2D568317-4866-4D40-BDA3-93D73195F875}">
      <dgm:prSet/>
      <dgm:spPr/>
    </dgm:pt>
    <dgm:pt modelId="{BD4C7230-1FAD-43A8-A058-85C990E119A0}">
      <dgm:prSet/>
      <dgm:spPr/>
      <dgm:t>
        <a:bodyPr/>
        <a:lstStyle/>
        <a:p>
          <a:pPr rtl="0"/>
          <a:r>
            <a:rPr lang="en-CA" dirty="0" smtClean="0"/>
            <a:t>fewer building blocks</a:t>
          </a:r>
          <a:endParaRPr lang="en-CA" dirty="0"/>
        </a:p>
      </dgm:t>
    </dgm:pt>
    <dgm:pt modelId="{53211E59-7199-4646-AEA8-66C9D9B51007}" type="parTrans" cxnId="{127F681C-C55C-4C5D-9B6E-D8E53CA8A603}">
      <dgm:prSet/>
      <dgm:spPr/>
    </dgm:pt>
    <dgm:pt modelId="{0C371DB6-3B55-4729-9ABC-23A54F2CEC26}" type="sibTrans" cxnId="{127F681C-C55C-4C5D-9B6E-D8E53CA8A603}">
      <dgm:prSet/>
      <dgm:spPr/>
    </dgm:pt>
    <dgm:pt modelId="{80DAA1B2-4016-4723-A00B-36263F637D39}">
      <dgm:prSet/>
      <dgm:spPr/>
      <dgm:t>
        <a:bodyPr/>
        <a:lstStyle/>
        <a:p>
          <a:pPr rtl="0"/>
          <a:r>
            <a:rPr lang="en-CA" dirty="0" smtClean="0"/>
            <a:t>what is the prototypical integer?</a:t>
          </a:r>
          <a:endParaRPr lang="en-CA" dirty="0"/>
        </a:p>
      </dgm:t>
    </dgm:pt>
    <dgm:pt modelId="{7E5C7FB1-2800-4406-884C-D806AC5B4B4C}" type="parTrans" cxnId="{B723E275-40F0-4C0F-81B7-E523C28CCCAF}">
      <dgm:prSet/>
      <dgm:spPr/>
    </dgm:pt>
    <dgm:pt modelId="{49FE991F-9775-4F87-8DCD-BF186F40F629}" type="sibTrans" cxnId="{B723E275-40F0-4C0F-81B7-E523C28CCCAF}">
      <dgm:prSet/>
      <dgm:spPr/>
    </dgm:pt>
    <dgm:pt modelId="{A94C543B-ADC1-4F9B-96AA-911130A973ED}" type="pres">
      <dgm:prSet presAssocID="{86FD4D05-A03B-414A-BA5D-6C498246964E}" presName="linear" presStyleCnt="0">
        <dgm:presLayoutVars>
          <dgm:animLvl val="lvl"/>
          <dgm:resizeHandles val="exact"/>
        </dgm:presLayoutVars>
      </dgm:prSet>
      <dgm:spPr/>
      <dgm:t>
        <a:bodyPr/>
        <a:lstStyle/>
        <a:p>
          <a:endParaRPr lang="en-CA"/>
        </a:p>
      </dgm:t>
    </dgm:pt>
    <dgm:pt modelId="{F2212F0E-5D2D-4FAC-99F7-407ED51B2EA4}" type="pres">
      <dgm:prSet presAssocID="{B02B6102-3A56-454C-80EF-6BE52C3D2373}" presName="parentText" presStyleLbl="node1" presStyleIdx="0" presStyleCnt="2">
        <dgm:presLayoutVars>
          <dgm:chMax val="0"/>
          <dgm:bulletEnabled val="1"/>
        </dgm:presLayoutVars>
      </dgm:prSet>
      <dgm:spPr/>
      <dgm:t>
        <a:bodyPr/>
        <a:lstStyle/>
        <a:p>
          <a:endParaRPr lang="en-CA"/>
        </a:p>
      </dgm:t>
    </dgm:pt>
    <dgm:pt modelId="{9593E158-C300-4226-987C-3EA411DDBFD8}" type="pres">
      <dgm:prSet presAssocID="{B02B6102-3A56-454C-80EF-6BE52C3D2373}" presName="childText" presStyleLbl="revTx" presStyleIdx="0" presStyleCnt="2">
        <dgm:presLayoutVars>
          <dgm:bulletEnabled val="1"/>
        </dgm:presLayoutVars>
      </dgm:prSet>
      <dgm:spPr/>
      <dgm:t>
        <a:bodyPr/>
        <a:lstStyle/>
        <a:p>
          <a:endParaRPr lang="en-CA"/>
        </a:p>
      </dgm:t>
    </dgm:pt>
    <dgm:pt modelId="{D4F92ABB-E7D8-4AC3-8089-AC136CCB615E}" type="pres">
      <dgm:prSet presAssocID="{9C177167-ABF1-4EC5-A6B3-3C3C00C199FA}" presName="parentText" presStyleLbl="node1" presStyleIdx="1" presStyleCnt="2">
        <dgm:presLayoutVars>
          <dgm:chMax val="0"/>
          <dgm:bulletEnabled val="1"/>
        </dgm:presLayoutVars>
      </dgm:prSet>
      <dgm:spPr/>
      <dgm:t>
        <a:bodyPr/>
        <a:lstStyle/>
        <a:p>
          <a:endParaRPr lang="en-CA"/>
        </a:p>
      </dgm:t>
    </dgm:pt>
    <dgm:pt modelId="{B7423CAB-EA5D-4AF5-8BA4-19628C373379}" type="pres">
      <dgm:prSet presAssocID="{9C177167-ABF1-4EC5-A6B3-3C3C00C199FA}" presName="childText" presStyleLbl="revTx" presStyleIdx="1" presStyleCnt="2">
        <dgm:presLayoutVars>
          <dgm:bulletEnabled val="1"/>
        </dgm:presLayoutVars>
      </dgm:prSet>
      <dgm:spPr/>
      <dgm:t>
        <a:bodyPr/>
        <a:lstStyle/>
        <a:p>
          <a:endParaRPr lang="en-CA"/>
        </a:p>
      </dgm:t>
    </dgm:pt>
  </dgm:ptLst>
  <dgm:cxnLst>
    <dgm:cxn modelId="{B723E275-40F0-4C0F-81B7-E523C28CCCAF}" srcId="{9C177167-ABF1-4EC5-A6B3-3C3C00C199FA}" destId="{80DAA1B2-4016-4723-A00B-36263F637D39}" srcOrd="1" destOrd="0" parTransId="{7E5C7FB1-2800-4406-884C-D806AC5B4B4C}" sibTransId="{49FE991F-9775-4F87-8DCD-BF186F40F629}"/>
    <dgm:cxn modelId="{14D0E7FF-1DFA-4BBC-8B11-6A1D749C8223}" type="presOf" srcId="{9C177167-ABF1-4EC5-A6B3-3C3C00C199FA}" destId="{D4F92ABB-E7D8-4AC3-8089-AC136CCB615E}" srcOrd="0" destOrd="0" presId="urn:microsoft.com/office/officeart/2005/8/layout/vList2"/>
    <dgm:cxn modelId="{34C3D2C0-36C8-4250-9F9C-CBB45A486B15}" srcId="{86FD4D05-A03B-414A-BA5D-6C498246964E}" destId="{9C177167-ABF1-4EC5-A6B3-3C3C00C199FA}" srcOrd="1" destOrd="0" parTransId="{037B3564-F426-4109-A524-8F64CB4D811E}" sibTransId="{49FF1932-EB42-4971-9377-7FAB34087126}"/>
    <dgm:cxn modelId="{761466F0-EDE8-485A-AC50-E7D4693DC8C3}" type="presOf" srcId="{86FD4D05-A03B-414A-BA5D-6C498246964E}" destId="{A94C543B-ADC1-4F9B-96AA-911130A973ED}" srcOrd="0" destOrd="0" presId="urn:microsoft.com/office/officeart/2005/8/layout/vList2"/>
    <dgm:cxn modelId="{78874B3D-FEBE-4646-B0BF-BB7DECAC7E43}" type="presOf" srcId="{BD4C7230-1FAD-43A8-A058-85C990E119A0}" destId="{9593E158-C300-4226-987C-3EA411DDBFD8}" srcOrd="0" destOrd="2" presId="urn:microsoft.com/office/officeart/2005/8/layout/vList2"/>
    <dgm:cxn modelId="{AED45023-C820-410E-BB3E-8D4C97F783CD}" type="presOf" srcId="{9D286DAB-513E-4F93-9D4E-CD97591BB512}" destId="{B7423CAB-EA5D-4AF5-8BA4-19628C373379}" srcOrd="0" destOrd="0" presId="urn:microsoft.com/office/officeart/2005/8/layout/vList2"/>
    <dgm:cxn modelId="{60DF9D40-569F-4934-B3AF-3D6901C34103}" type="presOf" srcId="{80DAA1B2-4016-4723-A00B-36263F637D39}" destId="{B7423CAB-EA5D-4AF5-8BA4-19628C373379}" srcOrd="0" destOrd="1" presId="urn:microsoft.com/office/officeart/2005/8/layout/vList2"/>
    <dgm:cxn modelId="{FB0C718E-7336-4BB0-85C6-F653C532BD40}" type="presOf" srcId="{50BF3E27-E56C-41F3-B7E3-ADB0BD1F4A79}" destId="{9593E158-C300-4226-987C-3EA411DDBFD8}" srcOrd="0" destOrd="1" presId="urn:microsoft.com/office/officeart/2005/8/layout/vList2"/>
    <dgm:cxn modelId="{9AF1557B-1383-4C26-ABA7-3AFB6C2F0E84}" srcId="{B02B6102-3A56-454C-80EF-6BE52C3D2373}" destId="{7698B6E4-9795-404A-9129-773B399D1B6D}" srcOrd="0" destOrd="0" parTransId="{8DE18D09-CC0F-4011-89DF-65DFDAB82F3B}" sibTransId="{A4F37EEC-DE3E-4614-9A6A-81107B3891B6}"/>
    <dgm:cxn modelId="{2D568317-4866-4D40-BDA3-93D73195F875}" srcId="{B02B6102-3A56-454C-80EF-6BE52C3D2373}" destId="{50BF3E27-E56C-41F3-B7E3-ADB0BD1F4A79}" srcOrd="1" destOrd="0" parTransId="{039D31DB-E471-4000-83B5-7476630B863A}" sibTransId="{318FDD91-9100-413F-AC95-63B91B20483F}"/>
    <dgm:cxn modelId="{A7812F88-31AE-42EB-8F2F-D0F42BBAFE59}" srcId="{86FD4D05-A03B-414A-BA5D-6C498246964E}" destId="{B02B6102-3A56-454C-80EF-6BE52C3D2373}" srcOrd="0" destOrd="0" parTransId="{6A066302-F6E7-4A48-BEFB-03FDCA96572E}" sibTransId="{EC3AE80E-BF71-40ED-BBEA-3F2FF7EAA835}"/>
    <dgm:cxn modelId="{127F681C-C55C-4C5D-9B6E-D8E53CA8A603}" srcId="{B02B6102-3A56-454C-80EF-6BE52C3D2373}" destId="{BD4C7230-1FAD-43A8-A058-85C990E119A0}" srcOrd="2" destOrd="0" parTransId="{53211E59-7199-4646-AEA8-66C9D9B51007}" sibTransId="{0C371DB6-3B55-4729-9ABC-23A54F2CEC26}"/>
    <dgm:cxn modelId="{83041E65-DDA2-490D-8DFC-EEA772025386}" srcId="{9C177167-ABF1-4EC5-A6B3-3C3C00C199FA}" destId="{9D286DAB-513E-4F93-9D4E-CD97591BB512}" srcOrd="0" destOrd="0" parTransId="{F7951E57-72AB-42C0-B2DA-BDED27B5A6C1}" sibTransId="{31D7AD5B-E834-400F-BCDE-E376C2892322}"/>
    <dgm:cxn modelId="{65224D71-95F7-4819-A67B-2A806BFA20C6}" type="presOf" srcId="{7698B6E4-9795-404A-9129-773B399D1B6D}" destId="{9593E158-C300-4226-987C-3EA411DDBFD8}" srcOrd="0" destOrd="0" presId="urn:microsoft.com/office/officeart/2005/8/layout/vList2"/>
    <dgm:cxn modelId="{8CF3F244-3B54-452A-9B22-E07C1BF58012}" type="presOf" srcId="{B02B6102-3A56-454C-80EF-6BE52C3D2373}" destId="{F2212F0E-5D2D-4FAC-99F7-407ED51B2EA4}" srcOrd="0" destOrd="0" presId="urn:microsoft.com/office/officeart/2005/8/layout/vList2"/>
    <dgm:cxn modelId="{4260E74E-7BB2-4D57-9D26-53D180B17697}" type="presParOf" srcId="{A94C543B-ADC1-4F9B-96AA-911130A973ED}" destId="{F2212F0E-5D2D-4FAC-99F7-407ED51B2EA4}" srcOrd="0" destOrd="0" presId="urn:microsoft.com/office/officeart/2005/8/layout/vList2"/>
    <dgm:cxn modelId="{500F2D57-64D2-4841-8E10-68299322EFB7}" type="presParOf" srcId="{A94C543B-ADC1-4F9B-96AA-911130A973ED}" destId="{9593E158-C300-4226-987C-3EA411DDBFD8}" srcOrd="1" destOrd="0" presId="urn:microsoft.com/office/officeart/2005/8/layout/vList2"/>
    <dgm:cxn modelId="{EC26F906-6F0E-45ED-971D-1F399B66F598}" type="presParOf" srcId="{A94C543B-ADC1-4F9B-96AA-911130A973ED}" destId="{D4F92ABB-E7D8-4AC3-8089-AC136CCB615E}" srcOrd="2" destOrd="0" presId="urn:microsoft.com/office/officeart/2005/8/layout/vList2"/>
    <dgm:cxn modelId="{2E518813-67D3-4690-B88A-2509EA9825B6}" type="presParOf" srcId="{A94C543B-ADC1-4F9B-96AA-911130A973ED}" destId="{B7423CAB-EA5D-4AF5-8BA4-19628C373379}"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230AD9B-C9F2-42AF-90F7-CBE1106A089A}">
      <dsp:nvSpPr>
        <dsp:cNvPr id="0" name=""/>
        <dsp:cNvSpPr/>
      </dsp:nvSpPr>
      <dsp:spPr>
        <a:xfrm>
          <a:off x="0" y="610356"/>
          <a:ext cx="8229600" cy="15590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CA" sz="6500" kern="1200" dirty="0" smtClean="0"/>
            <a:t>Classes vs. Objects</a:t>
          </a:r>
          <a:endParaRPr lang="en-CA" sz="6500" kern="1200" dirty="0"/>
        </a:p>
      </dsp:txBody>
      <dsp:txXfrm>
        <a:off x="0" y="610356"/>
        <a:ext cx="8229600" cy="1559025"/>
      </dsp:txXfrm>
    </dsp:sp>
    <dsp:sp modelId="{84AFBF8B-6269-4775-87E0-7688DEFEBC48}">
      <dsp:nvSpPr>
        <dsp:cNvPr id="0" name=""/>
        <dsp:cNvSpPr/>
      </dsp:nvSpPr>
      <dsp:spPr>
        <a:xfrm>
          <a:off x="0" y="2356581"/>
          <a:ext cx="8229600" cy="15590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CA" sz="6500" kern="1200" dirty="0" smtClean="0"/>
            <a:t>Abstract vs. Concrete</a:t>
          </a:r>
          <a:endParaRPr lang="en-CA" sz="6500" kern="1200" dirty="0"/>
        </a:p>
      </dsp:txBody>
      <dsp:txXfrm>
        <a:off x="0" y="2356581"/>
        <a:ext cx="8229600" cy="155902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47D7D2-CAE4-404F-BD42-7A1D7C2A0BC5}">
      <dsp:nvSpPr>
        <dsp:cNvPr id="0" name=""/>
        <dsp:cNvSpPr/>
      </dsp:nvSpPr>
      <dsp:spPr>
        <a:xfrm rot="10800000">
          <a:off x="1705909" y="1000"/>
          <a:ext cx="5472684" cy="13098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7587" tIns="182880" rIns="341376" bIns="182880" numCol="1" spcCol="1270" anchor="ctr" anchorCtr="0">
          <a:noAutofit/>
        </a:bodyPr>
        <a:lstStyle/>
        <a:p>
          <a:pPr lvl="0" algn="ctr" defTabSz="2133600" rtl="0">
            <a:lnSpc>
              <a:spcPct val="90000"/>
            </a:lnSpc>
            <a:spcBef>
              <a:spcPct val="0"/>
            </a:spcBef>
            <a:spcAft>
              <a:spcPct val="35000"/>
            </a:spcAft>
          </a:pPr>
          <a:r>
            <a:rPr lang="en-CA" sz="4800" kern="1200" dirty="0" smtClean="0"/>
            <a:t>Plato</a:t>
          </a:r>
          <a:endParaRPr lang="en-CA" sz="4800" kern="1200" dirty="0"/>
        </a:p>
      </dsp:txBody>
      <dsp:txXfrm rot="10800000">
        <a:off x="1705909" y="1000"/>
        <a:ext cx="5472684" cy="1309804"/>
      </dsp:txXfrm>
    </dsp:sp>
    <dsp:sp modelId="{E889E30D-37AE-472A-965A-16C6D9FFB1C5}">
      <dsp:nvSpPr>
        <dsp:cNvPr id="0" name=""/>
        <dsp:cNvSpPr/>
      </dsp:nvSpPr>
      <dsp:spPr>
        <a:xfrm>
          <a:off x="1051006" y="1000"/>
          <a:ext cx="1309804" cy="1309804"/>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0341DE-08EA-403F-8E58-7A14DD78E0A9}">
      <dsp:nvSpPr>
        <dsp:cNvPr id="0" name=""/>
        <dsp:cNvSpPr/>
      </dsp:nvSpPr>
      <dsp:spPr>
        <a:xfrm rot="10800000">
          <a:off x="1705909" y="1701791"/>
          <a:ext cx="5472684" cy="13098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7587" tIns="182880" rIns="341376" bIns="182880" numCol="1" spcCol="1270" anchor="ctr" anchorCtr="0">
          <a:noAutofit/>
        </a:bodyPr>
        <a:lstStyle/>
        <a:p>
          <a:pPr lvl="0" algn="ctr" defTabSz="2133600" rtl="0">
            <a:lnSpc>
              <a:spcPct val="90000"/>
            </a:lnSpc>
            <a:spcBef>
              <a:spcPct val="0"/>
            </a:spcBef>
            <a:spcAft>
              <a:spcPct val="35000"/>
            </a:spcAft>
          </a:pPr>
          <a:r>
            <a:rPr lang="en-CA" sz="4800" kern="1200" dirty="0" smtClean="0"/>
            <a:t>Aristotle</a:t>
          </a:r>
          <a:endParaRPr lang="en-CA" sz="4800" kern="1200" dirty="0"/>
        </a:p>
      </dsp:txBody>
      <dsp:txXfrm rot="10800000">
        <a:off x="1705909" y="1701791"/>
        <a:ext cx="5472684" cy="1309804"/>
      </dsp:txXfrm>
    </dsp:sp>
    <dsp:sp modelId="{D9C10D9D-17B5-4A88-906E-95BAA8CA26FC}">
      <dsp:nvSpPr>
        <dsp:cNvPr id="0" name=""/>
        <dsp:cNvSpPr/>
      </dsp:nvSpPr>
      <dsp:spPr>
        <a:xfrm>
          <a:off x="1051006" y="1701791"/>
          <a:ext cx="1309804" cy="1309804"/>
        </a:xfrm>
        <a:prstGeom prst="ellipse">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9BB228-C40E-40D8-9F6B-6C0ED65430F7}">
      <dsp:nvSpPr>
        <dsp:cNvPr id="0" name=""/>
        <dsp:cNvSpPr/>
      </dsp:nvSpPr>
      <dsp:spPr>
        <a:xfrm rot="10800000">
          <a:off x="1705909" y="3402582"/>
          <a:ext cx="5472684" cy="13098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7587" tIns="182880" rIns="341376" bIns="182880" numCol="1" spcCol="1270" anchor="ctr" anchorCtr="0">
          <a:noAutofit/>
        </a:bodyPr>
        <a:lstStyle/>
        <a:p>
          <a:pPr lvl="0" algn="ctr" defTabSz="2133600" rtl="0">
            <a:lnSpc>
              <a:spcPct val="90000"/>
            </a:lnSpc>
            <a:spcBef>
              <a:spcPct val="0"/>
            </a:spcBef>
            <a:spcAft>
              <a:spcPct val="35000"/>
            </a:spcAft>
          </a:pPr>
          <a:r>
            <a:rPr lang="en-CA" sz="4800" kern="1200" dirty="0" smtClean="0"/>
            <a:t>Wittgenstein</a:t>
          </a:r>
          <a:endParaRPr lang="en-CA" sz="4800" kern="1200" dirty="0"/>
        </a:p>
      </dsp:txBody>
      <dsp:txXfrm rot="10800000">
        <a:off x="1705909" y="3402582"/>
        <a:ext cx="5472684" cy="1309804"/>
      </dsp:txXfrm>
    </dsp:sp>
    <dsp:sp modelId="{461CE0C3-4916-4E68-AAAD-C7267AF86AB7}">
      <dsp:nvSpPr>
        <dsp:cNvPr id="0" name=""/>
        <dsp:cNvSpPr/>
      </dsp:nvSpPr>
      <dsp:spPr>
        <a:xfrm>
          <a:off x="1078434" y="3403582"/>
          <a:ext cx="1309804" cy="1309804"/>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6395A2-0F64-49F1-9604-551A36A70FD1}">
      <dsp:nvSpPr>
        <dsp:cNvPr id="0" name=""/>
        <dsp:cNvSpPr/>
      </dsp:nvSpPr>
      <dsp:spPr>
        <a:xfrm rot="10800000">
          <a:off x="1692784" y="1710"/>
          <a:ext cx="5472684" cy="12573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4436" tIns="129540" rIns="241808" bIns="129540" numCol="1" spcCol="1270" anchor="ctr" anchorCtr="0">
          <a:noAutofit/>
        </a:bodyPr>
        <a:lstStyle/>
        <a:p>
          <a:pPr lvl="0" algn="ctr" defTabSz="1511300" rtl="0">
            <a:lnSpc>
              <a:spcPct val="90000"/>
            </a:lnSpc>
            <a:spcBef>
              <a:spcPct val="0"/>
            </a:spcBef>
            <a:spcAft>
              <a:spcPct val="35000"/>
            </a:spcAft>
          </a:pPr>
          <a:r>
            <a:rPr lang="en-CA" sz="3400" kern="1200" dirty="0" smtClean="0"/>
            <a:t>enumeration impractical</a:t>
          </a:r>
          <a:endParaRPr lang="en-CA" sz="3400" kern="1200" dirty="0"/>
        </a:p>
      </dsp:txBody>
      <dsp:txXfrm rot="10800000">
        <a:off x="1692784" y="1710"/>
        <a:ext cx="5472684" cy="1257304"/>
      </dsp:txXfrm>
    </dsp:sp>
    <dsp:sp modelId="{911D9DAF-BD9C-48BB-9E8F-6C9E9E37C71A}">
      <dsp:nvSpPr>
        <dsp:cNvPr id="0" name=""/>
        <dsp:cNvSpPr/>
      </dsp:nvSpPr>
      <dsp:spPr>
        <a:xfrm>
          <a:off x="1064131" y="1710"/>
          <a:ext cx="1257304" cy="1257304"/>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33EA21-DC75-4D1C-959F-7D286ACDA915}">
      <dsp:nvSpPr>
        <dsp:cNvPr id="0" name=""/>
        <dsp:cNvSpPr/>
      </dsp:nvSpPr>
      <dsp:spPr>
        <a:xfrm rot="10800000">
          <a:off x="1692784" y="1634329"/>
          <a:ext cx="5472684" cy="12573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4436" tIns="129540" rIns="241808" bIns="129540" numCol="1" spcCol="1270" anchor="ctr" anchorCtr="0">
          <a:noAutofit/>
        </a:bodyPr>
        <a:lstStyle/>
        <a:p>
          <a:pPr lvl="0" algn="ctr" defTabSz="1511300" rtl="0">
            <a:lnSpc>
              <a:spcPct val="90000"/>
            </a:lnSpc>
            <a:spcBef>
              <a:spcPct val="0"/>
            </a:spcBef>
            <a:spcAft>
              <a:spcPct val="35000"/>
            </a:spcAft>
          </a:pPr>
          <a:r>
            <a:rPr lang="en-CA" sz="3400" kern="1200" dirty="0" smtClean="0"/>
            <a:t>identifying properties difficult</a:t>
          </a:r>
          <a:endParaRPr lang="en-CA" sz="3400" kern="1200" dirty="0"/>
        </a:p>
      </dsp:txBody>
      <dsp:txXfrm rot="10800000">
        <a:off x="1692784" y="1634329"/>
        <a:ext cx="5472684" cy="1257304"/>
      </dsp:txXfrm>
    </dsp:sp>
    <dsp:sp modelId="{4C9ABC3F-DB01-460C-9CEC-188BA0372FE6}">
      <dsp:nvSpPr>
        <dsp:cNvPr id="0" name=""/>
        <dsp:cNvSpPr/>
      </dsp:nvSpPr>
      <dsp:spPr>
        <a:xfrm>
          <a:off x="1064131" y="1634329"/>
          <a:ext cx="1257304" cy="1257304"/>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0387FD-9EFF-40FB-8EE5-D2944BDF6A20}">
      <dsp:nvSpPr>
        <dsp:cNvPr id="0" name=""/>
        <dsp:cNvSpPr/>
      </dsp:nvSpPr>
      <dsp:spPr>
        <a:xfrm rot="10800000">
          <a:off x="1692784" y="3266948"/>
          <a:ext cx="5472684" cy="12573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4436" tIns="129540" rIns="241808" bIns="129540" numCol="1" spcCol="1270" anchor="ctr" anchorCtr="0">
          <a:noAutofit/>
        </a:bodyPr>
        <a:lstStyle/>
        <a:p>
          <a:pPr lvl="0" algn="ctr" defTabSz="1511300" rtl="0">
            <a:lnSpc>
              <a:spcPct val="90000"/>
            </a:lnSpc>
            <a:spcBef>
              <a:spcPct val="0"/>
            </a:spcBef>
            <a:spcAft>
              <a:spcPct val="35000"/>
            </a:spcAft>
          </a:pPr>
          <a:r>
            <a:rPr lang="en-CA" sz="3400" kern="1200" dirty="0" smtClean="0"/>
            <a:t>some classes particularly hard to define</a:t>
          </a:r>
          <a:endParaRPr lang="en-CA" sz="3400" kern="1200" dirty="0"/>
        </a:p>
      </dsp:txBody>
      <dsp:txXfrm rot="10800000">
        <a:off x="1692784" y="3266948"/>
        <a:ext cx="5472684" cy="1257304"/>
      </dsp:txXfrm>
    </dsp:sp>
    <dsp:sp modelId="{FAA3BB45-849C-4770-A1AD-BF21996CA884}">
      <dsp:nvSpPr>
        <dsp:cNvPr id="0" name=""/>
        <dsp:cNvSpPr/>
      </dsp:nvSpPr>
      <dsp:spPr>
        <a:xfrm>
          <a:off x="1064131" y="3266948"/>
          <a:ext cx="1257304" cy="1257304"/>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212F0E-5D2D-4FAC-99F7-407ED51B2EA4}">
      <dsp:nvSpPr>
        <dsp:cNvPr id="0" name=""/>
        <dsp:cNvSpPr/>
      </dsp:nvSpPr>
      <dsp:spPr>
        <a:xfrm>
          <a:off x="0" y="25795"/>
          <a:ext cx="8229600" cy="9354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CA" sz="3900" kern="1200" dirty="0" smtClean="0"/>
            <a:t>Advantages:</a:t>
          </a:r>
          <a:endParaRPr lang="en-CA" sz="3900" kern="1200" dirty="0"/>
        </a:p>
      </dsp:txBody>
      <dsp:txXfrm>
        <a:off x="0" y="25795"/>
        <a:ext cx="8229600" cy="935415"/>
      </dsp:txXfrm>
    </dsp:sp>
    <dsp:sp modelId="{9593E158-C300-4226-987C-3EA411DDBFD8}">
      <dsp:nvSpPr>
        <dsp:cNvPr id="0" name=""/>
        <dsp:cNvSpPr/>
      </dsp:nvSpPr>
      <dsp:spPr>
        <a:xfrm>
          <a:off x="0" y="961210"/>
          <a:ext cx="8229600" cy="1574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CA" sz="3000" kern="1200" dirty="0" smtClean="0"/>
            <a:t>no need to create classifications</a:t>
          </a:r>
          <a:endParaRPr lang="en-CA" sz="3000" kern="1200" dirty="0"/>
        </a:p>
        <a:p>
          <a:pPr marL="285750" lvl="1" indent="-285750" algn="l" defTabSz="1333500" rtl="0">
            <a:lnSpc>
              <a:spcPct val="90000"/>
            </a:lnSpc>
            <a:spcBef>
              <a:spcPct val="0"/>
            </a:spcBef>
            <a:spcAft>
              <a:spcPct val="20000"/>
            </a:spcAft>
            <a:buChar char="••"/>
          </a:pPr>
          <a:r>
            <a:rPr lang="en-CA" sz="3000" kern="1200" dirty="0" smtClean="0"/>
            <a:t>incremental knowledge is more natural</a:t>
          </a:r>
          <a:endParaRPr lang="en-CA" sz="3000" kern="1200" dirty="0"/>
        </a:p>
        <a:p>
          <a:pPr marL="285750" lvl="1" indent="-285750" algn="l" defTabSz="1333500" rtl="0">
            <a:lnSpc>
              <a:spcPct val="90000"/>
            </a:lnSpc>
            <a:spcBef>
              <a:spcPct val="0"/>
            </a:spcBef>
            <a:spcAft>
              <a:spcPct val="20000"/>
            </a:spcAft>
            <a:buChar char="••"/>
          </a:pPr>
          <a:r>
            <a:rPr lang="en-CA" sz="3000" kern="1200" dirty="0" smtClean="0"/>
            <a:t>fewer building blocks</a:t>
          </a:r>
          <a:endParaRPr lang="en-CA" sz="3000" kern="1200" dirty="0"/>
        </a:p>
      </dsp:txBody>
      <dsp:txXfrm>
        <a:off x="0" y="961210"/>
        <a:ext cx="8229600" cy="1574235"/>
      </dsp:txXfrm>
    </dsp:sp>
    <dsp:sp modelId="{D4F92ABB-E7D8-4AC3-8089-AC136CCB615E}">
      <dsp:nvSpPr>
        <dsp:cNvPr id="0" name=""/>
        <dsp:cNvSpPr/>
      </dsp:nvSpPr>
      <dsp:spPr>
        <a:xfrm>
          <a:off x="0" y="2535445"/>
          <a:ext cx="8229600" cy="9354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CA" sz="3900" kern="1200" dirty="0" smtClean="0"/>
            <a:t>Disadvantages:</a:t>
          </a:r>
          <a:endParaRPr lang="en-CA" sz="3900" kern="1200" dirty="0"/>
        </a:p>
      </dsp:txBody>
      <dsp:txXfrm>
        <a:off x="0" y="2535445"/>
        <a:ext cx="8229600" cy="935415"/>
      </dsp:txXfrm>
    </dsp:sp>
    <dsp:sp modelId="{B7423CAB-EA5D-4AF5-8BA4-19628C373379}">
      <dsp:nvSpPr>
        <dsp:cNvPr id="0" name=""/>
        <dsp:cNvSpPr/>
      </dsp:nvSpPr>
      <dsp:spPr>
        <a:xfrm>
          <a:off x="0" y="3470860"/>
          <a:ext cx="8229600" cy="1029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CA" sz="3000" kern="1200" dirty="0" smtClean="0"/>
            <a:t>classes work better for stacks, queues, etc.</a:t>
          </a:r>
          <a:endParaRPr lang="en-CA" sz="3000" kern="1200" dirty="0"/>
        </a:p>
        <a:p>
          <a:pPr marL="285750" lvl="1" indent="-285750" algn="l" defTabSz="1333500" rtl="0">
            <a:lnSpc>
              <a:spcPct val="90000"/>
            </a:lnSpc>
            <a:spcBef>
              <a:spcPct val="0"/>
            </a:spcBef>
            <a:spcAft>
              <a:spcPct val="20000"/>
            </a:spcAft>
            <a:buChar char="••"/>
          </a:pPr>
          <a:r>
            <a:rPr lang="en-CA" sz="3000" kern="1200" dirty="0" smtClean="0"/>
            <a:t>what is the prototypical integer?</a:t>
          </a:r>
          <a:endParaRPr lang="en-CA" sz="3000" kern="1200" dirty="0"/>
        </a:p>
      </dsp:txBody>
      <dsp:txXfrm>
        <a:off x="0" y="3470860"/>
        <a:ext cx="8229600" cy="10293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10DDE5-AA2C-45D8-BE04-F2D9B45C9A1A}" type="datetimeFigureOut">
              <a:rPr lang="en-CA" smtClean="0"/>
              <a:pPr/>
              <a:t>25/05/2011</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4C90E-434A-45E7-8CC2-4960CDF22B4E}" type="slidenum">
              <a:rPr lang="en-CA" smtClean="0"/>
              <a:pPr/>
              <a:t>‹#›</a:t>
            </a:fld>
            <a:endParaRPr lang="en-CA"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joint work with Thomas Petzoldt.</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1</a:t>
            </a:fld>
            <a:endParaRPr lang="en-CA"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we change fred’s color that will change childOfFred’s color but not copyOfFred’s color.</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15</a:t>
            </a:fld>
            <a:endParaRPr lang="en-CA"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primary function in the proto package</a:t>
            </a:r>
            <a:r>
              <a:rPr lang="en-CA" baseline="0" dirty="0" smtClean="0"/>
              <a:t> is the proto constructor which creates new proto objects.</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16</a:t>
            </a:fld>
            <a:endParaRPr lang="en-CA"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 pen has a location,</a:t>
            </a:r>
            <a:r>
              <a:rPr lang="en-CA" baseline="0" dirty="0" smtClean="0"/>
              <a:t> x, on the X axis.  The draw method causes a line segment to be drawn from x to the argument newx.  </a:t>
            </a:r>
            <a:r>
              <a:rPr lang="en-CA" dirty="0" smtClean="0"/>
              <a:t>The blue</a:t>
            </a:r>
            <a:r>
              <a:rPr lang="en-CA" baseline="0" dirty="0" smtClean="0"/>
              <a:t> part cannot be reduced to x since this is not necessarily pen. draw is delegated to pen2 so this might be pen2.</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17</a:t>
            </a:fld>
            <a:endParaRPr lang="en-CA"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Proto and instantiated</a:t>
            </a:r>
            <a:r>
              <a:rPr lang="en-CA" baseline="0" dirty="0" smtClean="0"/>
              <a:t>ProtoMethod are the two classes in the proto package.</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19</a:t>
            </a:fld>
            <a:endParaRPr lang="en-CA"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Although</a:t>
            </a:r>
            <a:r>
              <a:rPr lang="en-CA" baseline="0" dirty="0" smtClean="0"/>
              <a:t> an instantiated proto method is defined using 2 arguments here one calls it with one since the first is curried.  Instantiated proto methods can also be created from ordinary R functions like ls.   pen2$ls first looks for ls in pen2 so R’s ls could be overridden.  Ditto for p$proto.</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20</a:t>
            </a:fld>
            <a:endParaRPr lang="en-CA"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ls,</a:t>
            </a:r>
            <a:r>
              <a:rPr lang="en-CA" baseline="0" dirty="0" smtClean="0"/>
              <a:t> str, print, as.list, parent.env, length are NOT defined  in proto.</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21</a:t>
            </a:fld>
            <a:endParaRPr lang="en-CA"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 turtle advanced d units in the direction</a:t>
            </a:r>
            <a:r>
              <a:rPr lang="en-CA" baseline="0" dirty="0" smtClean="0"/>
              <a:t> dir where dir is typically +1 or -1.</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23</a:t>
            </a:fld>
            <a:endParaRPr lang="en-CA"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GUIs tend to involve global variables</a:t>
            </a:r>
            <a:r>
              <a:rPr lang="en-CA" baseline="0" dirty="0" smtClean="0"/>
              <a:t> that can be cleaned up.</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25</a:t>
            </a:fld>
            <a:endParaRPr lang="en-CA"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motivating theme</a:t>
            </a:r>
            <a:r>
              <a:rPr lang="en-CA" baseline="0" dirty="0" smtClean="0"/>
              <a:t> of prototype programming.</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3</a:t>
            </a:fld>
            <a:endParaRPr lang="en-CA"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Minimum</a:t>
            </a:r>
            <a:r>
              <a:rPr lang="en-CA" baseline="0" dirty="0" smtClean="0"/>
              <a:t> axioms in math, unified theory of everything in physics, estimating functions in statistics unify Least Squares and Maximum Likelihood.</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4</a:t>
            </a:fld>
            <a:endParaRPr lang="en-CA"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Even though prototype programming has no classes its just as powerful as conventional OO.</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5</a:t>
            </a:fld>
            <a:endParaRPr lang="en-CA"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Classes are abstractions</a:t>
            </a:r>
            <a:r>
              <a:rPr lang="en-CA" baseline="0" dirty="0" smtClean="0"/>
              <a:t> whereas objects are concrete.</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6</a:t>
            </a:fld>
            <a:endParaRPr lang="en-CA"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Plato/forms, Aristotle/biological</a:t>
            </a:r>
            <a:r>
              <a:rPr lang="en-CA" baseline="0" dirty="0" smtClean="0"/>
              <a:t> taxonomy</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7</a:t>
            </a:fld>
            <a:endParaRPr lang="en-CA"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Clyde/Fred, art</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8</a:t>
            </a:fld>
            <a:endParaRPr lang="en-CA"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clyde, the elephant and fred, the elephant.</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11</a:t>
            </a:fld>
            <a:endParaRPr lang="en-CA"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a:t>
            </a:r>
            <a:r>
              <a:rPr lang="en-CA" baseline="0" dirty="0" smtClean="0"/>
              <a:t> has two container objects: lists &amp; environments</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12</a:t>
            </a:fld>
            <a:endParaRPr lang="en-CA"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ED71C893-C1F4-41D4-8B14-E2C59F3CFC2C}" type="datetimeFigureOut">
              <a:rPr lang="en-CA" smtClean="0"/>
              <a:pPr/>
              <a:t>25/05/2011</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D71C893-C1F4-41D4-8B14-E2C59F3CFC2C}" type="datetimeFigureOut">
              <a:rPr lang="en-CA" smtClean="0"/>
              <a:pPr/>
              <a:t>25/05/2011</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D71C893-C1F4-41D4-8B14-E2C59F3CFC2C}" type="datetimeFigureOut">
              <a:rPr lang="en-CA" smtClean="0"/>
              <a:pPr/>
              <a:t>25/05/2011</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D71C893-C1F4-41D4-8B14-E2C59F3CFC2C}" type="datetimeFigureOut">
              <a:rPr lang="en-CA" smtClean="0"/>
              <a:pPr/>
              <a:t>25/05/2011</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71C893-C1F4-41D4-8B14-E2C59F3CFC2C}" type="datetimeFigureOut">
              <a:rPr lang="en-CA" smtClean="0"/>
              <a:pPr/>
              <a:t>25/05/2011</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D71C893-C1F4-41D4-8B14-E2C59F3CFC2C}" type="datetimeFigureOut">
              <a:rPr lang="en-CA" smtClean="0"/>
              <a:pPr/>
              <a:t>25/05/2011</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ED71C893-C1F4-41D4-8B14-E2C59F3CFC2C}" type="datetimeFigureOut">
              <a:rPr lang="en-CA" smtClean="0"/>
              <a:pPr/>
              <a:t>25/05/2011</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ED71C893-C1F4-41D4-8B14-E2C59F3CFC2C}" type="datetimeFigureOut">
              <a:rPr lang="en-CA" smtClean="0"/>
              <a:pPr/>
              <a:t>25/05/2011</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1C893-C1F4-41D4-8B14-E2C59F3CFC2C}" type="datetimeFigureOut">
              <a:rPr lang="en-CA" smtClean="0"/>
              <a:pPr/>
              <a:t>25/05/2011</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1C893-C1F4-41D4-8B14-E2C59F3CFC2C}" type="datetimeFigureOut">
              <a:rPr lang="en-CA" smtClean="0"/>
              <a:pPr/>
              <a:t>25/05/2011</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1C893-C1F4-41D4-8B14-E2C59F3CFC2C}" type="datetimeFigureOut">
              <a:rPr lang="en-CA" smtClean="0"/>
              <a:pPr/>
              <a:t>25/05/2011</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1C893-C1F4-41D4-8B14-E2C59F3CFC2C}" type="datetimeFigureOut">
              <a:rPr lang="en-CA" smtClean="0"/>
              <a:pPr/>
              <a:t>25/05/2011</a:t>
            </a:fld>
            <a:endParaRPr lang="en-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75C03-53B6-44F9-B46B-CFC10655AE7A}" type="slidenum">
              <a:rPr lang="en-CA" smtClean="0"/>
              <a:pPr/>
              <a:t>‹#›</a:t>
            </a:fld>
            <a:endParaRPr lang="en-CA"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proto.googlecod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r-proto.googlecod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86967"/>
            <a:ext cx="7772400" cy="1470025"/>
          </a:xfrm>
        </p:spPr>
        <p:txBody>
          <a:bodyPr/>
          <a:lstStyle/>
          <a:p>
            <a:r>
              <a:rPr lang="en-CA" dirty="0" smtClean="0"/>
              <a:t>R and proto</a:t>
            </a:r>
            <a:endParaRPr lang="en-CA" dirty="0"/>
          </a:p>
        </p:txBody>
      </p:sp>
      <p:sp>
        <p:nvSpPr>
          <p:cNvPr id="3" name="Subtitle 2"/>
          <p:cNvSpPr>
            <a:spLocks noGrp="1"/>
          </p:cNvSpPr>
          <p:nvPr>
            <p:ph type="subTitle" idx="1"/>
          </p:nvPr>
        </p:nvSpPr>
        <p:spPr/>
        <p:txBody>
          <a:bodyPr>
            <a:normAutofit fontScale="55000" lnSpcReduction="20000"/>
          </a:bodyPr>
          <a:lstStyle/>
          <a:p>
            <a:r>
              <a:rPr lang="en-CA" dirty="0" smtClean="0">
                <a:solidFill>
                  <a:schemeClr val="tx1"/>
                </a:solidFill>
              </a:rPr>
              <a:t>Louis Kates</a:t>
            </a:r>
          </a:p>
          <a:p>
            <a:r>
              <a:rPr lang="en-CA" dirty="0" smtClean="0">
                <a:solidFill>
                  <a:schemeClr val="tx1"/>
                </a:solidFill>
              </a:rPr>
              <a:t>GKX Associates Inc.</a:t>
            </a:r>
          </a:p>
          <a:p>
            <a:r>
              <a:rPr lang="en-CA" dirty="0" smtClean="0">
                <a:solidFill>
                  <a:schemeClr val="tx1"/>
                </a:solidFill>
              </a:rPr>
              <a:t>1-877-GKX-GROUP</a:t>
            </a:r>
          </a:p>
          <a:p>
            <a:endParaRPr lang="en-CA" dirty="0" smtClean="0">
              <a:solidFill>
                <a:schemeClr val="tx1"/>
              </a:solidFill>
            </a:endParaRPr>
          </a:p>
          <a:p>
            <a:r>
              <a:rPr lang="en-CA" dirty="0" smtClean="0">
                <a:solidFill>
                  <a:schemeClr val="tx1"/>
                </a:solidFill>
              </a:rPr>
              <a:t>Thomas Petzoldt</a:t>
            </a:r>
          </a:p>
          <a:p>
            <a:r>
              <a:rPr lang="en-CA" dirty="0">
                <a:solidFill>
                  <a:schemeClr val="tx1"/>
                </a:solidFill>
              </a:rPr>
              <a:t>Technische Universitaet Dresden</a:t>
            </a:r>
          </a:p>
        </p:txBody>
      </p:sp>
      <p:sp>
        <p:nvSpPr>
          <p:cNvPr id="4" name="Rectangle 3"/>
          <p:cNvSpPr/>
          <p:nvPr/>
        </p:nvSpPr>
        <p:spPr>
          <a:xfrm>
            <a:off x="3059832" y="5949280"/>
            <a:ext cx="3142335" cy="369332"/>
          </a:xfrm>
          <a:prstGeom prst="rect">
            <a:avLst/>
          </a:prstGeom>
        </p:spPr>
        <p:txBody>
          <a:bodyPr wrap="none">
            <a:spAutoFit/>
          </a:bodyPr>
          <a:lstStyle/>
          <a:p>
            <a:r>
              <a:rPr lang="en-CA" dirty="0" smtClean="0">
                <a:hlinkClick r:id="rId3"/>
              </a:rPr>
              <a:t>http://r-proto.googlecode.com</a:t>
            </a:r>
            <a:r>
              <a:rPr lang="en-CA" dirty="0" smtClean="0"/>
              <a:t> </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Prototype Programming</a:t>
            </a:r>
            <a:endParaRPr lang="en-CA" dirty="0"/>
          </a:p>
        </p:txBody>
      </p:sp>
      <p:sp>
        <p:nvSpPr>
          <p:cNvPr id="3" name="Content Placeholder 2"/>
          <p:cNvSpPr>
            <a:spLocks noGrp="1"/>
          </p:cNvSpPr>
          <p:nvPr>
            <p:ph idx="1"/>
          </p:nvPr>
        </p:nvSpPr>
        <p:spPr/>
        <p:txBody>
          <a:bodyPr>
            <a:normAutofit/>
          </a:bodyPr>
          <a:lstStyle/>
          <a:p>
            <a:pPr>
              <a:buNone/>
            </a:pPr>
            <a:endParaRPr lang="en-CA" dirty="0" smtClean="0"/>
          </a:p>
          <a:p>
            <a:pPr algn="ctr">
              <a:buNone/>
            </a:pPr>
            <a:r>
              <a:rPr lang="en-CA" dirty="0" smtClean="0"/>
              <a:t>Prototype-based programming is a type of object oriented programming in which classes are not a primitive notion though its suﬃciently powerful to encompass them.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Modeling with Prototypes</a:t>
            </a:r>
            <a:endParaRPr lang="en-CA"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3563888" y="1564687"/>
            <a:ext cx="2160239" cy="492534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Lists &amp; Environments</a:t>
            </a:r>
            <a:endParaRPr lang="en-CA" dirty="0"/>
          </a:p>
        </p:txBody>
      </p:sp>
      <p:sp>
        <p:nvSpPr>
          <p:cNvPr id="3" name="Content Placeholder 2"/>
          <p:cNvSpPr>
            <a:spLocks noGrp="1"/>
          </p:cNvSpPr>
          <p:nvPr>
            <p:ph idx="1"/>
          </p:nvPr>
        </p:nvSpPr>
        <p:spPr/>
        <p:txBody>
          <a:bodyPr/>
          <a:lstStyle/>
          <a:p>
            <a:pPr>
              <a:buNone/>
            </a:pPr>
            <a:r>
              <a:rPr lang="en-CA" dirty="0" smtClean="0"/>
              <a:t>List: </a:t>
            </a:r>
          </a:p>
          <a:p>
            <a:pPr algn="ctr">
              <a:buNone/>
            </a:pPr>
            <a:r>
              <a:rPr lang="en-CA" dirty="0" smtClean="0"/>
              <a:t>contents = identity</a:t>
            </a:r>
          </a:p>
          <a:p>
            <a:pPr>
              <a:buNone/>
            </a:pPr>
            <a:r>
              <a:rPr lang="en-CA" dirty="0" smtClean="0"/>
              <a:t>Environment: </a:t>
            </a:r>
          </a:p>
          <a:p>
            <a:pPr algn="ctr">
              <a:buNone/>
            </a:pPr>
            <a:r>
              <a:rPr lang="en-CA" dirty="0" smtClean="0"/>
              <a:t>contents ≠ identity</a:t>
            </a:r>
          </a:p>
          <a:p>
            <a:pPr>
              <a:buNone/>
            </a:pPr>
            <a:endParaRPr lang="en-CA" dirty="0"/>
          </a:p>
          <a:p>
            <a:pPr>
              <a:buNone/>
            </a:pP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Lists vs. Environments</a:t>
            </a:r>
            <a:endParaRPr lang="en-CA" dirty="0"/>
          </a:p>
        </p:txBody>
      </p:sp>
      <p:sp>
        <p:nvSpPr>
          <p:cNvPr id="3" name="Content Placeholder 2"/>
          <p:cNvSpPr>
            <a:spLocks noGrp="1"/>
          </p:cNvSpPr>
          <p:nvPr>
            <p:ph idx="1"/>
          </p:nvPr>
        </p:nvSpPr>
        <p:spPr>
          <a:xfrm>
            <a:off x="457200" y="1600201"/>
            <a:ext cx="8229600" cy="262088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a:buNone/>
            </a:pPr>
            <a:endParaRPr lang="en-CA" dirty="0" smtClean="0"/>
          </a:p>
          <a:p>
            <a:pPr>
              <a:buNone/>
            </a:pPr>
            <a:r>
              <a:rPr lang="en-CA" dirty="0" smtClean="0"/>
              <a:t># lists: identity defined by contents</a:t>
            </a:r>
          </a:p>
          <a:p>
            <a:pPr>
              <a:buNone/>
            </a:pPr>
            <a:endParaRPr lang="en-CA" dirty="0" smtClean="0"/>
          </a:p>
          <a:p>
            <a:pPr>
              <a:buNone/>
            </a:pPr>
            <a:r>
              <a:rPr lang="en-CA" dirty="0" smtClean="0"/>
              <a:t>	 L &lt;- </a:t>
            </a:r>
            <a:r>
              <a:rPr lang="en-CA" sz="3300" dirty="0" smtClean="0"/>
              <a:t>list(a</a:t>
            </a:r>
            <a:r>
              <a:rPr lang="en-CA" dirty="0" smtClean="0"/>
              <a:t> = 1, b = 2)</a:t>
            </a:r>
          </a:p>
          <a:p>
            <a:pPr>
              <a:buNone/>
            </a:pPr>
            <a:r>
              <a:rPr lang="en-CA" dirty="0" smtClean="0"/>
              <a:t>	 f &lt;- function(x) { x$a &lt;- 3 }</a:t>
            </a:r>
          </a:p>
          <a:p>
            <a:pPr>
              <a:buNone/>
            </a:pPr>
            <a:r>
              <a:rPr lang="en-CA" dirty="0" smtClean="0"/>
              <a:t>	 f(L)   # L not changed</a:t>
            </a:r>
          </a:p>
          <a:p>
            <a:pPr>
              <a:buNone/>
            </a:pPr>
            <a:endParaRPr lang="en-CA" dirty="0" smtClean="0"/>
          </a:p>
          <a:p>
            <a:pPr>
              <a:buNone/>
            </a:pPr>
            <a:endParaRPr lang="en-CA" dirty="0"/>
          </a:p>
        </p:txBody>
      </p:sp>
      <p:sp>
        <p:nvSpPr>
          <p:cNvPr id="4" name="TextBox 3"/>
          <p:cNvSpPr txBox="1"/>
          <p:nvPr/>
        </p:nvSpPr>
        <p:spPr>
          <a:xfrm>
            <a:off x="467544" y="4437112"/>
            <a:ext cx="8208912"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CA" sz="2800" dirty="0" smtClean="0"/>
              <a:t># environments: separation of identity and contents</a:t>
            </a:r>
          </a:p>
          <a:p>
            <a:pPr>
              <a:buNone/>
            </a:pPr>
            <a:endParaRPr lang="en-CA" sz="2800" dirty="0" smtClean="0"/>
          </a:p>
          <a:p>
            <a:pPr>
              <a:buNone/>
            </a:pPr>
            <a:r>
              <a:rPr lang="en-CA" sz="2800" dirty="0" smtClean="0"/>
              <a:t>      e &lt;- as.environment(L)</a:t>
            </a:r>
          </a:p>
          <a:p>
            <a:pPr>
              <a:buNone/>
            </a:pPr>
            <a:r>
              <a:rPr lang="en-CA" sz="2800" dirty="0" smtClean="0"/>
              <a:t>      f(e)   # contents of e are changed</a:t>
            </a:r>
          </a:p>
          <a:p>
            <a:endParaRPr lang="en-CA"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Modeling with Prototypes - II</a:t>
            </a:r>
            <a:endParaRPr lang="en-CA" dirty="0"/>
          </a:p>
        </p:txBody>
      </p:sp>
      <p:sp>
        <p:nvSpPr>
          <p:cNvPr id="3" name="Content Placeholder 2"/>
          <p:cNvSpPr>
            <a:spLocks noGrp="1"/>
          </p:cNvSpPr>
          <p:nvPr>
            <p:ph idx="1"/>
          </p:nvPr>
        </p:nvSpPr>
        <p:spPr>
          <a:xfrm>
            <a:off x="3337520" y="1600200"/>
            <a:ext cx="5554960" cy="4781127"/>
          </a:xfrm>
        </p:spPr>
        <p:style>
          <a:lnRef idx="1">
            <a:schemeClr val="dk1"/>
          </a:lnRef>
          <a:fillRef idx="2">
            <a:schemeClr val="dk1"/>
          </a:fillRef>
          <a:effectRef idx="1">
            <a:schemeClr val="dk1"/>
          </a:effectRef>
          <a:fontRef idx="minor">
            <a:schemeClr val="dk1"/>
          </a:fontRef>
        </p:style>
        <p:txBody>
          <a:bodyPr>
            <a:noAutofit/>
          </a:bodyPr>
          <a:lstStyle/>
          <a:p>
            <a:pPr>
              <a:buNone/>
            </a:pPr>
            <a:r>
              <a:rPr lang="en-CA" sz="2000" dirty="0">
                <a:latin typeface="Courier New" pitchFamily="49" charset="0"/>
                <a:cs typeface="Courier New" pitchFamily="49" charset="0"/>
              </a:rPr>
              <a:t>c</a:t>
            </a:r>
            <a:r>
              <a:rPr lang="en-CA" sz="2000" dirty="0" smtClean="0">
                <a:latin typeface="Courier New" pitchFamily="49" charset="0"/>
                <a:cs typeface="Courier New" pitchFamily="49" charset="0"/>
              </a:rPr>
              <a:t>lyde &lt;- new.env()</a:t>
            </a:r>
          </a:p>
          <a:p>
            <a:pPr>
              <a:buNone/>
            </a:pPr>
            <a:r>
              <a:rPr lang="en-CA" sz="2000" dirty="0" smtClean="0">
                <a:latin typeface="Courier New" pitchFamily="49" charset="0"/>
                <a:cs typeface="Courier New" pitchFamily="49" charset="0"/>
              </a:rPr>
              <a:t>clyde$legs &lt;- 4</a:t>
            </a:r>
          </a:p>
          <a:p>
            <a:pPr>
              <a:buNone/>
            </a:pPr>
            <a:r>
              <a:rPr lang="en-CA" sz="2000" dirty="0" smtClean="0">
                <a:latin typeface="Courier New" pitchFamily="49" charset="0"/>
                <a:cs typeface="Courier New" pitchFamily="49" charset="0"/>
              </a:rPr>
              <a:t>clyde$color &lt;- "grey" </a:t>
            </a:r>
          </a:p>
          <a:p>
            <a:pPr>
              <a:buNone/>
            </a:pPr>
            <a:endParaRPr lang="en-CA" sz="2000" dirty="0" smtClean="0">
              <a:latin typeface="Courier New" pitchFamily="49" charset="0"/>
              <a:cs typeface="Courier New" pitchFamily="49" charset="0"/>
            </a:endParaRPr>
          </a:p>
          <a:p>
            <a:pPr>
              <a:buNone/>
            </a:pPr>
            <a:endParaRPr lang="en-CA" sz="2000" dirty="0" smtClean="0">
              <a:latin typeface="Courier New" pitchFamily="49" charset="0"/>
              <a:cs typeface="Courier New" pitchFamily="49" charset="0"/>
            </a:endParaRPr>
          </a:p>
          <a:p>
            <a:pPr>
              <a:buNone/>
            </a:pPr>
            <a:endParaRPr lang="en-CA" sz="2000" dirty="0">
              <a:latin typeface="Courier New" pitchFamily="49" charset="0"/>
              <a:cs typeface="Courier New" pitchFamily="49" charset="0"/>
            </a:endParaRPr>
          </a:p>
          <a:p>
            <a:pPr>
              <a:buNone/>
            </a:pPr>
            <a:endParaRPr lang="en-CA" sz="2000" dirty="0" smtClean="0">
              <a:latin typeface="Courier New" pitchFamily="49" charset="0"/>
              <a:cs typeface="Courier New" pitchFamily="49" charset="0"/>
            </a:endParaRPr>
          </a:p>
          <a:p>
            <a:pPr>
              <a:buNone/>
            </a:pPr>
            <a:endParaRPr lang="en-CA" sz="2000" dirty="0">
              <a:latin typeface="Courier New" pitchFamily="49" charset="0"/>
              <a:cs typeface="Courier New" pitchFamily="49" charset="0"/>
            </a:endParaRPr>
          </a:p>
          <a:p>
            <a:pPr>
              <a:buNone/>
            </a:pPr>
            <a:r>
              <a:rPr lang="en-CA" sz="2000" dirty="0" smtClean="0">
                <a:latin typeface="Courier New" pitchFamily="49" charset="0"/>
                <a:cs typeface="Courier New" pitchFamily="49" charset="0"/>
              </a:rPr>
              <a:t>fred &lt;- new.env(parent = clyde</a:t>
            </a:r>
            <a:r>
              <a:rPr lang="en-CA" sz="2000" dirty="0">
                <a:latin typeface="Courier New" pitchFamily="49" charset="0"/>
                <a:cs typeface="Courier New" pitchFamily="49" charset="0"/>
              </a:rPr>
              <a:t>)</a:t>
            </a:r>
            <a:endParaRPr lang="en-CA" sz="2000" dirty="0" smtClean="0">
              <a:latin typeface="Courier New" pitchFamily="49" charset="0"/>
              <a:cs typeface="Courier New" pitchFamily="49" charset="0"/>
            </a:endParaRPr>
          </a:p>
          <a:p>
            <a:pPr>
              <a:buNone/>
            </a:pPr>
            <a:r>
              <a:rPr lang="en-CA" sz="2000" dirty="0" smtClean="0">
                <a:latin typeface="Courier New" pitchFamily="49" charset="0"/>
                <a:cs typeface="Courier New" pitchFamily="49" charset="0"/>
              </a:rPr>
              <a:t>fred$color &lt;- "white"</a:t>
            </a:r>
          </a:p>
          <a:p>
            <a:pPr>
              <a:buNone/>
            </a:pPr>
            <a:endParaRPr lang="en-CA" sz="2000" dirty="0" smtClean="0">
              <a:latin typeface="Courier New" pitchFamily="49" charset="0"/>
              <a:cs typeface="Courier New" pitchFamily="49" charset="0"/>
            </a:endParaRPr>
          </a:p>
          <a:p>
            <a:pPr>
              <a:buNone/>
            </a:pPr>
            <a:r>
              <a:rPr lang="en-CA" sz="2000" dirty="0" smtClean="0">
                <a:latin typeface="Courier New" pitchFamily="49" charset="0"/>
                <a:cs typeface="Courier New" pitchFamily="49" charset="0"/>
              </a:rPr>
              <a:t>with(fred, color) # "white"</a:t>
            </a:r>
          </a:p>
          <a:p>
            <a:pPr>
              <a:buNone/>
            </a:pPr>
            <a:r>
              <a:rPr lang="en-CA" sz="2000" dirty="0" smtClean="0">
                <a:latin typeface="Courier New" pitchFamily="49" charset="0"/>
                <a:cs typeface="Courier New" pitchFamily="49" charset="0"/>
              </a:rPr>
              <a:t>with(fred, legs)  # 4</a:t>
            </a:r>
          </a:p>
          <a:p>
            <a:pPr>
              <a:buNone/>
            </a:pPr>
            <a:endParaRPr lang="en-CA" sz="1800" dirty="0"/>
          </a:p>
        </p:txBody>
      </p:sp>
      <p:pic>
        <p:nvPicPr>
          <p:cNvPr id="5" name="Picture 4" descr="talk02.png"/>
          <p:cNvPicPr>
            <a:picLocks noChangeAspect="1"/>
          </p:cNvPicPr>
          <p:nvPr/>
        </p:nvPicPr>
        <p:blipFill>
          <a:blip r:embed="rId2" cstate="print"/>
          <a:stretch>
            <a:fillRect/>
          </a:stretch>
        </p:blipFill>
        <p:spPr>
          <a:xfrm>
            <a:off x="539552" y="1575591"/>
            <a:ext cx="2234109" cy="50937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lk04.jpg"/>
          <p:cNvPicPr>
            <a:picLocks noGrp="1" noChangeAspect="1"/>
          </p:cNvPicPr>
          <p:nvPr>
            <p:ph idx="1"/>
          </p:nvPr>
        </p:nvPicPr>
        <p:blipFill>
          <a:blip r:embed="rId3" cstate="print"/>
          <a:stretch>
            <a:fillRect/>
          </a:stretch>
        </p:blipFill>
        <p:spPr>
          <a:xfrm>
            <a:off x="179512" y="990257"/>
            <a:ext cx="4351015" cy="5867743"/>
          </a:xfrm>
        </p:spPr>
      </p:pic>
      <p:sp>
        <p:nvSpPr>
          <p:cNvPr id="8" name="Rectangle 7"/>
          <p:cNvSpPr/>
          <p:nvPr/>
        </p:nvSpPr>
        <p:spPr>
          <a:xfrm>
            <a:off x="3599384" y="260648"/>
            <a:ext cx="5544616" cy="341632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buNone/>
            </a:pPr>
            <a:r>
              <a:rPr lang="en-CA" dirty="0" smtClean="0">
                <a:latin typeface="Courier New" pitchFamily="49" charset="0"/>
                <a:cs typeface="Courier New" pitchFamily="49" charset="0"/>
              </a:rPr>
              <a:t># shallow copy</a:t>
            </a:r>
          </a:p>
          <a:p>
            <a:pPr>
              <a:buNone/>
            </a:pPr>
            <a:r>
              <a:rPr lang="en-CA" dirty="0" smtClean="0">
                <a:latin typeface="Courier New" pitchFamily="49" charset="0"/>
                <a:cs typeface="Courier New" pitchFamily="49" charset="0"/>
              </a:rPr>
              <a:t>copyOfFred &lt;- list2env(as.list(fred), </a:t>
            </a:r>
          </a:p>
          <a:p>
            <a:pPr>
              <a:buNone/>
            </a:pPr>
            <a:r>
              <a:rPr lang="en-CA" dirty="0" smtClean="0">
                <a:latin typeface="Courier New" pitchFamily="49" charset="0"/>
                <a:cs typeface="Courier New" pitchFamily="49" charset="0"/>
              </a:rPr>
              <a:t>             parent = parent.env(fred))</a:t>
            </a:r>
          </a:p>
          <a:p>
            <a:pPr>
              <a:buNone/>
            </a:pPr>
            <a:endParaRPr lang="en-CA" dirty="0" smtClean="0">
              <a:latin typeface="Courier New" pitchFamily="49" charset="0"/>
              <a:cs typeface="Courier New" pitchFamily="49" charset="0"/>
            </a:endParaRPr>
          </a:p>
          <a:p>
            <a:pPr>
              <a:buNone/>
            </a:pPr>
            <a:r>
              <a:rPr lang="en-CA" dirty="0" smtClean="0">
                <a:latin typeface="Courier New" pitchFamily="49" charset="0"/>
                <a:cs typeface="Courier New" pitchFamily="49" charset="0"/>
              </a:rPr>
              <a:t># delegation</a:t>
            </a:r>
          </a:p>
          <a:p>
            <a:pPr>
              <a:buNone/>
            </a:pPr>
            <a:r>
              <a:rPr lang="en-CA" dirty="0">
                <a:latin typeface="Courier New" pitchFamily="49" charset="0"/>
                <a:cs typeface="Courier New" pitchFamily="49" charset="0"/>
              </a:rPr>
              <a:t>c</a:t>
            </a:r>
            <a:r>
              <a:rPr lang="en-CA" dirty="0" smtClean="0">
                <a:latin typeface="Courier New" pitchFamily="49" charset="0"/>
                <a:cs typeface="Courier New" pitchFamily="49" charset="0"/>
              </a:rPr>
              <a:t>hildOfFred &lt;- new.env(parent = fred)</a:t>
            </a:r>
          </a:p>
          <a:p>
            <a:pPr>
              <a:buNone/>
            </a:pPr>
            <a:endParaRPr lang="en-CA" dirty="0">
              <a:latin typeface="Courier New" pitchFamily="49" charset="0"/>
              <a:cs typeface="Courier New" pitchFamily="49" charset="0"/>
            </a:endParaRPr>
          </a:p>
          <a:p>
            <a:pPr>
              <a:buNone/>
            </a:pPr>
            <a:r>
              <a:rPr lang="en-CA" dirty="0">
                <a:latin typeface="Courier New" pitchFamily="49" charset="0"/>
                <a:cs typeface="Courier New" pitchFamily="49" charset="0"/>
              </a:rPr>
              <a:t>w</a:t>
            </a:r>
            <a:r>
              <a:rPr lang="en-CA" dirty="0" smtClean="0">
                <a:latin typeface="Courier New" pitchFamily="49" charset="0"/>
                <a:cs typeface="Courier New" pitchFamily="49" charset="0"/>
              </a:rPr>
              <a:t>ith(childOfFred, legs) # 4</a:t>
            </a:r>
          </a:p>
          <a:p>
            <a:pPr>
              <a:buNone/>
            </a:pPr>
            <a:r>
              <a:rPr lang="en-CA" dirty="0">
                <a:latin typeface="Courier New" pitchFamily="49" charset="0"/>
                <a:cs typeface="Courier New" pitchFamily="49" charset="0"/>
              </a:rPr>
              <a:t>w</a:t>
            </a:r>
            <a:r>
              <a:rPr lang="en-CA" dirty="0" smtClean="0">
                <a:latin typeface="Courier New" pitchFamily="49" charset="0"/>
                <a:cs typeface="Courier New" pitchFamily="49" charset="0"/>
              </a:rPr>
              <a:t>ith(childOfFred, color) # white</a:t>
            </a:r>
          </a:p>
          <a:p>
            <a:pPr>
              <a:buNone/>
            </a:pPr>
            <a:endParaRPr lang="en-CA" dirty="0">
              <a:latin typeface="Courier New" pitchFamily="49" charset="0"/>
              <a:cs typeface="Courier New" pitchFamily="49" charset="0"/>
            </a:endParaRPr>
          </a:p>
          <a:p>
            <a:pPr>
              <a:buNone/>
            </a:pPr>
            <a:r>
              <a:rPr lang="en-CA" dirty="0" smtClean="0">
                <a:latin typeface="Courier New" pitchFamily="49" charset="0"/>
                <a:cs typeface="Courier New" pitchFamily="49" charset="0"/>
              </a:rPr>
              <a:t>with(copyOfFred, legs) # 4</a:t>
            </a:r>
          </a:p>
          <a:p>
            <a:pPr>
              <a:buNone/>
            </a:pPr>
            <a:r>
              <a:rPr lang="en-CA" dirty="0" smtClean="0">
                <a:latin typeface="Courier New" pitchFamily="49" charset="0"/>
                <a:cs typeface="Courier New" pitchFamily="49" charset="0"/>
              </a:rPr>
              <a:t>With(copyOfFred, color) # white</a:t>
            </a:r>
            <a:endParaRPr lang="en-CA" dirty="0">
              <a:latin typeface="Courier New" pitchFamily="49" charset="0"/>
              <a:cs typeface="Courier New"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UML, Environments, Proto</a:t>
            </a:r>
            <a:endParaRPr lang="en-CA" dirty="0"/>
          </a:p>
        </p:txBody>
      </p:sp>
      <p:sp>
        <p:nvSpPr>
          <p:cNvPr id="3" name="Content Placeholder 2"/>
          <p:cNvSpPr>
            <a:spLocks noGrp="1"/>
          </p:cNvSpPr>
          <p:nvPr>
            <p:ph idx="1"/>
          </p:nvPr>
        </p:nvSpPr>
        <p:spPr>
          <a:xfrm>
            <a:off x="2267744" y="1484784"/>
            <a:ext cx="3168352" cy="4525963"/>
          </a:xfrm>
        </p:spPr>
        <p:style>
          <a:lnRef idx="1">
            <a:schemeClr val="dk1"/>
          </a:lnRef>
          <a:fillRef idx="2">
            <a:schemeClr val="dk1"/>
          </a:fillRef>
          <a:effectRef idx="1">
            <a:schemeClr val="dk1"/>
          </a:effectRef>
          <a:fontRef idx="minor">
            <a:schemeClr val="dk1"/>
          </a:fontRef>
        </p:style>
        <p:txBody>
          <a:bodyPr>
            <a:normAutofit/>
          </a:bodyPr>
          <a:lstStyle/>
          <a:p>
            <a:pPr>
              <a:buNone/>
            </a:pPr>
            <a:r>
              <a:rPr lang="en-CA" sz="2000" b="1" dirty="0"/>
              <a:t>e</a:t>
            </a:r>
            <a:r>
              <a:rPr lang="en-CA" sz="2000" b="1" dirty="0" smtClean="0"/>
              <a:t>nvironments</a:t>
            </a:r>
          </a:p>
          <a:p>
            <a:pPr>
              <a:buNone/>
            </a:pPr>
            <a:r>
              <a:rPr lang="en-CA" sz="1800" dirty="0" smtClean="0"/>
              <a:t>clyde &lt;- new.env()</a:t>
            </a:r>
          </a:p>
          <a:p>
            <a:pPr>
              <a:buNone/>
            </a:pPr>
            <a:r>
              <a:rPr lang="en-CA" sz="1800" dirty="0" smtClean="0"/>
              <a:t>clyde$color &lt;- "grey" </a:t>
            </a:r>
          </a:p>
          <a:p>
            <a:pPr>
              <a:buNone/>
            </a:pPr>
            <a:r>
              <a:rPr lang="en-CA" sz="1800" dirty="0" smtClean="0"/>
              <a:t>clyde$legs &lt;- 4</a:t>
            </a:r>
          </a:p>
          <a:p>
            <a:pPr>
              <a:buNone/>
            </a:pPr>
            <a:endParaRPr lang="en-CA" sz="1800" dirty="0" smtClean="0"/>
          </a:p>
          <a:p>
            <a:pPr>
              <a:buNone/>
            </a:pPr>
            <a:r>
              <a:rPr lang="en-CA" sz="1800" dirty="0" smtClean="0"/>
              <a:t>fred &lt;- new.env(parent = clyde)</a:t>
            </a:r>
          </a:p>
          <a:p>
            <a:pPr>
              <a:buNone/>
            </a:pPr>
            <a:r>
              <a:rPr lang="en-CA" sz="1800" dirty="0" smtClean="0"/>
              <a:t>fred$color &lt;- "white"</a:t>
            </a:r>
          </a:p>
          <a:p>
            <a:pPr>
              <a:buNone/>
            </a:pPr>
            <a:endParaRPr lang="en-CA" sz="1800" dirty="0" smtClean="0"/>
          </a:p>
          <a:p>
            <a:pPr>
              <a:buNone/>
            </a:pPr>
            <a:r>
              <a:rPr lang="en-CA" sz="1800" dirty="0" smtClean="0"/>
              <a:t>with(fred, legs)</a:t>
            </a:r>
          </a:p>
          <a:p>
            <a:pPr>
              <a:buNone/>
            </a:pPr>
            <a:endParaRPr lang="en-CA" sz="2000" dirty="0" smtClean="0"/>
          </a:p>
          <a:p>
            <a:pPr>
              <a:buNone/>
            </a:pPr>
            <a:endParaRPr lang="en-CA" sz="2000" dirty="0"/>
          </a:p>
        </p:txBody>
      </p:sp>
      <p:sp>
        <p:nvSpPr>
          <p:cNvPr id="4" name="Rectangle 3"/>
          <p:cNvSpPr/>
          <p:nvPr/>
        </p:nvSpPr>
        <p:spPr>
          <a:xfrm>
            <a:off x="5508104" y="1700808"/>
            <a:ext cx="3635896"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buNone/>
            </a:pPr>
            <a:r>
              <a:rPr lang="en-CA" b="1" dirty="0"/>
              <a:t>p</a:t>
            </a:r>
            <a:r>
              <a:rPr lang="en-CA" b="1" dirty="0" smtClean="0"/>
              <a:t>roto</a:t>
            </a:r>
          </a:p>
          <a:p>
            <a:pPr>
              <a:buNone/>
            </a:pPr>
            <a:r>
              <a:rPr lang="en-CA" dirty="0" smtClean="0"/>
              <a:t>clyde &lt;-proto(color = "grey", legs = 4)</a:t>
            </a:r>
          </a:p>
          <a:p>
            <a:pPr>
              <a:buNone/>
            </a:pPr>
            <a:endParaRPr lang="en-CA" dirty="0"/>
          </a:p>
          <a:p>
            <a:pPr>
              <a:buNone/>
            </a:pPr>
            <a:endParaRPr lang="en-CA" dirty="0" smtClean="0"/>
          </a:p>
          <a:p>
            <a:pPr>
              <a:buNone/>
            </a:pPr>
            <a:endParaRPr lang="en-CA" dirty="0"/>
          </a:p>
          <a:p>
            <a:pPr>
              <a:buNone/>
            </a:pPr>
            <a:endParaRPr lang="en-CA" dirty="0" smtClean="0"/>
          </a:p>
          <a:p>
            <a:pPr>
              <a:buNone/>
            </a:pPr>
            <a:r>
              <a:rPr lang="en-CA" dirty="0" smtClean="0"/>
              <a:t>fred &lt;- clyde$proto(color = "white")</a:t>
            </a:r>
          </a:p>
          <a:p>
            <a:pPr>
              <a:buNone/>
            </a:pPr>
            <a:endParaRPr lang="en-CA" dirty="0" smtClean="0"/>
          </a:p>
          <a:p>
            <a:pPr>
              <a:buNone/>
            </a:pPr>
            <a:endParaRPr lang="en-CA" dirty="0"/>
          </a:p>
          <a:p>
            <a:pPr>
              <a:buNone/>
            </a:pPr>
            <a:r>
              <a:rPr lang="en-CA" dirty="0" smtClean="0"/>
              <a:t>fred$legs</a:t>
            </a:r>
          </a:p>
        </p:txBody>
      </p:sp>
      <p:pic>
        <p:nvPicPr>
          <p:cNvPr id="5" name="Picture 4" descr="talk02.png"/>
          <p:cNvPicPr>
            <a:picLocks noChangeAspect="1"/>
          </p:cNvPicPr>
          <p:nvPr/>
        </p:nvPicPr>
        <p:blipFill>
          <a:blip r:embed="rId3" cstate="print"/>
          <a:stretch>
            <a:fillRect/>
          </a:stretch>
        </p:blipFill>
        <p:spPr>
          <a:xfrm>
            <a:off x="35496" y="1575591"/>
            <a:ext cx="2234109" cy="50937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7744" y="188641"/>
            <a:ext cx="5976664" cy="3528391"/>
          </a:xfrm>
        </p:spPr>
        <p:style>
          <a:lnRef idx="1">
            <a:schemeClr val="dk1"/>
          </a:lnRef>
          <a:fillRef idx="2">
            <a:schemeClr val="dk1"/>
          </a:fillRef>
          <a:effectRef idx="1">
            <a:schemeClr val="dk1"/>
          </a:effectRef>
          <a:fontRef idx="minor">
            <a:schemeClr val="dk1"/>
          </a:fontRef>
        </p:style>
        <p:txBody>
          <a:bodyPr>
            <a:noAutofit/>
          </a:bodyPr>
          <a:lstStyle/>
          <a:p>
            <a:pPr>
              <a:buNone/>
            </a:pPr>
            <a:r>
              <a:rPr lang="en-CA" sz="2400" dirty="0" smtClean="0"/>
              <a:t>pen &lt;- local({   x &lt;- 0</a:t>
            </a:r>
          </a:p>
          <a:p>
            <a:pPr>
              <a:buNone/>
            </a:pPr>
            <a:r>
              <a:rPr lang="en-CA" sz="2400" dirty="0" smtClean="0"/>
              <a:t>   draw &lt;- function(this, newx) {</a:t>
            </a:r>
          </a:p>
          <a:p>
            <a:pPr>
              <a:buNone/>
            </a:pPr>
            <a:r>
              <a:rPr lang="en-CA" sz="2400" dirty="0" smtClean="0"/>
              <a:t>       cat("from", </a:t>
            </a:r>
            <a:r>
              <a:rPr lang="en-CA" sz="2400" dirty="0" smtClean="0">
                <a:solidFill>
                  <a:srgbClr val="0070C0"/>
                </a:solidFill>
              </a:rPr>
              <a:t>with(this, x)</a:t>
            </a:r>
            <a:r>
              <a:rPr lang="en-CA" sz="2400" dirty="0" smtClean="0"/>
              <a:t>, "to",newx, "\n")</a:t>
            </a:r>
          </a:p>
          <a:p>
            <a:pPr>
              <a:buNone/>
            </a:pPr>
            <a:r>
              <a:rPr lang="en-CA" sz="2400" dirty="0" smtClean="0"/>
              <a:t>       this$x &lt;- newx  }</a:t>
            </a:r>
          </a:p>
          <a:p>
            <a:pPr>
              <a:buNone/>
            </a:pPr>
            <a:r>
              <a:rPr lang="en-CA" sz="2400" dirty="0" smtClean="0"/>
              <a:t>   environment()})</a:t>
            </a:r>
          </a:p>
          <a:p>
            <a:pPr>
              <a:buNone/>
            </a:pPr>
            <a:endParaRPr lang="en-CA" sz="2400" dirty="0" smtClean="0"/>
          </a:p>
          <a:p>
            <a:pPr>
              <a:buNone/>
            </a:pPr>
            <a:r>
              <a:rPr lang="en-CA" sz="2400" dirty="0" smtClean="0"/>
              <a:t>pen2 &lt;- new.env(parent = pen);  pen2$x &lt;- 0</a:t>
            </a:r>
          </a:p>
          <a:p>
            <a:pPr>
              <a:buNone/>
            </a:pPr>
            <a:r>
              <a:rPr lang="en-CA" sz="2400" dirty="0"/>
              <a:t>w</a:t>
            </a:r>
            <a:r>
              <a:rPr lang="en-CA" sz="2400" dirty="0" smtClean="0"/>
              <a:t>ith(pen2, draw)(pen2, 1)</a:t>
            </a:r>
          </a:p>
          <a:p>
            <a:pPr>
              <a:buNone/>
            </a:pPr>
            <a:endParaRPr lang="en-CA" sz="2400" dirty="0" smtClean="0"/>
          </a:p>
          <a:p>
            <a:pPr>
              <a:buNone/>
            </a:pPr>
            <a:endParaRPr lang="en-CA" sz="2000" dirty="0"/>
          </a:p>
        </p:txBody>
      </p:sp>
      <p:sp>
        <p:nvSpPr>
          <p:cNvPr id="4" name="Rectangle 3"/>
          <p:cNvSpPr/>
          <p:nvPr/>
        </p:nvSpPr>
        <p:spPr>
          <a:xfrm>
            <a:off x="2267744" y="4005064"/>
            <a:ext cx="5616624" cy="267765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CA" sz="2400" dirty="0" smtClean="0"/>
              <a:t>pen &lt;- proto(x = 0, </a:t>
            </a:r>
          </a:p>
          <a:p>
            <a:r>
              <a:rPr lang="en-CA" sz="2400" dirty="0" smtClean="0"/>
              <a:t>   draw = function(this, newx) {</a:t>
            </a:r>
          </a:p>
          <a:p>
            <a:r>
              <a:rPr lang="en-CA" sz="2400" dirty="0" smtClean="0"/>
              <a:t>      cat("from", this$x, "to",newx, "\n")</a:t>
            </a:r>
          </a:p>
          <a:p>
            <a:r>
              <a:rPr lang="en-CA" sz="2400" dirty="0" smtClean="0"/>
              <a:t>      this$x &lt;- newx  })</a:t>
            </a:r>
          </a:p>
          <a:p>
            <a:endParaRPr lang="en-CA" sz="2400" dirty="0" smtClean="0"/>
          </a:p>
          <a:p>
            <a:r>
              <a:rPr lang="en-CA" sz="2400" dirty="0" smtClean="0"/>
              <a:t>pen2 &lt;- pen$proto(x = 0)</a:t>
            </a:r>
          </a:p>
          <a:p>
            <a:r>
              <a:rPr lang="en-CA" sz="2400" dirty="0"/>
              <a:t>p</a:t>
            </a:r>
            <a:r>
              <a:rPr lang="en-CA" sz="2400" dirty="0" smtClean="0"/>
              <a:t>en2$draw(1)</a:t>
            </a:r>
            <a:endParaRPr lang="en-CA" dirty="0"/>
          </a:p>
        </p:txBody>
      </p:sp>
      <p:pic>
        <p:nvPicPr>
          <p:cNvPr id="5" name="Picture 4" descr="talk06.jpg"/>
          <p:cNvPicPr>
            <a:picLocks noChangeAspect="1"/>
          </p:cNvPicPr>
          <p:nvPr/>
        </p:nvPicPr>
        <p:blipFill>
          <a:blip r:embed="rId3" cstate="print"/>
          <a:stretch>
            <a:fillRect/>
          </a:stretch>
        </p:blipFill>
        <p:spPr>
          <a:xfrm>
            <a:off x="167729" y="1124744"/>
            <a:ext cx="1883991" cy="45051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Syntax</a:t>
            </a:r>
            <a:endParaRPr lang="en-CA" dirty="0"/>
          </a:p>
        </p:txBody>
      </p:sp>
      <p:graphicFrame>
        <p:nvGraphicFramePr>
          <p:cNvPr id="4" name="Content Placeholder 3"/>
          <p:cNvGraphicFramePr>
            <a:graphicFrameLocks noGrp="1"/>
          </p:cNvGraphicFramePr>
          <p:nvPr>
            <p:ph idx="1"/>
          </p:nvPr>
        </p:nvGraphicFramePr>
        <p:xfrm>
          <a:off x="457200" y="1600200"/>
          <a:ext cx="8229600" cy="395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CA" dirty="0"/>
                    </a:p>
                  </a:txBody>
                  <a:tcPr/>
                </a:tc>
                <a:tc>
                  <a:txBody>
                    <a:bodyPr/>
                    <a:lstStyle/>
                    <a:p>
                      <a:pPr algn="ctr"/>
                      <a:r>
                        <a:rPr lang="en-CA" dirty="0" smtClean="0"/>
                        <a:t>Environments</a:t>
                      </a:r>
                      <a:endParaRPr lang="en-CA" dirty="0"/>
                    </a:p>
                  </a:txBody>
                  <a:tcPr/>
                </a:tc>
                <a:tc>
                  <a:txBody>
                    <a:bodyPr/>
                    <a:lstStyle/>
                    <a:p>
                      <a:pPr algn="ctr"/>
                      <a:r>
                        <a:rPr lang="en-CA" dirty="0" smtClean="0"/>
                        <a:t>proto</a:t>
                      </a:r>
                      <a:endParaRPr lang="en-CA" dirty="0"/>
                    </a:p>
                  </a:txBody>
                  <a:tcPr/>
                </a:tc>
              </a:tr>
              <a:tr h="370840">
                <a:tc>
                  <a:txBody>
                    <a:bodyPr/>
                    <a:lstStyle/>
                    <a:p>
                      <a:r>
                        <a:rPr lang="en-CA" dirty="0" smtClean="0"/>
                        <a:t>Get</a:t>
                      </a:r>
                      <a:r>
                        <a:rPr lang="en-CA" baseline="0" dirty="0" smtClean="0"/>
                        <a:t> x from p.</a:t>
                      </a:r>
                      <a:endParaRPr lang="en-CA" dirty="0"/>
                    </a:p>
                  </a:txBody>
                  <a:tcPr/>
                </a:tc>
                <a:tc>
                  <a:txBody>
                    <a:bodyPr/>
                    <a:lstStyle/>
                    <a:p>
                      <a:r>
                        <a:rPr lang="en-CA" dirty="0" smtClean="0"/>
                        <a:t>with(p, x)</a:t>
                      </a:r>
                      <a:endParaRPr lang="en-CA" dirty="0"/>
                    </a:p>
                  </a:txBody>
                  <a:tcPr/>
                </a:tc>
                <a:tc>
                  <a:txBody>
                    <a:bodyPr/>
                    <a:lstStyle/>
                    <a:p>
                      <a:r>
                        <a:rPr lang="en-CA" dirty="0" smtClean="0"/>
                        <a:t>p$x</a:t>
                      </a:r>
                      <a:endParaRPr lang="en-CA" dirty="0"/>
                    </a:p>
                  </a:txBody>
                  <a:tcPr/>
                </a:tc>
              </a:tr>
              <a:tr h="370840">
                <a:tc>
                  <a:txBody>
                    <a:bodyPr/>
                    <a:lstStyle/>
                    <a:p>
                      <a:r>
                        <a:rPr lang="en-CA" dirty="0" smtClean="0"/>
                        <a:t>Get x from p but not parent.</a:t>
                      </a:r>
                      <a:endParaRPr lang="en-CA" dirty="0"/>
                    </a:p>
                  </a:txBody>
                  <a:tcPr/>
                </a:tc>
                <a:tc>
                  <a:txBody>
                    <a:bodyPr/>
                    <a:lstStyle/>
                    <a:p>
                      <a:r>
                        <a:rPr lang="en-CA" dirty="0" smtClean="0"/>
                        <a:t>p$x or p[[“x”]]</a:t>
                      </a:r>
                      <a:endParaRPr lang="en-CA" dirty="0"/>
                    </a:p>
                  </a:txBody>
                  <a:tcPr/>
                </a:tc>
                <a:tc>
                  <a:txBody>
                    <a:bodyPr/>
                    <a:lstStyle/>
                    <a:p>
                      <a:r>
                        <a:rPr lang="en-CA" dirty="0" smtClean="0"/>
                        <a:t>p[[“x”]]</a:t>
                      </a:r>
                      <a:endParaRPr lang="en-CA" dirty="0"/>
                    </a:p>
                  </a:txBody>
                  <a:tcPr/>
                </a:tc>
              </a:tr>
              <a:tr h="370840">
                <a:tc>
                  <a:txBody>
                    <a:bodyPr/>
                    <a:lstStyle/>
                    <a:p>
                      <a:r>
                        <a:rPr lang="en-CA" dirty="0" smtClean="0"/>
                        <a:t>Invoke method</a:t>
                      </a:r>
                      <a:r>
                        <a:rPr lang="en-CA" baseline="0" dirty="0" smtClean="0"/>
                        <a:t> f of p.</a:t>
                      </a:r>
                      <a:endParaRPr lang="en-CA" dirty="0"/>
                    </a:p>
                  </a:txBody>
                  <a:tcPr/>
                </a:tc>
                <a:tc>
                  <a:txBody>
                    <a:bodyPr/>
                    <a:lstStyle/>
                    <a:p>
                      <a:r>
                        <a:rPr lang="en-CA" dirty="0" smtClean="0"/>
                        <a:t>with(p, f)(p, x)</a:t>
                      </a:r>
                      <a:endParaRPr lang="en-CA" dirty="0"/>
                    </a:p>
                  </a:txBody>
                  <a:tcPr/>
                </a:tc>
                <a:tc>
                  <a:txBody>
                    <a:bodyPr/>
                    <a:lstStyle/>
                    <a:p>
                      <a:r>
                        <a:rPr lang="en-CA" dirty="0" smtClean="0"/>
                        <a:t>p$f(x)</a:t>
                      </a:r>
                      <a:endParaRPr lang="en-CA" dirty="0"/>
                    </a:p>
                  </a:txBody>
                  <a:tcPr/>
                </a:tc>
              </a:tr>
              <a:tr h="370840">
                <a:tc>
                  <a:txBody>
                    <a:bodyPr/>
                    <a:lstStyle/>
                    <a:p>
                      <a:r>
                        <a:rPr lang="en-CA" dirty="0" smtClean="0"/>
                        <a:t>List elements.</a:t>
                      </a:r>
                      <a:endParaRPr lang="en-CA" dirty="0"/>
                    </a:p>
                  </a:txBody>
                  <a:tcPr/>
                </a:tc>
                <a:tc>
                  <a:txBody>
                    <a:bodyPr/>
                    <a:lstStyle/>
                    <a:p>
                      <a:r>
                        <a:rPr lang="en-CA" dirty="0" smtClean="0"/>
                        <a:t>ls(p)</a:t>
                      </a:r>
                      <a:endParaRPr lang="en-CA" dirty="0"/>
                    </a:p>
                  </a:txBody>
                  <a:tcPr/>
                </a:tc>
                <a:tc>
                  <a:txBody>
                    <a:bodyPr/>
                    <a:lstStyle/>
                    <a:p>
                      <a:r>
                        <a:rPr lang="en-CA" dirty="0" smtClean="0"/>
                        <a:t>p$ls()</a:t>
                      </a:r>
                      <a:endParaRPr lang="en-CA" dirty="0"/>
                    </a:p>
                  </a:txBody>
                  <a:tcPr/>
                </a:tc>
              </a:tr>
              <a:tr h="370840">
                <a:tc>
                  <a:txBody>
                    <a:bodyPr/>
                    <a:lstStyle/>
                    <a:p>
                      <a:r>
                        <a:rPr lang="en-CA" dirty="0" smtClean="0"/>
                        <a:t>Create child object</a:t>
                      </a:r>
                      <a:r>
                        <a:rPr lang="en-CA" baseline="0" dirty="0" smtClean="0"/>
                        <a:t> with two properties.</a:t>
                      </a:r>
                      <a:endParaRPr lang="en-CA" dirty="0"/>
                    </a:p>
                  </a:txBody>
                  <a:tcPr/>
                </a:tc>
                <a:tc>
                  <a:txBody>
                    <a:bodyPr/>
                    <a:lstStyle/>
                    <a:p>
                      <a:r>
                        <a:rPr lang="en-CA" dirty="0" smtClean="0"/>
                        <a:t>ch &lt;- local({x &lt;-</a:t>
                      </a:r>
                      <a:r>
                        <a:rPr lang="en-CA" baseline="0" dirty="0" smtClean="0"/>
                        <a:t> 0; y &lt;- 0</a:t>
                      </a:r>
                    </a:p>
                    <a:p>
                      <a:r>
                        <a:rPr lang="en-CA" baseline="0" dirty="0" smtClean="0"/>
                        <a:t>   environment()}</a:t>
                      </a:r>
                      <a:r>
                        <a:rPr lang="en-CA" dirty="0" smtClean="0"/>
                        <a:t>,</a:t>
                      </a:r>
                      <a:r>
                        <a:rPr lang="en-CA" baseline="0" dirty="0" smtClean="0"/>
                        <a:t> </a:t>
                      </a:r>
                    </a:p>
                    <a:p>
                      <a:r>
                        <a:rPr lang="en-CA" baseline="0" dirty="0" smtClean="0"/>
                        <a:t>   new.env(parent = p))</a:t>
                      </a:r>
                      <a:endParaRPr lang="en-CA" dirty="0"/>
                    </a:p>
                  </a:txBody>
                  <a:tcPr/>
                </a:tc>
                <a:tc>
                  <a:txBody>
                    <a:bodyPr/>
                    <a:lstStyle/>
                    <a:p>
                      <a:r>
                        <a:rPr lang="en-CA" dirty="0" smtClean="0"/>
                        <a:t>ch &lt;- p$proto(x = 0, y = 0)</a:t>
                      </a:r>
                      <a:endParaRPr lang="en-CA" dirty="0"/>
                    </a:p>
                  </a:txBody>
                  <a:tcPr/>
                </a:tc>
              </a:tr>
              <a:tr h="370840">
                <a:tc>
                  <a:txBody>
                    <a:bodyPr/>
                    <a:lstStyle/>
                    <a:p>
                      <a:r>
                        <a:rPr lang="en-CA" dirty="0" smtClean="0"/>
                        <a:t>Same but in steps.</a:t>
                      </a:r>
                      <a:endParaRPr lang="en-CA" dirty="0"/>
                    </a:p>
                  </a:txBody>
                  <a:tcPr/>
                </a:tc>
                <a:tc>
                  <a:txBody>
                    <a:bodyPr/>
                    <a:lstStyle/>
                    <a:p>
                      <a:r>
                        <a:rPr lang="en-CA" baseline="0" dirty="0" smtClean="0"/>
                        <a:t>ch &lt;- new.env(parent = p)</a:t>
                      </a:r>
                    </a:p>
                    <a:p>
                      <a:r>
                        <a:rPr lang="en-CA" baseline="0" dirty="0" smtClean="0"/>
                        <a:t>ch$x &lt;- 0</a:t>
                      </a:r>
                    </a:p>
                    <a:p>
                      <a:r>
                        <a:rPr lang="en-CA" baseline="0" dirty="0" smtClean="0"/>
                        <a:t>ch$y &lt;- 0</a:t>
                      </a:r>
                      <a:endParaRPr lang="en-CA" dirty="0"/>
                    </a:p>
                  </a:txBody>
                  <a:tcPr/>
                </a:tc>
                <a:tc>
                  <a:txBody>
                    <a:bodyPr/>
                    <a:lstStyle/>
                    <a:p>
                      <a:r>
                        <a:rPr lang="en-CA" baseline="0" dirty="0" smtClean="0"/>
                        <a:t>ch &lt;- p$proto()</a:t>
                      </a:r>
                    </a:p>
                    <a:p>
                      <a:r>
                        <a:rPr lang="en-CA" baseline="0" dirty="0" smtClean="0"/>
                        <a:t>ch$x &lt;- 0</a:t>
                      </a:r>
                    </a:p>
                    <a:p>
                      <a:r>
                        <a:rPr lang="en-CA" baseline="0" dirty="0" smtClean="0"/>
                        <a:t>ch$y &lt;- 0</a:t>
                      </a:r>
                      <a:endParaRPr lang="en-CA" dirty="0" smtClean="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S3 Classes of proto</a:t>
            </a:r>
            <a:endParaRPr lang="en-CA" dirty="0"/>
          </a:p>
        </p:txBody>
      </p:sp>
      <p:sp>
        <p:nvSpPr>
          <p:cNvPr id="3" name="Content Placeholder 2"/>
          <p:cNvSpPr>
            <a:spLocks noGrp="1"/>
          </p:cNvSpPr>
          <p:nvPr>
            <p:ph idx="1"/>
          </p:nvPr>
        </p:nvSpPr>
        <p:spPr>
          <a:xfrm>
            <a:off x="457200" y="1268760"/>
            <a:ext cx="8229600" cy="5400600"/>
          </a:xfrm>
        </p:spPr>
        <p:txBody>
          <a:bodyPr>
            <a:normAutofit/>
          </a:bodyPr>
          <a:lstStyle/>
          <a:p>
            <a:pPr>
              <a:buNone/>
            </a:pPr>
            <a:endParaRPr lang="en-CA" sz="2800" dirty="0" smtClean="0"/>
          </a:p>
          <a:p>
            <a:pPr>
              <a:buNone/>
            </a:pPr>
            <a:r>
              <a:rPr lang="en-CA" sz="2800" dirty="0" smtClean="0"/>
              <a:t>&gt; class(pen2)</a:t>
            </a:r>
          </a:p>
          <a:p>
            <a:pPr>
              <a:buNone/>
            </a:pPr>
            <a:r>
              <a:rPr lang="en-CA" sz="2800" dirty="0" smtClean="0"/>
              <a:t>[1] "proto"       "environment"</a:t>
            </a:r>
          </a:p>
          <a:p>
            <a:pPr>
              <a:buNone/>
            </a:pPr>
            <a:endParaRPr lang="en-CA" sz="2800" dirty="0" smtClean="0"/>
          </a:p>
          <a:p>
            <a:pPr>
              <a:buNone/>
            </a:pPr>
            <a:r>
              <a:rPr lang="en-CA" sz="2800" dirty="0" smtClean="0"/>
              <a:t>&gt; class(pen2$draw)</a:t>
            </a:r>
          </a:p>
          <a:p>
            <a:pPr>
              <a:buNone/>
            </a:pPr>
            <a:r>
              <a:rPr lang="en-CA" sz="2800" dirty="0" smtClean="0"/>
              <a:t>[1] "instantiatedProtoMethod" "function"    </a:t>
            </a:r>
          </a:p>
          <a:p>
            <a:pPr>
              <a:buNone/>
            </a:pPr>
            <a:endParaRPr lang="en-CA" sz="2800" dirty="0" smtClean="0"/>
          </a:p>
          <a:p>
            <a:pPr>
              <a:buNone/>
            </a:pPr>
            <a:endParaRPr lang="en-CA"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OO &amp; Related in R</a:t>
            </a:r>
            <a:endParaRPr lang="en-CA" dirty="0"/>
          </a:p>
        </p:txBody>
      </p:sp>
      <p:graphicFrame>
        <p:nvGraphicFramePr>
          <p:cNvPr id="11" name="Content Placeholder 10"/>
          <p:cNvGraphicFramePr>
            <a:graphicFrameLocks noGrp="1"/>
          </p:cNvGraphicFramePr>
          <p:nvPr>
            <p:ph idx="1"/>
          </p:nvPr>
        </p:nvGraphicFramePr>
        <p:xfrm>
          <a:off x="457200" y="1600200"/>
          <a:ext cx="8363272" cy="2560320"/>
        </p:xfrm>
        <a:graphic>
          <a:graphicData uri="http://schemas.openxmlformats.org/drawingml/2006/table">
            <a:tbl>
              <a:tblPr>
                <a:tableStyleId>{5C22544A-7EE6-4342-B048-85BDC9FD1C3A}</a:tableStyleId>
              </a:tblPr>
              <a:tblGrid>
                <a:gridCol w="2743200"/>
                <a:gridCol w="2743200"/>
                <a:gridCol w="2876872"/>
              </a:tblGrid>
              <a:tr h="370840">
                <a:tc>
                  <a:txBody>
                    <a:bodyPr/>
                    <a:lstStyle/>
                    <a:p>
                      <a:endParaRPr lang="en-CA"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b="1" dirty="0" smtClean="0"/>
                        <a:t>R Core</a:t>
                      </a:r>
                      <a:endParaRPr lang="en-CA"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b="1" dirty="0" smtClean="0"/>
                        <a:t>Package</a:t>
                      </a:r>
                      <a:endParaRPr lang="en-CA"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CA" sz="2400" b="1" dirty="0" smtClean="0"/>
                        <a:t>Conventional</a:t>
                      </a:r>
                      <a:endParaRPr lang="en-CA"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dirty="0" smtClean="0"/>
                        <a:t>Reference Classes</a:t>
                      </a:r>
                    </a:p>
                    <a:p>
                      <a:r>
                        <a:rPr lang="en-CA" sz="2400" dirty="0" smtClean="0"/>
                        <a:t>S4</a:t>
                      </a:r>
                      <a:endParaRPr lang="en-CA"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dirty="0" smtClean="0"/>
                        <a:t>R.oo (5+9)</a:t>
                      </a:r>
                      <a:endParaRPr lang="en-CA"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CA" sz="2400" b="1" dirty="0" smtClean="0"/>
                        <a:t>Prototype</a:t>
                      </a:r>
                      <a:endParaRPr lang="en-CA"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dirty="0" smtClean="0"/>
                        <a:t>proto (12+2)</a:t>
                      </a:r>
                    </a:p>
                    <a:p>
                      <a:r>
                        <a:rPr lang="en-CA" sz="2400" dirty="0" smtClean="0"/>
                        <a:t>mutatr </a:t>
                      </a:r>
                      <a:r>
                        <a:rPr lang="en-CA" sz="2400" baseline="0" dirty="0" smtClean="0"/>
                        <a:t> (0+2)</a:t>
                      </a:r>
                      <a:endParaRPr lang="en-CA"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CA" sz="2400" b="1" dirty="0" smtClean="0"/>
                        <a:t>Other</a:t>
                      </a:r>
                      <a:endParaRPr lang="en-CA"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dirty="0" smtClean="0"/>
                        <a:t>S3</a:t>
                      </a:r>
                      <a:endParaRPr lang="en-CA"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dirty="0" smtClean="0"/>
                        <a:t>futile.paradigm (0+2)</a:t>
                      </a:r>
                      <a:endParaRPr lang="en-CA"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TextBox 12"/>
          <p:cNvSpPr txBox="1"/>
          <p:nvPr/>
        </p:nvSpPr>
        <p:spPr>
          <a:xfrm>
            <a:off x="467544" y="5013176"/>
            <a:ext cx="8352928" cy="646331"/>
          </a:xfrm>
          <a:prstGeom prst="rect">
            <a:avLst/>
          </a:prstGeom>
          <a:noFill/>
        </p:spPr>
        <p:txBody>
          <a:bodyPr wrap="square" rtlCol="0">
            <a:spAutoFit/>
          </a:bodyPr>
          <a:lstStyle/>
          <a:p>
            <a:r>
              <a:rPr lang="en-CA" dirty="0" smtClean="0"/>
              <a:t>(m+n) = number of CRAN packages using it </a:t>
            </a:r>
            <a:r>
              <a:rPr lang="en-CA" u="sng" dirty="0" smtClean="0"/>
              <a:t>not</a:t>
            </a:r>
            <a:r>
              <a:rPr lang="en-CA" dirty="0" smtClean="0"/>
              <a:t> by any of the same authors or maintainer + number </a:t>
            </a:r>
            <a:r>
              <a:rPr lang="en-CA" u="sng" dirty="0" smtClean="0"/>
              <a:t>by</a:t>
            </a:r>
            <a:r>
              <a:rPr lang="en-CA" dirty="0" smtClean="0"/>
              <a:t> any of the same authors or maintainer</a:t>
            </a:r>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instantiatedProtoMethod S3 class</a:t>
            </a:r>
            <a:endParaRPr lang="en-CA" dirty="0"/>
          </a:p>
        </p:txBody>
      </p:sp>
      <p:sp>
        <p:nvSpPr>
          <p:cNvPr id="3" name="Content Placeholder 2"/>
          <p:cNvSpPr>
            <a:spLocks noGrp="1"/>
          </p:cNvSpPr>
          <p:nvPr>
            <p:ph idx="1"/>
          </p:nvPr>
        </p:nvSpPr>
        <p:spPr>
          <a:xfrm>
            <a:off x="457200" y="1600200"/>
            <a:ext cx="8229600" cy="4925144"/>
          </a:xfrm>
        </p:spPr>
        <p:txBody>
          <a:bodyPr>
            <a:normAutofit fontScale="70000" lnSpcReduction="20000"/>
          </a:bodyPr>
          <a:lstStyle/>
          <a:p>
            <a:pPr>
              <a:buNone/>
            </a:pPr>
            <a:r>
              <a:rPr lang="en-CA" dirty="0" smtClean="0"/>
              <a:t>Automatically curried.  Defined with 2 arguments but called </a:t>
            </a:r>
          </a:p>
          <a:p>
            <a:pPr>
              <a:buNone/>
            </a:pPr>
            <a:r>
              <a:rPr lang="en-CA" dirty="0" smtClean="0"/>
              <a:t>with 1:</a:t>
            </a:r>
          </a:p>
          <a:p>
            <a:pPr>
              <a:buNone/>
            </a:pPr>
            <a:endParaRPr lang="en-CA" dirty="0" smtClean="0"/>
          </a:p>
          <a:p>
            <a:pPr>
              <a:buNone/>
            </a:pPr>
            <a:r>
              <a:rPr lang="en-CA" dirty="0" smtClean="0"/>
              <a:t>&gt; pen2$draw </a:t>
            </a:r>
          </a:p>
          <a:p>
            <a:pPr>
              <a:buNone/>
            </a:pPr>
            <a:r>
              <a:rPr lang="en-CA" dirty="0" smtClean="0"/>
              <a:t>proto method (instantiated with 02af32ac): </a:t>
            </a:r>
          </a:p>
          <a:p>
            <a:pPr>
              <a:buNone/>
            </a:pPr>
            <a:r>
              <a:rPr lang="en-CA" dirty="0"/>
              <a:t> </a:t>
            </a:r>
            <a:r>
              <a:rPr lang="en-CA" dirty="0" smtClean="0"/>
              <a:t>  function(this, newx) {</a:t>
            </a:r>
          </a:p>
          <a:p>
            <a:pPr>
              <a:buNone/>
            </a:pPr>
            <a:r>
              <a:rPr lang="en-CA" dirty="0" smtClean="0"/>
              <a:t>      cat("from", this$x, "to", newx, "\n")</a:t>
            </a:r>
          </a:p>
          <a:p>
            <a:pPr>
              <a:buNone/>
            </a:pPr>
            <a:endParaRPr lang="en-CA" dirty="0" smtClean="0"/>
          </a:p>
          <a:p>
            <a:pPr>
              <a:buNone/>
            </a:pPr>
            <a:r>
              <a:rPr lang="en-CA" dirty="0" smtClean="0"/>
              <a:t>      this$x &lt;- newx  }</a:t>
            </a:r>
          </a:p>
          <a:p>
            <a:pPr>
              <a:buNone/>
            </a:pPr>
            <a:r>
              <a:rPr lang="en-CA" dirty="0" smtClean="0"/>
              <a:t>&lt;environment: 02afcb40&gt;</a:t>
            </a:r>
          </a:p>
          <a:p>
            <a:pPr>
              <a:buNone/>
            </a:pPr>
            <a:endParaRPr lang="en-CA" dirty="0" smtClean="0"/>
          </a:p>
          <a:p>
            <a:pPr>
              <a:buNone/>
            </a:pPr>
            <a:r>
              <a:rPr lang="en-CA" dirty="0" smtClean="0"/>
              <a:t>pen2$draw(1)    # or with(pen2, draw)(pen2, 1)</a:t>
            </a:r>
          </a:p>
          <a:p>
            <a:pPr>
              <a:buNone/>
            </a:pPr>
            <a:r>
              <a:rPr lang="en-CA" dirty="0" smtClean="0"/>
              <a:t>pen2$ls()             # or with(pen2, ls)(pen2).   </a:t>
            </a:r>
            <a:endParaRPr lang="en-CA" dirty="0"/>
          </a:p>
        </p:txBody>
      </p:sp>
      <p:sp>
        <p:nvSpPr>
          <p:cNvPr id="4" name="TextBox 3"/>
          <p:cNvSpPr txBox="1"/>
          <p:nvPr/>
        </p:nvSpPr>
        <p:spPr>
          <a:xfrm>
            <a:off x="5508104" y="2564904"/>
            <a:ext cx="324036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dirty="0" smtClean="0"/>
              <a:t>environment(pen2) is 02af32ac </a:t>
            </a:r>
            <a:endParaRPr lang="en-CA" dirty="0"/>
          </a:p>
        </p:txBody>
      </p:sp>
      <p:sp>
        <p:nvSpPr>
          <p:cNvPr id="5" name="TextBox 4"/>
          <p:cNvSpPr txBox="1"/>
          <p:nvPr/>
        </p:nvSpPr>
        <p:spPr>
          <a:xfrm>
            <a:off x="5148064" y="4293096"/>
            <a:ext cx="324036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dirty="0" smtClean="0"/>
              <a:t>environment(pen) is 02afcb40 </a:t>
            </a:r>
            <a:endParaRPr lang="en-CA" dirty="0"/>
          </a:p>
        </p:txBody>
      </p:sp>
      <p:cxnSp>
        <p:nvCxnSpPr>
          <p:cNvPr id="7" name="Straight Arrow Connector 6"/>
          <p:cNvCxnSpPr>
            <a:stCxn id="5" idx="1"/>
          </p:cNvCxnSpPr>
          <p:nvPr/>
        </p:nvCxnSpPr>
        <p:spPr>
          <a:xfrm rot="10800000" flipV="1">
            <a:off x="3851920" y="4477762"/>
            <a:ext cx="1296144" cy="31939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a:stCxn id="4" idx="1"/>
          </p:cNvCxnSpPr>
          <p:nvPr/>
        </p:nvCxnSpPr>
        <p:spPr>
          <a:xfrm rot="10800000" flipV="1">
            <a:off x="5220072" y="2749570"/>
            <a:ext cx="288032" cy="39139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5292080" y="4941168"/>
            <a:ext cx="338437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dirty="0" smtClean="0"/>
              <a:t>draw delegated from pen to pen2 </a:t>
            </a:r>
            <a:endParaRPr lang="en-CA" dirty="0"/>
          </a:p>
        </p:txBody>
      </p:sp>
      <p:cxnSp>
        <p:nvCxnSpPr>
          <p:cNvPr id="12" name="Straight Arrow Connector 11"/>
          <p:cNvCxnSpPr>
            <a:stCxn id="10" idx="1"/>
          </p:cNvCxnSpPr>
          <p:nvPr/>
        </p:nvCxnSpPr>
        <p:spPr>
          <a:xfrm rot="10800000" flipV="1">
            <a:off x="2411760" y="5125834"/>
            <a:ext cx="2880320" cy="31939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2339752" y="6211669"/>
            <a:ext cx="612068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dirty="0" smtClean="0"/>
              <a:t>ls(pen2) gives same answer but lacks capability of overriding ls</a:t>
            </a:r>
            <a:endParaRPr lang="en-CA" dirty="0"/>
          </a:p>
        </p:txBody>
      </p:sp>
      <p:cxnSp>
        <p:nvCxnSpPr>
          <p:cNvPr id="15" name="Straight Arrow Connector 14"/>
          <p:cNvCxnSpPr>
            <a:stCxn id="13" idx="1"/>
          </p:cNvCxnSpPr>
          <p:nvPr/>
        </p:nvCxnSpPr>
        <p:spPr>
          <a:xfrm rot="10800000">
            <a:off x="1835696" y="6021299"/>
            <a:ext cx="504056" cy="3750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483768" y="1916832"/>
            <a:ext cx="2808312" cy="172819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179512" y="3429000"/>
            <a:ext cx="3096344" cy="7920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Currying ordinary functions</a:t>
            </a:r>
            <a:endParaRPr lang="en-CA" dirty="0"/>
          </a:p>
        </p:txBody>
      </p:sp>
      <p:sp>
        <p:nvSpPr>
          <p:cNvPr id="3" name="Content Placeholder 2"/>
          <p:cNvSpPr>
            <a:spLocks noGrp="1"/>
          </p:cNvSpPr>
          <p:nvPr>
            <p:ph idx="1"/>
          </p:nvPr>
        </p:nvSpPr>
        <p:spPr/>
        <p:txBody>
          <a:bodyPr>
            <a:normAutofit/>
          </a:bodyPr>
          <a:lstStyle/>
          <a:p>
            <a:pPr>
              <a:buNone/>
            </a:pPr>
            <a:r>
              <a:rPr lang="en-CA" dirty="0" smtClean="0"/>
              <a:t>pen2$ls()</a:t>
            </a:r>
          </a:p>
          <a:p>
            <a:pPr>
              <a:buNone/>
            </a:pPr>
            <a:r>
              <a:rPr lang="en-CA" dirty="0"/>
              <a:t>p</a:t>
            </a:r>
            <a:r>
              <a:rPr lang="en-CA" dirty="0" smtClean="0"/>
              <a:t>en2$str()</a:t>
            </a:r>
          </a:p>
          <a:p>
            <a:pPr>
              <a:buNone/>
            </a:pPr>
            <a:r>
              <a:rPr lang="en-CA" dirty="0" smtClean="0"/>
              <a:t>pen2$print()</a:t>
            </a:r>
          </a:p>
          <a:p>
            <a:pPr>
              <a:buNone/>
            </a:pPr>
            <a:r>
              <a:rPr lang="en-CA" dirty="0" smtClean="0"/>
              <a:t>pen2$as.list()</a:t>
            </a:r>
          </a:p>
          <a:p>
            <a:pPr>
              <a:buNone/>
            </a:pPr>
            <a:r>
              <a:rPr lang="en-CA" dirty="0" smtClean="0"/>
              <a:t>pen2$parent.env()</a:t>
            </a:r>
          </a:p>
          <a:p>
            <a:pPr>
              <a:buNone/>
            </a:pPr>
            <a:r>
              <a:rPr lang="en-CA" dirty="0" smtClean="0"/>
              <a:t>pen2$eapply(length)</a:t>
            </a:r>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Traits</a:t>
            </a:r>
            <a:endParaRPr lang="en-CA" dirty="0"/>
          </a:p>
        </p:txBody>
      </p:sp>
      <p:sp>
        <p:nvSpPr>
          <p:cNvPr id="3" name="Content Placeholder 2"/>
          <p:cNvSpPr>
            <a:spLocks noGrp="1"/>
          </p:cNvSpPr>
          <p:nvPr>
            <p:ph idx="1"/>
          </p:nvPr>
        </p:nvSpPr>
        <p:spPr>
          <a:xfrm>
            <a:off x="2051720" y="1600200"/>
            <a:ext cx="6635080" cy="4709120"/>
          </a:xfrm>
        </p:spPr>
        <p:txBody>
          <a:bodyPr>
            <a:normAutofit fontScale="92500" lnSpcReduction="10000"/>
          </a:bodyPr>
          <a:lstStyle/>
          <a:p>
            <a:pPr>
              <a:buNone/>
            </a:pPr>
            <a:r>
              <a:rPr lang="en-CA" dirty="0" smtClean="0"/>
              <a:t>    An object which contains only methods and variables that are intended to be shared by all its children (as opposed to an object whose purpose is to have its own methods and variables) is known as a trait </a:t>
            </a:r>
            <a:r>
              <a:rPr lang="en-CA" sz="2200" dirty="0" smtClean="0"/>
              <a:t>(Agesen et al ’92, SELF manual)</a:t>
            </a:r>
            <a:endParaRPr lang="en-CA" dirty="0" smtClean="0"/>
          </a:p>
          <a:p>
            <a:pPr>
              <a:buNone/>
            </a:pPr>
            <a:endParaRPr lang="en-CA" dirty="0"/>
          </a:p>
          <a:p>
            <a:pPr>
              <a:buNone/>
            </a:pPr>
            <a:r>
              <a:rPr lang="en-CA" dirty="0" smtClean="0"/>
              <a:t> Pen &lt;- proto(draw = ..as before.., </a:t>
            </a:r>
          </a:p>
          <a:p>
            <a:pPr>
              <a:buNone/>
            </a:pPr>
            <a:r>
              <a:rPr lang="en-CA" dirty="0"/>
              <a:t> </a:t>
            </a:r>
            <a:r>
              <a:rPr lang="en-CA" dirty="0" smtClean="0"/>
              <a:t>  new = function(this, x) this$proto(x = x))</a:t>
            </a:r>
          </a:p>
          <a:p>
            <a:pPr>
              <a:buNone/>
            </a:pPr>
            <a:r>
              <a:rPr lang="en-CA" dirty="0"/>
              <a:t> </a:t>
            </a:r>
            <a:r>
              <a:rPr lang="en-CA" dirty="0" smtClean="0"/>
              <a:t>newPen &lt;- Pen$new(0)</a:t>
            </a:r>
          </a:p>
          <a:p>
            <a:pPr>
              <a:buNone/>
            </a:pPr>
            <a:endParaRPr lang="en-CA" dirty="0"/>
          </a:p>
        </p:txBody>
      </p:sp>
      <p:pic>
        <p:nvPicPr>
          <p:cNvPr id="4" name="Picture 3" descr="Pen.jpg"/>
          <p:cNvPicPr>
            <a:picLocks noChangeAspect="1"/>
          </p:cNvPicPr>
          <p:nvPr/>
        </p:nvPicPr>
        <p:blipFill>
          <a:blip r:embed="rId2" cstate="print"/>
          <a:stretch>
            <a:fillRect/>
          </a:stretch>
        </p:blipFill>
        <p:spPr>
          <a:xfrm>
            <a:off x="323528" y="1916832"/>
            <a:ext cx="1656184" cy="39604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085584" cy="908720"/>
          </a:xfrm>
        </p:spPr>
        <p:txBody>
          <a:bodyPr/>
          <a:lstStyle/>
          <a:p>
            <a:r>
              <a:rPr lang="en-CA" dirty="0" smtClean="0"/>
              <a:t>.super</a:t>
            </a:r>
            <a:endParaRPr lang="en-CA" dirty="0"/>
          </a:p>
        </p:txBody>
      </p:sp>
      <p:sp>
        <p:nvSpPr>
          <p:cNvPr id="4" name="Content Placeholder 3"/>
          <p:cNvSpPr>
            <a:spLocks noGrp="1"/>
          </p:cNvSpPr>
          <p:nvPr>
            <p:ph idx="1"/>
          </p:nvPr>
        </p:nvSpPr>
        <p:spPr>
          <a:xfrm>
            <a:off x="3121496" y="1484784"/>
            <a:ext cx="5554960" cy="5373216"/>
          </a:xfrm>
        </p:spPr>
        <p:txBody>
          <a:bodyPr/>
          <a:lstStyle/>
          <a:p>
            <a:pPr>
              <a:buNone/>
            </a:pPr>
            <a:endParaRPr lang="en-CA" dirty="0" smtClean="0"/>
          </a:p>
          <a:p>
            <a:pPr>
              <a:buNone/>
            </a:pPr>
            <a:endParaRPr lang="en-CA" dirty="0"/>
          </a:p>
        </p:txBody>
      </p:sp>
      <p:sp>
        <p:nvSpPr>
          <p:cNvPr id="5" name="Content Placeholder 2"/>
          <p:cNvSpPr txBox="1">
            <a:spLocks/>
          </p:cNvSpPr>
          <p:nvPr/>
        </p:nvSpPr>
        <p:spPr>
          <a:xfrm>
            <a:off x="3131840" y="4121696"/>
            <a:ext cx="5976664" cy="273630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20000"/>
          </a:bodyPr>
          <a:lstStyle/>
          <a:p>
            <a:pPr marL="342900" lvl="0" indent="-342900">
              <a:spcBef>
                <a:spcPct val="20000"/>
              </a:spcBef>
            </a:pPr>
            <a:endParaRPr lang="en-CA" sz="2000" dirty="0" smtClean="0"/>
          </a:p>
          <a:p>
            <a:pPr marL="342900" lvl="0" indent="-342900">
              <a:spcBef>
                <a:spcPct val="20000"/>
              </a:spcBef>
            </a:pPr>
            <a:endParaRPr lang="en-CA" sz="2000" dirty="0" smtClean="0"/>
          </a:p>
          <a:p>
            <a:pPr marL="342900" lvl="0" indent="-342900">
              <a:spcBef>
                <a:spcPct val="20000"/>
              </a:spcBef>
            </a:pPr>
            <a:r>
              <a:rPr lang="en-CA" sz="2000" b="1" dirty="0" smtClean="0"/>
              <a:t>proto</a:t>
            </a:r>
          </a:p>
          <a:p>
            <a:pPr marL="342900" lvl="0" indent="-342900">
              <a:spcBef>
                <a:spcPct val="20000"/>
              </a:spcBef>
            </a:pPr>
            <a:r>
              <a:rPr lang="en-CA" sz="2000" dirty="0" smtClean="0"/>
              <a:t>turtle &lt;- pen$proto(dir = 1, </a:t>
            </a:r>
          </a:p>
          <a:p>
            <a:pPr marL="342900" lvl="0" indent="-342900">
              <a:spcBef>
                <a:spcPct val="20000"/>
              </a:spcBef>
            </a:pPr>
            <a:r>
              <a:rPr lang="en-CA" sz="2000" dirty="0" smtClean="0"/>
              <a:t>  draw = function(this, d = 1) </a:t>
            </a:r>
          </a:p>
          <a:p>
            <a:pPr marL="342900" lvl="0" indent="-342900">
              <a:spcBef>
                <a:spcPct val="20000"/>
              </a:spcBef>
            </a:pPr>
            <a:r>
              <a:rPr lang="en-CA" sz="2000" dirty="0" smtClean="0"/>
              <a:t>      .super$draw(this, this$x + d* this$dir)</a:t>
            </a:r>
          </a:p>
          <a:p>
            <a:pPr marL="342900" lvl="0" indent="-342900">
              <a:spcBef>
                <a:spcPct val="20000"/>
              </a:spcBef>
            </a:pPr>
            <a:r>
              <a:rPr lang="en-CA" sz="2000" dirty="0" smtClean="0"/>
              <a:t>)</a:t>
            </a:r>
          </a:p>
          <a:p>
            <a:pPr marL="342900" lvl="0" indent="-342900">
              <a:spcBef>
                <a:spcPct val="20000"/>
              </a:spcBef>
            </a:pPr>
            <a:r>
              <a:rPr lang="en-CA" sz="2000" dirty="0" smtClean="0"/>
              <a:t>turtle$draw(1) # from 0 to 1</a:t>
            </a:r>
          </a:p>
          <a:p>
            <a:pPr marL="342900" lvl="0" indent="-342900">
              <a:spcBef>
                <a:spcPct val="20000"/>
              </a:spcBef>
            </a:pPr>
            <a:r>
              <a:rPr lang="en-CA" sz="2000" dirty="0" smtClean="0"/>
              <a:t>turtle$draw(10) # from 1 to 11</a:t>
            </a:r>
          </a:p>
          <a:p>
            <a:pPr marL="342900" lvl="0" indent="-342900">
              <a:spcBef>
                <a:spcPct val="20000"/>
              </a:spcBef>
            </a:pPr>
            <a:endParaRPr lang="en-CA" sz="2000" dirty="0" smtClean="0"/>
          </a:p>
          <a:p>
            <a:pPr marL="342900" lvl="0" indent="-342900">
              <a:spcBef>
                <a:spcPct val="20000"/>
              </a:spcBef>
            </a:pPr>
            <a:endParaRPr lang="en-CA" sz="2000" dirty="0" smtClean="0"/>
          </a:p>
          <a:p>
            <a:pPr marL="342900" lvl="0" indent="-342900">
              <a:spcBef>
                <a:spcPct val="20000"/>
              </a:spcBef>
            </a:pPr>
            <a:endParaRPr lang="en-CA" sz="20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CA"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CA"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descr="turtle.jpg"/>
          <p:cNvPicPr>
            <a:picLocks noChangeAspect="1"/>
          </p:cNvPicPr>
          <p:nvPr/>
        </p:nvPicPr>
        <p:blipFill>
          <a:blip r:embed="rId3" cstate="print"/>
          <a:stretch>
            <a:fillRect/>
          </a:stretch>
        </p:blipFill>
        <p:spPr>
          <a:xfrm>
            <a:off x="179512" y="1340768"/>
            <a:ext cx="2889763" cy="3456384"/>
          </a:xfrm>
          <a:prstGeom prst="rect">
            <a:avLst/>
          </a:prstGeom>
        </p:spPr>
      </p:pic>
      <p:sp>
        <p:nvSpPr>
          <p:cNvPr id="7" name="TextBox 6"/>
          <p:cNvSpPr txBox="1"/>
          <p:nvPr/>
        </p:nvSpPr>
        <p:spPr>
          <a:xfrm>
            <a:off x="6444208" y="5949280"/>
            <a:ext cx="244827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dirty="0" smtClean="0"/>
              <a:t>No currying with .super</a:t>
            </a:r>
            <a:endParaRPr lang="en-CA" dirty="0"/>
          </a:p>
        </p:txBody>
      </p:sp>
      <p:cxnSp>
        <p:nvCxnSpPr>
          <p:cNvPr id="9" name="Straight Arrow Connector 8"/>
          <p:cNvCxnSpPr/>
          <p:nvPr/>
        </p:nvCxnSpPr>
        <p:spPr>
          <a:xfrm rot="10800000">
            <a:off x="5436096" y="5877272"/>
            <a:ext cx="1008112" cy="21602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39952" y="4293096"/>
            <a:ext cx="482453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dirty="0" smtClean="0"/>
              <a:t>.that and .super automatically inserted into turtle</a:t>
            </a:r>
            <a:endParaRPr lang="en-CA" dirty="0"/>
          </a:p>
        </p:txBody>
      </p:sp>
      <p:sp>
        <p:nvSpPr>
          <p:cNvPr id="12" name="TextBox 11"/>
          <p:cNvSpPr txBox="1"/>
          <p:nvPr/>
        </p:nvSpPr>
        <p:spPr>
          <a:xfrm>
            <a:off x="3131840" y="764704"/>
            <a:ext cx="6012160" cy="33055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342900" lvl="0" indent="-342900">
              <a:spcBef>
                <a:spcPct val="20000"/>
              </a:spcBef>
            </a:pPr>
            <a:r>
              <a:rPr lang="en-CA" b="1" dirty="0" smtClean="0"/>
              <a:t>environments</a:t>
            </a:r>
          </a:p>
          <a:p>
            <a:pPr marL="342900" lvl="0" indent="-342900">
              <a:spcBef>
                <a:spcPct val="20000"/>
              </a:spcBef>
            </a:pPr>
            <a:r>
              <a:rPr lang="en-CA" dirty="0" smtClean="0"/>
              <a:t>turtle &lt;- local({  dir &lt;- 1</a:t>
            </a:r>
          </a:p>
          <a:p>
            <a:pPr marL="342900" lvl="0" indent="-342900">
              <a:spcBef>
                <a:spcPct val="20000"/>
              </a:spcBef>
            </a:pPr>
            <a:r>
              <a:rPr lang="en-CA" dirty="0" smtClean="0"/>
              <a:t>   .that &lt;- environment(); .super &lt;- parent.env(.this)</a:t>
            </a:r>
          </a:p>
          <a:p>
            <a:pPr marL="342900" lvl="0" indent="-342900">
              <a:spcBef>
                <a:spcPct val="20000"/>
              </a:spcBef>
            </a:pPr>
            <a:r>
              <a:rPr lang="en-CA" dirty="0" smtClean="0"/>
              <a:t>    draw &lt;- function(this, d) </a:t>
            </a:r>
          </a:p>
          <a:p>
            <a:pPr marL="342900" lvl="0" indent="-342900">
              <a:spcBef>
                <a:spcPct val="20000"/>
              </a:spcBef>
            </a:pPr>
            <a:r>
              <a:rPr lang="en-CA" dirty="0" smtClean="0"/>
              <a:t>	with(.super, draw)(this, with(this, x) + d * this$dir )</a:t>
            </a:r>
          </a:p>
          <a:p>
            <a:pPr marL="342900" lvl="0" indent="-342900">
              <a:spcBef>
                <a:spcPct val="20000"/>
              </a:spcBef>
            </a:pPr>
            <a:r>
              <a:rPr lang="en-CA" dirty="0" smtClean="0"/>
              <a:t>     environment()</a:t>
            </a:r>
          </a:p>
          <a:p>
            <a:pPr marL="342900" lvl="0" indent="-342900">
              <a:spcBef>
                <a:spcPct val="20000"/>
              </a:spcBef>
            </a:pPr>
            <a:r>
              <a:rPr lang="en-CA" dirty="0" smtClean="0"/>
              <a:t>}, new.env(parent = pen))</a:t>
            </a:r>
          </a:p>
          <a:p>
            <a:pPr marL="342900" lvl="0" indent="-342900">
              <a:spcBef>
                <a:spcPct val="20000"/>
              </a:spcBef>
            </a:pPr>
            <a:r>
              <a:rPr lang="en-CA" dirty="0" smtClean="0"/>
              <a:t>with(turtle, draw)(turtle, 1)   # from 0 to 1</a:t>
            </a:r>
          </a:p>
          <a:p>
            <a:pPr marL="342900" indent="-342900">
              <a:spcBef>
                <a:spcPct val="20000"/>
              </a:spcBef>
            </a:pPr>
            <a:r>
              <a:rPr lang="en-CA" dirty="0" smtClean="0"/>
              <a:t>with(turtle, draw)(turtle, 10) # from 1 to 11</a:t>
            </a:r>
          </a:p>
          <a:p>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Typical Applications</a:t>
            </a:r>
            <a:endParaRPr lang="en-CA" dirty="0"/>
          </a:p>
        </p:txBody>
      </p:sp>
      <p:sp>
        <p:nvSpPr>
          <p:cNvPr id="3" name="Content Placeholder 2"/>
          <p:cNvSpPr>
            <a:spLocks noGrp="1"/>
          </p:cNvSpPr>
          <p:nvPr>
            <p:ph idx="1"/>
          </p:nvPr>
        </p:nvSpPr>
        <p:spPr>
          <a:xfrm>
            <a:off x="457200" y="1600201"/>
            <a:ext cx="8229600" cy="3268960"/>
          </a:xfrm>
        </p:spPr>
        <p:txBody>
          <a:bodyPr/>
          <a:lstStyle/>
          <a:p>
            <a:r>
              <a:rPr lang="en-CA" dirty="0" smtClean="0"/>
              <a:t>User interfaces</a:t>
            </a:r>
          </a:p>
          <a:p>
            <a:r>
              <a:rPr lang="en-CA" dirty="0" smtClean="0"/>
              <a:t>Graphics</a:t>
            </a:r>
          </a:p>
          <a:p>
            <a:r>
              <a:rPr lang="en-CA" dirty="0" smtClean="0"/>
              <a:t>Reporting</a:t>
            </a:r>
          </a:p>
          <a:p>
            <a:r>
              <a:rPr lang="en-CA" dirty="0" smtClean="0"/>
              <a:t>General container objects</a:t>
            </a:r>
          </a:p>
          <a:p>
            <a:r>
              <a:rPr lang="en-CA" dirty="0" smtClean="0"/>
              <a:t>Logging</a:t>
            </a:r>
          </a:p>
          <a:p>
            <a:pPr>
              <a:buNone/>
            </a:pPr>
            <a:endParaRPr lang="en-C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GUI</a:t>
            </a:r>
            <a:endParaRPr lang="en-CA" dirty="0"/>
          </a:p>
        </p:txBody>
      </p:sp>
      <p:sp>
        <p:nvSpPr>
          <p:cNvPr id="3" name="Content Placeholder 2"/>
          <p:cNvSpPr>
            <a:spLocks noGrp="1"/>
          </p:cNvSpPr>
          <p:nvPr>
            <p:ph idx="1"/>
          </p:nvPr>
        </p:nvSpPr>
        <p:spPr>
          <a:xfrm>
            <a:off x="467544" y="1556792"/>
            <a:ext cx="8229600" cy="5102027"/>
          </a:xfrm>
        </p:spPr>
        <p:txBody>
          <a:bodyPr>
            <a:normAutofit fontScale="55000" lnSpcReduction="20000"/>
          </a:bodyPr>
          <a:lstStyle/>
          <a:p>
            <a:pPr>
              <a:buNone/>
            </a:pPr>
            <a:endParaRPr lang="en-CA" dirty="0" smtClean="0"/>
          </a:p>
          <a:p>
            <a:pPr>
              <a:buNone/>
            </a:pPr>
            <a:r>
              <a:rPr lang="en-CA" dirty="0" smtClean="0"/>
              <a:t>library(proto)</a:t>
            </a:r>
          </a:p>
          <a:p>
            <a:pPr>
              <a:buNone/>
            </a:pPr>
            <a:r>
              <a:rPr lang="en-CA" dirty="0" smtClean="0"/>
              <a:t>library(gWidgets)</a:t>
            </a:r>
          </a:p>
          <a:p>
            <a:pPr>
              <a:buNone/>
            </a:pPr>
            <a:endParaRPr lang="en-CA" dirty="0" smtClean="0"/>
          </a:p>
          <a:p>
            <a:pPr>
              <a:buNone/>
            </a:pPr>
            <a:r>
              <a:rPr lang="en-CA" dirty="0" smtClean="0"/>
              <a:t>p &lt;- proto(</a:t>
            </a:r>
          </a:p>
          <a:p>
            <a:pPr>
              <a:buNone/>
            </a:pPr>
            <a:r>
              <a:rPr lang="en-CA" dirty="0" smtClean="0">
                <a:solidFill>
                  <a:schemeClr val="bg1">
                    <a:lumMod val="50000"/>
                  </a:schemeClr>
                </a:solidFill>
              </a:rPr>
              <a:t>    go = function(this) {</a:t>
            </a:r>
          </a:p>
          <a:p>
            <a:pPr>
              <a:buNone/>
            </a:pPr>
            <a:r>
              <a:rPr lang="en-CA" dirty="0" smtClean="0">
                <a:solidFill>
                  <a:schemeClr val="bg1">
                    <a:lumMod val="50000"/>
                  </a:schemeClr>
                </a:solidFill>
              </a:rPr>
              <a:t>	w &lt;- gwindow(); g &lt;- ggroup(container = w)</a:t>
            </a:r>
          </a:p>
          <a:p>
            <a:pPr>
              <a:buNone/>
            </a:pPr>
            <a:r>
              <a:rPr lang="en-CA" dirty="0" smtClean="0">
                <a:solidFill>
                  <a:schemeClr val="bg1">
                    <a:lumMod val="50000"/>
                  </a:schemeClr>
                </a:solidFill>
              </a:rPr>
              <a:t>	g.i &lt;- ggroup(horizontal=FALSE, container = g) </a:t>
            </a:r>
          </a:p>
          <a:p>
            <a:pPr>
              <a:buNone/>
            </a:pPr>
            <a:r>
              <a:rPr lang="en-CA" dirty="0" smtClean="0">
                <a:solidFill>
                  <a:schemeClr val="bg1">
                    <a:lumMod val="50000"/>
                  </a:schemeClr>
                </a:solidFill>
              </a:rPr>
              <a:t>       glabel(this$msg, container = g.i, expand = TRUE)</a:t>
            </a:r>
          </a:p>
          <a:p>
            <a:pPr>
              <a:buNone/>
            </a:pPr>
            <a:r>
              <a:rPr lang="en-CA" dirty="0" smtClean="0">
                <a:solidFill>
                  <a:schemeClr val="bg1">
                    <a:lumMod val="50000"/>
                  </a:schemeClr>
                </a:solidFill>
              </a:rPr>
              <a:t>	g.i.b &lt;- ggroup(container = g.i); addSpring(g.i.b)</a:t>
            </a:r>
          </a:p>
          <a:p>
            <a:pPr>
              <a:buNone/>
            </a:pPr>
            <a:r>
              <a:rPr lang="en-CA" dirty="0" smtClean="0">
                <a:solidFill>
                  <a:schemeClr val="bg1">
                    <a:lumMod val="50000"/>
                  </a:schemeClr>
                </a:solidFill>
              </a:rPr>
              <a:t>	gbutton("ok", handler = with(this, handler), action = this, container = g.i.b)</a:t>
            </a:r>
          </a:p>
          <a:p>
            <a:pPr>
              <a:buNone/>
            </a:pPr>
            <a:r>
              <a:rPr lang="en-CA" dirty="0" smtClean="0">
                <a:solidFill>
                  <a:schemeClr val="bg1">
                    <a:lumMod val="50000"/>
                  </a:schemeClr>
                </a:solidFill>
              </a:rPr>
              <a:t>	gbutton("cancel", handler = function(h, ...) dispose(w), container = g.i.b)</a:t>
            </a:r>
          </a:p>
          <a:p>
            <a:pPr>
              <a:buNone/>
            </a:pPr>
            <a:r>
              <a:rPr lang="en-CA" dirty="0" smtClean="0">
                <a:solidFill>
                  <a:schemeClr val="bg1">
                    <a:lumMod val="50000"/>
                  </a:schemeClr>
                </a:solidFill>
              </a:rPr>
              <a:t>  },</a:t>
            </a:r>
          </a:p>
          <a:p>
            <a:pPr>
              <a:buNone/>
            </a:pPr>
            <a:r>
              <a:rPr lang="en-CA" dirty="0" smtClean="0">
                <a:solidFill>
                  <a:schemeClr val="bg1">
                    <a:lumMod val="50000"/>
                  </a:schemeClr>
                </a:solidFill>
              </a:rPr>
              <a:t>  handler = function(h, ...) { cat("\n", h$action$msg, "\n"); dispose(h$obj) },</a:t>
            </a:r>
          </a:p>
          <a:p>
            <a:pPr>
              <a:buNone/>
            </a:pPr>
            <a:r>
              <a:rPr lang="en-CA" dirty="0" smtClean="0">
                <a:solidFill>
                  <a:srgbClr val="0070C0"/>
                </a:solidFill>
              </a:rPr>
              <a:t>  msg = "Hello"</a:t>
            </a:r>
          </a:p>
          <a:p>
            <a:pPr>
              <a:buNone/>
            </a:pPr>
            <a:r>
              <a:rPr lang="en-CA" dirty="0" smtClean="0"/>
              <a:t>)</a:t>
            </a:r>
          </a:p>
          <a:p>
            <a:pPr>
              <a:buNone/>
            </a:pPr>
            <a:r>
              <a:rPr lang="en-CA" dirty="0" smtClean="0"/>
              <a:t>ch &lt;- p$proto(</a:t>
            </a:r>
            <a:r>
              <a:rPr lang="en-CA" dirty="0" smtClean="0">
                <a:solidFill>
                  <a:srgbClr val="0070C0"/>
                </a:solidFill>
              </a:rPr>
              <a:t>msg = "Hi")</a:t>
            </a:r>
          </a:p>
          <a:p>
            <a:pPr>
              <a:buNone/>
            </a:pPr>
            <a:r>
              <a:rPr lang="en-CA" dirty="0" smtClean="0"/>
              <a:t>ch$go()  </a:t>
            </a:r>
            <a:r>
              <a:rPr lang="en-CA" dirty="0" smtClean="0">
                <a:solidFill>
                  <a:srgbClr val="FF0000"/>
                </a:solidFill>
              </a:rPr>
              <a:t># press ok button on generated GUI &amp; on R console we see:  Hi </a:t>
            </a:r>
          </a:p>
          <a:p>
            <a:pPr>
              <a:buNone/>
            </a:pPr>
            <a:endParaRPr lang="en-CA" dirty="0"/>
          </a:p>
        </p:txBody>
      </p:sp>
      <p:pic>
        <p:nvPicPr>
          <p:cNvPr id="4" name="Picture 3" descr="gWidgetsGui.jpg"/>
          <p:cNvPicPr>
            <a:picLocks noChangeAspect="1"/>
          </p:cNvPicPr>
          <p:nvPr/>
        </p:nvPicPr>
        <p:blipFill>
          <a:blip r:embed="rId3" cstate="print"/>
          <a:stretch>
            <a:fillRect/>
          </a:stretch>
        </p:blipFill>
        <p:spPr>
          <a:xfrm>
            <a:off x="7092280" y="188639"/>
            <a:ext cx="2051719" cy="403268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gsubfn</a:t>
            </a:r>
            <a:endParaRPr lang="en-CA" dirty="0"/>
          </a:p>
        </p:txBody>
      </p:sp>
      <p:sp>
        <p:nvSpPr>
          <p:cNvPr id="3" name="Content Placeholder 2"/>
          <p:cNvSpPr>
            <a:spLocks noGrp="1"/>
          </p:cNvSpPr>
          <p:nvPr>
            <p:ph idx="1"/>
          </p:nvPr>
        </p:nvSpPr>
        <p:spPr>
          <a:xfrm>
            <a:off x="251520" y="1268760"/>
            <a:ext cx="6192688" cy="3240360"/>
          </a:xfrm>
        </p:spPr>
        <p:txBody>
          <a:bodyPr>
            <a:normAutofit fontScale="77500" lnSpcReduction="20000"/>
          </a:bodyPr>
          <a:lstStyle/>
          <a:p>
            <a:pPr>
              <a:buNone/>
            </a:pPr>
            <a:r>
              <a:rPr lang="en-CA" dirty="0" smtClean="0"/>
              <a:t>     gsubfn is like gsub except the replacement string can be a proto object which supplies a fun method and optionally pre and post methods.  </a:t>
            </a:r>
          </a:p>
          <a:p>
            <a:pPr>
              <a:buNone/>
            </a:pPr>
            <a:endParaRPr lang="en-CA" dirty="0" smtClean="0"/>
          </a:p>
          <a:p>
            <a:pPr>
              <a:buNone/>
            </a:pPr>
            <a:r>
              <a:rPr lang="en-CA" dirty="0" smtClean="0"/>
              <a:t>    The fun method accepts the match and produces the replacement.  It can use the properties of the proto object to carry state between function invocations.</a:t>
            </a:r>
          </a:p>
          <a:p>
            <a:pPr>
              <a:buNone/>
            </a:pPr>
            <a:endParaRPr lang="en-CA" dirty="0" smtClean="0"/>
          </a:p>
          <a:p>
            <a:pPr>
              <a:buNone/>
            </a:pPr>
            <a:endParaRPr lang="en-CA" dirty="0"/>
          </a:p>
        </p:txBody>
      </p:sp>
      <p:sp>
        <p:nvSpPr>
          <p:cNvPr id="4" name="TextBox 3"/>
          <p:cNvSpPr txBox="1"/>
          <p:nvPr/>
        </p:nvSpPr>
        <p:spPr>
          <a:xfrm>
            <a:off x="467544" y="4581128"/>
            <a:ext cx="8280920" cy="193899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buNone/>
            </a:pPr>
            <a:r>
              <a:rPr lang="en-CA" sz="2400" dirty="0" smtClean="0"/>
              <a:t>&gt; library(gsubfn)</a:t>
            </a:r>
          </a:p>
          <a:p>
            <a:pPr>
              <a:buNone/>
            </a:pPr>
            <a:r>
              <a:rPr lang="en-CA" sz="2400" dirty="0" smtClean="0"/>
              <a:t>&gt; p2 &lt;- proto(pre = function(this) this$value &lt;- 0,</a:t>
            </a:r>
          </a:p>
          <a:p>
            <a:pPr>
              <a:buNone/>
            </a:pPr>
            <a:r>
              <a:rPr lang="en-CA" sz="2400" dirty="0" smtClean="0"/>
              <a:t>+ fun = function(this, x) this$value &lt;- this$value + as.numeric(x))</a:t>
            </a:r>
          </a:p>
          <a:p>
            <a:pPr>
              <a:buNone/>
            </a:pPr>
            <a:r>
              <a:rPr lang="en-CA" sz="2400" dirty="0" smtClean="0"/>
              <a:t>&gt; gsubfn("[0-9]+", p2, "12 3 11, 25 9")</a:t>
            </a:r>
          </a:p>
          <a:p>
            <a:pPr>
              <a:buNone/>
            </a:pPr>
            <a:r>
              <a:rPr lang="en-CA" sz="2400" dirty="0" smtClean="0"/>
              <a:t>[1] "12 15 26, 51 60”</a:t>
            </a:r>
            <a:endParaRPr lang="en-CA" sz="2400" dirty="0"/>
          </a:p>
        </p:txBody>
      </p:sp>
      <p:pic>
        <p:nvPicPr>
          <p:cNvPr id="8" name="Picture 7" descr="gsubfn.jpg"/>
          <p:cNvPicPr>
            <a:picLocks noChangeAspect="1"/>
          </p:cNvPicPr>
          <p:nvPr/>
        </p:nvPicPr>
        <p:blipFill>
          <a:blip r:embed="rId2" cstate="print"/>
          <a:stretch>
            <a:fillRect/>
          </a:stretch>
        </p:blipFill>
        <p:spPr>
          <a:xfrm>
            <a:off x="6472575" y="908720"/>
            <a:ext cx="2563921" cy="338437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CA" dirty="0" smtClean="0"/>
          </a:p>
          <a:p>
            <a:pPr>
              <a:buNone/>
            </a:pPr>
            <a:endParaRPr lang="en-CA" dirty="0"/>
          </a:p>
          <a:p>
            <a:pPr algn="ctr">
              <a:buNone/>
            </a:pPr>
            <a:r>
              <a:rPr lang="en-CA" sz="4800" dirty="0" smtClean="0">
                <a:hlinkClick r:id="rId2"/>
              </a:rPr>
              <a:t>http://r-proto.googlecode.com</a:t>
            </a:r>
            <a:endParaRPr lang="en-CA" sz="4800" dirty="0" smtClean="0"/>
          </a:p>
          <a:p>
            <a:pPr algn="ctr">
              <a:buNone/>
            </a:pPr>
            <a:endParaRPr lang="en-CA"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B050"/>
                </a:solidFill>
                <a:latin typeface="Baskerville Old Face" pitchFamily="18" charset="0"/>
                <a:ea typeface="+mn-ea"/>
                <a:cs typeface="+mn-cs"/>
              </a:rPr>
              <a:t>Simplicity</a:t>
            </a:r>
            <a:endParaRPr lang="en-CA" sz="3600" dirty="0">
              <a:solidFill>
                <a:srgbClr val="00B050"/>
              </a:solidFill>
              <a:latin typeface="Baskerville Old Face" pitchFamily="18" charset="0"/>
              <a:ea typeface="+mn-ea"/>
              <a:cs typeface="+mn-cs"/>
            </a:endParaRPr>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Autofit/>
          </a:bodyPr>
          <a:lstStyle/>
          <a:p>
            <a:pPr>
              <a:buNone/>
            </a:pPr>
            <a:endParaRPr lang="en-CA" sz="1800" dirty="0" smtClean="0">
              <a:latin typeface="Baskerville Old Face" pitchFamily="18" charset="0"/>
            </a:endParaRPr>
          </a:p>
          <a:p>
            <a:pPr>
              <a:buNone/>
            </a:pPr>
            <a:r>
              <a:rPr lang="en-CA" sz="1800" dirty="0" smtClean="0">
                <a:latin typeface="Baskerville Old Face" pitchFamily="18" charset="0"/>
              </a:rPr>
              <a:t>     </a:t>
            </a:r>
            <a:r>
              <a:rPr lang="en-CA" sz="3600" dirty="0" smtClean="0">
                <a:solidFill>
                  <a:srgbClr val="00B050"/>
                </a:solidFill>
                <a:latin typeface="Baskerville Old Face" pitchFamily="18" charset="0"/>
              </a:rPr>
              <a:t>Less</a:t>
            </a:r>
            <a:r>
              <a:rPr lang="en-CA" sz="3600" dirty="0" smtClean="0">
                <a:latin typeface="Baskerville Old Face" pitchFamily="18" charset="0"/>
              </a:rPr>
              <a:t> is more. </a:t>
            </a:r>
          </a:p>
          <a:p>
            <a:pPr>
              <a:buNone/>
            </a:pPr>
            <a:r>
              <a:rPr lang="en-CA" sz="3600" dirty="0">
                <a:latin typeface="Baskerville Old Face" pitchFamily="18" charset="0"/>
              </a:rPr>
              <a:t>	</a:t>
            </a:r>
            <a:r>
              <a:rPr lang="en-CA" sz="3600" dirty="0" smtClean="0">
                <a:latin typeface="Baskerville Old Face" pitchFamily="18" charset="0"/>
              </a:rPr>
              <a:t>	- Ludwig Mies van der Rohe</a:t>
            </a:r>
          </a:p>
          <a:p>
            <a:pPr>
              <a:buNone/>
            </a:pPr>
            <a:endParaRPr lang="en-CA" sz="3600" dirty="0" smtClean="0">
              <a:latin typeface="Baskerville Old Face" pitchFamily="18" charset="0"/>
            </a:endParaRPr>
          </a:p>
          <a:p>
            <a:pPr>
              <a:buNone/>
            </a:pPr>
            <a:r>
              <a:rPr lang="en-CA" sz="3600" dirty="0" smtClean="0">
                <a:latin typeface="Baskerville Old Face" pitchFamily="18" charset="0"/>
              </a:rPr>
              <a:t>   Inside every large program there is a </a:t>
            </a:r>
            <a:r>
              <a:rPr lang="en-CA" sz="3600" dirty="0" smtClean="0">
                <a:solidFill>
                  <a:srgbClr val="00B050"/>
                </a:solidFill>
                <a:latin typeface="Baskerville Old Face" pitchFamily="18" charset="0"/>
              </a:rPr>
              <a:t>small program </a:t>
            </a:r>
            <a:r>
              <a:rPr lang="en-CA" sz="3600" dirty="0" smtClean="0">
                <a:latin typeface="Baskerville Old Face" pitchFamily="18" charset="0"/>
              </a:rPr>
              <a:t>trying to get out. </a:t>
            </a:r>
          </a:p>
          <a:p>
            <a:pPr>
              <a:buNone/>
            </a:pPr>
            <a:r>
              <a:rPr lang="en-CA" sz="3600" dirty="0" smtClean="0">
                <a:latin typeface="Baskerville Old Face" pitchFamily="18" charset="0"/>
              </a:rPr>
              <a:t>		- CAR Hoare</a:t>
            </a:r>
            <a:endParaRPr lang="en-CA" sz="1800" dirty="0" smtClean="0">
              <a:latin typeface="Baskerville Old Face" pitchFamily="18" charset="0"/>
            </a:endParaRPr>
          </a:p>
          <a:p>
            <a:pPr>
              <a:buNone/>
            </a:pPr>
            <a:endParaRPr lang="en-CA" sz="1800" dirty="0">
              <a:latin typeface="Baskerville Old Face"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pPr>
              <a:buNone/>
            </a:pPr>
            <a:endParaRPr lang="en-CA" dirty="0" smtClean="0"/>
          </a:p>
          <a:p>
            <a:pPr>
              <a:buNone/>
            </a:pPr>
            <a:endParaRPr lang="en-CA" dirty="0" smtClean="0"/>
          </a:p>
          <a:p>
            <a:pPr algn="ctr">
              <a:buNone/>
            </a:pPr>
            <a:r>
              <a:rPr lang="en-CA" sz="4400" dirty="0" smtClean="0">
                <a:latin typeface="Baskerville Old Face" pitchFamily="18" charset="0"/>
              </a:rPr>
              <a:t>The aim of prototype programming is OO with </a:t>
            </a:r>
            <a:r>
              <a:rPr lang="en-CA" sz="4400" dirty="0" smtClean="0">
                <a:solidFill>
                  <a:srgbClr val="00B050"/>
                </a:solidFill>
                <a:latin typeface="Baskerville Old Face" pitchFamily="18" charset="0"/>
              </a:rPr>
              <a:t>fewer</a:t>
            </a:r>
            <a:r>
              <a:rPr lang="en-CA" sz="4400" dirty="0" smtClean="0">
                <a:latin typeface="Baskerville Old Face" pitchFamily="18" charset="0"/>
              </a:rPr>
              <a:t> basic structures.</a:t>
            </a:r>
            <a:endParaRPr lang="en-CA" sz="4400" dirty="0">
              <a:latin typeface="Baskerville Old Fac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a:bodyPr>
          <a:lstStyle/>
          <a:p>
            <a:pPr>
              <a:buNone/>
            </a:pPr>
            <a:endParaRPr lang="en-CA" dirty="0" smtClean="0"/>
          </a:p>
          <a:p>
            <a:pPr algn="ctr">
              <a:buNone/>
            </a:pPr>
            <a:r>
              <a:rPr lang="en-CA" sz="3600" dirty="0" smtClean="0">
                <a:latin typeface="Baskerville Old Face" pitchFamily="18" charset="0"/>
              </a:rPr>
              <a:t>Conventional OO = objects  + classes</a:t>
            </a:r>
          </a:p>
          <a:p>
            <a:pPr algn="ctr">
              <a:buNone/>
            </a:pPr>
            <a:endParaRPr lang="en-CA" sz="3600" dirty="0" smtClean="0">
              <a:latin typeface="Baskerville Old Face" pitchFamily="18" charset="0"/>
            </a:endParaRPr>
          </a:p>
          <a:p>
            <a:pPr algn="ctr">
              <a:buNone/>
            </a:pPr>
            <a:r>
              <a:rPr lang="en-CA" sz="3600" dirty="0" smtClean="0">
                <a:latin typeface="Baskerville Old Face" pitchFamily="18" charset="0"/>
              </a:rPr>
              <a:t>Prototype OO = </a:t>
            </a:r>
            <a:r>
              <a:rPr lang="en-CA" sz="3600" dirty="0" smtClean="0">
                <a:solidFill>
                  <a:srgbClr val="00B050"/>
                </a:solidFill>
                <a:latin typeface="Baskerville Old Face" pitchFamily="18" charset="0"/>
              </a:rPr>
              <a:t>objects</a:t>
            </a:r>
          </a:p>
          <a:p>
            <a:pPr algn="ctr">
              <a:buNone/>
            </a:pPr>
            <a:endParaRPr lang="en-CA" sz="3600" dirty="0" smtClean="0">
              <a:latin typeface="Baskerville Old Face" pitchFamily="18" charset="0"/>
            </a:endParaRPr>
          </a:p>
          <a:p>
            <a:pPr algn="ctr">
              <a:buNone/>
            </a:pPr>
            <a:r>
              <a:rPr lang="en-CA" sz="3600" dirty="0" smtClean="0">
                <a:latin typeface="Baskerville Old Face" pitchFamily="18" charset="0"/>
              </a:rPr>
              <a:t>Difference = classes</a:t>
            </a:r>
          </a:p>
          <a:p>
            <a:pPr>
              <a:buNone/>
            </a:pPr>
            <a:endParaRPr lang="en-CA" dirty="0"/>
          </a:p>
        </p:txBody>
      </p:sp>
      <p:cxnSp>
        <p:nvCxnSpPr>
          <p:cNvPr id="5" name="Straight Connector 4"/>
          <p:cNvCxnSpPr/>
          <p:nvPr/>
        </p:nvCxnSpPr>
        <p:spPr>
          <a:xfrm>
            <a:off x="683568" y="4581128"/>
            <a:ext cx="75608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Baskerville Old Face" pitchFamily="18" charset="0"/>
              </a:rPr>
              <a:t>Philosophers</a:t>
            </a:r>
            <a:endParaRPr lang="en-CA" dirty="0">
              <a:latin typeface="Baskerville Old Face" pitchFamily="18" charset="0"/>
            </a:endParaRPr>
          </a:p>
        </p:txBody>
      </p:sp>
      <p:graphicFrame>
        <p:nvGraphicFramePr>
          <p:cNvPr id="4" name="Content Placeholder 3"/>
          <p:cNvGraphicFramePr>
            <a:graphicFrameLocks noGrp="1"/>
          </p:cNvGraphicFramePr>
          <p:nvPr>
            <p:ph idx="1"/>
          </p:nvPr>
        </p:nvGraphicFramePr>
        <p:xfrm>
          <a:off x="457200" y="1412776"/>
          <a:ext cx="8229600" cy="4713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Wittgenstein - Classification is Hard</a:t>
            </a:r>
            <a:br>
              <a:rPr lang="en-CA" dirty="0" smtClean="0"/>
            </a:br>
            <a:endParaRPr lang="en-CA"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Prototypes</a:t>
            </a:r>
            <a:endParaRPr lang="en-CA" dirty="0"/>
          </a:p>
        </p:txBody>
      </p:sp>
      <p:graphicFrame>
        <p:nvGraphicFramePr>
          <p:cNvPr id="8" name="Content Placeholder 7"/>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3894</TotalTime>
  <Words>1350</Words>
  <Application>Microsoft Office PowerPoint</Application>
  <PresentationFormat>On-screen Show (4:3)</PresentationFormat>
  <Paragraphs>297</Paragraphs>
  <Slides>27</Slides>
  <Notes>17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R and proto</vt:lpstr>
      <vt:lpstr>OO &amp; Related in R</vt:lpstr>
      <vt:lpstr>Simplicity</vt:lpstr>
      <vt:lpstr>Slide 4</vt:lpstr>
      <vt:lpstr>Slide 5</vt:lpstr>
      <vt:lpstr>Slide 6</vt:lpstr>
      <vt:lpstr>Philosophers</vt:lpstr>
      <vt:lpstr>Wittgenstein - Classification is Hard </vt:lpstr>
      <vt:lpstr>Prototypes</vt:lpstr>
      <vt:lpstr>Prototype Programming</vt:lpstr>
      <vt:lpstr>Modeling with Prototypes</vt:lpstr>
      <vt:lpstr>Lists &amp; Environments</vt:lpstr>
      <vt:lpstr>Lists vs. Environments</vt:lpstr>
      <vt:lpstr>Modeling with Prototypes - II</vt:lpstr>
      <vt:lpstr>Slide 15</vt:lpstr>
      <vt:lpstr>UML, Environments, Proto</vt:lpstr>
      <vt:lpstr>Slide 17</vt:lpstr>
      <vt:lpstr>Syntax</vt:lpstr>
      <vt:lpstr>S3 Classes of proto</vt:lpstr>
      <vt:lpstr>instantiatedProtoMethod S3 class</vt:lpstr>
      <vt:lpstr>Currying ordinary functions</vt:lpstr>
      <vt:lpstr>Traits</vt:lpstr>
      <vt:lpstr>.super</vt:lpstr>
      <vt:lpstr>Typical Applications</vt:lpstr>
      <vt:lpstr>GUI</vt:lpstr>
      <vt:lpstr>gsubfn</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Louis</dc:creator>
  <cp:lastModifiedBy>Louis</cp:lastModifiedBy>
  <cp:revision>208</cp:revision>
  <dcterms:created xsi:type="dcterms:W3CDTF">2011-04-25T15:55:53Z</dcterms:created>
  <dcterms:modified xsi:type="dcterms:W3CDTF">2011-05-26T01:27:21Z</dcterms:modified>
</cp:coreProperties>
</file>