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2" r:id="rId3"/>
    <p:sldId id="283" r:id="rId4"/>
    <p:sldId id="284" r:id="rId5"/>
    <p:sldId id="258" r:id="rId6"/>
    <p:sldId id="259" r:id="rId7"/>
    <p:sldId id="260" r:id="rId8"/>
    <p:sldId id="261" r:id="rId9"/>
    <p:sldId id="285" r:id="rId10"/>
    <p:sldId id="264" r:id="rId11"/>
    <p:sldId id="268" r:id="rId12"/>
    <p:sldId id="286" r:id="rId13"/>
    <p:sldId id="270" r:id="rId14"/>
    <p:sldId id="271" r:id="rId15"/>
    <p:sldId id="296" r:id="rId16"/>
    <p:sldId id="297" r:id="rId17"/>
    <p:sldId id="298" r:id="rId18"/>
    <p:sldId id="299" r:id="rId19"/>
    <p:sldId id="300" r:id="rId20"/>
    <p:sldId id="288" r:id="rId21"/>
    <p:sldId id="287" r:id="rId22"/>
    <p:sldId id="290" r:id="rId23"/>
    <p:sldId id="292" r:id="rId24"/>
    <p:sldId id="291" r:id="rId25"/>
    <p:sldId id="301" r:id="rId26"/>
    <p:sldId id="303" r:id="rId27"/>
    <p:sldId id="304" r:id="rId28"/>
    <p:sldId id="305" r:id="rId29"/>
    <p:sldId id="302" r:id="rId30"/>
    <p:sldId id="306" r:id="rId31"/>
    <p:sldId id="307" r:id="rId32"/>
    <p:sldId id="308" r:id="rId33"/>
    <p:sldId id="309" r:id="rId34"/>
    <p:sldId id="295" r:id="rId35"/>
    <p:sldId id="293" r:id="rId36"/>
    <p:sldId id="294" r:id="rId3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6DE4517-754C-4DC9-819C-3C67861A3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88AB4-2355-46D1-B075-5C00DE8E3FD7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AE2C6-A506-49A9-B946-713F3F411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71850" y="687388"/>
            <a:ext cx="3132138" cy="234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16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71850" y="687388"/>
            <a:ext cx="3132138" cy="234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3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71850" y="687388"/>
            <a:ext cx="3132138" cy="234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5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71850" y="687388"/>
            <a:ext cx="3132138" cy="234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5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71850" y="687388"/>
            <a:ext cx="3132138" cy="234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5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D0951-4A4C-46D1-99F2-64B843170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7604-038F-489D-B635-CB573FC3C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8BAC2-3B56-4CED-9CF8-84FF2F498C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568861"/>
            <a:ext cx="780768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72481" y="568860"/>
            <a:ext cx="7807680" cy="56569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568861"/>
            <a:ext cx="780768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480" y="1906761"/>
            <a:ext cx="3834720" cy="43190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441" y="1906761"/>
            <a:ext cx="3834720" cy="20896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441" y="4134674"/>
            <a:ext cx="3834720" cy="2091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1D452-D1A3-4E7B-A779-AF312D7845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3AAAB-33A6-4EBD-8310-F076511A0F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9567B-ADC5-4525-B7CE-06C4931C9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731A7-DC0C-4AF0-8602-EB34754078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416FC-794A-4233-AA18-5503F40DE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EE90F-D1BF-472F-81B8-65038C327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7C49C-FAB2-4732-988B-8169BED043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E7BFB-C348-42D9-97CF-618E0F743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AED7B2-AE41-4F5E-A501-FD527C9E7E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2.xml"/><Relationship Id="rId16" Type="http://schemas.openxmlformats.org/officeDocument/2006/relationships/image" Target="../media/image2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4.png"/><Relationship Id="rId5" Type="http://schemas.openxmlformats.org/officeDocument/2006/relationships/tags" Target="../tags/tag5.xml"/><Relationship Id="rId15" Type="http://schemas.openxmlformats.org/officeDocument/2006/relationships/image" Target="../media/image28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28.png"/><Relationship Id="rId3" Type="http://schemas.openxmlformats.org/officeDocument/2006/relationships/tags" Target="../tags/tag11.xml"/><Relationship Id="rId21" Type="http://schemas.openxmlformats.org/officeDocument/2006/relationships/image" Target="../media/image31.png"/><Relationship Id="rId7" Type="http://schemas.openxmlformats.org/officeDocument/2006/relationships/tags" Target="../tags/tag15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7.png"/><Relationship Id="rId2" Type="http://schemas.openxmlformats.org/officeDocument/2006/relationships/tags" Target="../tags/tag1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34.png"/><Relationship Id="rId5" Type="http://schemas.openxmlformats.org/officeDocument/2006/relationships/tags" Target="../tags/tag13.xml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tags" Target="../tags/tag18.xml"/><Relationship Id="rId19" Type="http://schemas.openxmlformats.org/officeDocument/2006/relationships/image" Target="../media/image29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tags" Target="../tags/tag22.xml"/><Relationship Id="rId21" Type="http://schemas.openxmlformats.org/officeDocument/2006/relationships/image" Target="../media/image29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tags" Target="../tags/tag2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32.png"/><Relationship Id="rId5" Type="http://schemas.openxmlformats.org/officeDocument/2006/relationships/tags" Target="../tags/tag24.xml"/><Relationship Id="rId15" Type="http://schemas.openxmlformats.org/officeDocument/2006/relationships/notesSlide" Target="../notesSlides/notesSlide9.xml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tags" Target="../tags/tag29.xml"/><Relationship Id="rId19" Type="http://schemas.openxmlformats.org/officeDocument/2006/relationships/image" Target="../media/image27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27.png"/><Relationship Id="rId3" Type="http://schemas.openxmlformats.org/officeDocument/2006/relationships/tags" Target="../tags/tag34.xml"/><Relationship Id="rId21" Type="http://schemas.openxmlformats.org/officeDocument/2006/relationships/image" Target="../media/image30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26.png"/><Relationship Id="rId25" Type="http://schemas.openxmlformats.org/officeDocument/2006/relationships/image" Target="../media/image43.png"/><Relationship Id="rId2" Type="http://schemas.openxmlformats.org/officeDocument/2006/relationships/tags" Target="../tags/tag3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vmlDrawing" Target="../drawings/vmlDrawing7.v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42.png"/><Relationship Id="rId5" Type="http://schemas.openxmlformats.org/officeDocument/2006/relationships/tags" Target="../tags/tag36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tags" Target="../tags/tag41.xml"/><Relationship Id="rId19" Type="http://schemas.openxmlformats.org/officeDocument/2006/relationships/image" Target="../media/image39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notesSlide" Target="../notesSlides/notesSlide10.xml"/><Relationship Id="rId2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notesSlide" Target="../notesSlides/notesSlide11.xml"/><Relationship Id="rId26" Type="http://schemas.openxmlformats.org/officeDocument/2006/relationships/image" Target="../media/image31.png"/><Relationship Id="rId3" Type="http://schemas.openxmlformats.org/officeDocument/2006/relationships/tags" Target="../tags/tag46.xml"/><Relationship Id="rId21" Type="http://schemas.openxmlformats.org/officeDocument/2006/relationships/image" Target="../media/image26.png"/><Relationship Id="rId34" Type="http://schemas.openxmlformats.org/officeDocument/2006/relationships/image" Target="../media/image49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30.png"/><Relationship Id="rId33" Type="http://schemas.openxmlformats.org/officeDocument/2006/relationships/image" Target="../media/image42.png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image" Target="../media/image38.png"/><Relationship Id="rId29" Type="http://schemas.openxmlformats.org/officeDocument/2006/relationships/image" Target="../media/image45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image" Target="../media/image39.png"/><Relationship Id="rId28" Type="http://schemas.openxmlformats.org/officeDocument/2006/relationships/image" Target="../media/image33.png"/><Relationship Id="rId10" Type="http://schemas.openxmlformats.org/officeDocument/2006/relationships/tags" Target="../tags/tag53.xml"/><Relationship Id="rId19" Type="http://schemas.openxmlformats.org/officeDocument/2006/relationships/image" Target="../media/image37.png"/><Relationship Id="rId31" Type="http://schemas.openxmlformats.org/officeDocument/2006/relationships/image" Target="../media/image47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27.png"/><Relationship Id="rId27" Type="http://schemas.openxmlformats.org/officeDocument/2006/relationships/image" Target="../media/image44.png"/><Relationship Id="rId30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/>
          </p:nvPr>
        </p:nvSpPr>
        <p:spPr>
          <a:xfrm>
            <a:off x="583303" y="931778"/>
            <a:ext cx="7977394" cy="5530181"/>
          </a:xfrm>
        </p:spPr>
        <p:txBody>
          <a:bodyPr/>
          <a:lstStyle/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900" b="1" dirty="0" smtClean="0"/>
              <a:t>Simulation-Based Estimation of Continuous Time Models in R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2200" b="1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200" dirty="0" smtClean="0"/>
              <a:t>R/Finance 2010  </a:t>
            </a:r>
            <a:endParaRPr lang="en-GB" sz="22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22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200" b="1" dirty="0"/>
              <a:t>Eric </a:t>
            </a:r>
            <a:r>
              <a:rPr lang="en-GB" sz="2200" b="1" dirty="0" err="1"/>
              <a:t>Zivot</a:t>
            </a:r>
            <a:endParaRPr lang="en-GB" sz="2200" b="1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200" dirty="0"/>
              <a:t>University of Washington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22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200" dirty="0"/>
              <a:t>Joint work with:</a:t>
            </a:r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22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200" b="1" dirty="0" smtClean="0"/>
              <a:t>Peter Fuleky</a:t>
            </a:r>
            <a:endParaRPr lang="en-GB" sz="2200" b="1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r>
              <a:rPr lang="en-GB" sz="2200" dirty="0" smtClean="0"/>
              <a:t>University of Hawaii</a:t>
            </a:r>
            <a:endParaRPr lang="en-GB" sz="22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1600" dirty="0"/>
          </a:p>
          <a:p>
            <a:pPr marL="195843" indent="-195843">
              <a:lnSpc>
                <a:spcPct val="9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</a:tabLst>
              <a:defRPr/>
            </a:pPr>
            <a:endParaRPr lang="en-GB" sz="1500" dirty="0"/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169121" y="2278320"/>
            <a:ext cx="1440" cy="30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7473600" y="1705139"/>
            <a:ext cx="1440" cy="30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4397760" y="6277620"/>
            <a:ext cx="394560" cy="3607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672481" y="266023"/>
            <a:ext cx="7807680" cy="114348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Indirect Inference Set-up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41325" y="3276600"/>
          <a:ext cx="5943600" cy="1371600"/>
        </p:xfrm>
        <a:graphic>
          <a:graphicData uri="http://schemas.openxmlformats.org/presentationml/2006/ole">
            <p:oleObj spid="_x0000_s70658" name="Equation" r:id="rId4" imgW="2933640" imgH="73656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62000" y="1600200"/>
          <a:ext cx="5286375" cy="469900"/>
        </p:xfrm>
        <a:graphic>
          <a:graphicData uri="http://schemas.openxmlformats.org/presentationml/2006/ole">
            <p:oleObj spid="_x0000_s70659" name="Equation" r:id="rId5" imgW="2946240" imgH="241200" progId="Equation.DSMT4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85800" y="2133600"/>
          <a:ext cx="5715000" cy="457200"/>
        </p:xfrm>
        <a:graphic>
          <a:graphicData uri="http://schemas.openxmlformats.org/presentationml/2006/ole">
            <p:oleObj spid="_x0000_s70660" name="Equation" r:id="rId6" imgW="3288960" imgH="24120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85800" y="2667000"/>
          <a:ext cx="3962400" cy="457200"/>
        </p:xfrm>
        <a:graphic>
          <a:graphicData uri="http://schemas.openxmlformats.org/presentationml/2006/ole">
            <p:oleObj spid="_x0000_s70661" name="Equation" r:id="rId7" imgW="2234880" imgH="253800" progId="Equation.DSMT4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55638" y="4800600"/>
          <a:ext cx="5927725" cy="457200"/>
        </p:xfrm>
        <a:graphic>
          <a:graphicData uri="http://schemas.openxmlformats.org/presentationml/2006/ole">
            <p:oleObj spid="_x0000_s70662" name="Equation" r:id="rId8" imgW="3771720" imgH="26640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65163" y="5410200"/>
          <a:ext cx="5757862" cy="838200"/>
        </p:xfrm>
        <a:graphic>
          <a:graphicData uri="http://schemas.openxmlformats.org/presentationml/2006/ole">
            <p:oleObj spid="_x0000_s70663" name="Equation" r:id="rId9" imgW="3390840" imgH="495000" progId="Equation.DSMT4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07680" cy="990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Example</a:t>
            </a:r>
            <a:r>
              <a:rPr lang="en-US" dirty="0" smtClean="0">
                <a:solidFill>
                  <a:schemeClr val="accent4"/>
                </a:solidFill>
              </a:rPr>
              <a:t>: OU Model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84275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447800"/>
          <a:ext cx="7772400" cy="1676400"/>
        </p:xfrm>
        <a:graphic>
          <a:graphicData uri="http://schemas.openxmlformats.org/presentationml/2006/ole">
            <p:oleObj spid="_x0000_s74754" name="Equation" r:id="rId3" imgW="3657600" imgH="736560" progId="Equation.DSMT4">
              <p:embed/>
            </p:oleObj>
          </a:graphicData>
        </a:graphic>
      </p:graphicFrame>
      <p:graphicFrame>
        <p:nvGraphicFramePr>
          <p:cNvPr id="8" name="Content Placeholder 7"/>
          <p:cNvGraphicFramePr>
            <a:graphicFrameLocks noChangeAspect="1"/>
          </p:cNvGraphicFramePr>
          <p:nvPr>
            <p:ph sz="quarter" idx="2"/>
          </p:nvPr>
        </p:nvGraphicFramePr>
        <p:xfrm>
          <a:off x="381000" y="3352800"/>
          <a:ext cx="7924800" cy="1295400"/>
        </p:xfrm>
        <a:graphic>
          <a:graphicData uri="http://schemas.openxmlformats.org/presentationml/2006/ole">
            <p:oleObj spid="_x0000_s74755" name="Equation" r:id="rId4" imgW="3695400" imgH="53316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7200" y="4800600"/>
          <a:ext cx="8305800" cy="1676400"/>
        </p:xfrm>
        <a:graphic>
          <a:graphicData uri="http://schemas.openxmlformats.org/presentationml/2006/ole">
            <p:oleObj spid="_x0000_s74757" name="Equation" r:id="rId5" imgW="397476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dirty="0" smtClean="0"/>
              <a:t>Example: OU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Estimating the “crude Euler” auxiliary model leads to biased estimates (Lo, 1988)</a:t>
            </a:r>
          </a:p>
          <a:p>
            <a:pPr lvl="1"/>
            <a:r>
              <a:rPr lang="en-US" dirty="0" smtClean="0"/>
              <a:t>Asymptotic </a:t>
            </a:r>
            <a:r>
              <a:rPr lang="en-US" dirty="0" err="1" smtClean="0"/>
              <a:t>discretization</a:t>
            </a:r>
            <a:r>
              <a:rPr lang="en-US" dirty="0" smtClean="0"/>
              <a:t> bias = </a:t>
            </a:r>
            <a:r>
              <a:rPr lang="el-GR" i="1" dirty="0" smtClean="0">
                <a:latin typeface="Arial"/>
                <a:cs typeface="Arial"/>
              </a:rPr>
              <a:t>μ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–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i="1" dirty="0" smtClean="0">
                <a:latin typeface="Arial"/>
                <a:cs typeface="Arial"/>
              </a:rPr>
              <a:t>μ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l-GR" i="1" dirty="0" smtClean="0">
                <a:cs typeface="Times New Roman"/>
              </a:rPr>
              <a:t>θ</a:t>
            </a:r>
            <a:r>
              <a:rPr lang="en-US" dirty="0" smtClean="0">
                <a:cs typeface="Times New Roman"/>
              </a:rPr>
              <a:t>) – </a:t>
            </a:r>
            <a:r>
              <a:rPr lang="el-GR" i="1" dirty="0" smtClean="0">
                <a:cs typeface="Times New Roman"/>
              </a:rPr>
              <a:t>θ</a:t>
            </a:r>
            <a:r>
              <a:rPr lang="en-US" dirty="0" smtClean="0">
                <a:cs typeface="Times New Roman"/>
              </a:rPr>
              <a:t> </a:t>
            </a:r>
            <a:r>
              <a:rPr lang="el-GR" dirty="0" smtClean="0">
                <a:cs typeface="Times New Roman"/>
              </a:rPr>
              <a:t>→</a:t>
            </a:r>
            <a:r>
              <a:rPr lang="en-US" dirty="0" smtClean="0">
                <a:cs typeface="Times New Roman"/>
              </a:rPr>
              <a:t> 0 as </a:t>
            </a:r>
            <a:r>
              <a:rPr lang="el-GR" dirty="0" smtClean="0">
                <a:cs typeface="Times New Roman"/>
              </a:rPr>
              <a:t>Δ</a:t>
            </a:r>
            <a:r>
              <a:rPr lang="en-US" dirty="0" smtClean="0">
                <a:cs typeface="Times New Roman"/>
              </a:rPr>
              <a:t> → 0</a:t>
            </a:r>
          </a:p>
          <a:p>
            <a:r>
              <a:rPr lang="el-GR" i="1" dirty="0" smtClean="0">
                <a:latin typeface="Arial"/>
                <a:cs typeface="Arial"/>
              </a:rPr>
              <a:t>μ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l-GR" i="1" dirty="0" smtClean="0">
                <a:cs typeface="Times New Roman"/>
              </a:rPr>
              <a:t>θ</a:t>
            </a:r>
            <a:r>
              <a:rPr lang="en-US" dirty="0" smtClean="0">
                <a:cs typeface="Times New Roman"/>
              </a:rPr>
              <a:t>) is invertible giving analytic II estimates</a:t>
            </a:r>
          </a:p>
          <a:p>
            <a:pPr>
              <a:buNone/>
            </a:pPr>
            <a:endParaRPr lang="en-US" dirty="0" smtClean="0">
              <a:cs typeface="Times New Roman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47800" y="3962400"/>
          <a:ext cx="5464175" cy="2568575"/>
        </p:xfrm>
        <a:graphic>
          <a:graphicData uri="http://schemas.openxmlformats.org/presentationml/2006/ole">
            <p:oleObj spid="_x0000_s300035" name="Equation" r:id="rId3" imgW="2641320" imgH="11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Non-simulation based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Assume</a:t>
            </a:r>
            <a:r>
              <a:rPr lang="en-US" dirty="0" smtClean="0"/>
              <a:t> </a:t>
            </a:r>
            <a:r>
              <a:rPr lang="en-US" i="1" dirty="0" smtClean="0">
                <a:latin typeface="Symbol" pitchFamily="18" charset="2"/>
              </a:rPr>
              <a:t>m</a:t>
            </a:r>
            <a:r>
              <a:rPr lang="en-US" dirty="0" smtClean="0"/>
              <a:t>(</a:t>
            </a:r>
            <a:r>
              <a:rPr lang="el-GR" i="1" dirty="0" smtClean="0">
                <a:cs typeface="Arial"/>
              </a:rPr>
              <a:t>θ</a:t>
            </a:r>
            <a:r>
              <a:rPr lang="en-US" dirty="0" smtClean="0"/>
              <a:t>) </a:t>
            </a:r>
            <a:r>
              <a:rPr lang="en-US" dirty="0" smtClean="0">
                <a:latin typeface="+mj-lt"/>
              </a:rPr>
              <a:t>is known (very rare!)</a:t>
            </a:r>
          </a:p>
          <a:p>
            <a:r>
              <a:rPr lang="en-US" dirty="0" smtClean="0">
                <a:latin typeface="+mj-lt"/>
              </a:rPr>
              <a:t>EMM is GMM with population moment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II minimizes distance between</a:t>
            </a:r>
          </a:p>
          <a:p>
            <a:r>
              <a:rPr lang="en-US" dirty="0" smtClean="0"/>
              <a:t>Asymptotically equivalent to MLE when auxiliary model encompasses structural model</a:t>
            </a: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66925" y="2960688"/>
          <a:ext cx="3725863" cy="1084262"/>
        </p:xfrm>
        <a:graphic>
          <a:graphicData uri="http://schemas.openxmlformats.org/presentationml/2006/ole">
            <p:oleObj spid="_x0000_s76802" name="Equation" r:id="rId3" imgW="1815840" imgH="507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0" y="4038600"/>
          <a:ext cx="1775933" cy="487182"/>
        </p:xfrm>
        <a:graphic>
          <a:graphicData uri="http://schemas.openxmlformats.org/presentationml/2006/ole">
            <p:oleObj spid="_x0000_s76803" name="Equation" r:id="rId4" imgW="7236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Simulation-based EMM and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i="1" dirty="0" smtClean="0">
                <a:latin typeface="+mj-lt"/>
              </a:rPr>
              <a:t> </a:t>
            </a:r>
            <a:r>
              <a:rPr lang="en-US" i="1" dirty="0" smtClean="0">
                <a:latin typeface="Symbol" pitchFamily="18" charset="2"/>
              </a:rPr>
              <a:t>m</a:t>
            </a:r>
            <a:r>
              <a:rPr lang="en-US" dirty="0" smtClean="0">
                <a:latin typeface="+mj-lt"/>
              </a:rPr>
              <a:t>(</a:t>
            </a:r>
            <a:r>
              <a:rPr lang="el-GR" i="1" dirty="0" smtClean="0">
                <a:latin typeface="+mj-lt"/>
                <a:cs typeface="Arial"/>
              </a:rPr>
              <a:t>θ</a:t>
            </a:r>
            <a:r>
              <a:rPr lang="en-US" dirty="0" smtClean="0">
                <a:latin typeface="+mj-lt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is unknown</a:t>
            </a:r>
          </a:p>
          <a:p>
            <a:r>
              <a:rPr lang="en-US" dirty="0" smtClean="0">
                <a:latin typeface="+mj-lt"/>
              </a:rPr>
              <a:t>      is used to estimate </a:t>
            </a:r>
            <a:r>
              <a:rPr lang="en-US" i="1" dirty="0" smtClean="0">
                <a:latin typeface="Symbol" pitchFamily="18" charset="2"/>
              </a:rPr>
              <a:t>m</a:t>
            </a:r>
            <a:r>
              <a:rPr lang="en-US" dirty="0" smtClean="0">
                <a:latin typeface="+mj-lt"/>
              </a:rPr>
              <a:t>(</a:t>
            </a:r>
            <a:r>
              <a:rPr lang="el-GR" i="1" dirty="0" smtClean="0">
                <a:latin typeface="+mj-lt"/>
                <a:cs typeface="Arial"/>
              </a:rPr>
              <a:t>θ</a:t>
            </a:r>
            <a:r>
              <a:rPr lang="en-US" i="1" baseline="-25000" dirty="0" smtClean="0">
                <a:latin typeface="+mj-lt"/>
                <a:cs typeface="Arial"/>
              </a:rPr>
              <a:t>true</a:t>
            </a:r>
            <a:r>
              <a:rPr lang="en-US" dirty="0" smtClean="0">
                <a:latin typeface="+mj-lt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+mj-lt"/>
              </a:rPr>
              <a:t>With EMM, simulations for a given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+mj-lt"/>
              </a:rPr>
              <a:t>are used to approximate the expectation of sample score</a:t>
            </a:r>
          </a:p>
          <a:p>
            <a:r>
              <a:rPr lang="en-US" dirty="0" smtClean="0">
                <a:latin typeface="+mj-lt"/>
              </a:rPr>
              <a:t>With II, simulations are used to approximate </a:t>
            </a:r>
            <a:r>
              <a:rPr lang="en-US" i="1" dirty="0" smtClean="0">
                <a:latin typeface="Symbol" pitchFamily="18" charset="2"/>
              </a:rPr>
              <a:t>m</a:t>
            </a:r>
            <a:r>
              <a:rPr lang="en-US" dirty="0" smtClean="0"/>
              <a:t>(</a:t>
            </a:r>
            <a:r>
              <a:rPr lang="el-GR" i="1" dirty="0" smtClean="0">
                <a:latin typeface="+mj-lt"/>
                <a:cs typeface="Arial"/>
              </a:rPr>
              <a:t>θ</a:t>
            </a:r>
            <a:r>
              <a:rPr lang="en-US" dirty="0" smtClean="0"/>
              <a:t>) for any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endParaRPr lang="en-US" i="1" dirty="0" smtClean="0"/>
          </a:p>
          <a:p>
            <a:r>
              <a:rPr lang="en-US" dirty="0" err="1" smtClean="0">
                <a:latin typeface="+mj-lt"/>
              </a:rPr>
              <a:t>Gouri</a:t>
            </a:r>
            <a:r>
              <a:rPr lang="en-US" dirty="0" err="1" smtClean="0">
                <a:latin typeface="+mj-lt"/>
                <a:cs typeface="Arial"/>
              </a:rPr>
              <a:t>éroux</a:t>
            </a:r>
            <a:r>
              <a:rPr lang="en-US" dirty="0" smtClean="0">
                <a:latin typeface="+mj-lt"/>
                <a:cs typeface="Arial"/>
              </a:rPr>
              <a:t> and </a:t>
            </a:r>
            <a:r>
              <a:rPr lang="en-US" dirty="0" err="1" smtClean="0">
                <a:latin typeface="+mj-lt"/>
                <a:cs typeface="Arial"/>
              </a:rPr>
              <a:t>Monfort</a:t>
            </a:r>
            <a:r>
              <a:rPr lang="en-US" dirty="0" smtClean="0">
                <a:latin typeface="+mj-lt"/>
                <a:cs typeface="Arial"/>
              </a:rPr>
              <a:t> (1996) describe 3 types of II estimators and 2 types of EMM estimators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2133600"/>
          <a:ext cx="501531" cy="608084"/>
        </p:xfrm>
        <a:graphic>
          <a:graphicData uri="http://schemas.openxmlformats.org/presentationml/2006/ole">
            <p:oleObj spid="_x0000_s77826" name="Equation" r:id="rId3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13600" y="4735218"/>
            <a:ext cx="1499040" cy="292351"/>
            <a:chOff x="1190" y="3090"/>
            <a:chExt cx="1041" cy="20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90" y="3090"/>
              <a:ext cx="1041" cy="203"/>
              <a:chOff x="1190" y="3090"/>
              <a:chExt cx="1041" cy="203"/>
            </a:xfrm>
          </p:grpSpPr>
          <p:sp>
            <p:nvSpPr>
              <p:cNvPr id="672772" name="Text Box 4"/>
              <p:cNvSpPr txBox="1">
                <a:spLocks noChangeArrowheads="1"/>
              </p:cNvSpPr>
              <p:nvPr/>
            </p:nvSpPr>
            <p:spPr bwMode="auto">
              <a:xfrm>
                <a:off x="1442" y="3090"/>
                <a:ext cx="623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</a:tabLst>
                  <a:defRPr/>
                </a:pPr>
                <a:r>
                  <a:rPr lang="en-GB" dirty="0">
                    <a:latin typeface="+mj-lt"/>
                  </a:rPr>
                  <a:t>Distance</a:t>
                </a:r>
              </a:p>
            </p:txBody>
          </p:sp>
          <p:sp>
            <p:nvSpPr>
              <p:cNvPr id="874501" name="Line 5"/>
              <p:cNvSpPr>
                <a:spLocks noChangeShapeType="1"/>
              </p:cNvSpPr>
              <p:nvPr/>
            </p:nvSpPr>
            <p:spPr bwMode="auto">
              <a:xfrm>
                <a:off x="1190" y="3286"/>
                <a:ext cx="2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502" name="Line 6"/>
              <p:cNvSpPr>
                <a:spLocks noChangeShapeType="1"/>
              </p:cNvSpPr>
              <p:nvPr/>
            </p:nvSpPr>
            <p:spPr bwMode="auto">
              <a:xfrm flipH="1">
                <a:off x="2011" y="3292"/>
                <a:ext cx="2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4503" name="Line 7"/>
            <p:cNvSpPr>
              <a:spLocks noChangeShapeType="1"/>
            </p:cNvSpPr>
            <p:nvPr/>
          </p:nvSpPr>
          <p:spPr bwMode="auto">
            <a:xfrm>
              <a:off x="1394" y="3292"/>
              <a:ext cx="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5"/>
          <p:cNvGrpSpPr/>
          <p:nvPr/>
        </p:nvGrpSpPr>
        <p:grpSpPr bwMode="auto">
          <a:xfrm>
            <a:off x="1054080" y="2573551"/>
            <a:ext cx="3142080" cy="2575002"/>
            <a:chOff x="1162050" y="2836863"/>
            <a:chExt cx="3463925" cy="2838463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162050" y="2836863"/>
              <a:ext cx="3463925" cy="1812840"/>
              <a:chOff x="480" y="1553"/>
              <a:chExt cx="2182" cy="1142"/>
            </a:xfrm>
          </p:grpSpPr>
          <p:sp>
            <p:nvSpPr>
              <p:cNvPr id="874506" name="Line 13"/>
              <p:cNvSpPr>
                <a:spLocks noChangeShapeType="1"/>
              </p:cNvSpPr>
              <p:nvPr/>
            </p:nvSpPr>
            <p:spPr bwMode="auto">
              <a:xfrm>
                <a:off x="830" y="1553"/>
                <a:ext cx="1" cy="37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2" name="Oval 14"/>
              <p:cNvSpPr>
                <a:spLocks noChangeArrowheads="1"/>
              </p:cNvSpPr>
              <p:nvPr/>
            </p:nvSpPr>
            <p:spPr bwMode="auto">
              <a:xfrm>
                <a:off x="480" y="1940"/>
                <a:ext cx="2182" cy="75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/>
              </a:ln>
              <a:effectLst/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  <a:tab pos="262659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 </a:t>
                </a:r>
                <a:r>
                  <a:rPr lang="en-GB" dirty="0">
                    <a:latin typeface="+mj-lt"/>
                  </a:rPr>
                  <a:t>Computation of the auxiliary estimator of                  the model</a:t>
                </a:r>
              </a:p>
            </p:txBody>
          </p:sp>
        </p:grpSp>
        <p:sp>
          <p:nvSpPr>
            <p:cNvPr id="874508" name="Line 15"/>
            <p:cNvSpPr>
              <a:spLocks noChangeShapeType="1"/>
            </p:cNvSpPr>
            <p:nvPr/>
          </p:nvSpPr>
          <p:spPr bwMode="auto">
            <a:xfrm flipH="1">
              <a:off x="1717675" y="4687801"/>
              <a:ext cx="1588" cy="59687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" name="Picture 49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1630363" y="5421190"/>
              <a:ext cx="160338" cy="25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  <p:pic>
          <p:nvPicPr>
            <p:cNvPr id="64" name="Picture 63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452811" y="4167125"/>
              <a:ext cx="292102" cy="361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685120" y="1641773"/>
            <a:ext cx="2800800" cy="4333415"/>
            <a:chOff x="3948" y="1140"/>
            <a:chExt cx="1945" cy="3009"/>
          </a:xfrm>
        </p:grpSpPr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3948" y="1140"/>
              <a:ext cx="1945" cy="3009"/>
              <a:chOff x="3948" y="1140"/>
              <a:chExt cx="1945" cy="3009"/>
            </a:xfrm>
          </p:grpSpPr>
          <p:pic>
            <p:nvPicPr>
              <p:cNvPr id="874513" name="Picture 18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895" y="4022"/>
                <a:ext cx="76" cy="1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874514" name="Line 20"/>
              <p:cNvSpPr>
                <a:spLocks noChangeShapeType="1"/>
              </p:cNvSpPr>
              <p:nvPr/>
            </p:nvSpPr>
            <p:spPr bwMode="auto">
              <a:xfrm flipV="1">
                <a:off x="4942" y="2004"/>
                <a:ext cx="0" cy="1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9" name="Oval 21"/>
              <p:cNvSpPr>
                <a:spLocks noChangeArrowheads="1"/>
              </p:cNvSpPr>
              <p:nvPr/>
            </p:nvSpPr>
            <p:spPr bwMode="auto">
              <a:xfrm>
                <a:off x="3948" y="1140"/>
                <a:ext cx="1945" cy="783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</a:t>
                </a:r>
                <a:r>
                  <a:rPr lang="en-GB" dirty="0">
                    <a:latin typeface="+mj-lt"/>
                  </a:rPr>
                  <a:t>Simulations of    pseudo-data</a:t>
                </a: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+mj-lt"/>
                  </a:rPr>
                  <a:t>from the model </a:t>
                </a:r>
              </a:p>
            </p:txBody>
          </p:sp>
        </p:grpSp>
        <p:pic>
          <p:nvPicPr>
            <p:cNvPr id="874516" name="Picture 22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20"/>
              <a:ext cx="175" cy="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8" name="Group 55"/>
          <p:cNvGrpSpPr/>
          <p:nvPr/>
        </p:nvGrpSpPr>
        <p:grpSpPr bwMode="auto">
          <a:xfrm>
            <a:off x="1610711" y="5031888"/>
            <a:ext cx="4146854" cy="1025201"/>
            <a:chOff x="1970131" y="5546725"/>
            <a:chExt cx="4571619" cy="1130094"/>
          </a:xfrm>
        </p:grpSpPr>
        <p:sp>
          <p:nvSpPr>
            <p:cNvPr id="874521" name="Line 33"/>
            <p:cNvSpPr>
              <a:spLocks noChangeShapeType="1"/>
            </p:cNvSpPr>
            <p:nvPr/>
          </p:nvSpPr>
          <p:spPr bwMode="auto">
            <a:xfrm>
              <a:off x="2794639" y="5546725"/>
              <a:ext cx="0" cy="58261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970131" y="6235698"/>
              <a:ext cx="4571619" cy="4411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</p:grpSp>
      <p:grpSp>
        <p:nvGrpSpPr>
          <p:cNvPr id="9" name="Group 48"/>
          <p:cNvGrpSpPr/>
          <p:nvPr/>
        </p:nvGrpSpPr>
        <p:grpSpPr bwMode="auto">
          <a:xfrm>
            <a:off x="3304404" y="2573551"/>
            <a:ext cx="3367506" cy="2725729"/>
            <a:chOff x="3642877" y="2836863"/>
            <a:chExt cx="3712442" cy="3004612"/>
          </a:xfrm>
        </p:grpSpPr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4019393" y="2836863"/>
              <a:ext cx="23816" cy="2428592"/>
              <a:chOff x="4019551" y="2836863"/>
              <a:chExt cx="23813" cy="2428875"/>
            </a:xfrm>
          </p:grpSpPr>
          <p:sp>
            <p:nvSpPr>
              <p:cNvPr id="874525" name="Line 29"/>
              <p:cNvSpPr>
                <a:spLocks noChangeShapeType="1"/>
              </p:cNvSpPr>
              <p:nvPr/>
            </p:nvSpPr>
            <p:spPr bwMode="auto">
              <a:xfrm>
                <a:off x="4019551" y="2836863"/>
                <a:ext cx="1588" cy="5969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526" name="Line 30"/>
              <p:cNvSpPr>
                <a:spLocks noChangeShapeType="1"/>
              </p:cNvSpPr>
              <p:nvPr/>
            </p:nvSpPr>
            <p:spPr bwMode="auto">
              <a:xfrm flipH="1">
                <a:off x="4041776" y="4668838"/>
                <a:ext cx="1588" cy="5969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3642877" y="5360692"/>
              <a:ext cx="3712442" cy="4807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1241281" y="1684977"/>
            <a:ext cx="1326240" cy="659589"/>
            <a:chOff x="862" y="1170"/>
            <a:chExt cx="921" cy="458"/>
          </a:xfrm>
        </p:grpSpPr>
        <p:sp>
          <p:nvSpPr>
            <p:cNvPr id="672777" name="Text Box 9"/>
            <p:cNvSpPr txBox="1">
              <a:spLocks noChangeArrowheads="1"/>
            </p:cNvSpPr>
            <p:nvPr/>
          </p:nvSpPr>
          <p:spPr bwMode="auto">
            <a:xfrm>
              <a:off x="862" y="1170"/>
              <a:ext cx="92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H" dirty="0">
                  <a:solidFill>
                    <a:srgbClr val="000000"/>
                  </a:solidFill>
                  <a:latin typeface="+mj-lt"/>
                </a:rPr>
                <a:t>Real data</a:t>
              </a:r>
              <a:r>
                <a:rPr lang="fr-CH" dirty="0">
                  <a:solidFill>
                    <a:srgbClr val="000000"/>
                  </a:solidFill>
                  <a:latin typeface="Times" pitchFamily="18" charset="0"/>
                </a:rPr>
                <a:t>:</a:t>
              </a:r>
              <a:r>
                <a:rPr lang="fr-CH" sz="1600" dirty="0">
                  <a:solidFill>
                    <a:srgbClr val="000000"/>
                  </a:solidFill>
                  <a:latin typeface="Times" pitchFamily="18" charset="0"/>
                </a:rPr>
                <a:t> </a:t>
              </a:r>
              <a:endParaRPr lang="fr-FR" sz="1600" dirty="0">
                <a:solidFill>
                  <a:srgbClr val="000000"/>
                </a:solidFill>
                <a:latin typeface="Times" pitchFamily="18" charset="0"/>
              </a:endParaRPr>
            </a:p>
          </p:txBody>
        </p:sp>
        <p:pic>
          <p:nvPicPr>
            <p:cNvPr id="874530" name="Picture 7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865" y="1443"/>
              <a:ext cx="724" cy="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2865600" y="1684977"/>
            <a:ext cx="2651040" cy="653829"/>
            <a:chOff x="1990" y="1170"/>
            <a:chExt cx="1841" cy="454"/>
          </a:xfrm>
        </p:grpSpPr>
        <p:sp>
          <p:nvSpPr>
            <p:cNvPr id="874532" name="Line 48"/>
            <p:cNvSpPr>
              <a:spLocks noChangeShapeType="1"/>
            </p:cNvSpPr>
            <p:nvPr/>
          </p:nvSpPr>
          <p:spPr bwMode="auto">
            <a:xfrm flipH="1">
              <a:off x="3405" y="1514"/>
              <a:ext cx="4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990" y="1170"/>
              <a:ext cx="1286" cy="454"/>
              <a:chOff x="1990" y="1170"/>
              <a:chExt cx="1286" cy="454"/>
            </a:xfrm>
          </p:grpSpPr>
          <p:sp>
            <p:nvSpPr>
              <p:cNvPr id="672817" name="Text Box 49"/>
              <p:cNvSpPr txBox="1">
                <a:spLocks noChangeArrowheads="1"/>
              </p:cNvSpPr>
              <p:nvPr/>
            </p:nvSpPr>
            <p:spPr bwMode="auto">
              <a:xfrm>
                <a:off x="1990" y="1170"/>
                <a:ext cx="128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fr-CH" dirty="0" err="1">
                    <a:solidFill>
                      <a:srgbClr val="000000"/>
                    </a:solidFill>
                    <a:latin typeface="+mj-lt"/>
                  </a:rPr>
                  <a:t>Simulated</a:t>
                </a:r>
                <a:r>
                  <a:rPr lang="fr-CH" dirty="0">
                    <a:solidFill>
                      <a:srgbClr val="000000"/>
                    </a:solidFill>
                    <a:latin typeface="+mj-lt"/>
                  </a:rPr>
                  <a:t> data:</a:t>
                </a:r>
                <a:r>
                  <a:rPr lang="fr-CH" sz="1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fr-FR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pic>
            <p:nvPicPr>
              <p:cNvPr id="874535" name="Picture 74" descr="txp_fig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2183" y="1439"/>
                <a:ext cx="1011" cy="1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460801" y="503026"/>
            <a:ext cx="8006195" cy="1143480"/>
          </a:xfrm>
          <a:prstGeom prst="rect">
            <a:avLst/>
          </a:prstGeom>
        </p:spPr>
        <p:txBody>
          <a:bodyPr lIns="82945" tIns="41473" rIns="82945" bIns="41473"/>
          <a:lstStyle/>
          <a:p>
            <a:pPr marL="1306100" defTabSz="414726" hangingPunct="0">
              <a:buClr>
                <a:srgbClr val="000000"/>
              </a:buClr>
              <a:buSzPct val="45000"/>
              <a:defRPr/>
            </a:pPr>
            <a:r>
              <a:rPr lang="en-US" sz="36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600" kern="0" baseline="30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36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Type of Simulation-based II: 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13600" y="4735218"/>
            <a:ext cx="1499040" cy="292351"/>
            <a:chOff x="1190" y="3090"/>
            <a:chExt cx="1041" cy="20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90" y="3090"/>
              <a:ext cx="1041" cy="203"/>
              <a:chOff x="1190" y="3090"/>
              <a:chExt cx="1041" cy="203"/>
            </a:xfrm>
          </p:grpSpPr>
          <p:sp>
            <p:nvSpPr>
              <p:cNvPr id="672772" name="Text Box 4"/>
              <p:cNvSpPr txBox="1">
                <a:spLocks noChangeArrowheads="1"/>
              </p:cNvSpPr>
              <p:nvPr/>
            </p:nvSpPr>
            <p:spPr bwMode="auto">
              <a:xfrm>
                <a:off x="1442" y="3090"/>
                <a:ext cx="623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</a:tabLst>
                  <a:defRPr/>
                </a:pPr>
                <a:r>
                  <a:rPr lang="en-GB" dirty="0">
                    <a:latin typeface="+mj-lt"/>
                  </a:rPr>
                  <a:t>Distance</a:t>
                </a:r>
              </a:p>
            </p:txBody>
          </p:sp>
          <p:sp>
            <p:nvSpPr>
              <p:cNvPr id="874501" name="Line 5"/>
              <p:cNvSpPr>
                <a:spLocks noChangeShapeType="1"/>
              </p:cNvSpPr>
              <p:nvPr/>
            </p:nvSpPr>
            <p:spPr bwMode="auto">
              <a:xfrm>
                <a:off x="1190" y="3286"/>
                <a:ext cx="2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502" name="Line 6"/>
              <p:cNvSpPr>
                <a:spLocks noChangeShapeType="1"/>
              </p:cNvSpPr>
              <p:nvPr/>
            </p:nvSpPr>
            <p:spPr bwMode="auto">
              <a:xfrm flipH="1">
                <a:off x="2011" y="3292"/>
                <a:ext cx="2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4503" name="Line 7"/>
            <p:cNvSpPr>
              <a:spLocks noChangeShapeType="1"/>
            </p:cNvSpPr>
            <p:nvPr/>
          </p:nvSpPr>
          <p:spPr bwMode="auto">
            <a:xfrm>
              <a:off x="1394" y="3292"/>
              <a:ext cx="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5"/>
          <p:cNvGrpSpPr/>
          <p:nvPr/>
        </p:nvGrpSpPr>
        <p:grpSpPr bwMode="auto">
          <a:xfrm>
            <a:off x="1054080" y="2573551"/>
            <a:ext cx="3142080" cy="2575002"/>
            <a:chOff x="1162050" y="2836863"/>
            <a:chExt cx="3463925" cy="2838463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162050" y="2836863"/>
              <a:ext cx="3463925" cy="1812840"/>
              <a:chOff x="480" y="1553"/>
              <a:chExt cx="2182" cy="1142"/>
            </a:xfrm>
          </p:grpSpPr>
          <p:sp>
            <p:nvSpPr>
              <p:cNvPr id="874506" name="Line 13"/>
              <p:cNvSpPr>
                <a:spLocks noChangeShapeType="1"/>
              </p:cNvSpPr>
              <p:nvPr/>
            </p:nvSpPr>
            <p:spPr bwMode="auto">
              <a:xfrm>
                <a:off x="830" y="1553"/>
                <a:ext cx="1" cy="37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2" name="Oval 14"/>
              <p:cNvSpPr>
                <a:spLocks noChangeArrowheads="1"/>
              </p:cNvSpPr>
              <p:nvPr/>
            </p:nvSpPr>
            <p:spPr bwMode="auto">
              <a:xfrm>
                <a:off x="480" y="1940"/>
                <a:ext cx="2182" cy="75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/>
              </a:ln>
              <a:effectLst/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  <a:tab pos="262659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 </a:t>
                </a:r>
                <a:r>
                  <a:rPr lang="en-GB" dirty="0">
                    <a:latin typeface="+mj-lt"/>
                  </a:rPr>
                  <a:t>Computation of the auxiliary estimator of                  the model</a:t>
                </a:r>
              </a:p>
            </p:txBody>
          </p:sp>
        </p:grpSp>
        <p:sp>
          <p:nvSpPr>
            <p:cNvPr id="874508" name="Line 15"/>
            <p:cNvSpPr>
              <a:spLocks noChangeShapeType="1"/>
            </p:cNvSpPr>
            <p:nvPr/>
          </p:nvSpPr>
          <p:spPr bwMode="auto">
            <a:xfrm flipH="1">
              <a:off x="1717675" y="4687801"/>
              <a:ext cx="1588" cy="59687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" name="Picture 49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630363" y="5421190"/>
              <a:ext cx="160338" cy="25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  <p:pic>
          <p:nvPicPr>
            <p:cNvPr id="64" name="Picture 63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452811" y="4167125"/>
              <a:ext cx="292102" cy="361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685120" y="1641773"/>
            <a:ext cx="2800800" cy="4333415"/>
            <a:chOff x="3948" y="1140"/>
            <a:chExt cx="1945" cy="3009"/>
          </a:xfrm>
        </p:grpSpPr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3948" y="1140"/>
              <a:ext cx="1945" cy="3009"/>
              <a:chOff x="3948" y="1140"/>
              <a:chExt cx="1945" cy="3009"/>
            </a:xfrm>
          </p:grpSpPr>
          <p:pic>
            <p:nvPicPr>
              <p:cNvPr id="874513" name="Picture 18" descr="txp_fi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895" y="4022"/>
                <a:ext cx="76" cy="1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874514" name="Line 20"/>
              <p:cNvSpPr>
                <a:spLocks noChangeShapeType="1"/>
              </p:cNvSpPr>
              <p:nvPr/>
            </p:nvSpPr>
            <p:spPr bwMode="auto">
              <a:xfrm flipV="1">
                <a:off x="4942" y="2004"/>
                <a:ext cx="0" cy="1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9" name="Oval 21"/>
              <p:cNvSpPr>
                <a:spLocks noChangeArrowheads="1"/>
              </p:cNvSpPr>
              <p:nvPr/>
            </p:nvSpPr>
            <p:spPr bwMode="auto">
              <a:xfrm>
                <a:off x="3948" y="1140"/>
                <a:ext cx="1945" cy="783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</a:t>
                </a:r>
                <a:r>
                  <a:rPr lang="en-GB" dirty="0">
                    <a:latin typeface="+mj-lt"/>
                  </a:rPr>
                  <a:t>Simulations of    pseudo-data</a:t>
                </a: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+mj-lt"/>
                  </a:rPr>
                  <a:t>from the model </a:t>
                </a:r>
              </a:p>
            </p:txBody>
          </p:sp>
        </p:grpSp>
        <p:pic>
          <p:nvPicPr>
            <p:cNvPr id="874516" name="Picture 22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20"/>
              <a:ext cx="175" cy="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8" name="Group 55"/>
          <p:cNvGrpSpPr/>
          <p:nvPr/>
        </p:nvGrpSpPr>
        <p:grpSpPr bwMode="auto">
          <a:xfrm>
            <a:off x="1610711" y="5031888"/>
            <a:ext cx="4146854" cy="1025201"/>
            <a:chOff x="1970131" y="5546725"/>
            <a:chExt cx="4571619" cy="1130094"/>
          </a:xfrm>
        </p:grpSpPr>
        <p:sp>
          <p:nvSpPr>
            <p:cNvPr id="874521" name="Line 33"/>
            <p:cNvSpPr>
              <a:spLocks noChangeShapeType="1"/>
            </p:cNvSpPr>
            <p:nvPr/>
          </p:nvSpPr>
          <p:spPr bwMode="auto">
            <a:xfrm>
              <a:off x="2794639" y="5546725"/>
              <a:ext cx="0" cy="58261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1970131" y="6235698"/>
              <a:ext cx="4571619" cy="4411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</p:grpSp>
      <p:grpSp>
        <p:nvGrpSpPr>
          <p:cNvPr id="9" name="Group 48"/>
          <p:cNvGrpSpPr/>
          <p:nvPr/>
        </p:nvGrpSpPr>
        <p:grpSpPr bwMode="auto">
          <a:xfrm>
            <a:off x="3304404" y="2573551"/>
            <a:ext cx="3367506" cy="2725729"/>
            <a:chOff x="3642877" y="2836863"/>
            <a:chExt cx="3712442" cy="3004612"/>
          </a:xfrm>
        </p:grpSpPr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4019393" y="2836863"/>
              <a:ext cx="23816" cy="2428592"/>
              <a:chOff x="4019551" y="2836863"/>
              <a:chExt cx="23813" cy="2428875"/>
            </a:xfrm>
          </p:grpSpPr>
          <p:sp>
            <p:nvSpPr>
              <p:cNvPr id="874525" name="Line 29"/>
              <p:cNvSpPr>
                <a:spLocks noChangeShapeType="1"/>
              </p:cNvSpPr>
              <p:nvPr/>
            </p:nvSpPr>
            <p:spPr bwMode="auto">
              <a:xfrm>
                <a:off x="4019551" y="2836863"/>
                <a:ext cx="1588" cy="5969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526" name="Line 30"/>
              <p:cNvSpPr>
                <a:spLocks noChangeShapeType="1"/>
              </p:cNvSpPr>
              <p:nvPr/>
            </p:nvSpPr>
            <p:spPr bwMode="auto">
              <a:xfrm flipH="1">
                <a:off x="4041776" y="4668838"/>
                <a:ext cx="1588" cy="5969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642877" y="5360692"/>
              <a:ext cx="3712442" cy="4807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1241281" y="1684977"/>
            <a:ext cx="1326240" cy="659589"/>
            <a:chOff x="862" y="1170"/>
            <a:chExt cx="921" cy="458"/>
          </a:xfrm>
        </p:grpSpPr>
        <p:sp>
          <p:nvSpPr>
            <p:cNvPr id="672777" name="Text Box 9"/>
            <p:cNvSpPr txBox="1">
              <a:spLocks noChangeArrowheads="1"/>
            </p:cNvSpPr>
            <p:nvPr/>
          </p:nvSpPr>
          <p:spPr bwMode="auto">
            <a:xfrm>
              <a:off x="862" y="1170"/>
              <a:ext cx="92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H" dirty="0">
                  <a:solidFill>
                    <a:srgbClr val="000000"/>
                  </a:solidFill>
                  <a:latin typeface="+mj-lt"/>
                </a:rPr>
                <a:t>Real data</a:t>
              </a:r>
              <a:r>
                <a:rPr lang="fr-CH" dirty="0">
                  <a:solidFill>
                    <a:srgbClr val="000000"/>
                  </a:solidFill>
                  <a:latin typeface="Times" pitchFamily="18" charset="0"/>
                </a:rPr>
                <a:t>:</a:t>
              </a:r>
              <a:r>
                <a:rPr lang="fr-CH" sz="1600" dirty="0">
                  <a:solidFill>
                    <a:srgbClr val="000000"/>
                  </a:solidFill>
                  <a:latin typeface="Times" pitchFamily="18" charset="0"/>
                </a:rPr>
                <a:t> </a:t>
              </a:r>
              <a:endParaRPr lang="fr-FR" sz="1600" dirty="0">
                <a:solidFill>
                  <a:srgbClr val="000000"/>
                </a:solidFill>
                <a:latin typeface="Times" pitchFamily="18" charset="0"/>
              </a:endParaRPr>
            </a:p>
          </p:txBody>
        </p:sp>
        <p:pic>
          <p:nvPicPr>
            <p:cNvPr id="874530" name="Picture 7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65" y="1443"/>
              <a:ext cx="724" cy="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2865600" y="1684977"/>
            <a:ext cx="2651040" cy="653829"/>
            <a:chOff x="1990" y="1170"/>
            <a:chExt cx="1841" cy="454"/>
          </a:xfrm>
        </p:grpSpPr>
        <p:sp>
          <p:nvSpPr>
            <p:cNvPr id="874532" name="Line 48"/>
            <p:cNvSpPr>
              <a:spLocks noChangeShapeType="1"/>
            </p:cNvSpPr>
            <p:nvPr/>
          </p:nvSpPr>
          <p:spPr bwMode="auto">
            <a:xfrm flipH="1">
              <a:off x="3405" y="1514"/>
              <a:ext cx="4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990" y="1170"/>
              <a:ext cx="1286" cy="454"/>
              <a:chOff x="1990" y="1170"/>
              <a:chExt cx="1286" cy="454"/>
            </a:xfrm>
          </p:grpSpPr>
          <p:sp>
            <p:nvSpPr>
              <p:cNvPr id="672817" name="Text Box 49"/>
              <p:cNvSpPr txBox="1">
                <a:spLocks noChangeArrowheads="1"/>
              </p:cNvSpPr>
              <p:nvPr/>
            </p:nvSpPr>
            <p:spPr bwMode="auto">
              <a:xfrm>
                <a:off x="1990" y="1170"/>
                <a:ext cx="128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fr-CH" dirty="0" err="1">
                    <a:solidFill>
                      <a:srgbClr val="000000"/>
                    </a:solidFill>
                    <a:latin typeface="+mj-lt"/>
                  </a:rPr>
                  <a:t>Simulated</a:t>
                </a:r>
                <a:r>
                  <a:rPr lang="fr-CH" dirty="0">
                    <a:solidFill>
                      <a:srgbClr val="000000"/>
                    </a:solidFill>
                    <a:latin typeface="+mj-lt"/>
                  </a:rPr>
                  <a:t> data:</a:t>
                </a:r>
                <a:r>
                  <a:rPr lang="fr-CH" sz="1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fr-FR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pic>
            <p:nvPicPr>
              <p:cNvPr id="874535" name="Picture 74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2183" y="1439"/>
                <a:ext cx="1011" cy="1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659315" y="503026"/>
            <a:ext cx="7807680" cy="1143480"/>
          </a:xfrm>
          <a:prstGeom prst="rect">
            <a:avLst/>
          </a:prstGeom>
        </p:spPr>
        <p:txBody>
          <a:bodyPr lIns="82945" tIns="41473" rIns="82945" bIns="41473"/>
          <a:lstStyle/>
          <a:p>
            <a:pPr marL="1306100" defTabSz="414726" hangingPunct="0">
              <a:buClr>
                <a:srgbClr val="000000"/>
              </a:buClr>
              <a:buSzPct val="45000"/>
              <a:defRPr/>
            </a:pP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000" kern="0" baseline="30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Type of II: IM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081600" y="2070937"/>
            <a:ext cx="1756800" cy="410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3227040" y="3897049"/>
            <a:ext cx="3795840" cy="1578406"/>
            <a:chOff x="2250" y="2669"/>
            <a:chExt cx="2636" cy="1096"/>
          </a:xfrm>
        </p:grpSpPr>
        <p:sp>
          <p:nvSpPr>
            <p:cNvPr id="41" name="Rectangle 82"/>
            <p:cNvSpPr>
              <a:spLocks noChangeArrowheads="1"/>
            </p:cNvSpPr>
            <p:nvPr/>
          </p:nvSpPr>
          <p:spPr bwMode="auto">
            <a:xfrm>
              <a:off x="2250" y="3324"/>
              <a:ext cx="263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 rot="-5400000">
              <a:off x="2587" y="2996"/>
              <a:ext cx="109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054080" y="5600093"/>
            <a:ext cx="5765760" cy="475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45" name="Picture 4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64980" y="4748178"/>
            <a:ext cx="3863340" cy="63003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9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188160" y="2047895"/>
            <a:ext cx="1406880" cy="326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705398" y="5661433"/>
            <a:ext cx="4314802" cy="40003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13600" y="4735218"/>
            <a:ext cx="1499040" cy="292351"/>
            <a:chOff x="1190" y="3090"/>
            <a:chExt cx="1041" cy="20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90" y="3090"/>
              <a:ext cx="1041" cy="203"/>
              <a:chOff x="1190" y="3090"/>
              <a:chExt cx="1041" cy="203"/>
            </a:xfrm>
          </p:grpSpPr>
          <p:sp>
            <p:nvSpPr>
              <p:cNvPr id="672772" name="Text Box 4"/>
              <p:cNvSpPr txBox="1">
                <a:spLocks noChangeArrowheads="1"/>
              </p:cNvSpPr>
              <p:nvPr/>
            </p:nvSpPr>
            <p:spPr bwMode="auto">
              <a:xfrm>
                <a:off x="1442" y="3090"/>
                <a:ext cx="623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</a:tabLst>
                  <a:defRPr/>
                </a:pPr>
                <a:r>
                  <a:rPr lang="en-GB" dirty="0">
                    <a:latin typeface="+mj-lt"/>
                  </a:rPr>
                  <a:t>Distance</a:t>
                </a:r>
              </a:p>
            </p:txBody>
          </p:sp>
          <p:sp>
            <p:nvSpPr>
              <p:cNvPr id="874501" name="Line 5"/>
              <p:cNvSpPr>
                <a:spLocks noChangeShapeType="1"/>
              </p:cNvSpPr>
              <p:nvPr/>
            </p:nvSpPr>
            <p:spPr bwMode="auto">
              <a:xfrm>
                <a:off x="1190" y="3286"/>
                <a:ext cx="2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502" name="Line 6"/>
              <p:cNvSpPr>
                <a:spLocks noChangeShapeType="1"/>
              </p:cNvSpPr>
              <p:nvPr/>
            </p:nvSpPr>
            <p:spPr bwMode="auto">
              <a:xfrm flipH="1">
                <a:off x="2011" y="3292"/>
                <a:ext cx="2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4503" name="Line 7"/>
            <p:cNvSpPr>
              <a:spLocks noChangeShapeType="1"/>
            </p:cNvSpPr>
            <p:nvPr/>
          </p:nvSpPr>
          <p:spPr bwMode="auto">
            <a:xfrm>
              <a:off x="1394" y="3292"/>
              <a:ext cx="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5"/>
          <p:cNvGrpSpPr/>
          <p:nvPr/>
        </p:nvGrpSpPr>
        <p:grpSpPr bwMode="auto">
          <a:xfrm>
            <a:off x="1054080" y="2573551"/>
            <a:ext cx="3142080" cy="2575002"/>
            <a:chOff x="1162050" y="2836863"/>
            <a:chExt cx="3463925" cy="2838463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162050" y="2836863"/>
              <a:ext cx="3463925" cy="1812840"/>
              <a:chOff x="480" y="1553"/>
              <a:chExt cx="2182" cy="1142"/>
            </a:xfrm>
          </p:grpSpPr>
          <p:sp>
            <p:nvSpPr>
              <p:cNvPr id="874506" name="Line 13"/>
              <p:cNvSpPr>
                <a:spLocks noChangeShapeType="1"/>
              </p:cNvSpPr>
              <p:nvPr/>
            </p:nvSpPr>
            <p:spPr bwMode="auto">
              <a:xfrm>
                <a:off x="830" y="1553"/>
                <a:ext cx="1" cy="37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2" name="Oval 14"/>
              <p:cNvSpPr>
                <a:spLocks noChangeArrowheads="1"/>
              </p:cNvSpPr>
              <p:nvPr/>
            </p:nvSpPr>
            <p:spPr bwMode="auto">
              <a:xfrm>
                <a:off x="480" y="1940"/>
                <a:ext cx="2182" cy="75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/>
              </a:ln>
              <a:effectLst/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  <a:tab pos="262659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 </a:t>
                </a:r>
                <a:r>
                  <a:rPr lang="en-GB" dirty="0">
                    <a:latin typeface="+mj-lt"/>
                  </a:rPr>
                  <a:t>Computation of the auxiliary estimator of                  the model</a:t>
                </a:r>
              </a:p>
            </p:txBody>
          </p:sp>
        </p:grpSp>
        <p:sp>
          <p:nvSpPr>
            <p:cNvPr id="874508" name="Line 15"/>
            <p:cNvSpPr>
              <a:spLocks noChangeShapeType="1"/>
            </p:cNvSpPr>
            <p:nvPr/>
          </p:nvSpPr>
          <p:spPr bwMode="auto">
            <a:xfrm flipH="1">
              <a:off x="1717675" y="4687801"/>
              <a:ext cx="1588" cy="59687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0" name="Picture 49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1630363" y="5421190"/>
              <a:ext cx="160338" cy="25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  <p:pic>
          <p:nvPicPr>
            <p:cNvPr id="64" name="Picture 63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452811" y="4167125"/>
              <a:ext cx="292102" cy="3613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685120" y="1641773"/>
            <a:ext cx="2800800" cy="4333415"/>
            <a:chOff x="3948" y="1140"/>
            <a:chExt cx="1945" cy="3009"/>
          </a:xfrm>
        </p:grpSpPr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3948" y="1140"/>
              <a:ext cx="1945" cy="3009"/>
              <a:chOff x="3948" y="1140"/>
              <a:chExt cx="1945" cy="3009"/>
            </a:xfrm>
          </p:grpSpPr>
          <p:pic>
            <p:nvPicPr>
              <p:cNvPr id="874513" name="Picture 18" descr="txp_fig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4895" y="4022"/>
                <a:ext cx="76" cy="1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874514" name="Line 20"/>
              <p:cNvSpPr>
                <a:spLocks noChangeShapeType="1"/>
              </p:cNvSpPr>
              <p:nvPr/>
            </p:nvSpPr>
            <p:spPr bwMode="auto">
              <a:xfrm flipV="1">
                <a:off x="4942" y="2004"/>
                <a:ext cx="0" cy="1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9" name="Oval 21"/>
              <p:cNvSpPr>
                <a:spLocks noChangeArrowheads="1"/>
              </p:cNvSpPr>
              <p:nvPr/>
            </p:nvSpPr>
            <p:spPr bwMode="auto">
              <a:xfrm>
                <a:off x="3948" y="1140"/>
                <a:ext cx="1945" cy="783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</a:t>
                </a:r>
                <a:r>
                  <a:rPr lang="en-GB" dirty="0">
                    <a:latin typeface="+mj-lt"/>
                  </a:rPr>
                  <a:t>Simulations of    pseudo-data</a:t>
                </a: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+mj-lt"/>
                  </a:rPr>
                  <a:t>from the model </a:t>
                </a:r>
              </a:p>
            </p:txBody>
          </p:sp>
        </p:grpSp>
        <p:pic>
          <p:nvPicPr>
            <p:cNvPr id="874516" name="Picture 22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20"/>
              <a:ext cx="175" cy="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8" name="Group 55"/>
          <p:cNvGrpSpPr/>
          <p:nvPr/>
        </p:nvGrpSpPr>
        <p:grpSpPr bwMode="auto">
          <a:xfrm>
            <a:off x="1610711" y="5031888"/>
            <a:ext cx="4146854" cy="1025201"/>
            <a:chOff x="1970131" y="5546725"/>
            <a:chExt cx="4571619" cy="1130094"/>
          </a:xfrm>
        </p:grpSpPr>
        <p:sp>
          <p:nvSpPr>
            <p:cNvPr id="874521" name="Line 33"/>
            <p:cNvSpPr>
              <a:spLocks noChangeShapeType="1"/>
            </p:cNvSpPr>
            <p:nvPr/>
          </p:nvSpPr>
          <p:spPr bwMode="auto">
            <a:xfrm>
              <a:off x="2794639" y="5546725"/>
              <a:ext cx="0" cy="58261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1970131" y="6235698"/>
              <a:ext cx="4571619" cy="4411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</p:grpSp>
      <p:grpSp>
        <p:nvGrpSpPr>
          <p:cNvPr id="9" name="Group 48"/>
          <p:cNvGrpSpPr/>
          <p:nvPr/>
        </p:nvGrpSpPr>
        <p:grpSpPr bwMode="auto">
          <a:xfrm>
            <a:off x="3304404" y="2573551"/>
            <a:ext cx="3367506" cy="2725729"/>
            <a:chOff x="3642877" y="2836863"/>
            <a:chExt cx="3712442" cy="3004612"/>
          </a:xfrm>
        </p:grpSpPr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4019393" y="2836863"/>
              <a:ext cx="23816" cy="2428592"/>
              <a:chOff x="4019551" y="2836863"/>
              <a:chExt cx="23813" cy="2428875"/>
            </a:xfrm>
          </p:grpSpPr>
          <p:sp>
            <p:nvSpPr>
              <p:cNvPr id="874525" name="Line 29"/>
              <p:cNvSpPr>
                <a:spLocks noChangeShapeType="1"/>
              </p:cNvSpPr>
              <p:nvPr/>
            </p:nvSpPr>
            <p:spPr bwMode="auto">
              <a:xfrm>
                <a:off x="4019551" y="2836863"/>
                <a:ext cx="1588" cy="5969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526" name="Line 30"/>
              <p:cNvSpPr>
                <a:spLocks noChangeShapeType="1"/>
              </p:cNvSpPr>
              <p:nvPr/>
            </p:nvSpPr>
            <p:spPr bwMode="auto">
              <a:xfrm flipH="1">
                <a:off x="4041776" y="4668838"/>
                <a:ext cx="1588" cy="5969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3642877" y="5360692"/>
              <a:ext cx="3712442" cy="4807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</a:ln>
            <a:effectLst/>
          </p:spPr>
        </p:pic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1241281" y="1684977"/>
            <a:ext cx="1326240" cy="659589"/>
            <a:chOff x="862" y="1170"/>
            <a:chExt cx="921" cy="458"/>
          </a:xfrm>
        </p:grpSpPr>
        <p:sp>
          <p:nvSpPr>
            <p:cNvPr id="672777" name="Text Box 9"/>
            <p:cNvSpPr txBox="1">
              <a:spLocks noChangeArrowheads="1"/>
            </p:cNvSpPr>
            <p:nvPr/>
          </p:nvSpPr>
          <p:spPr bwMode="auto">
            <a:xfrm>
              <a:off x="862" y="1170"/>
              <a:ext cx="92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H" dirty="0">
                  <a:solidFill>
                    <a:srgbClr val="000000"/>
                  </a:solidFill>
                  <a:latin typeface="+mj-lt"/>
                </a:rPr>
                <a:t>Real data</a:t>
              </a:r>
              <a:r>
                <a:rPr lang="fr-CH" dirty="0">
                  <a:solidFill>
                    <a:srgbClr val="000000"/>
                  </a:solidFill>
                  <a:latin typeface="Times" pitchFamily="18" charset="0"/>
                </a:rPr>
                <a:t>:</a:t>
              </a:r>
              <a:r>
                <a:rPr lang="fr-CH" sz="1600" dirty="0">
                  <a:solidFill>
                    <a:srgbClr val="000000"/>
                  </a:solidFill>
                  <a:latin typeface="Times" pitchFamily="18" charset="0"/>
                </a:rPr>
                <a:t> </a:t>
              </a:r>
              <a:endParaRPr lang="fr-FR" sz="1600" dirty="0">
                <a:solidFill>
                  <a:srgbClr val="000000"/>
                </a:solidFill>
                <a:latin typeface="Times" pitchFamily="18" charset="0"/>
              </a:endParaRPr>
            </a:p>
          </p:txBody>
        </p:sp>
        <p:pic>
          <p:nvPicPr>
            <p:cNvPr id="874530" name="Picture 73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865" y="1443"/>
              <a:ext cx="724" cy="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2865600" y="1684977"/>
            <a:ext cx="2651040" cy="653829"/>
            <a:chOff x="1990" y="1170"/>
            <a:chExt cx="1841" cy="454"/>
          </a:xfrm>
        </p:grpSpPr>
        <p:sp>
          <p:nvSpPr>
            <p:cNvPr id="874532" name="Line 48"/>
            <p:cNvSpPr>
              <a:spLocks noChangeShapeType="1"/>
            </p:cNvSpPr>
            <p:nvPr/>
          </p:nvSpPr>
          <p:spPr bwMode="auto">
            <a:xfrm flipH="1">
              <a:off x="3405" y="1514"/>
              <a:ext cx="4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990" y="1170"/>
              <a:ext cx="1286" cy="454"/>
              <a:chOff x="1990" y="1170"/>
              <a:chExt cx="1286" cy="454"/>
            </a:xfrm>
          </p:grpSpPr>
          <p:sp>
            <p:nvSpPr>
              <p:cNvPr id="672817" name="Text Box 49"/>
              <p:cNvSpPr txBox="1">
                <a:spLocks noChangeArrowheads="1"/>
              </p:cNvSpPr>
              <p:nvPr/>
            </p:nvSpPr>
            <p:spPr bwMode="auto">
              <a:xfrm>
                <a:off x="1990" y="1170"/>
                <a:ext cx="128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fr-CH" dirty="0" err="1">
                    <a:solidFill>
                      <a:srgbClr val="000000"/>
                    </a:solidFill>
                    <a:latin typeface="+mj-lt"/>
                  </a:rPr>
                  <a:t>Simulated</a:t>
                </a:r>
                <a:r>
                  <a:rPr lang="fr-CH" dirty="0">
                    <a:solidFill>
                      <a:srgbClr val="000000"/>
                    </a:solidFill>
                    <a:latin typeface="+mj-lt"/>
                  </a:rPr>
                  <a:t> data:</a:t>
                </a:r>
                <a:r>
                  <a:rPr lang="fr-CH" sz="1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fr-FR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pic>
            <p:nvPicPr>
              <p:cNvPr id="874535" name="Picture 74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23" cstate="print"/>
              <a:srcRect/>
              <a:stretch>
                <a:fillRect/>
              </a:stretch>
            </p:blipFill>
            <p:spPr bwMode="auto">
              <a:xfrm>
                <a:off x="2183" y="1439"/>
                <a:ext cx="1011" cy="1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659315" y="503026"/>
            <a:ext cx="7807680" cy="1143480"/>
          </a:xfrm>
          <a:prstGeom prst="rect">
            <a:avLst/>
          </a:prstGeom>
        </p:spPr>
        <p:txBody>
          <a:bodyPr lIns="82945" tIns="41473" rIns="82945" bIns="41473"/>
          <a:lstStyle/>
          <a:p>
            <a:pPr marL="1306100" defTabSz="414726" hangingPunct="0">
              <a:buClr>
                <a:srgbClr val="000000"/>
              </a:buClr>
              <a:buSzPct val="45000"/>
              <a:defRPr/>
            </a:pP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4000" kern="0" baseline="30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Type of II: IA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081600" y="2070937"/>
            <a:ext cx="1756800" cy="410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3227040" y="3897049"/>
            <a:ext cx="3795840" cy="1578406"/>
            <a:chOff x="2250" y="2669"/>
            <a:chExt cx="2636" cy="1096"/>
          </a:xfrm>
        </p:grpSpPr>
        <p:sp>
          <p:nvSpPr>
            <p:cNvPr id="41" name="Rectangle 82"/>
            <p:cNvSpPr>
              <a:spLocks noChangeArrowheads="1"/>
            </p:cNvSpPr>
            <p:nvPr/>
          </p:nvSpPr>
          <p:spPr bwMode="auto">
            <a:xfrm>
              <a:off x="2250" y="3324"/>
              <a:ext cx="263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 rot="-5400000">
              <a:off x="2587" y="2996"/>
              <a:ext cx="109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054080" y="5600093"/>
            <a:ext cx="5765760" cy="475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45" name="Picture 4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64980" y="4748178"/>
            <a:ext cx="3863340" cy="63003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9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188160" y="2047895"/>
            <a:ext cx="1406880" cy="326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705398" y="5661433"/>
            <a:ext cx="4314802" cy="400032"/>
          </a:xfrm>
          <a:prstGeom prst="rect">
            <a:avLst/>
          </a:prstGeom>
          <a:noFill/>
          <a:ln/>
          <a:effectLst/>
        </p:spPr>
      </p:pic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212641" y="3884088"/>
            <a:ext cx="3900960" cy="1578406"/>
            <a:chOff x="2250" y="2669"/>
            <a:chExt cx="2636" cy="1096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2250" y="3324"/>
              <a:ext cx="263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52" name="Rectangle 83"/>
            <p:cNvSpPr>
              <a:spLocks noChangeArrowheads="1"/>
            </p:cNvSpPr>
            <p:nvPr/>
          </p:nvSpPr>
          <p:spPr bwMode="auto">
            <a:xfrm rot="-5400000">
              <a:off x="2587" y="2996"/>
              <a:ext cx="109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1130400" y="5659795"/>
            <a:ext cx="5765760" cy="475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88270" y="4730896"/>
            <a:ext cx="3802979" cy="630141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1740704" y="5605069"/>
            <a:ext cx="4160671" cy="40031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13600" y="4735218"/>
            <a:ext cx="1499040" cy="292351"/>
            <a:chOff x="1190" y="3090"/>
            <a:chExt cx="1041" cy="20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90" y="3090"/>
              <a:ext cx="1041" cy="203"/>
              <a:chOff x="1190" y="3090"/>
              <a:chExt cx="1041" cy="203"/>
            </a:xfrm>
          </p:grpSpPr>
          <p:sp>
            <p:nvSpPr>
              <p:cNvPr id="672772" name="Text Box 4"/>
              <p:cNvSpPr txBox="1">
                <a:spLocks noChangeArrowheads="1"/>
              </p:cNvSpPr>
              <p:nvPr/>
            </p:nvSpPr>
            <p:spPr bwMode="auto">
              <a:xfrm>
                <a:off x="1442" y="3090"/>
                <a:ext cx="623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</a:tabLst>
                  <a:defRPr/>
                </a:pPr>
                <a:r>
                  <a:rPr lang="en-GB" dirty="0">
                    <a:latin typeface="+mj-lt"/>
                  </a:rPr>
                  <a:t>Distance</a:t>
                </a:r>
              </a:p>
            </p:txBody>
          </p:sp>
          <p:sp>
            <p:nvSpPr>
              <p:cNvPr id="880645" name="Line 5"/>
              <p:cNvSpPr>
                <a:spLocks noChangeShapeType="1"/>
              </p:cNvSpPr>
              <p:nvPr/>
            </p:nvSpPr>
            <p:spPr bwMode="auto">
              <a:xfrm>
                <a:off x="1190" y="3286"/>
                <a:ext cx="2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46" name="Line 6"/>
              <p:cNvSpPr>
                <a:spLocks noChangeShapeType="1"/>
              </p:cNvSpPr>
              <p:nvPr/>
            </p:nvSpPr>
            <p:spPr bwMode="auto">
              <a:xfrm flipH="1">
                <a:off x="2011" y="3292"/>
                <a:ext cx="2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647" name="Line 7"/>
            <p:cNvSpPr>
              <a:spLocks noChangeShapeType="1"/>
            </p:cNvSpPr>
            <p:nvPr/>
          </p:nvSpPr>
          <p:spPr bwMode="auto">
            <a:xfrm>
              <a:off x="1394" y="3292"/>
              <a:ext cx="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1054080" y="2573551"/>
            <a:ext cx="3142080" cy="2574990"/>
            <a:chOff x="1162050" y="2836863"/>
            <a:chExt cx="3463925" cy="2838584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162050" y="2836863"/>
              <a:ext cx="3463925" cy="1812925"/>
              <a:chOff x="480" y="1553"/>
              <a:chExt cx="2182" cy="1142"/>
            </a:xfrm>
          </p:grpSpPr>
          <p:sp>
            <p:nvSpPr>
              <p:cNvPr id="880650" name="Line 13"/>
              <p:cNvSpPr>
                <a:spLocks noChangeShapeType="1"/>
              </p:cNvSpPr>
              <p:nvPr/>
            </p:nvSpPr>
            <p:spPr bwMode="auto">
              <a:xfrm>
                <a:off x="830" y="1553"/>
                <a:ext cx="1" cy="37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2" name="Oval 14"/>
              <p:cNvSpPr>
                <a:spLocks noChangeArrowheads="1"/>
              </p:cNvSpPr>
              <p:nvPr/>
            </p:nvSpPr>
            <p:spPr bwMode="auto">
              <a:xfrm>
                <a:off x="480" y="1940"/>
                <a:ext cx="2182" cy="75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/>
              </a:ln>
              <a:effectLst/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  <a:tab pos="262659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 </a:t>
                </a:r>
                <a:r>
                  <a:rPr lang="en-GB" dirty="0">
                    <a:latin typeface="+mj-lt"/>
                  </a:rPr>
                  <a:t>Computation of the auxiliary </a:t>
                </a:r>
                <a:r>
                  <a:rPr lang="en-GB" dirty="0" smtClean="0">
                    <a:latin typeface="+mj-lt"/>
                  </a:rPr>
                  <a:t>estimator and </a:t>
                </a:r>
                <a:r>
                  <a:rPr lang="en-GB" b="1" dirty="0" smtClean="0">
                    <a:solidFill>
                      <a:srgbClr val="FFFF00"/>
                    </a:solidFill>
                    <a:latin typeface="+mj-lt"/>
                  </a:rPr>
                  <a:t>score</a:t>
                </a:r>
                <a:r>
                  <a:rPr lang="en-GB" dirty="0" smtClean="0">
                    <a:latin typeface="+mj-lt"/>
                  </a:rPr>
                  <a:t> </a:t>
                </a:r>
                <a:r>
                  <a:rPr lang="en-GB" dirty="0">
                    <a:latin typeface="+mj-lt"/>
                  </a:rPr>
                  <a:t>of </a:t>
                </a:r>
                <a:r>
                  <a:rPr lang="en-GB" dirty="0" smtClean="0">
                    <a:latin typeface="+mj-lt"/>
                  </a:rPr>
                  <a:t>the </a:t>
                </a:r>
                <a:r>
                  <a:rPr lang="en-GB" dirty="0">
                    <a:latin typeface="+mj-lt"/>
                  </a:rPr>
                  <a:t>model</a:t>
                </a:r>
              </a:p>
            </p:txBody>
          </p:sp>
        </p:grpSp>
        <p:sp>
          <p:nvSpPr>
            <p:cNvPr id="880652" name="Line 15"/>
            <p:cNvSpPr>
              <a:spLocks noChangeShapeType="1"/>
            </p:cNvSpPr>
            <p:nvPr/>
          </p:nvSpPr>
          <p:spPr bwMode="auto">
            <a:xfrm flipH="1">
              <a:off x="1717675" y="4687888"/>
              <a:ext cx="1588" cy="596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0653" name="Picture 70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570236" y="5421312"/>
              <a:ext cx="280592" cy="254135"/>
            </a:xfrm>
            <a:prstGeom prst="rect">
              <a:avLst/>
            </a:prstGeom>
            <a:solidFill>
              <a:srgbClr val="BBE0E3"/>
            </a:solidFill>
            <a:ln w="9525" algn="ctr">
              <a:noFill/>
              <a:miter lim="800000"/>
              <a:headEnd/>
              <a:tailEnd/>
            </a:ln>
          </p:spPr>
        </p:pic>
        <p:pic>
          <p:nvPicPr>
            <p:cNvPr id="880654" name="Picture 17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48245" y="4115883"/>
              <a:ext cx="292100" cy="361950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685120" y="1641773"/>
            <a:ext cx="2800800" cy="4333415"/>
            <a:chOff x="3948" y="1140"/>
            <a:chExt cx="1945" cy="3009"/>
          </a:xfrm>
        </p:grpSpPr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3948" y="1140"/>
              <a:ext cx="1945" cy="3009"/>
              <a:chOff x="3948" y="1140"/>
              <a:chExt cx="1945" cy="3009"/>
            </a:xfrm>
          </p:grpSpPr>
          <p:pic>
            <p:nvPicPr>
              <p:cNvPr id="880657" name="Picture 18" descr="txp_fig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4895" y="4022"/>
                <a:ext cx="76" cy="1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880658" name="Line 20"/>
              <p:cNvSpPr>
                <a:spLocks noChangeShapeType="1"/>
              </p:cNvSpPr>
              <p:nvPr/>
            </p:nvSpPr>
            <p:spPr bwMode="auto">
              <a:xfrm flipV="1">
                <a:off x="4942" y="2004"/>
                <a:ext cx="0" cy="1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9" name="Oval 21"/>
              <p:cNvSpPr>
                <a:spLocks noChangeArrowheads="1"/>
              </p:cNvSpPr>
              <p:nvPr/>
            </p:nvSpPr>
            <p:spPr bwMode="auto">
              <a:xfrm>
                <a:off x="3948" y="1140"/>
                <a:ext cx="1945" cy="783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</a:t>
                </a:r>
                <a:r>
                  <a:rPr lang="en-GB" dirty="0">
                    <a:latin typeface="+mj-lt"/>
                  </a:rPr>
                  <a:t>Simulations of    pseudo-data</a:t>
                </a: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+mj-lt"/>
                  </a:rPr>
                  <a:t>from the model </a:t>
                </a:r>
              </a:p>
            </p:txBody>
          </p:sp>
        </p:grpSp>
        <p:pic>
          <p:nvPicPr>
            <p:cNvPr id="880660" name="Picture 22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20"/>
              <a:ext cx="175" cy="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1411200" y="5031888"/>
            <a:ext cx="4898880" cy="1025388"/>
            <a:chOff x="1415469" y="5546725"/>
            <a:chExt cx="5400340" cy="1130114"/>
          </a:xfrm>
        </p:grpSpPr>
        <p:sp>
          <p:nvSpPr>
            <p:cNvPr id="880663" name="Line 33"/>
            <p:cNvSpPr>
              <a:spLocks noChangeShapeType="1"/>
            </p:cNvSpPr>
            <p:nvPr/>
          </p:nvSpPr>
          <p:spPr bwMode="auto">
            <a:xfrm>
              <a:off x="2654348" y="5546725"/>
              <a:ext cx="0" cy="5826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0664" name="Picture 79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415469" y="6235700"/>
              <a:ext cx="5400340" cy="44113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</p:pic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3255841" y="2573551"/>
            <a:ext cx="3464640" cy="2713245"/>
            <a:chOff x="3589539" y="2836863"/>
            <a:chExt cx="3819120" cy="2991199"/>
          </a:xfrm>
        </p:grpSpPr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4019550" y="2836863"/>
              <a:ext cx="23813" cy="2428875"/>
              <a:chOff x="4019551" y="2836863"/>
              <a:chExt cx="23813" cy="2428875"/>
            </a:xfrm>
          </p:grpSpPr>
          <p:sp>
            <p:nvSpPr>
              <p:cNvPr id="880667" name="Line 29"/>
              <p:cNvSpPr>
                <a:spLocks noChangeShapeType="1"/>
              </p:cNvSpPr>
              <p:nvPr/>
            </p:nvSpPr>
            <p:spPr bwMode="auto">
              <a:xfrm>
                <a:off x="4019551" y="2836863"/>
                <a:ext cx="1588" cy="5969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68" name="Line 30"/>
              <p:cNvSpPr>
                <a:spLocks noChangeShapeType="1"/>
              </p:cNvSpPr>
              <p:nvPr/>
            </p:nvSpPr>
            <p:spPr bwMode="auto">
              <a:xfrm flipH="1">
                <a:off x="4041776" y="4668838"/>
                <a:ext cx="1588" cy="5969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80669" name="Picture 73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3589539" y="5360987"/>
              <a:ext cx="3819120" cy="46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1241281" y="1684977"/>
            <a:ext cx="1326240" cy="659589"/>
            <a:chOff x="862" y="1170"/>
            <a:chExt cx="921" cy="458"/>
          </a:xfrm>
        </p:grpSpPr>
        <p:sp>
          <p:nvSpPr>
            <p:cNvPr id="672777" name="Text Box 9"/>
            <p:cNvSpPr txBox="1">
              <a:spLocks noChangeArrowheads="1"/>
            </p:cNvSpPr>
            <p:nvPr/>
          </p:nvSpPr>
          <p:spPr bwMode="auto">
            <a:xfrm>
              <a:off x="862" y="1170"/>
              <a:ext cx="92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H" dirty="0">
                  <a:solidFill>
                    <a:srgbClr val="000000"/>
                  </a:solidFill>
                  <a:latin typeface="+mj-lt"/>
                </a:rPr>
                <a:t>Real data</a:t>
              </a:r>
              <a:r>
                <a:rPr lang="fr-CH" dirty="0">
                  <a:solidFill>
                    <a:srgbClr val="000000"/>
                  </a:solidFill>
                  <a:latin typeface="Times" pitchFamily="18" charset="0"/>
                </a:rPr>
                <a:t>:</a:t>
              </a:r>
              <a:r>
                <a:rPr lang="fr-CH" sz="1600" dirty="0">
                  <a:solidFill>
                    <a:srgbClr val="000000"/>
                  </a:solidFill>
                  <a:latin typeface="Times" pitchFamily="18" charset="0"/>
                </a:rPr>
                <a:t> </a:t>
              </a:r>
              <a:endParaRPr lang="fr-FR" sz="1600" dirty="0">
                <a:solidFill>
                  <a:srgbClr val="000000"/>
                </a:solidFill>
                <a:latin typeface="Times" pitchFamily="18" charset="0"/>
              </a:endParaRPr>
            </a:p>
          </p:txBody>
        </p:sp>
        <p:pic>
          <p:nvPicPr>
            <p:cNvPr id="880672" name="Picture 73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865" y="1443"/>
              <a:ext cx="724" cy="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2865600" y="1684977"/>
            <a:ext cx="2651040" cy="653829"/>
            <a:chOff x="1990" y="1170"/>
            <a:chExt cx="1841" cy="454"/>
          </a:xfrm>
        </p:grpSpPr>
        <p:sp>
          <p:nvSpPr>
            <p:cNvPr id="880674" name="Line 48"/>
            <p:cNvSpPr>
              <a:spLocks noChangeShapeType="1"/>
            </p:cNvSpPr>
            <p:nvPr/>
          </p:nvSpPr>
          <p:spPr bwMode="auto">
            <a:xfrm flipH="1">
              <a:off x="3405" y="1514"/>
              <a:ext cx="4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1990" y="1170"/>
              <a:ext cx="1286" cy="454"/>
              <a:chOff x="1990" y="1170"/>
              <a:chExt cx="1286" cy="454"/>
            </a:xfrm>
          </p:grpSpPr>
          <p:sp>
            <p:nvSpPr>
              <p:cNvPr id="672817" name="Text Box 49"/>
              <p:cNvSpPr txBox="1">
                <a:spLocks noChangeArrowheads="1"/>
              </p:cNvSpPr>
              <p:nvPr/>
            </p:nvSpPr>
            <p:spPr bwMode="auto">
              <a:xfrm>
                <a:off x="1990" y="1170"/>
                <a:ext cx="128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fr-CH" dirty="0" err="1">
                    <a:solidFill>
                      <a:srgbClr val="000000"/>
                    </a:solidFill>
                    <a:latin typeface="+mj-lt"/>
                  </a:rPr>
                  <a:t>Simulated</a:t>
                </a:r>
                <a:r>
                  <a:rPr lang="fr-CH" dirty="0">
                    <a:solidFill>
                      <a:srgbClr val="000000"/>
                    </a:solidFill>
                    <a:latin typeface="+mj-lt"/>
                  </a:rPr>
                  <a:t> data:</a:t>
                </a:r>
                <a:r>
                  <a:rPr lang="fr-CH" sz="1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fr-FR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pic>
            <p:nvPicPr>
              <p:cNvPr id="880677" name="Picture 74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2183" y="1439"/>
                <a:ext cx="1011" cy="1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3212640" y="3895609"/>
            <a:ext cx="3795840" cy="1578406"/>
            <a:chOff x="2250" y="2669"/>
            <a:chExt cx="2636" cy="1096"/>
          </a:xfrm>
        </p:grpSpPr>
        <p:sp>
          <p:nvSpPr>
            <p:cNvPr id="880679" name="Rectangle 82"/>
            <p:cNvSpPr>
              <a:spLocks noChangeArrowheads="1"/>
            </p:cNvSpPr>
            <p:nvPr/>
          </p:nvSpPr>
          <p:spPr bwMode="auto">
            <a:xfrm>
              <a:off x="2250" y="3324"/>
              <a:ext cx="263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880680" name="Rectangle 83"/>
            <p:cNvSpPr>
              <a:spLocks noChangeArrowheads="1"/>
            </p:cNvSpPr>
            <p:nvPr/>
          </p:nvSpPr>
          <p:spPr bwMode="auto">
            <a:xfrm rot="-5400000">
              <a:off x="2587" y="2996"/>
              <a:ext cx="109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1045440" y="5639632"/>
            <a:ext cx="5765760" cy="475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1826704" y="5669875"/>
            <a:ext cx="4219073" cy="400127"/>
          </a:xfrm>
          <a:prstGeom prst="rect">
            <a:avLst/>
          </a:prstGeom>
          <a:noFill/>
          <a:ln/>
          <a:effectLst/>
        </p:spPr>
      </p:pic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1248480" y="4892194"/>
            <a:ext cx="465120" cy="40180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46" name="Picture 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481760" y="4933958"/>
            <a:ext cx="108000" cy="16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" name="Picture 5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37095" y="4682754"/>
            <a:ext cx="3718288" cy="641702"/>
          </a:xfrm>
          <a:prstGeom prst="rect">
            <a:avLst/>
          </a:prstGeom>
          <a:noFill/>
          <a:ln/>
          <a:effectLst/>
        </p:spPr>
      </p:pic>
      <p:sp>
        <p:nvSpPr>
          <p:cNvPr id="48" name="Rectangle 4"/>
          <p:cNvSpPr txBox="1">
            <a:spLocks noChangeArrowheads="1"/>
          </p:cNvSpPr>
          <p:nvPr/>
        </p:nvSpPr>
        <p:spPr>
          <a:xfrm>
            <a:off x="659315" y="503026"/>
            <a:ext cx="7807680" cy="1143480"/>
          </a:xfrm>
          <a:prstGeom prst="rect">
            <a:avLst/>
          </a:prstGeom>
        </p:spPr>
        <p:txBody>
          <a:bodyPr lIns="82945" tIns="41473" rIns="82945" bIns="41473"/>
          <a:lstStyle/>
          <a:p>
            <a:pPr marL="1306100" defTabSz="414726" hangingPunct="0">
              <a:buClr>
                <a:srgbClr val="000000"/>
              </a:buClr>
              <a:buSzPct val="45000"/>
              <a:defRPr/>
            </a:pP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4000" kern="0" baseline="30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Type of EMM: 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13600" y="4735218"/>
            <a:ext cx="1499040" cy="292351"/>
            <a:chOff x="1190" y="3090"/>
            <a:chExt cx="1041" cy="20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90" y="3090"/>
              <a:ext cx="1041" cy="203"/>
              <a:chOff x="1190" y="3090"/>
              <a:chExt cx="1041" cy="203"/>
            </a:xfrm>
          </p:grpSpPr>
          <p:sp>
            <p:nvSpPr>
              <p:cNvPr id="672772" name="Text Box 4"/>
              <p:cNvSpPr txBox="1">
                <a:spLocks noChangeArrowheads="1"/>
              </p:cNvSpPr>
              <p:nvPr/>
            </p:nvSpPr>
            <p:spPr bwMode="auto">
              <a:xfrm>
                <a:off x="1442" y="3090"/>
                <a:ext cx="623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</a:tabLst>
                  <a:defRPr/>
                </a:pPr>
                <a:r>
                  <a:rPr lang="en-GB" dirty="0">
                    <a:latin typeface="+mj-lt"/>
                  </a:rPr>
                  <a:t>Distance</a:t>
                </a:r>
              </a:p>
            </p:txBody>
          </p:sp>
          <p:sp>
            <p:nvSpPr>
              <p:cNvPr id="882693" name="Line 5"/>
              <p:cNvSpPr>
                <a:spLocks noChangeShapeType="1"/>
              </p:cNvSpPr>
              <p:nvPr/>
            </p:nvSpPr>
            <p:spPr bwMode="auto">
              <a:xfrm>
                <a:off x="1190" y="3286"/>
                <a:ext cx="2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694" name="Line 6"/>
              <p:cNvSpPr>
                <a:spLocks noChangeShapeType="1"/>
              </p:cNvSpPr>
              <p:nvPr/>
            </p:nvSpPr>
            <p:spPr bwMode="auto">
              <a:xfrm flipH="1">
                <a:off x="2011" y="3292"/>
                <a:ext cx="2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2695" name="Line 7"/>
            <p:cNvSpPr>
              <a:spLocks noChangeShapeType="1"/>
            </p:cNvSpPr>
            <p:nvPr/>
          </p:nvSpPr>
          <p:spPr bwMode="auto">
            <a:xfrm>
              <a:off x="1394" y="3292"/>
              <a:ext cx="6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1054080" y="2573551"/>
            <a:ext cx="3142080" cy="2574990"/>
            <a:chOff x="1162050" y="2836863"/>
            <a:chExt cx="3463925" cy="2838584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162050" y="2836863"/>
              <a:ext cx="3463925" cy="1812925"/>
              <a:chOff x="480" y="1553"/>
              <a:chExt cx="2182" cy="1142"/>
            </a:xfrm>
          </p:grpSpPr>
          <p:sp>
            <p:nvSpPr>
              <p:cNvPr id="882698" name="Line 13"/>
              <p:cNvSpPr>
                <a:spLocks noChangeShapeType="1"/>
              </p:cNvSpPr>
              <p:nvPr/>
            </p:nvSpPr>
            <p:spPr bwMode="auto">
              <a:xfrm>
                <a:off x="830" y="1553"/>
                <a:ext cx="1" cy="37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2" name="Oval 14"/>
              <p:cNvSpPr>
                <a:spLocks noChangeArrowheads="1"/>
              </p:cNvSpPr>
              <p:nvPr/>
            </p:nvSpPr>
            <p:spPr bwMode="auto">
              <a:xfrm>
                <a:off x="480" y="1940"/>
                <a:ext cx="2182" cy="75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/>
              </a:ln>
              <a:effectLst/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  <a:tab pos="262659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 </a:t>
                </a:r>
                <a:r>
                  <a:rPr lang="en-GB" dirty="0">
                    <a:latin typeface="+mj-lt"/>
                  </a:rPr>
                  <a:t>Computation of the auxiliary estimator </a:t>
                </a:r>
                <a:r>
                  <a:rPr lang="en-GB" dirty="0" smtClean="0">
                    <a:latin typeface="+mj-lt"/>
                  </a:rPr>
                  <a:t> and </a:t>
                </a:r>
                <a:r>
                  <a:rPr lang="en-GB" b="1" dirty="0" smtClean="0">
                    <a:solidFill>
                      <a:srgbClr val="FFFF00"/>
                    </a:solidFill>
                    <a:latin typeface="+mj-lt"/>
                  </a:rPr>
                  <a:t>score</a:t>
                </a:r>
                <a:r>
                  <a:rPr lang="en-GB" dirty="0" smtClean="0">
                    <a:latin typeface="+mj-lt"/>
                  </a:rPr>
                  <a:t> of the </a:t>
                </a:r>
                <a:r>
                  <a:rPr lang="en-GB" dirty="0">
                    <a:latin typeface="+mj-lt"/>
                  </a:rPr>
                  <a:t>model</a:t>
                </a:r>
              </a:p>
            </p:txBody>
          </p:sp>
        </p:grpSp>
        <p:sp>
          <p:nvSpPr>
            <p:cNvPr id="882700" name="Line 15"/>
            <p:cNvSpPr>
              <a:spLocks noChangeShapeType="1"/>
            </p:cNvSpPr>
            <p:nvPr/>
          </p:nvSpPr>
          <p:spPr bwMode="auto">
            <a:xfrm flipH="1">
              <a:off x="1717675" y="4687888"/>
              <a:ext cx="1588" cy="596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2701" name="Picture 70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570236" y="5421312"/>
              <a:ext cx="280592" cy="254135"/>
            </a:xfrm>
            <a:prstGeom prst="rect">
              <a:avLst/>
            </a:prstGeom>
            <a:solidFill>
              <a:srgbClr val="BBE0E3"/>
            </a:solidFill>
            <a:ln w="9525" algn="ctr">
              <a:noFill/>
              <a:miter lim="800000"/>
              <a:headEnd/>
              <a:tailEnd/>
            </a:ln>
          </p:spPr>
        </p:pic>
        <p:pic>
          <p:nvPicPr>
            <p:cNvPr id="882702" name="Picture 17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80234" y="4115883"/>
              <a:ext cx="292100" cy="361950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685120" y="1641773"/>
            <a:ext cx="2800800" cy="4333415"/>
            <a:chOff x="3948" y="1140"/>
            <a:chExt cx="1945" cy="3009"/>
          </a:xfrm>
        </p:grpSpPr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3948" y="1140"/>
              <a:ext cx="1945" cy="3009"/>
              <a:chOff x="3948" y="1140"/>
              <a:chExt cx="1945" cy="3009"/>
            </a:xfrm>
          </p:grpSpPr>
          <p:pic>
            <p:nvPicPr>
              <p:cNvPr id="882705" name="Picture 18" descr="txp_fig"/>
              <p:cNvPicPr>
                <a:picLocks noChangeAspect="1" noChangeArrowheads="1"/>
              </p:cNvPicPr>
              <p:nvPr>
                <p:custDataLst>
                  <p:tags r:id="rId14"/>
                </p:custDataLst>
              </p:nvPr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4895" y="4022"/>
                <a:ext cx="76" cy="1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882706" name="Line 20"/>
              <p:cNvSpPr>
                <a:spLocks noChangeShapeType="1"/>
              </p:cNvSpPr>
              <p:nvPr/>
            </p:nvSpPr>
            <p:spPr bwMode="auto">
              <a:xfrm flipV="1">
                <a:off x="4942" y="2004"/>
                <a:ext cx="0" cy="1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789" name="Oval 21"/>
              <p:cNvSpPr>
                <a:spLocks noChangeArrowheads="1"/>
              </p:cNvSpPr>
              <p:nvPr/>
            </p:nvSpPr>
            <p:spPr bwMode="auto">
              <a:xfrm>
                <a:off x="3948" y="1140"/>
                <a:ext cx="1945" cy="783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Times" pitchFamily="18" charset="0"/>
                  </a:rPr>
                  <a:t>  </a:t>
                </a:r>
                <a:r>
                  <a:rPr lang="en-GB" dirty="0">
                    <a:latin typeface="+mj-lt"/>
                  </a:rPr>
                  <a:t>Simulations of    pseudo-data</a:t>
                </a: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45000"/>
                  <a:tabLst>
                    <a:tab pos="656650" algn="l"/>
                    <a:tab pos="1313299" algn="l"/>
                    <a:tab pos="1969949" algn="l"/>
                  </a:tabLst>
                  <a:defRPr/>
                </a:pPr>
                <a:r>
                  <a:rPr lang="en-GB" dirty="0">
                    <a:latin typeface="+mj-lt"/>
                  </a:rPr>
                  <a:t>from the model </a:t>
                </a:r>
              </a:p>
            </p:txBody>
          </p:sp>
        </p:grpSp>
        <p:pic>
          <p:nvPicPr>
            <p:cNvPr id="882708" name="Picture 22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20"/>
              <a:ext cx="175" cy="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1411200" y="5031888"/>
            <a:ext cx="4898880" cy="1025388"/>
            <a:chOff x="1415469" y="5546725"/>
            <a:chExt cx="5400340" cy="1130114"/>
          </a:xfrm>
        </p:grpSpPr>
        <p:sp>
          <p:nvSpPr>
            <p:cNvPr id="882711" name="Line 33"/>
            <p:cNvSpPr>
              <a:spLocks noChangeShapeType="1"/>
            </p:cNvSpPr>
            <p:nvPr/>
          </p:nvSpPr>
          <p:spPr bwMode="auto">
            <a:xfrm>
              <a:off x="2654348" y="5546725"/>
              <a:ext cx="0" cy="5826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2712" name="Picture 79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1415469" y="6235700"/>
              <a:ext cx="5400340" cy="44113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</p:pic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3646081" y="2573551"/>
            <a:ext cx="21600" cy="2203431"/>
            <a:chOff x="4019551" y="2836863"/>
            <a:chExt cx="23813" cy="2428875"/>
          </a:xfrm>
        </p:grpSpPr>
        <p:sp>
          <p:nvSpPr>
            <p:cNvPr id="882714" name="Line 29"/>
            <p:cNvSpPr>
              <a:spLocks noChangeShapeType="1"/>
            </p:cNvSpPr>
            <p:nvPr/>
          </p:nvSpPr>
          <p:spPr bwMode="auto">
            <a:xfrm>
              <a:off x="4019551" y="2836863"/>
              <a:ext cx="1588" cy="596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715" name="Line 30"/>
            <p:cNvSpPr>
              <a:spLocks noChangeShapeType="1"/>
            </p:cNvSpPr>
            <p:nvPr/>
          </p:nvSpPr>
          <p:spPr bwMode="auto">
            <a:xfrm flipH="1">
              <a:off x="4041776" y="4668838"/>
              <a:ext cx="1588" cy="596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82716" name="Picture 7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255841" y="4863392"/>
            <a:ext cx="3464640" cy="42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1241281" y="1684977"/>
            <a:ext cx="1326240" cy="659589"/>
            <a:chOff x="862" y="1170"/>
            <a:chExt cx="921" cy="458"/>
          </a:xfrm>
        </p:grpSpPr>
        <p:sp>
          <p:nvSpPr>
            <p:cNvPr id="672777" name="Text Box 9"/>
            <p:cNvSpPr txBox="1">
              <a:spLocks noChangeArrowheads="1"/>
            </p:cNvSpPr>
            <p:nvPr/>
          </p:nvSpPr>
          <p:spPr bwMode="auto">
            <a:xfrm>
              <a:off x="862" y="1170"/>
              <a:ext cx="92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H" dirty="0">
                  <a:solidFill>
                    <a:srgbClr val="000000"/>
                  </a:solidFill>
                  <a:latin typeface="+mj-lt"/>
                </a:rPr>
                <a:t>Real data</a:t>
              </a:r>
              <a:r>
                <a:rPr lang="fr-CH" dirty="0">
                  <a:solidFill>
                    <a:srgbClr val="000000"/>
                  </a:solidFill>
                  <a:latin typeface="Times" pitchFamily="18" charset="0"/>
                </a:rPr>
                <a:t>:</a:t>
              </a:r>
              <a:r>
                <a:rPr lang="fr-CH" sz="1600" dirty="0">
                  <a:solidFill>
                    <a:srgbClr val="000000"/>
                  </a:solidFill>
                  <a:latin typeface="Times" pitchFamily="18" charset="0"/>
                </a:rPr>
                <a:t> </a:t>
              </a:r>
              <a:endParaRPr lang="fr-FR" sz="1600" dirty="0">
                <a:solidFill>
                  <a:srgbClr val="000000"/>
                </a:solidFill>
                <a:latin typeface="Times" pitchFamily="18" charset="0"/>
              </a:endParaRPr>
            </a:p>
          </p:txBody>
        </p:sp>
        <p:pic>
          <p:nvPicPr>
            <p:cNvPr id="882719" name="Picture 73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865" y="1443"/>
              <a:ext cx="724" cy="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2865600" y="1684977"/>
            <a:ext cx="2651040" cy="653829"/>
            <a:chOff x="1990" y="1170"/>
            <a:chExt cx="1841" cy="454"/>
          </a:xfrm>
        </p:grpSpPr>
        <p:sp>
          <p:nvSpPr>
            <p:cNvPr id="882721" name="Line 48"/>
            <p:cNvSpPr>
              <a:spLocks noChangeShapeType="1"/>
            </p:cNvSpPr>
            <p:nvPr/>
          </p:nvSpPr>
          <p:spPr bwMode="auto">
            <a:xfrm flipH="1">
              <a:off x="3405" y="1514"/>
              <a:ext cx="4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1990" y="1170"/>
              <a:ext cx="1286" cy="454"/>
              <a:chOff x="1990" y="1170"/>
              <a:chExt cx="1286" cy="454"/>
            </a:xfrm>
          </p:grpSpPr>
          <p:sp>
            <p:nvSpPr>
              <p:cNvPr id="672817" name="Text Box 49"/>
              <p:cNvSpPr txBox="1">
                <a:spLocks noChangeArrowheads="1"/>
              </p:cNvSpPr>
              <p:nvPr/>
            </p:nvSpPr>
            <p:spPr bwMode="auto">
              <a:xfrm>
                <a:off x="1990" y="1170"/>
                <a:ext cx="128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fr-CH" dirty="0" err="1">
                    <a:solidFill>
                      <a:srgbClr val="000000"/>
                    </a:solidFill>
                    <a:latin typeface="+mj-lt"/>
                  </a:rPr>
                  <a:t>Simulated</a:t>
                </a:r>
                <a:r>
                  <a:rPr lang="fr-CH" dirty="0">
                    <a:solidFill>
                      <a:srgbClr val="000000"/>
                    </a:solidFill>
                    <a:latin typeface="+mj-lt"/>
                  </a:rPr>
                  <a:t> data:</a:t>
                </a:r>
                <a:r>
                  <a:rPr lang="fr-CH" sz="1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fr-FR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pic>
            <p:nvPicPr>
              <p:cNvPr id="882724" name="Picture 74" descr="txp_fig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26" cstate="print"/>
              <a:srcRect/>
              <a:stretch>
                <a:fillRect/>
              </a:stretch>
            </p:blipFill>
            <p:spPr bwMode="auto">
              <a:xfrm>
                <a:off x="2183" y="1439"/>
                <a:ext cx="1011" cy="1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3227040" y="3897049"/>
            <a:ext cx="3795840" cy="1578406"/>
            <a:chOff x="2250" y="2669"/>
            <a:chExt cx="2636" cy="1096"/>
          </a:xfrm>
        </p:grpSpPr>
        <p:sp>
          <p:nvSpPr>
            <p:cNvPr id="882726" name="Rectangle 82"/>
            <p:cNvSpPr>
              <a:spLocks noChangeArrowheads="1"/>
            </p:cNvSpPr>
            <p:nvPr/>
          </p:nvSpPr>
          <p:spPr bwMode="auto">
            <a:xfrm>
              <a:off x="2250" y="3324"/>
              <a:ext cx="263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882727" name="Rectangle 83"/>
            <p:cNvSpPr>
              <a:spLocks noChangeArrowheads="1"/>
            </p:cNvSpPr>
            <p:nvPr/>
          </p:nvSpPr>
          <p:spPr bwMode="auto">
            <a:xfrm rot="-5400000">
              <a:off x="2587" y="2996"/>
              <a:ext cx="109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82728" name="Rectangle 36"/>
          <p:cNvSpPr>
            <a:spLocks noChangeArrowheads="1"/>
          </p:cNvSpPr>
          <p:nvPr/>
        </p:nvSpPr>
        <p:spPr bwMode="auto">
          <a:xfrm>
            <a:off x="3081600" y="2070937"/>
            <a:ext cx="1756800" cy="410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sp>
        <p:nvSpPr>
          <p:cNvPr id="882729" name="Rectangle 84"/>
          <p:cNvSpPr>
            <a:spLocks noChangeArrowheads="1"/>
          </p:cNvSpPr>
          <p:nvPr/>
        </p:nvSpPr>
        <p:spPr bwMode="auto">
          <a:xfrm>
            <a:off x="1045440" y="5610829"/>
            <a:ext cx="5765760" cy="475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882730" name="Picture 4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7040" y="4748180"/>
            <a:ext cx="3886560" cy="63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2731" name="Picture 9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188160" y="2047895"/>
            <a:ext cx="1406880" cy="326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1408320" y="5031889"/>
            <a:ext cx="4908960" cy="1029709"/>
            <a:chOff x="1552086" y="5546725"/>
            <a:chExt cx="5411848" cy="1134703"/>
          </a:xfrm>
        </p:grpSpPr>
        <p:sp>
          <p:nvSpPr>
            <p:cNvPr id="882733" name="Line 51"/>
            <p:cNvSpPr>
              <a:spLocks noChangeShapeType="1"/>
            </p:cNvSpPr>
            <p:nvPr/>
          </p:nvSpPr>
          <p:spPr bwMode="auto">
            <a:xfrm>
              <a:off x="2801481" y="5546725"/>
              <a:ext cx="0" cy="5826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2734" name="Picture 53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552086" y="6240462"/>
              <a:ext cx="5411848" cy="44096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</p:pic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212641" y="3884088"/>
            <a:ext cx="3900960" cy="1578406"/>
            <a:chOff x="2250" y="2669"/>
            <a:chExt cx="2636" cy="1096"/>
          </a:xfrm>
        </p:grpSpPr>
        <p:sp>
          <p:nvSpPr>
            <p:cNvPr id="882736" name="Rectangle 82"/>
            <p:cNvSpPr>
              <a:spLocks noChangeArrowheads="1"/>
            </p:cNvSpPr>
            <p:nvPr/>
          </p:nvSpPr>
          <p:spPr bwMode="auto">
            <a:xfrm>
              <a:off x="2250" y="3324"/>
              <a:ext cx="263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882737" name="Rectangle 83"/>
            <p:cNvSpPr>
              <a:spLocks noChangeArrowheads="1"/>
            </p:cNvSpPr>
            <p:nvPr/>
          </p:nvSpPr>
          <p:spPr bwMode="auto">
            <a:xfrm rot="-5400000">
              <a:off x="2587" y="2996"/>
              <a:ext cx="1096" cy="44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82738" name="Rectangle 84"/>
          <p:cNvSpPr>
            <a:spLocks noChangeArrowheads="1"/>
          </p:cNvSpPr>
          <p:nvPr/>
        </p:nvSpPr>
        <p:spPr bwMode="auto">
          <a:xfrm>
            <a:off x="1130400" y="5659795"/>
            <a:ext cx="5765760" cy="475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882739" name="Picture 5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45760" y="4730897"/>
            <a:ext cx="3888000" cy="62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2740" name="Picture 5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1370881" y="5605069"/>
            <a:ext cx="490032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54"/>
          <p:cNvGrpSpPr>
            <a:grpSpLocks/>
          </p:cNvGrpSpPr>
          <p:nvPr/>
        </p:nvGrpSpPr>
        <p:grpSpPr bwMode="auto">
          <a:xfrm>
            <a:off x="3251520" y="3866806"/>
            <a:ext cx="3864960" cy="1578406"/>
            <a:chOff x="3469142" y="4221618"/>
            <a:chExt cx="4371091" cy="1739900"/>
          </a:xfrm>
        </p:grpSpPr>
        <p:sp>
          <p:nvSpPr>
            <p:cNvPr id="882742" name="Rectangle 82"/>
            <p:cNvSpPr>
              <a:spLocks noChangeArrowheads="1"/>
            </p:cNvSpPr>
            <p:nvPr/>
          </p:nvSpPr>
          <p:spPr bwMode="auto">
            <a:xfrm>
              <a:off x="3469142" y="5247710"/>
              <a:ext cx="4371091" cy="7000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  <p:sp>
          <p:nvSpPr>
            <p:cNvPr id="882743" name="Rectangle 83"/>
            <p:cNvSpPr>
              <a:spLocks noChangeArrowheads="1"/>
            </p:cNvSpPr>
            <p:nvPr/>
          </p:nvSpPr>
          <p:spPr bwMode="auto">
            <a:xfrm rot="-5400000">
              <a:off x="4352981" y="4581356"/>
              <a:ext cx="1739900" cy="102042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768960" y="5600749"/>
            <a:ext cx="5765760" cy="475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69" name="Picture 6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 cstate="print"/>
          <a:stretch>
            <a:fillRect/>
          </a:stretch>
        </p:blipFill>
        <p:spPr bwMode="auto">
          <a:xfrm>
            <a:off x="1372941" y="5656914"/>
            <a:ext cx="5152518" cy="521635"/>
          </a:xfrm>
          <a:prstGeom prst="rect">
            <a:avLst/>
          </a:prstGeom>
          <a:noFill/>
          <a:ln/>
          <a:effectLst/>
        </p:spPr>
      </p:pic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1248480" y="4892194"/>
            <a:ext cx="465120" cy="40180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endParaRPr lang="en-US" sz="1600" dirty="0"/>
          </a:p>
        </p:txBody>
      </p:sp>
      <p:pic>
        <p:nvPicPr>
          <p:cNvPr id="63" name="Picture 6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1481760" y="4933958"/>
            <a:ext cx="108000" cy="16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7" name="Picture 6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80028" y="4702916"/>
            <a:ext cx="3415145" cy="641679"/>
          </a:xfrm>
          <a:prstGeom prst="rect">
            <a:avLst/>
          </a:prstGeom>
          <a:noFill/>
          <a:ln/>
          <a:effectLst/>
        </p:spPr>
      </p:pic>
      <p:sp>
        <p:nvSpPr>
          <p:cNvPr id="65" name="Rectangle 4"/>
          <p:cNvSpPr txBox="1">
            <a:spLocks noChangeArrowheads="1"/>
          </p:cNvSpPr>
          <p:nvPr/>
        </p:nvSpPr>
        <p:spPr>
          <a:xfrm>
            <a:off x="659315" y="503026"/>
            <a:ext cx="7807680" cy="1143480"/>
          </a:xfrm>
          <a:prstGeom prst="rect">
            <a:avLst/>
          </a:prstGeom>
        </p:spPr>
        <p:txBody>
          <a:bodyPr lIns="82945" tIns="41473" rIns="82945" bIns="41473"/>
          <a:lstStyle/>
          <a:p>
            <a:pPr marL="1306100" defTabSz="414726" hangingPunct="0">
              <a:buClr>
                <a:srgbClr val="000000"/>
              </a:buClr>
              <a:buSzPct val="45000"/>
              <a:defRPr/>
            </a:pP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000" kern="0" baseline="30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40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Type of EMM: EA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Goal: Estimate parameters of continuous time diffusion model from discretely sampled data 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2209800"/>
          <a:ext cx="6477000" cy="457199"/>
        </p:xfrm>
        <a:graphic>
          <a:graphicData uri="http://schemas.openxmlformats.org/presentationml/2006/ole">
            <p:oleObj spid="_x0000_s264194" name="Equation" r:id="rId3" imgW="3022560" imgH="228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95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Examples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95325" y="3505200"/>
          <a:ext cx="7904163" cy="471488"/>
        </p:xfrm>
        <a:graphic>
          <a:graphicData uri="http://schemas.openxmlformats.org/presentationml/2006/ole">
            <p:oleObj spid="_x0000_s264195" name="Equation" r:id="rId4" imgW="4051080" imgH="228600" progId="Equation.DSMT4">
              <p:embed/>
            </p:oleObj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698500" y="4267200"/>
          <a:ext cx="8050213" cy="533400"/>
        </p:xfrm>
        <a:graphic>
          <a:graphicData uri="http://schemas.openxmlformats.org/presentationml/2006/ole">
            <p:oleObj spid="_x0000_s264196" name="Equation" r:id="rId5" imgW="4584600" imgH="266400" progId="Equation.DSMT4">
              <p:embed/>
            </p:oleObj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704850" y="5029200"/>
          <a:ext cx="5676900" cy="1066800"/>
        </p:xfrm>
        <a:graphic>
          <a:graphicData uri="http://schemas.openxmlformats.org/presentationml/2006/ole">
            <p:oleObj spid="_x0000_s264197" name="Equation" r:id="rId6" imgW="26542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 Implementation of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Estimate Euler auxiliary model parameters </a:t>
            </a:r>
            <a:r>
              <a:rPr lang="el-GR" i="1" dirty="0" smtClean="0">
                <a:latin typeface="Times New Roman"/>
                <a:cs typeface="Times New Roman"/>
              </a:rPr>
              <a:t>μ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from observed data {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dirty="0" smtClean="0"/>
              <a:t>} by QMLE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EULERloglik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from R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Use R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optim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914400" y="2286000"/>
          <a:ext cx="7245350" cy="635000"/>
        </p:xfrm>
        <a:graphic>
          <a:graphicData uri="http://schemas.openxmlformats.org/presentationml/2006/ole">
            <p:oleObj spid="_x0000_s301061" name="Equation" r:id="rId3" imgW="3213000" imgH="253800" progId="Equation.DSMT4">
              <p:embed/>
            </p:oleObj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1066800" y="3124200"/>
          <a:ext cx="6934200" cy="1905000"/>
        </p:xfrm>
        <a:graphic>
          <a:graphicData uri="http://schemas.openxmlformats.org/presentationml/2006/ole">
            <p:oleObj spid="_x0000_s301062" name="Equation" r:id="rId4" imgW="293364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Implementation of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from </a:t>
            </a:r>
            <a:r>
              <a:rPr lang="en-US" i="1" dirty="0" smtClean="0"/>
              <a:t>F</a:t>
            </a:r>
            <a:r>
              <a:rPr lang="el-GR" i="1" baseline="-25000" dirty="0" smtClean="0">
                <a:latin typeface="Times New Roman"/>
                <a:cs typeface="Times New Roman"/>
              </a:rPr>
              <a:t>θ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In general, cannot do exact simulations because transition density is not known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Simulate from very fine Euler </a:t>
            </a:r>
            <a:r>
              <a:rPr lang="en-US" dirty="0" err="1" smtClean="0">
                <a:latin typeface="Times New Roman"/>
                <a:cs typeface="Times New Roman"/>
              </a:rPr>
              <a:t>discretization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sde.sim()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from R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 custom C code for fast simulation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Need to worry about “inadmissible”  or “explosive” simulations from inappropriate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i="1" dirty="0" smtClean="0">
                <a:latin typeface="Times New Roman"/>
                <a:cs typeface="Times New Roman"/>
              </a:rPr>
              <a:t> –</a:t>
            </a:r>
            <a:r>
              <a:rPr lang="en-US" dirty="0" smtClean="0">
                <a:latin typeface="Times New Roman"/>
                <a:cs typeface="Times New Roman"/>
              </a:rPr>
              <a:t> need to “bullet proof” the simulator</a:t>
            </a:r>
            <a:endParaRPr lang="en-US" i="1" dirty="0" smtClean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Implementation of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For distance-based II, estimate binding function </a:t>
            </a:r>
            <a:r>
              <a:rPr lang="el-GR" i="1" dirty="0" smtClean="0">
                <a:latin typeface="Times New Roman"/>
                <a:cs typeface="Times New Roman"/>
              </a:rPr>
              <a:t>μ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from simulated data 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Use same random number seed for all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endParaRPr lang="en-US" i="1" dirty="0" smtClean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00800" y="2057400"/>
          <a:ext cx="1066800" cy="609600"/>
        </p:xfrm>
        <a:graphic>
          <a:graphicData uri="http://schemas.openxmlformats.org/presentationml/2006/ole">
            <p:oleObj spid="_x0000_s302083" name="Equation" r:id="rId3" imgW="507960" imgH="241200" progId="Equation.DSMT4">
              <p:embed/>
            </p:oleObj>
          </a:graphicData>
        </a:graphic>
      </p:graphicFrame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1409700" y="2819400"/>
          <a:ext cx="5794375" cy="1828800"/>
        </p:xfrm>
        <a:graphic>
          <a:graphicData uri="http://schemas.openxmlformats.org/presentationml/2006/ole">
            <p:oleObj spid="_x0000_s302084" name="Equation" r:id="rId4" imgW="245088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Implementation of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For score-based II, estimate auxiliary score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from simulated data             and evaluate at auxiliary parameter estimate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User specified function to evaluate score function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Use same random number seed for all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endParaRPr lang="en-US" i="1" dirty="0" smtClean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600200" y="3276600"/>
          <a:ext cx="4956175" cy="1111250"/>
        </p:xfrm>
        <a:graphic>
          <a:graphicData uri="http://schemas.openxmlformats.org/presentationml/2006/ole">
            <p:oleObj spid="_x0000_s304130" name="Equation" r:id="rId3" imgW="2197080" imgH="4442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057400"/>
          <a:ext cx="1066800" cy="609600"/>
        </p:xfrm>
        <a:graphic>
          <a:graphicData uri="http://schemas.openxmlformats.org/presentationml/2006/ole">
            <p:oleObj spid="_x0000_s304131" name="Equation" r:id="rId4" imgW="5079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Implementation of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For distance-based II, estimate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For score-based II, estimate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If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i="1" dirty="0" smtClean="0">
                <a:latin typeface="Times New Roman"/>
                <a:cs typeface="Times New Roman"/>
              </a:rPr>
              <a:t>r </a:t>
            </a:r>
            <a:r>
              <a:rPr lang="en-US" dirty="0" smtClean="0">
                <a:latin typeface="Times New Roman"/>
                <a:cs typeface="Times New Roman"/>
              </a:rPr>
              <a:t>then use identity matrix for weight matrix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For optimization, use R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optim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latin typeface="Times New Roman"/>
                <a:cs typeface="Times New Roman"/>
              </a:rPr>
              <a:t>with </a:t>
            </a:r>
            <a:r>
              <a:rPr lang="en-US" dirty="0" err="1" smtClean="0">
                <a:latin typeface="Times New Roman"/>
                <a:cs typeface="Times New Roman"/>
              </a:rPr>
              <a:t>Nelder</a:t>
            </a:r>
            <a:r>
              <a:rPr lang="en-US" dirty="0" smtClean="0">
                <a:latin typeface="Times New Roman"/>
                <a:cs typeface="Times New Roman"/>
              </a:rPr>
              <a:t>-Meade simplex algorithm</a:t>
            </a:r>
          </a:p>
          <a:p>
            <a:pPr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i="1" dirty="0" smtClean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1828800"/>
          <a:ext cx="7162800" cy="787400"/>
        </p:xfrm>
        <a:graphic>
          <a:graphicData uri="http://schemas.openxmlformats.org/presentationml/2006/ole">
            <p:oleObj spid="_x0000_s303106" name="Equation" r:id="rId3" imgW="3047760" imgH="330120" progId="Equation.DSMT4">
              <p:embed/>
            </p:oleObj>
          </a:graphicData>
        </a:graphic>
      </p:graphicFrame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1447800" y="3124200"/>
          <a:ext cx="5461000" cy="787400"/>
        </p:xfrm>
        <a:graphic>
          <a:graphicData uri="http://schemas.openxmlformats.org/presentationml/2006/ole">
            <p:oleObj spid="_x0000_s303108" name="Equation" r:id="rId4" imgW="23238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smtClean="0"/>
              <a:t>OU Process calibrated to US interest rates used by Phillips and Yu (2009)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 is the most difficult parameter to estimate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57400" y="2133600"/>
          <a:ext cx="5181600" cy="3500438"/>
        </p:xfrm>
        <a:graphic>
          <a:graphicData uri="http://schemas.openxmlformats.org/presentationml/2006/ole">
            <p:oleObj spid="_x0000_s322562" name="Equation" r:id="rId3" imgW="229860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24610" name="Picture 2"/>
          <p:cNvPicPr>
            <a:picLocks noChangeAspect="1" noChangeArrowheads="1"/>
          </p:cNvPicPr>
          <p:nvPr/>
        </p:nvPicPr>
        <p:blipFill>
          <a:blip r:embed="rId2" cstate="print"/>
          <a:srcRect l="12500" t="14815" r="16071"/>
          <a:stretch>
            <a:fillRect/>
          </a:stretch>
        </p:blipFill>
        <p:spPr bwMode="auto">
          <a:xfrm>
            <a:off x="9144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Shape of distance-based II Objective function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25634" name="Picture 2"/>
          <p:cNvPicPr>
            <a:picLocks noChangeAspect="1" noChangeArrowheads="1"/>
          </p:cNvPicPr>
          <p:nvPr/>
        </p:nvPicPr>
        <p:blipFill>
          <a:blip r:embed="rId2" cstate="print"/>
          <a:srcRect l="13084" t="14103" r="14019"/>
          <a:stretch>
            <a:fillRect/>
          </a:stretch>
        </p:blipFill>
        <p:spPr bwMode="auto">
          <a:xfrm>
            <a:off x="1143000" y="1066800"/>
            <a:ext cx="69342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3810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Shape of Gallant-</a:t>
            </a:r>
            <a:r>
              <a:rPr lang="en-US" sz="3200" dirty="0" err="1" smtClean="0">
                <a:latin typeface="+mj-lt"/>
              </a:rPr>
              <a:t>Tauchen</a:t>
            </a:r>
            <a:r>
              <a:rPr lang="en-US" sz="3200" dirty="0" smtClean="0">
                <a:latin typeface="+mj-lt"/>
              </a:rPr>
              <a:t> Score-based  II Objective Function 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26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304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6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90600"/>
            <a:ext cx="335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2286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95% Confidence Intervals for </a:t>
            </a:r>
            <a:r>
              <a:rPr lang="el-GR" sz="3200" i="1" dirty="0" smtClean="0">
                <a:latin typeface="Times New Roman"/>
                <a:cs typeface="Times New Roman"/>
              </a:rPr>
              <a:t>θ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65767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Note: S = 20 for simulation-based estimates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23586" name="Picture 2"/>
          <p:cNvPicPr>
            <a:picLocks noChangeAspect="1" noChangeArrowheads="1"/>
          </p:cNvPicPr>
          <p:nvPr/>
        </p:nvPicPr>
        <p:blipFill>
          <a:blip r:embed="rId2" cstate="print"/>
          <a:srcRect t="7595"/>
          <a:stretch>
            <a:fillRect/>
          </a:stretch>
        </p:blipFill>
        <p:spPr bwMode="auto">
          <a:xfrm>
            <a:off x="609600" y="838200"/>
            <a:ext cx="82295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Impact of simulation </a:t>
            </a:r>
            <a:r>
              <a:rPr lang="en-US" sz="2800" dirty="0" smtClean="0"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ize S on Densities of </a:t>
            </a:r>
            <a:r>
              <a:rPr lang="el-GR" sz="2800" i="1" dirty="0" smtClean="0">
                <a:latin typeface="Times New Roman"/>
                <a:cs typeface="Times New Roman"/>
              </a:rPr>
              <a:t>θ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 Estimates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MLE – often not feasible</a:t>
            </a:r>
          </a:p>
          <a:p>
            <a:r>
              <a:rPr lang="en-US" dirty="0" smtClean="0"/>
              <a:t>MLE of approximated model – difficult</a:t>
            </a:r>
          </a:p>
          <a:p>
            <a:r>
              <a:rPr lang="en-US" dirty="0" smtClean="0"/>
              <a:t>QMLE of </a:t>
            </a:r>
            <a:r>
              <a:rPr lang="en-US" dirty="0" err="1" smtClean="0"/>
              <a:t>discretized</a:t>
            </a:r>
            <a:r>
              <a:rPr lang="en-US" dirty="0" smtClean="0"/>
              <a:t> model – easy but biased</a:t>
            </a:r>
          </a:p>
          <a:p>
            <a:r>
              <a:rPr lang="en-US" dirty="0" smtClean="0"/>
              <a:t>GMM – inefficient and biased</a:t>
            </a:r>
          </a:p>
          <a:p>
            <a:r>
              <a:rPr lang="en-US" dirty="0" smtClean="0"/>
              <a:t>Bayesian MCMC Methods - promising </a:t>
            </a:r>
          </a:p>
          <a:p>
            <a:r>
              <a:rPr lang="en-US" dirty="0" smtClean="0"/>
              <a:t>Indirect Inference – Corrects bias in QMLE</a:t>
            </a:r>
          </a:p>
          <a:p>
            <a:pPr lvl="1"/>
            <a:r>
              <a:rPr lang="en-US" dirty="0" smtClean="0"/>
              <a:t>focus of talk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27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81999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8305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29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458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 Zivot 2010</a:t>
            </a:r>
            <a:endParaRPr lang="en-US" dirty="0"/>
          </a:p>
        </p:txBody>
      </p:sp>
      <p:pic>
        <p:nvPicPr>
          <p:cNvPr id="330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 smtClean="0"/>
              <a:t>Fuleky, P., and Zivot, E. (2010).  Further Evidence on Simulation Inference for Near Unit Root Processes with Implications for Term Structure Estimation. Manuscript in preparation.</a:t>
            </a:r>
          </a:p>
          <a:p>
            <a:r>
              <a:rPr lang="en-US" sz="2800" dirty="0" smtClean="0"/>
              <a:t>Fuleky, P., and Zivot, E. (2010). Indirect Inference Based on the Score. Manuscript in preparation. </a:t>
            </a:r>
          </a:p>
          <a:p>
            <a:r>
              <a:rPr lang="en-US" sz="2800" dirty="0" smtClean="0"/>
              <a:t>Fuleky, P., and Zivot, E. (2010). </a:t>
            </a:r>
            <a:r>
              <a:rPr lang="en-US" sz="2800" dirty="0" err="1" smtClean="0"/>
              <a:t>indirectInference</a:t>
            </a:r>
            <a:r>
              <a:rPr lang="en-US" sz="2800" dirty="0" smtClean="0"/>
              <a:t>: R package for indirect inference. </a:t>
            </a:r>
          </a:p>
          <a:p>
            <a:endParaRPr lang="en-US" sz="2400" dirty="0" smtClean="0"/>
          </a:p>
          <a:p>
            <a:endParaRPr lang="it-IT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400" dirty="0" err="1" smtClean="0"/>
              <a:t>Duffee</a:t>
            </a:r>
            <a:r>
              <a:rPr lang="en-US" sz="2400" dirty="0" smtClean="0"/>
              <a:t>, G. and Stanton, R. (2008). Evidence on Simulation Inference for Near Unit-Root Processes with Implications for Term Structure Estimation. </a:t>
            </a:r>
            <a:r>
              <a:rPr lang="en-US" sz="2400" i="1" dirty="0" smtClean="0"/>
              <a:t>Journal of Financial Econometrics</a:t>
            </a:r>
            <a:r>
              <a:rPr lang="en-US" sz="2400" dirty="0" smtClean="0"/>
              <a:t>, 6(1):108.</a:t>
            </a:r>
          </a:p>
          <a:p>
            <a:r>
              <a:rPr lang="en-US" sz="2400" dirty="0" smtClean="0"/>
              <a:t>Gallant, A. and </a:t>
            </a:r>
            <a:r>
              <a:rPr lang="en-US" sz="2400" dirty="0" err="1" smtClean="0"/>
              <a:t>Tauchen</a:t>
            </a:r>
            <a:r>
              <a:rPr lang="en-US" sz="2400" dirty="0" smtClean="0"/>
              <a:t>, G. (1996). Which Moments to Match? </a:t>
            </a:r>
            <a:r>
              <a:rPr lang="en-US" sz="2400" i="1" dirty="0" smtClean="0"/>
              <a:t>Econometric Theory</a:t>
            </a:r>
            <a:r>
              <a:rPr lang="en-US" sz="2400" dirty="0" smtClean="0"/>
              <a:t>, 12(4):657-81.</a:t>
            </a:r>
          </a:p>
          <a:p>
            <a:r>
              <a:rPr lang="en-US" sz="2400" dirty="0" smtClean="0"/>
              <a:t>Lo, A. (1988). Maximum Likelihood Estimation of Generalized Ito Processes with Discretely Sampled </a:t>
            </a:r>
            <a:r>
              <a:rPr lang="it-IT" sz="2400" dirty="0" smtClean="0"/>
              <a:t>Data. </a:t>
            </a:r>
            <a:r>
              <a:rPr lang="it-IT" sz="2400" i="1" dirty="0" smtClean="0"/>
              <a:t>Econometric Theory</a:t>
            </a:r>
            <a:r>
              <a:rPr lang="it-IT" sz="2400" dirty="0" smtClean="0"/>
              <a:t>, 4(2):231-247.</a:t>
            </a:r>
          </a:p>
          <a:p>
            <a:r>
              <a:rPr lang="en-US" sz="2400" dirty="0" err="1" smtClean="0"/>
              <a:t>Gourieroux</a:t>
            </a:r>
            <a:r>
              <a:rPr lang="en-US" sz="2400" dirty="0" smtClean="0"/>
              <a:t>, C. and </a:t>
            </a:r>
            <a:r>
              <a:rPr lang="en-US" sz="2400" dirty="0" err="1" smtClean="0"/>
              <a:t>Monfort</a:t>
            </a:r>
            <a:r>
              <a:rPr lang="en-US" sz="2400" dirty="0" smtClean="0"/>
              <a:t>, A. (1996). </a:t>
            </a:r>
            <a:r>
              <a:rPr lang="en-US" sz="2400" i="1" dirty="0" smtClean="0"/>
              <a:t>Simulation-Based Econometric Methods</a:t>
            </a:r>
            <a:r>
              <a:rPr lang="en-US" sz="2400" dirty="0" smtClean="0"/>
              <a:t>. Oxford University Press, USA.</a:t>
            </a:r>
          </a:p>
          <a:p>
            <a:endParaRPr lang="it-IT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400" dirty="0" err="1" smtClean="0"/>
              <a:t>Gourieroux</a:t>
            </a:r>
            <a:r>
              <a:rPr lang="en-US" sz="2400" dirty="0" smtClean="0"/>
              <a:t>, C., </a:t>
            </a:r>
            <a:r>
              <a:rPr lang="en-US" sz="2400" dirty="0" err="1" smtClean="0"/>
              <a:t>Monfort</a:t>
            </a:r>
            <a:r>
              <a:rPr lang="en-US" sz="2400" dirty="0" smtClean="0"/>
              <a:t>, A., and Renault, E. (1993). Indirect Inference. </a:t>
            </a:r>
            <a:r>
              <a:rPr lang="en-US" sz="2400" i="1" dirty="0" smtClean="0"/>
              <a:t>Journal of Applied Econometrics</a:t>
            </a:r>
            <a:r>
              <a:rPr lang="en-US" sz="2400" dirty="0" smtClean="0"/>
              <a:t>, 8:S85-S118.</a:t>
            </a:r>
          </a:p>
          <a:p>
            <a:r>
              <a:rPr lang="en-US" sz="2400" dirty="0" smtClean="0"/>
              <a:t>Phillips, P. and Yu, J. (2009). Maximum Likelihood and Gaussian Estimation of Continuous Time Models in Finance. </a:t>
            </a:r>
            <a:r>
              <a:rPr lang="en-US" sz="2400" i="1" dirty="0" smtClean="0"/>
              <a:t>Handbook of Financial Time Series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Smith </a:t>
            </a:r>
            <a:r>
              <a:rPr lang="en-US" sz="2400" dirty="0" err="1" smtClean="0"/>
              <a:t>Jr</a:t>
            </a:r>
            <a:r>
              <a:rPr lang="en-US" sz="2400" dirty="0" smtClean="0"/>
              <a:t>, A. (1993). Estimating Nonlinear Time-Series Models Using Simulated Vector </a:t>
            </a:r>
            <a:r>
              <a:rPr lang="en-US" sz="2400" dirty="0" err="1" smtClean="0"/>
              <a:t>Autoregressions</a:t>
            </a:r>
            <a:r>
              <a:rPr lang="en-US" sz="2400" dirty="0" smtClean="0"/>
              <a:t>. </a:t>
            </a:r>
            <a:r>
              <a:rPr lang="en-US" sz="2400" i="1" dirty="0" smtClean="0"/>
              <a:t>Journal of Applied Econometrics</a:t>
            </a:r>
            <a:r>
              <a:rPr lang="en-US" sz="2400" dirty="0" smtClean="0"/>
              <a:t>, 8:S63-S84.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it-IT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Distance-based methodology (aka II) developed by Smith (1993), </a:t>
            </a:r>
            <a:r>
              <a:rPr lang="en-US" dirty="0" err="1" smtClean="0"/>
              <a:t>Gourierioux</a:t>
            </a:r>
            <a:r>
              <a:rPr lang="en-US" dirty="0" smtClean="0"/>
              <a:t>, </a:t>
            </a:r>
            <a:r>
              <a:rPr lang="en-US" dirty="0" err="1" smtClean="0"/>
              <a:t>Monfort</a:t>
            </a:r>
            <a:r>
              <a:rPr lang="en-US" dirty="0" smtClean="0"/>
              <a:t>, and Renault (1993)</a:t>
            </a:r>
          </a:p>
          <a:p>
            <a:r>
              <a:rPr lang="en-US" dirty="0" smtClean="0"/>
              <a:t>Score-based methodology (aka EMM) developed by Gallant and </a:t>
            </a:r>
            <a:r>
              <a:rPr lang="en-US" dirty="0" err="1" smtClean="0"/>
              <a:t>Tauchen</a:t>
            </a:r>
            <a:r>
              <a:rPr lang="en-US" dirty="0" smtClean="0"/>
              <a:t> (1996)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Line 2"/>
          <p:cNvSpPr>
            <a:spLocks noChangeShapeType="1"/>
          </p:cNvSpPr>
          <p:nvPr/>
        </p:nvSpPr>
        <p:spPr bwMode="auto">
          <a:xfrm flipV="1">
            <a:off x="1537920" y="1407028"/>
            <a:ext cx="642528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40355" name="AutoShape 3"/>
          <p:cNvSpPr>
            <a:spLocks noChangeArrowheads="1"/>
          </p:cNvSpPr>
          <p:nvPr/>
        </p:nvSpPr>
        <p:spPr bwMode="auto">
          <a:xfrm>
            <a:off x="563041" y="1414229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0356" name="AutoShape 4"/>
          <p:cNvSpPr>
            <a:spLocks noChangeArrowheads="1"/>
          </p:cNvSpPr>
          <p:nvPr/>
        </p:nvSpPr>
        <p:spPr bwMode="auto">
          <a:xfrm>
            <a:off x="4811041" y="1415670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0357" name="Oval 5"/>
          <p:cNvSpPr>
            <a:spLocks noChangeArrowheads="1"/>
          </p:cNvSpPr>
          <p:nvPr/>
        </p:nvSpPr>
        <p:spPr bwMode="auto">
          <a:xfrm>
            <a:off x="4350240" y="974983"/>
            <a:ext cx="414720" cy="41332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90401" y="1419990"/>
            <a:ext cx="6187680" cy="4622885"/>
            <a:chOff x="1053" y="698"/>
            <a:chExt cx="4297" cy="3677"/>
          </a:xfrm>
        </p:grpSpPr>
        <p:sp>
          <p:nvSpPr>
            <p:cNvPr id="740359" name="Line 7"/>
            <p:cNvSpPr>
              <a:spLocks noChangeShapeType="1"/>
            </p:cNvSpPr>
            <p:nvPr/>
          </p:nvSpPr>
          <p:spPr bwMode="auto">
            <a:xfrm flipH="1">
              <a:off x="3183" y="698"/>
              <a:ext cx="9" cy="3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360" name="Line 8"/>
            <p:cNvSpPr>
              <a:spLocks noChangeShapeType="1"/>
            </p:cNvSpPr>
            <p:nvPr/>
          </p:nvSpPr>
          <p:spPr bwMode="auto">
            <a:xfrm>
              <a:off x="1053" y="4375"/>
              <a:ext cx="4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0361" name="Text Box 9"/>
          <p:cNvSpPr txBox="1">
            <a:spLocks noChangeArrowheads="1"/>
          </p:cNvSpPr>
          <p:nvPr/>
        </p:nvSpPr>
        <p:spPr bwMode="auto">
          <a:xfrm>
            <a:off x="2242081" y="877052"/>
            <a:ext cx="337428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II</a:t>
            </a:r>
          </a:p>
        </p:txBody>
      </p: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6328801" y="861210"/>
            <a:ext cx="885655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EMM</a:t>
            </a:r>
          </a:p>
        </p:txBody>
      </p:sp>
      <p:pic>
        <p:nvPicPr>
          <p:cNvPr id="461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756" y="233521"/>
            <a:ext cx="899424" cy="128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1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8" y="1414640"/>
            <a:ext cx="1430784" cy="10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18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576" y="2459778"/>
            <a:ext cx="872640" cy="129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9087" y="887364"/>
            <a:ext cx="950400" cy="108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207" y="1967477"/>
            <a:ext cx="995328" cy="13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Line 2"/>
          <p:cNvSpPr>
            <a:spLocks noChangeShapeType="1"/>
          </p:cNvSpPr>
          <p:nvPr/>
        </p:nvSpPr>
        <p:spPr bwMode="auto">
          <a:xfrm>
            <a:off x="1490400" y="905856"/>
            <a:ext cx="6472800" cy="1045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08963" name="AutoShape 3"/>
          <p:cNvSpPr>
            <a:spLocks noChangeArrowheads="1"/>
          </p:cNvSpPr>
          <p:nvPr/>
        </p:nvSpPr>
        <p:spPr bwMode="auto">
          <a:xfrm>
            <a:off x="563041" y="1077234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8964" name="AutoShape 4"/>
          <p:cNvSpPr>
            <a:spLocks noChangeArrowheads="1"/>
          </p:cNvSpPr>
          <p:nvPr/>
        </p:nvSpPr>
        <p:spPr bwMode="auto">
          <a:xfrm>
            <a:off x="4811041" y="1765626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8965" name="Oval 5"/>
          <p:cNvSpPr>
            <a:spLocks noChangeArrowheads="1"/>
          </p:cNvSpPr>
          <p:nvPr/>
        </p:nvSpPr>
        <p:spPr bwMode="auto">
          <a:xfrm>
            <a:off x="4350240" y="974983"/>
            <a:ext cx="414720" cy="41332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90401" y="1419990"/>
            <a:ext cx="6187680" cy="4622885"/>
            <a:chOff x="1053" y="698"/>
            <a:chExt cx="4297" cy="3677"/>
          </a:xfrm>
        </p:grpSpPr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3183" y="698"/>
              <a:ext cx="9" cy="3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>
              <a:off x="1053" y="4375"/>
              <a:ext cx="4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2242081" y="540057"/>
            <a:ext cx="337428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II</a:t>
            </a:r>
          </a:p>
        </p:txBody>
      </p:sp>
      <p:sp>
        <p:nvSpPr>
          <p:cNvPr id="808970" name="Text Box 10"/>
          <p:cNvSpPr txBox="1">
            <a:spLocks noChangeArrowheads="1"/>
          </p:cNvSpPr>
          <p:nvPr/>
        </p:nvSpPr>
        <p:spPr bwMode="auto">
          <a:xfrm>
            <a:off x="6302881" y="1211167"/>
            <a:ext cx="885655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EMM</a:t>
            </a:r>
          </a:p>
        </p:txBody>
      </p:sp>
      <p:sp>
        <p:nvSpPr>
          <p:cNvPr id="808972" name="Text Box 12"/>
          <p:cNvSpPr txBox="1">
            <a:spLocks noChangeArrowheads="1"/>
          </p:cNvSpPr>
          <p:nvPr/>
        </p:nvSpPr>
        <p:spPr bwMode="auto">
          <a:xfrm>
            <a:off x="5366881" y="3984899"/>
            <a:ext cx="3061636" cy="15456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Computationally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less intensive</a:t>
            </a:r>
          </a:p>
          <a:p>
            <a:pPr algn="ctr"/>
            <a:r>
              <a:rPr lang="en-US" dirty="0">
                <a:latin typeface="+mj-lt"/>
              </a:rPr>
              <a:t>(Gallant and </a:t>
            </a:r>
            <a:r>
              <a:rPr lang="en-US" dirty="0" err="1">
                <a:latin typeface="+mj-lt"/>
              </a:rPr>
              <a:t>Tauchen</a:t>
            </a:r>
            <a:r>
              <a:rPr lang="en-US" dirty="0">
                <a:latin typeface="+mj-lt"/>
              </a:rPr>
              <a:t>, 1996;</a:t>
            </a:r>
          </a:p>
          <a:p>
            <a:pPr algn="ctr"/>
            <a:r>
              <a:rPr lang="en-US" dirty="0" err="1">
                <a:latin typeface="+mj-lt"/>
              </a:rPr>
              <a:t>Chumacero</a:t>
            </a:r>
            <a:r>
              <a:rPr lang="en-US" dirty="0">
                <a:latin typeface="+mj-lt"/>
              </a:rPr>
              <a:t>, 2001)</a:t>
            </a:r>
          </a:p>
          <a:p>
            <a:pPr algn="ctr"/>
            <a:endParaRPr lang="en-US" sz="500" dirty="0"/>
          </a:p>
          <a:p>
            <a:pPr algn="ctr">
              <a:buFontTx/>
              <a:buChar char="•"/>
            </a:pP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756" y="233521"/>
            <a:ext cx="899424" cy="128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8" y="1414640"/>
            <a:ext cx="1430784" cy="10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576" y="2459778"/>
            <a:ext cx="872640" cy="129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9087" y="887364"/>
            <a:ext cx="950400" cy="108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207" y="1967477"/>
            <a:ext cx="995328" cy="13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Line 2"/>
          <p:cNvSpPr>
            <a:spLocks noChangeShapeType="1"/>
          </p:cNvSpPr>
          <p:nvPr/>
        </p:nvSpPr>
        <p:spPr bwMode="auto">
          <a:xfrm flipV="1">
            <a:off x="1537920" y="1407028"/>
            <a:ext cx="642528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09987" name="AutoShape 3"/>
          <p:cNvSpPr>
            <a:spLocks noChangeArrowheads="1"/>
          </p:cNvSpPr>
          <p:nvPr/>
        </p:nvSpPr>
        <p:spPr bwMode="auto">
          <a:xfrm>
            <a:off x="563041" y="1414229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9988" name="AutoShape 4"/>
          <p:cNvSpPr>
            <a:spLocks noChangeArrowheads="1"/>
          </p:cNvSpPr>
          <p:nvPr/>
        </p:nvSpPr>
        <p:spPr bwMode="auto">
          <a:xfrm>
            <a:off x="4811041" y="1415670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9989" name="Oval 5"/>
          <p:cNvSpPr>
            <a:spLocks noChangeArrowheads="1"/>
          </p:cNvSpPr>
          <p:nvPr/>
        </p:nvSpPr>
        <p:spPr bwMode="auto">
          <a:xfrm>
            <a:off x="4350240" y="974983"/>
            <a:ext cx="414720" cy="41332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90401" y="1419990"/>
            <a:ext cx="6187680" cy="4622885"/>
            <a:chOff x="1053" y="698"/>
            <a:chExt cx="4297" cy="3677"/>
          </a:xfrm>
        </p:grpSpPr>
        <p:sp>
          <p:nvSpPr>
            <p:cNvPr id="809991" name="Line 7"/>
            <p:cNvSpPr>
              <a:spLocks noChangeShapeType="1"/>
            </p:cNvSpPr>
            <p:nvPr/>
          </p:nvSpPr>
          <p:spPr bwMode="auto">
            <a:xfrm flipH="1">
              <a:off x="3183" y="698"/>
              <a:ext cx="9" cy="3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992" name="Line 8"/>
            <p:cNvSpPr>
              <a:spLocks noChangeShapeType="1"/>
            </p:cNvSpPr>
            <p:nvPr/>
          </p:nvSpPr>
          <p:spPr bwMode="auto">
            <a:xfrm>
              <a:off x="1053" y="4375"/>
              <a:ext cx="4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2242081" y="877052"/>
            <a:ext cx="337428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II</a:t>
            </a:r>
          </a:p>
        </p:txBody>
      </p:sp>
      <p:sp>
        <p:nvSpPr>
          <p:cNvPr id="809994" name="Text Box 10"/>
          <p:cNvSpPr txBox="1">
            <a:spLocks noChangeArrowheads="1"/>
          </p:cNvSpPr>
          <p:nvPr/>
        </p:nvSpPr>
        <p:spPr bwMode="auto">
          <a:xfrm>
            <a:off x="6328801" y="861210"/>
            <a:ext cx="885655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EMM</a:t>
            </a: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090080" y="3558614"/>
            <a:ext cx="3169999" cy="1222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Smaller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bias 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and MSE</a:t>
            </a:r>
            <a:r>
              <a:rPr lang="en-US" dirty="0">
                <a:latin typeface="+mj-lt"/>
              </a:rPr>
              <a:t> </a:t>
            </a:r>
          </a:p>
          <a:p>
            <a:pPr algn="ctr"/>
            <a:r>
              <a:rPr lang="en-US" dirty="0" smtClean="0">
                <a:latin typeface="+mj-lt"/>
              </a:rPr>
              <a:t>in MA models (</a:t>
            </a:r>
            <a:r>
              <a:rPr lang="en-US" dirty="0" err="1" smtClean="0">
                <a:latin typeface="+mj-lt"/>
              </a:rPr>
              <a:t>Ghysels</a:t>
            </a:r>
            <a:r>
              <a:rPr lang="en-US" dirty="0" smtClean="0">
                <a:latin typeface="+mj-lt"/>
              </a:rPr>
              <a:t>, </a:t>
            </a:r>
          </a:p>
          <a:p>
            <a:pPr algn="ctr"/>
            <a:r>
              <a:rPr lang="en-US" dirty="0" err="1" smtClean="0">
                <a:latin typeface="+mj-lt"/>
              </a:rPr>
              <a:t>Khalaf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err="1" smtClean="0">
                <a:latin typeface="+mj-lt"/>
              </a:rPr>
              <a:t>Vodounou</a:t>
            </a:r>
            <a:r>
              <a:rPr lang="en-US" dirty="0" smtClean="0">
                <a:latin typeface="+mj-lt"/>
              </a:rPr>
              <a:t>, 2003)</a:t>
            </a:r>
            <a:endParaRPr lang="en-US" dirty="0">
              <a:latin typeface="+mj-lt"/>
            </a:endParaRP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328000" y="3558614"/>
            <a:ext cx="3061636" cy="15456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Computationally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less intensive</a:t>
            </a:r>
          </a:p>
          <a:p>
            <a:pPr algn="ctr"/>
            <a:r>
              <a:rPr lang="en-US" smtClean="0">
                <a:latin typeface="+mj-lt"/>
              </a:rPr>
              <a:t>(Gallant and Tauchen, 1996;</a:t>
            </a:r>
          </a:p>
          <a:p>
            <a:pPr algn="ctr"/>
            <a:r>
              <a:rPr lang="en-US" smtClean="0">
                <a:latin typeface="+mj-lt"/>
              </a:rPr>
              <a:t>Chumacero, 2001)</a:t>
            </a:r>
          </a:p>
          <a:p>
            <a:pPr algn="ctr"/>
            <a:endParaRPr lang="en-US" sz="500" dirty="0">
              <a:latin typeface="+mj-lt"/>
            </a:endParaRPr>
          </a:p>
          <a:p>
            <a:pPr algn="ctr">
              <a:buFontTx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756" y="233521"/>
            <a:ext cx="899424" cy="128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8" y="1414640"/>
            <a:ext cx="1430784" cy="10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576" y="2459778"/>
            <a:ext cx="872640" cy="129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9087" y="887364"/>
            <a:ext cx="950400" cy="108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207" y="1967477"/>
            <a:ext cx="995328" cy="13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Line 2"/>
          <p:cNvSpPr>
            <a:spLocks noChangeShapeType="1"/>
          </p:cNvSpPr>
          <p:nvPr/>
        </p:nvSpPr>
        <p:spPr bwMode="auto">
          <a:xfrm flipV="1">
            <a:off x="1537920" y="799284"/>
            <a:ext cx="6425280" cy="11391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07939" name="AutoShape 3"/>
          <p:cNvSpPr>
            <a:spLocks noChangeArrowheads="1"/>
          </p:cNvSpPr>
          <p:nvPr/>
        </p:nvSpPr>
        <p:spPr bwMode="auto">
          <a:xfrm>
            <a:off x="563041" y="1790109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7940" name="AutoShape 4"/>
          <p:cNvSpPr>
            <a:spLocks noChangeArrowheads="1"/>
          </p:cNvSpPr>
          <p:nvPr/>
        </p:nvSpPr>
        <p:spPr bwMode="auto">
          <a:xfrm>
            <a:off x="4940641" y="1013867"/>
            <a:ext cx="3831840" cy="3908570"/>
          </a:xfrm>
          <a:prstGeom prst="flowChartExtra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7941" name="Oval 5"/>
          <p:cNvSpPr>
            <a:spLocks noChangeArrowheads="1"/>
          </p:cNvSpPr>
          <p:nvPr/>
        </p:nvSpPr>
        <p:spPr bwMode="auto">
          <a:xfrm>
            <a:off x="4350240" y="974983"/>
            <a:ext cx="414720" cy="41332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90401" y="1419990"/>
            <a:ext cx="6187680" cy="4622885"/>
            <a:chOff x="1053" y="698"/>
            <a:chExt cx="4297" cy="3677"/>
          </a:xfrm>
        </p:grpSpPr>
        <p:sp>
          <p:nvSpPr>
            <p:cNvPr id="807943" name="Line 7"/>
            <p:cNvSpPr>
              <a:spLocks noChangeShapeType="1"/>
            </p:cNvSpPr>
            <p:nvPr/>
          </p:nvSpPr>
          <p:spPr bwMode="auto">
            <a:xfrm flipH="1">
              <a:off x="3183" y="698"/>
              <a:ext cx="9" cy="3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7944" name="Line 8"/>
            <p:cNvSpPr>
              <a:spLocks noChangeShapeType="1"/>
            </p:cNvSpPr>
            <p:nvPr/>
          </p:nvSpPr>
          <p:spPr bwMode="auto">
            <a:xfrm>
              <a:off x="1053" y="4375"/>
              <a:ext cx="4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7945" name="Text Box 9"/>
          <p:cNvSpPr txBox="1">
            <a:spLocks noChangeArrowheads="1"/>
          </p:cNvSpPr>
          <p:nvPr/>
        </p:nvSpPr>
        <p:spPr bwMode="auto">
          <a:xfrm>
            <a:off x="2242081" y="1265893"/>
            <a:ext cx="337428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II</a:t>
            </a:r>
          </a:p>
        </p:txBody>
      </p:sp>
      <p:sp>
        <p:nvSpPr>
          <p:cNvPr id="807946" name="Text Box 10"/>
          <p:cNvSpPr txBox="1">
            <a:spLocks noChangeArrowheads="1"/>
          </p:cNvSpPr>
          <p:nvPr/>
        </p:nvSpPr>
        <p:spPr bwMode="auto">
          <a:xfrm>
            <a:off x="6432481" y="537177"/>
            <a:ext cx="885655" cy="45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sz="2400" dirty="0"/>
              <a:t>EMM</a:t>
            </a:r>
          </a:p>
        </p:txBody>
      </p:sp>
      <p:sp>
        <p:nvSpPr>
          <p:cNvPr id="807947" name="Text Box 11"/>
          <p:cNvSpPr txBox="1">
            <a:spLocks noChangeArrowheads="1"/>
          </p:cNvSpPr>
          <p:nvPr/>
        </p:nvSpPr>
        <p:spPr bwMode="auto">
          <a:xfrm>
            <a:off x="1216076" y="3558614"/>
            <a:ext cx="2839459" cy="20996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Smaller bias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and MSE</a:t>
            </a:r>
            <a:r>
              <a:rPr lang="en-US" dirty="0">
                <a:latin typeface="+mj-lt"/>
              </a:rPr>
              <a:t> </a:t>
            </a:r>
          </a:p>
          <a:p>
            <a:pPr algn="ctr"/>
            <a:r>
              <a:rPr lang="en-US" dirty="0">
                <a:latin typeface="+mj-lt"/>
              </a:rPr>
              <a:t>in MA models (</a:t>
            </a:r>
            <a:r>
              <a:rPr lang="en-US" dirty="0" err="1">
                <a:latin typeface="+mj-lt"/>
              </a:rPr>
              <a:t>Ghysels</a:t>
            </a:r>
            <a:r>
              <a:rPr lang="en-US" dirty="0">
                <a:latin typeface="+mj-lt"/>
              </a:rPr>
              <a:t>, </a:t>
            </a:r>
          </a:p>
          <a:p>
            <a:pPr algn="ctr"/>
            <a:r>
              <a:rPr lang="en-US" dirty="0" err="1">
                <a:latin typeface="+mj-lt"/>
              </a:rPr>
              <a:t>Khalaf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Vodounou</a:t>
            </a:r>
            <a:r>
              <a:rPr lang="en-US" dirty="0">
                <a:latin typeface="+mj-lt"/>
              </a:rPr>
              <a:t>, 2003)</a:t>
            </a:r>
          </a:p>
          <a:p>
            <a:pPr algn="ctr"/>
            <a:endParaRPr lang="en-US" sz="500" dirty="0">
              <a:latin typeface="+mj-lt"/>
            </a:endParaRPr>
          </a:p>
          <a:p>
            <a:pPr algn="ctr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More accurate inference </a:t>
            </a:r>
          </a:p>
          <a:p>
            <a:pPr algn="ctr"/>
            <a:r>
              <a:rPr lang="en-US" dirty="0">
                <a:latin typeface="+mj-lt"/>
              </a:rPr>
              <a:t>for AR </a:t>
            </a:r>
            <a:r>
              <a:rPr lang="en-US" dirty="0" smtClean="0">
                <a:latin typeface="+mj-lt"/>
              </a:rPr>
              <a:t>models</a:t>
            </a:r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Duffee</a:t>
            </a:r>
            <a:r>
              <a:rPr lang="en-US" dirty="0">
                <a:latin typeface="+mj-lt"/>
              </a:rPr>
              <a:t> and Stanton, </a:t>
            </a:r>
            <a:r>
              <a:rPr lang="en-US" dirty="0" smtClean="0">
                <a:latin typeface="+mj-lt"/>
              </a:rPr>
              <a:t>2008)</a:t>
            </a:r>
            <a:endParaRPr lang="en-US" dirty="0">
              <a:latin typeface="+mj-lt"/>
            </a:endParaRPr>
          </a:p>
        </p:txBody>
      </p:sp>
      <p:sp>
        <p:nvSpPr>
          <p:cNvPr id="807948" name="Text Box 12"/>
          <p:cNvSpPr txBox="1">
            <a:spLocks noChangeArrowheads="1"/>
          </p:cNvSpPr>
          <p:nvPr/>
        </p:nvSpPr>
        <p:spPr bwMode="auto">
          <a:xfrm>
            <a:off x="5496481" y="3168332"/>
            <a:ext cx="3061636" cy="15456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Computationally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less intensive</a:t>
            </a:r>
          </a:p>
          <a:p>
            <a:pPr algn="ctr"/>
            <a:r>
              <a:rPr lang="en-US" dirty="0">
                <a:latin typeface="+mj-lt"/>
              </a:rPr>
              <a:t>(Gallant and </a:t>
            </a:r>
            <a:r>
              <a:rPr lang="en-US" dirty="0" err="1">
                <a:latin typeface="+mj-lt"/>
              </a:rPr>
              <a:t>Tauchen</a:t>
            </a:r>
            <a:r>
              <a:rPr lang="en-US" dirty="0">
                <a:latin typeface="+mj-lt"/>
              </a:rPr>
              <a:t>, 1996;</a:t>
            </a:r>
          </a:p>
          <a:p>
            <a:pPr algn="ctr"/>
            <a:r>
              <a:rPr lang="en-US" dirty="0" err="1">
                <a:latin typeface="+mj-lt"/>
              </a:rPr>
              <a:t>Chumacero</a:t>
            </a:r>
            <a:r>
              <a:rPr lang="en-US" dirty="0">
                <a:latin typeface="+mj-lt"/>
              </a:rPr>
              <a:t>, 2001)</a:t>
            </a:r>
          </a:p>
          <a:p>
            <a:pPr algn="ctr"/>
            <a:endParaRPr lang="en-US" sz="500" dirty="0">
              <a:latin typeface="+mj-lt"/>
            </a:endParaRPr>
          </a:p>
          <a:p>
            <a:pPr algn="ctr">
              <a:buFontTx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756" y="233521"/>
            <a:ext cx="899424" cy="128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8" y="1414640"/>
            <a:ext cx="1430784" cy="10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576" y="2459778"/>
            <a:ext cx="872640" cy="129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9087" y="887364"/>
            <a:ext cx="950400" cy="108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207" y="1967477"/>
            <a:ext cx="995328" cy="13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Research Agenda and R Contribution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indirect inference estimation techniques for some commonly used continuous time models (e.g., OU, CIR, etc.)</a:t>
            </a:r>
          </a:p>
          <a:p>
            <a:r>
              <a:rPr lang="en-US" dirty="0" smtClean="0"/>
              <a:t>Provide systematic comparison and evaluation of different estimators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indirectInference</a:t>
            </a:r>
            <a:r>
              <a:rPr lang="en-US" dirty="0" smtClean="0"/>
              <a:t> R package</a:t>
            </a:r>
          </a:p>
          <a:p>
            <a:r>
              <a:rPr lang="en-US" dirty="0" smtClean="0"/>
              <a:t>Give practical advice on use of techniques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Eric Zivot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(\theta)\}_{t=1,\dots,S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70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^s(\theta)\}_{t=1,\dots,n}^{s=1,\dots,S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M}_{S}(\widetilde\Omega)=\arg\min_\theta(\tilde\mu-\tilde\mu_{S}^M(\theta))'\widetilde\Omega(\tilde\mu-\tilde\mu_{S}^M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248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(\theta)\}_{t=1,\dots,S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70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\}_{t=1,\dots,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18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S}^L(\theta)={\text{arg}}\,\underset{\mu}{\max}%&#10;\,\,\tilde Q_{Sn}\big(\{y_{t}(\theta)\},\mu\big)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206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L}_{S}(\widetilde\Omega)=\arg\min_\theta(\tilde\mu-\tilde\mu_{S}^L(\theta))'\widetilde\Omega(\tilde\mu-\tilde\mu_{S}^L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2"/>
  <p:tag name="PICTUREFILESIZE" val="233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huge&#10; $F_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24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theta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5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tilde\mu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10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$\tilde F_\mu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1"/>
  <p:tag name="PICTUREFILESIZE" val="15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\}_{t=1,\dots,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1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S}^M(\theta)=\frac{1}{S}\underset{s}{\sum}{\text{arg}%&#10;}\,\underset{\mu}{\max}\,\tilde Q_n\big(\{y_{t}^{s}(\theta)\},\mu\big)$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319"/>
  <p:tag name="PICTUREFILESIZE" val="265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^s(\theta)\}_{t=1,\dots,n}^{s=1,\dots,S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M}_{S}(\widetilde\Omega)=\arg\min_\theta(\tilde\mu-\tilde\mu_{S}^M(\theta))'\widetilde\Omega(\tilde\mu-\tilde\mu_{S}^M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2488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S}^A(\theta)={\text{arg}}\,\underset{\mu}{\max}\,\frac{1}%&#10;{S}\underset{s}{\sum}\tilde Q_n\big(\{y_{t}^{s}(\theta)\},\mu\big)$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314"/>
  <p:tag name="PICTUREFILESIZE" val="2619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A}_{S}(\widetilde\Omega)=\arg\min_\theta(\tilde\mu-\tilde\mu_{S}^A(\theta))'\widetilde\Omega(\tilde\mu-\tilde\mu_{S}^{A}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2156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(\theta)\}_{t=1,\dots,S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705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\}_{t=1,\dots,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18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S}^L(\theta)={\text{arg}}\,\underset{\mu}{\max}%&#10;\,\,\tilde Q_{Sn}\big(\{y_{t}(\theta)\},\mu\big)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2066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L}_{S}(\widetilde\Omega)=\arg\min_\theta(\tilde\mu-\tilde\mu_{S}^L(\theta))'\widetilde\Omega(\tilde\mu-\tilde\mu_{S}^L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2"/>
  <p:tag name="PICTUREFILESIZE" val="233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huge&#10; $F_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2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S}^L(\theta)={\text{arg}}\,\underset{\mu}{\max}%&#10;\,\,\tilde Q_{Sn}\big(\{y_{t}(\theta)\},\mu\big)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2066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theta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5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tilde\mu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10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$\tilde F_\mu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1"/>
  <p:tag name="PICTUREFILESIZE" val="150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{\theta}_{S}^{EL}(\widetilde\Sigma)=\mathrm{arg}\min_{\theta}(g_{Sn}(\theta,\tilde{\mu}&#10;))'\,\widetilde{\Sigma}\,(g_{Sn}(\theta,\tilde{\mu}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8"/>
  <p:tag name="PICTUREFILESIZE" val="2455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Large&#10;$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46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 g_{Sn}(\theta,\tilde\mu)=\frac{\partial \tilde Q_{Sn}}{\partial\mu}\big(\{y_{t}&#10;(\theta)\}_{t=1,\dots,Sn},\tilde{\mu})$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307"/>
  <p:tag name="PICTUREFILESIZE" val="241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(\theta)\}_{t=1,\dots,S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70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\}_{t=1,\dots,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1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n,S}^L(\theta)={\text{arg}}\,\underset{\mu}{\min}%&#10;\,\,Q_{Sn}\big(\{y_{t}(\theta)\},\mu\big)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2029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L}_{n,S}(\widetilde\Omega_n)=\arg\min_\theta(\tilde\mu_n-\tilde\mu_{n,S}^L(\theta))'\widetilde\Omega_n(\tilde\mu_n-\tilde\mu_{n,S}^L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79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L}_{S}(\widetilde\Omega)=\arg\min_\theta(\tilde\mu-\tilde\mu_{S}^L(\theta))'\widetilde\Omega(\tilde\mu-\tilde\mu_{S}^L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2"/>
  <p:tag name="PICTUREFILESIZE" val="233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huge&#10; $F_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24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theta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5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tilde\mu_n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55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huge&#10; $\tilde F_\mu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9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n,S}^L(\theta)={\text{arg}}\,\underset{\mu}{\min}%&#10;\,\,Q_{Sn}\big(\{y_{t}(\theta)\},\mu\big)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2029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n,S}^M(\theta)=\frac{1}{S}\underset{s}{\sum}{\text{arg}%&#10;}\,\underset{\mu}{\min}\,Q_n\big(\{y_{t}^{s}(\theta)\},\mu\big)$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321"/>
  <p:tag name="PICTUREFILESIZE" val="2583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^s(\theta)\}_{t=1,\dots,n}^{s=1,\dots,S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n,S}^A(\theta)={\text{arg}}\,\underset{\mu}{\min}\,\frac{1}%&#10;{S}\underset{s}{\sum}Q_n\big(\{y_{t}^{s}(\theta)\},\mu\big)$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321"/>
  <p:tag name="PICTUREFILESIZE" val="2576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A}_{n,S}(\widetilde\Omega_n)=\arg\min_\theta(\tilde\mu_n-\tilde\mu_{n,S}^A(\theta))'\widetilde\Omega_n(\tilde\mu_n-\tilde\mu_{n,S}^{A}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829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displaystyle{\hat{\theta}_{S}^{EA}\big(\widetilde\Sigma)=\mathrm{arg}\min_{\theta}(\frac{1}{S}\sum_{s=1}^Sg_{n}^s(\theta,\tilde{\mu}&#10;))'\,\widetilde{\Sigma}\,(\frac{1}{S}\sum_{s=1}^Sg_{n}^s(\theta,\tilde{\mu}&#10;))}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68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huge&#10; $F_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24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Large&#10;$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46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g_{n}^s(\theta,\tilde\mu)=\frac{\partial \tilde Q_{n}}{\partial\mu}\big(\{y^s_{t}&#10;(\theta)\}_{t=1,\dots,n},\tilde{\mu}\big)$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82"/>
  <p:tag name="PICTUREFILESIZE" val="2221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M}_{n,S}(\widetilde\Omega_n)=\arg\min_\theta(\tilde\mu_n-\tilde\mu_{n,S}^M(\theta))'\widetilde\Omega_n(\tilde\mu_n-\tilde\mu_{n,S}^M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5"/>
  <p:tag name="PICTUREFILESIZE" val="285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(\theta)\}_{t=1,\dots,S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705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{y_t\}_{t=1,\dots,n}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18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hat\theta^{IL}_{n,S}(\widetilde\Omega_n)=\arg\min_\theta(\tilde\mu_n-\tilde\mu_{n,S}^L(\theta))'\widetilde\Omega_n(\tilde\mu_n-\tilde\mu_{n,S}^L(\theta))$$&#10;\end{document}&#10; 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790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huge&#10; $F_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24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theta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tilde\mu_n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55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pagestyle{empty}&#10;\begin{document}&#10;\huge&#10; $\tilde F_\mu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begin{document}&#10;\huge&#10;  $$\theta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begin{document}&#10;\huge&#10;  $$\tilde\mu$$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10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$\tilde F_\mu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1"/>
  <p:tag name="PICTUREFILESIZE" val="150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\begin{document}&#10;\huge&#10;  $$\tilde\mu_{S}^M(\theta)=\frac{1}{S}\underset{s}{\sum}{\text{arg}%&#10;}\,\underset{\mu}{\max}\,\tilde Q_n\big(\{y_{t}^{s}(\theta)\},\mu\big)$$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319"/>
  <p:tag name="PICTUREFILESIZE" val="2653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1193</Words>
  <Application>Microsoft Office PowerPoint</Application>
  <PresentationFormat>On-screen Show (4:3)</PresentationFormat>
  <Paragraphs>218</Paragraphs>
  <Slides>36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Default Design</vt:lpstr>
      <vt:lpstr>Equation</vt:lpstr>
      <vt:lpstr>MathType 6.0 Equation</vt:lpstr>
      <vt:lpstr>Slide 1</vt:lpstr>
      <vt:lpstr>Introduction</vt:lpstr>
      <vt:lpstr>Estimation Methods</vt:lpstr>
      <vt:lpstr>Indirect Inference</vt:lpstr>
      <vt:lpstr>Slide 5</vt:lpstr>
      <vt:lpstr>Slide 6</vt:lpstr>
      <vt:lpstr>Slide 7</vt:lpstr>
      <vt:lpstr>Slide 8</vt:lpstr>
      <vt:lpstr>Research Agenda and R Contribution</vt:lpstr>
      <vt:lpstr>Indirect Inference Set-up</vt:lpstr>
      <vt:lpstr>Example: OU Model</vt:lpstr>
      <vt:lpstr>Example: OU Model</vt:lpstr>
      <vt:lpstr>Non-simulation based Estimation</vt:lpstr>
      <vt:lpstr>Simulation-based EMM and II</vt:lpstr>
      <vt:lpstr>Slide 15</vt:lpstr>
      <vt:lpstr>Slide 16</vt:lpstr>
      <vt:lpstr>Slide 17</vt:lpstr>
      <vt:lpstr>Slide 18</vt:lpstr>
      <vt:lpstr>Slide 19</vt:lpstr>
      <vt:lpstr>R Implementation of II</vt:lpstr>
      <vt:lpstr>R Implementation of II</vt:lpstr>
      <vt:lpstr>R Implementation of II</vt:lpstr>
      <vt:lpstr>R Implementation of II</vt:lpstr>
      <vt:lpstr>R Implementation of II</vt:lpstr>
      <vt:lpstr>Illustration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Research in Progress</vt:lpstr>
      <vt:lpstr>References</vt:lpstr>
      <vt:lpstr>References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Zivot</dc:creator>
  <cp:lastModifiedBy>ezivot</cp:lastModifiedBy>
  <cp:revision>112</cp:revision>
  <dcterms:created xsi:type="dcterms:W3CDTF">2004-10-16T23:25:04Z</dcterms:created>
  <dcterms:modified xsi:type="dcterms:W3CDTF">2010-04-17T14:30:18Z</dcterms:modified>
</cp:coreProperties>
</file>