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8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9" r:id="rId17"/>
    <p:sldId id="285" r:id="rId18"/>
    <p:sldId id="286" r:id="rId19"/>
    <p:sldId id="288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1" autoAdjust="0"/>
    <p:restoredTop sz="94660"/>
  </p:normalViewPr>
  <p:slideViewPr>
    <p:cSldViewPr>
      <p:cViewPr varScale="1">
        <p:scale>
          <a:sx n="87" d="100"/>
          <a:sy n="87" d="100"/>
        </p:scale>
        <p:origin x="-13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 sz="1100"/>
              <a:t>
</a:t>
            </a:r>
          </a:p>
          <a:p>
            <a:endParaRPr lang="en" sz="1100"/>
          </a:p>
          <a:p>
            <a:endParaRPr lang="en" sz="1100"/>
          </a:p>
          <a:p>
            <a:endParaRPr lang="en" sz="1100"/>
          </a:p>
          <a:p>
            <a:endParaRPr lang="en" sz="1100"/>
          </a:p>
          <a:p>
            <a:endParaRPr lang="en" sz="1100"/>
          </a:p>
          <a:p>
            <a:endParaRPr lang="en" sz="1100"/>
          </a:p>
          <a:p>
            <a:endParaRPr lang="en" sz="1100"/>
          </a:p>
        </p:txBody>
      </p:sp>
    </p:spTree>
    <p:extLst>
      <p:ext uri="{BB962C8B-B14F-4D97-AF65-F5344CB8AC3E}">
        <p14:creationId xmlns:p14="http://schemas.microsoft.com/office/powerpoint/2010/main" val="21222889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63" y="8685878"/>
            <a:ext cx="2972004" cy="456704"/>
          </a:xfrm>
          <a:prstGeom prst="rect">
            <a:avLst/>
          </a:prstGeom>
          <a:ln/>
        </p:spPr>
        <p:txBody>
          <a:bodyPr lIns="84408" tIns="42204" rIns="84408" bIns="42204"/>
          <a:lstStyle/>
          <a:p>
            <a:fld id="{7A9C7AB3-D0BE-428D-BBD1-36777D26E694}" type="slidenum">
              <a:rPr lang="en-US"/>
              <a:pPr/>
              <a:t>14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399" cy="923299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Lambda=1, lambda&gt;1. No traditional time-domain model-based approach can do that!</a:t>
            </a:r>
          </a:p>
          <a:p>
            <a:pPr>
              <a:buFontTx/>
              <a:buChar char="•"/>
            </a:pPr>
            <a:r>
              <a:rPr lang="en-US" dirty="0"/>
              <a:t>Useful asymmetry: account for positive time-shifts only (mean-square is symmetric and does not discriminate leads from lags: both are to be avoided)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63" y="8685878"/>
            <a:ext cx="2972004" cy="456704"/>
          </a:xfrm>
          <a:prstGeom prst="rect">
            <a:avLst/>
          </a:prstGeom>
          <a:ln/>
        </p:spPr>
        <p:txBody>
          <a:bodyPr lIns="84408" tIns="42204" rIns="84408" bIns="42204"/>
          <a:lstStyle/>
          <a:p>
            <a:fld id="{7A9C7AB3-D0BE-428D-BBD1-36777D26E694}" type="slidenum">
              <a:rPr lang="en-US"/>
              <a:pPr/>
              <a:t>15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399" cy="923299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Lambda=1, lambda&gt;1. No traditional time-domain model-based approach can do that!</a:t>
            </a:r>
          </a:p>
          <a:p>
            <a:pPr>
              <a:buFontTx/>
              <a:buChar char="•"/>
            </a:pPr>
            <a:r>
              <a:rPr lang="en-US" dirty="0"/>
              <a:t>Useful asymmetry: account for positive time-shifts only (mean-square is symmetric and does not discriminate leads from lags: both are to be avoided)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/>
              <a:t>ckh: add links to the various mentions, pull in a chart or two from the prototype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marc's images from blog (top)</a:t>
            </a:r>
          </a:p>
          <a:p>
            <a:pPr lvl="0" rtl="0">
              <a:buNone/>
            </a:pPr>
            <a:r>
              <a:rPr lang="en"/>
              <a:t>my reproductions - bottom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note that marc mentions a week of effort for</a:t>
            </a:r>
          </a:p>
          <a:p>
            <a:pPr>
              <a:buNone/>
            </a:pPr>
            <a:r>
              <a:rPr lang="en"/>
              <a:t>the second customized solution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/>
              <a:t>cutoff, all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expweight, all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lambda, all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trades, all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cutoff, positive only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xpw, positive only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lambda, positive only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Mean-square filter for cutoff &lt;- pi/100</a:t>
            </a:r>
          </a:p>
          <a:p>
            <a:pPr lvl="0" rtl="0">
              <a:buNone/>
            </a:pPr>
            <a:r>
              <a:rPr lang="en"/>
              <a:t>Lame quantitative performance</a:t>
            </a:r>
          </a:p>
          <a:p>
            <a:pPr>
              <a:buNone/>
            </a:pPr>
            <a:r>
              <a:rPr lang="en"/>
              <a:t>Reasonable qualitative performance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Now compare M/S filter (bottom) with smoothed (top)</a:t>
            </a:r>
          </a:p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Much fewer whipsaws. Much cleaner.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369302"/>
          </a:xfrm>
        </p:spPr>
        <p:txBody>
          <a:bodyPr/>
          <a:lstStyle/>
          <a:p>
            <a:r>
              <a:rPr lang="de-CH" dirty="0" smtClean="0"/>
              <a:t>Trend/SA</a:t>
            </a:r>
            <a:endParaRPr lang="fr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3884463" y="8685878"/>
            <a:ext cx="2972004" cy="456704"/>
          </a:xfrm>
          <a:prstGeom prst="rect">
            <a:avLst/>
          </a:prstGeom>
        </p:spPr>
        <p:txBody>
          <a:bodyPr lIns="84408" tIns="42204" rIns="84408" bIns="42204"/>
          <a:lstStyle/>
          <a:p>
            <a:fld id="{1D4CA2E7-14CA-40C9-8995-CCEAE3C8167C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9067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63" y="8685878"/>
            <a:ext cx="2972004" cy="456704"/>
          </a:xfrm>
          <a:prstGeom prst="rect">
            <a:avLst/>
          </a:prstGeom>
          <a:ln/>
        </p:spPr>
        <p:txBody>
          <a:bodyPr lIns="84408" tIns="42204" rIns="84408" bIns="42204"/>
          <a:lstStyle/>
          <a:p>
            <a:fld id="{13C4182A-506F-4618-84C9-A09689A2F966}" type="slidenum">
              <a:rPr lang="en-US"/>
              <a:pPr/>
              <a:t>5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399" cy="553968"/>
          </a:xfrm>
        </p:spPr>
        <p:txBody>
          <a:bodyPr/>
          <a:lstStyle/>
          <a:p>
            <a:r>
              <a:rPr lang="en-US" dirty="0" smtClean="0"/>
              <a:t>Tight connection between `forecasting’ and (real-time) signal extraction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63" y="8685878"/>
            <a:ext cx="2972004" cy="456704"/>
          </a:xfrm>
          <a:prstGeom prst="rect">
            <a:avLst/>
          </a:prstGeom>
          <a:ln/>
        </p:spPr>
        <p:txBody>
          <a:bodyPr lIns="84408" tIns="42204" rIns="84408" bIns="42204"/>
          <a:lstStyle/>
          <a:p>
            <a:fld id="{13C4182A-506F-4618-84C9-A09689A2F966}" type="slidenum">
              <a:rPr lang="en-US"/>
              <a:pPr/>
              <a:t>9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399" cy="55396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63" y="8685878"/>
            <a:ext cx="2972004" cy="456704"/>
          </a:xfrm>
          <a:prstGeom prst="rect">
            <a:avLst/>
          </a:prstGeom>
          <a:ln/>
        </p:spPr>
        <p:txBody>
          <a:bodyPr lIns="84408" tIns="42204" rIns="84408" bIns="42204"/>
          <a:lstStyle/>
          <a:p>
            <a:fld id="{CDE9D82F-4007-4E3C-8706-5151117079E6}" type="slidenum">
              <a:rPr lang="en-US"/>
              <a:pPr/>
              <a:t>10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399" cy="36930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63" y="8685878"/>
            <a:ext cx="2972004" cy="456704"/>
          </a:xfrm>
          <a:prstGeom prst="rect">
            <a:avLst/>
          </a:prstGeom>
          <a:ln/>
        </p:spPr>
        <p:txBody>
          <a:bodyPr lIns="84408" tIns="42204" rIns="84408" bIns="42204"/>
          <a:lstStyle/>
          <a:p>
            <a:fld id="{BB3CAAE7-1A33-4819-BB41-D02DE93E6420}" type="slidenum">
              <a:rPr lang="en-US"/>
              <a:pPr/>
              <a:t>12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399" cy="369302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63" y="8685878"/>
            <a:ext cx="2972004" cy="456704"/>
          </a:xfrm>
          <a:prstGeom prst="rect">
            <a:avLst/>
          </a:prstGeom>
          <a:ln/>
        </p:spPr>
        <p:txBody>
          <a:bodyPr lIns="84408" tIns="42204" rIns="84408" bIns="42204"/>
          <a:lstStyle/>
          <a:p>
            <a:fld id="{7A9C7AB3-D0BE-428D-BBD1-36777D26E694}" type="slidenum">
              <a:rPr lang="en-US"/>
              <a:pPr/>
              <a:t>13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399" cy="923299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Lambda=1, lambda&gt;1. No traditional time-domain model-based approach can do that!</a:t>
            </a:r>
          </a:p>
          <a:p>
            <a:pPr>
              <a:buFontTx/>
              <a:buChar char="•"/>
            </a:pPr>
            <a:r>
              <a:rPr lang="en-US" dirty="0"/>
              <a:t>Useful asymmetry: account for positive time-shifts only (mean-square is symmetric and does not discriminate leads from lags: both are to be avoided)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0DA878-EA1F-4CFF-87E4-932ADE3A7B36}" type="datetimeFigureOut">
              <a:rPr lang="fr-CH" smtClean="0"/>
              <a:t>11.05.2012</a:t>
            </a:fld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672277-EA81-4F23-ACBA-983E06A65FF3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8716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0DA878-EA1F-4CFF-87E4-932ADE3A7B36}" type="datetimeFigureOut">
              <a:rPr lang="fr-CH" smtClean="0"/>
              <a:t>11.05.2012</a:t>
            </a:fld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672277-EA81-4F23-ACBA-983E06A65FF3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464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177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el, Inhal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CH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CH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499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62" r:id="rId7"/>
    <p:sldLayoutId id="2147483663" r:id="rId8"/>
    <p:sldLayoutId id="2147483664" r:id="rId9"/>
    <p:sldLayoutId id="2147483665" r:id="rId10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zhaw.ch/idp/sefblo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zhaw.ch/idp/sefblog/index.php?/archives/263-On-a-Trilemma-Between-Accuracy,-Timeliness-and-Smoothness-in-Real-Time-Forecasting-and-Signal-Extraction.html" TargetMode="External"/><Relationship Id="rId2" Type="http://schemas.openxmlformats.org/officeDocument/2006/relationships/hyperlink" Target="http://blog.zhaw.ch/idp/sefblog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log.zhaw.ch/idp/sefblog/index.php?/archives/262-Up-Dated-I-MDFA-Code-and-Working-Paper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dp.zhaw.ch/euri" TargetMode="External"/><Relationship Id="rId2" Type="http://schemas.openxmlformats.org/officeDocument/2006/relationships/hyperlink" Target="http://www.idp.zhaw.ch/usri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blog.zhaw.ch/idp/sefblog/index.php?/archives/157-A-Generalization-of-the-GARCH-in-Mean-Model-Vola-in-I-MDFA-filter.html" TargetMode="External"/><Relationship Id="rId4" Type="http://schemas.openxmlformats.org/officeDocument/2006/relationships/hyperlink" Target="http://www.idp.zhaw.ch/MDFA-X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Trader's DFA</a:t>
            </a:r>
          </a:p>
          <a:p>
            <a:endParaRPr lang="en"/>
          </a:p>
          <a:p>
            <a:pPr lvl="0" rtl="0">
              <a:buNone/>
            </a:pPr>
            <a:r>
              <a:rPr lang="en" sz="2400"/>
              <a:t>Marc Wildi - Statistician and Economist</a:t>
            </a:r>
          </a:p>
          <a:p>
            <a:pPr>
              <a:buNone/>
            </a:pPr>
            <a:r>
              <a:rPr lang="en" sz="2400"/>
              <a:t>Kent Hoxsey - Programmer and Trader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3600"/>
              <a:t>A Practioner's Introduction</a:t>
            </a:r>
          </a:p>
          <a:p>
            <a:pPr lvl="0" rtl="0">
              <a:buNone/>
            </a:pPr>
            <a:r>
              <a:rPr lang="en" sz="3600"/>
              <a:t>to the Direct Filter Approach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Optimization Criterion: Mean-Square</a:t>
            </a:r>
            <a:endParaRPr 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31150" cy="5257800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pPr>
              <a:buFontTx/>
              <a:buNone/>
            </a:pPr>
            <a:endParaRPr lang="en-US" sz="2800" dirty="0"/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677320"/>
              </p:ext>
            </p:extLst>
          </p:nvPr>
        </p:nvGraphicFramePr>
        <p:xfrm>
          <a:off x="1377950" y="2128838"/>
          <a:ext cx="5924550" cy="356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4" imgW="2361960" imgH="1422360" progId="Equation.DSMT4">
                  <p:embed/>
                </p:oleObj>
              </mc:Choice>
              <mc:Fallback>
                <p:oleObj name="Equation" r:id="rId4" imgW="236196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2128838"/>
                        <a:ext cx="5924550" cy="356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693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Objectives</a:t>
            </a:r>
            <a:endParaRPr lang="fr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dirty="0" smtClean="0"/>
              <a:t>Real-time </a:t>
            </a:r>
            <a:r>
              <a:rPr lang="de-CH" dirty="0" err="1" smtClean="0"/>
              <a:t>filters</a:t>
            </a:r>
            <a:r>
              <a:rPr lang="de-CH" dirty="0" smtClean="0"/>
              <a:t>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`fast’</a:t>
            </a:r>
          </a:p>
          <a:p>
            <a:pPr lvl="1"/>
            <a:r>
              <a:rPr lang="de-CH" dirty="0" err="1" smtClean="0"/>
              <a:t>Detect</a:t>
            </a:r>
            <a:r>
              <a:rPr lang="de-CH" dirty="0" smtClean="0"/>
              <a:t> </a:t>
            </a:r>
            <a:r>
              <a:rPr lang="de-CH" dirty="0" err="1" smtClean="0"/>
              <a:t>turning</a:t>
            </a:r>
            <a:r>
              <a:rPr lang="de-CH" dirty="0" smtClean="0"/>
              <a:t>-points </a:t>
            </a:r>
            <a:r>
              <a:rPr lang="de-CH" dirty="0" err="1" smtClean="0"/>
              <a:t>timely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Real-time </a:t>
            </a:r>
            <a:r>
              <a:rPr lang="de-CH" dirty="0" err="1" smtClean="0"/>
              <a:t>filters</a:t>
            </a:r>
            <a:r>
              <a:rPr lang="de-CH" dirty="0" smtClean="0"/>
              <a:t>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`</a:t>
            </a:r>
            <a:r>
              <a:rPr lang="de-CH" dirty="0" err="1" smtClean="0">
                <a:solidFill>
                  <a:srgbClr val="FF0000"/>
                </a:solidFill>
              </a:rPr>
              <a:t>reliable</a:t>
            </a:r>
            <a:r>
              <a:rPr lang="de-CH" dirty="0" smtClean="0">
                <a:solidFill>
                  <a:srgbClr val="FF0000"/>
                </a:solidFill>
              </a:rPr>
              <a:t>’</a:t>
            </a:r>
          </a:p>
          <a:p>
            <a:pPr lvl="1"/>
            <a:r>
              <a:rPr lang="de-CH" dirty="0" err="1" smtClean="0"/>
              <a:t>Impose</a:t>
            </a:r>
            <a:r>
              <a:rPr lang="de-CH" dirty="0" smtClean="0"/>
              <a:t> strong </a:t>
            </a:r>
            <a:r>
              <a:rPr lang="de-CH" dirty="0" err="1" smtClean="0"/>
              <a:t>noise</a:t>
            </a:r>
            <a:r>
              <a:rPr lang="de-CH" dirty="0" smtClean="0"/>
              <a:t> </a:t>
            </a:r>
            <a:r>
              <a:rPr lang="de-CH" dirty="0" err="1" smtClean="0"/>
              <a:t>suppression</a:t>
            </a:r>
            <a:endParaRPr lang="de-CH" dirty="0" smtClean="0"/>
          </a:p>
          <a:p>
            <a:pPr lvl="1"/>
            <a:endParaRPr lang="fr-CH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253500"/>
              </p:ext>
            </p:extLst>
          </p:nvPr>
        </p:nvGraphicFramePr>
        <p:xfrm>
          <a:off x="457200" y="4005263"/>
          <a:ext cx="7640638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3" imgW="3047760" imgH="787320" progId="Equation.DSMT4">
                  <p:embed/>
                </p:oleObj>
              </mc:Choice>
              <mc:Fallback>
                <p:oleObj name="Equation" r:id="rId3" imgW="304776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05263"/>
                        <a:ext cx="7640638" cy="197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878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18488" cy="1498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Cosine Law applied to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1123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2771775" y="3716338"/>
          <a:ext cx="1079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Equation" r:id="rId4" imgW="380880" imgH="241200" progId="Equation.DSMT4">
                  <p:embed/>
                </p:oleObj>
              </mc:Choice>
              <mc:Fallback>
                <p:oleObj name="Equation" r:id="rId4" imgW="380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716338"/>
                        <a:ext cx="1079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578600" y="2997200"/>
          <a:ext cx="25654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name="Equation" r:id="rId6" imgW="787320" imgH="241200" progId="Equation.DSMT4">
                  <p:embed/>
                </p:oleObj>
              </mc:Choice>
              <mc:Fallback>
                <p:oleObj name="Equation" r:id="rId6" imgW="787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2997200"/>
                        <a:ext cx="25654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5" name="Line 5"/>
          <p:cNvSpPr>
            <a:spLocks noChangeShapeType="1"/>
          </p:cNvSpPr>
          <p:nvPr/>
        </p:nvSpPr>
        <p:spPr bwMode="auto">
          <a:xfrm flipV="1">
            <a:off x="1116013" y="2763838"/>
            <a:ext cx="4751387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261126" name="Line 6"/>
          <p:cNvSpPr>
            <a:spLocks noChangeShapeType="1"/>
          </p:cNvSpPr>
          <p:nvPr/>
        </p:nvSpPr>
        <p:spPr bwMode="auto">
          <a:xfrm>
            <a:off x="1116013" y="4348163"/>
            <a:ext cx="5903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261127" name="Line 7"/>
          <p:cNvSpPr>
            <a:spLocks noChangeShapeType="1"/>
          </p:cNvSpPr>
          <p:nvPr/>
        </p:nvSpPr>
        <p:spPr bwMode="auto">
          <a:xfrm>
            <a:off x="5867400" y="2763838"/>
            <a:ext cx="1152525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261128" name="Freeform 8"/>
          <p:cNvSpPr>
            <a:spLocks/>
          </p:cNvSpPr>
          <p:nvPr/>
        </p:nvSpPr>
        <p:spPr bwMode="auto">
          <a:xfrm>
            <a:off x="2339975" y="3933825"/>
            <a:ext cx="71438" cy="431800"/>
          </a:xfrm>
          <a:custGeom>
            <a:avLst/>
            <a:gdLst>
              <a:gd name="T0" fmla="*/ 0 w 45"/>
              <a:gd name="T1" fmla="*/ 0 h 272"/>
              <a:gd name="T2" fmla="*/ 45 w 45"/>
              <a:gd name="T3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" h="272">
                <a:moveTo>
                  <a:pt x="0" y="0"/>
                </a:moveTo>
                <a:cubicBezTo>
                  <a:pt x="19" y="113"/>
                  <a:pt x="38" y="227"/>
                  <a:pt x="45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/>
          </a:p>
        </p:txBody>
      </p:sp>
      <p:graphicFrame>
        <p:nvGraphicFramePr>
          <p:cNvPr id="261129" name="Object 9"/>
          <p:cNvGraphicFramePr>
            <a:graphicFrameLocks noChangeAspect="1"/>
          </p:cNvGraphicFramePr>
          <p:nvPr/>
        </p:nvGraphicFramePr>
        <p:xfrm>
          <a:off x="4500563" y="2133600"/>
          <a:ext cx="115093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name="Equation" r:id="rId8" imgW="355320" imgH="241200" progId="Equation.DSMT4">
                  <p:embed/>
                </p:oleObj>
              </mc:Choice>
              <mc:Fallback>
                <p:oleObj name="Equation" r:id="rId8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133600"/>
                        <a:ext cx="1150937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0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164388" y="4437063"/>
          <a:ext cx="117792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5" name="Equation" r:id="rId10" imgW="355320" imgH="203040" progId="Equation.DSMT4">
                  <p:embed/>
                </p:oleObj>
              </mc:Choice>
              <mc:Fallback>
                <p:oleObj name="Equation" r:id="rId10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4437063"/>
                        <a:ext cx="1177925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666320"/>
              </p:ext>
            </p:extLst>
          </p:nvPr>
        </p:nvGraphicFramePr>
        <p:xfrm>
          <a:off x="250825" y="4652963"/>
          <a:ext cx="849630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6" name="Equation" r:id="rId12" imgW="2908080" imgH="711000" progId="Equation.DSMT4">
                  <p:embed/>
                </p:oleObj>
              </mc:Choice>
              <mc:Fallback>
                <p:oleObj name="Equation" r:id="rId12" imgW="29080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652963"/>
                        <a:ext cx="8496300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499640"/>
              </p:ext>
            </p:extLst>
          </p:nvPr>
        </p:nvGraphicFramePr>
        <p:xfrm>
          <a:off x="5867400" y="476672"/>
          <a:ext cx="2908016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7" name="Equation" r:id="rId14" imgW="888840" imgH="330120" progId="Equation.DSMT4">
                  <p:embed/>
                </p:oleObj>
              </mc:Choice>
              <mc:Fallback>
                <p:oleObj name="Equation" r:id="rId14" imgW="8888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867400" y="476672"/>
                        <a:ext cx="2908016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84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Decomposition of Mean-Square Criterion</a:t>
            </a:r>
            <a:endParaRPr lang="en-US" dirty="0"/>
          </a:p>
        </p:txBody>
      </p:sp>
      <p:graphicFrame>
        <p:nvGraphicFramePr>
          <p:cNvPr id="263171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57692367"/>
              </p:ext>
            </p:extLst>
          </p:nvPr>
        </p:nvGraphicFramePr>
        <p:xfrm>
          <a:off x="1455738" y="1509713"/>
          <a:ext cx="5970587" cy="419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4" imgW="2819160" imgH="1981080" progId="Equation.DSMT4">
                  <p:embed/>
                </p:oleObj>
              </mc:Choice>
              <mc:Fallback>
                <p:oleObj name="Equation" r:id="rId4" imgW="2819160" imgH="1981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1509713"/>
                        <a:ext cx="5970587" cy="419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65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Timeliness and Noise Suppression</a:t>
            </a:r>
            <a:endParaRPr lang="en-US" dirty="0"/>
          </a:p>
        </p:txBody>
      </p:sp>
      <p:graphicFrame>
        <p:nvGraphicFramePr>
          <p:cNvPr id="263171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70104299"/>
              </p:ext>
            </p:extLst>
          </p:nvPr>
        </p:nvGraphicFramePr>
        <p:xfrm>
          <a:off x="96661" y="1484784"/>
          <a:ext cx="9065487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4" imgW="4546440" imgH="2311200" progId="Equation.DSMT4">
                  <p:embed/>
                </p:oleObj>
              </mc:Choice>
              <mc:Fallback>
                <p:oleObj name="Equation" r:id="rId4" imgW="4546440" imgH="23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61" y="1484784"/>
                        <a:ext cx="9065487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60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Control: Interfacing with the Criterion</a:t>
            </a:r>
            <a:endParaRPr lang="en-US" dirty="0"/>
          </a:p>
        </p:txBody>
      </p:sp>
      <p:graphicFrame>
        <p:nvGraphicFramePr>
          <p:cNvPr id="263171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15449158"/>
              </p:ext>
            </p:extLst>
          </p:nvPr>
        </p:nvGraphicFramePr>
        <p:xfrm>
          <a:off x="1043608" y="1412776"/>
          <a:ext cx="7085602" cy="5129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4" imgW="2806560" imgH="2031840" progId="Equation.DSMT4">
                  <p:embed/>
                </p:oleObj>
              </mc:Choice>
              <mc:Fallback>
                <p:oleObj name="Equation" r:id="rId4" imgW="2806560" imgH="2031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412776"/>
                        <a:ext cx="7085602" cy="5129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687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Latest</a:t>
            </a:r>
            <a:r>
              <a:rPr lang="de-CH" dirty="0" smtClean="0"/>
              <a:t> </a:t>
            </a:r>
            <a:r>
              <a:rPr lang="de-CH" dirty="0" err="1" smtClean="0"/>
              <a:t>Developments</a:t>
            </a:r>
            <a:r>
              <a:rPr lang="de-CH" dirty="0" smtClean="0"/>
              <a:t> (2011,2012)</a:t>
            </a:r>
            <a:endParaRPr lang="fr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Fast </a:t>
            </a:r>
            <a:r>
              <a:rPr lang="de-CH" dirty="0" err="1" smtClean="0"/>
              <a:t>closed</a:t>
            </a:r>
            <a:r>
              <a:rPr lang="de-CH" dirty="0" smtClean="0"/>
              <a:t>-form </a:t>
            </a:r>
            <a:r>
              <a:rPr lang="de-CH" dirty="0" err="1" smtClean="0"/>
              <a:t>solutions</a:t>
            </a:r>
            <a:endParaRPr lang="de-CH" dirty="0" smtClean="0"/>
          </a:p>
          <a:p>
            <a:pPr lvl="1"/>
            <a:r>
              <a:rPr lang="de-CH" dirty="0" smtClean="0"/>
              <a:t>I-MDFA</a:t>
            </a:r>
          </a:p>
          <a:p>
            <a:r>
              <a:rPr lang="de-CH" dirty="0" err="1" smtClean="0"/>
              <a:t>Generic</a:t>
            </a:r>
            <a:r>
              <a:rPr lang="de-CH" dirty="0" smtClean="0"/>
              <a:t> Approach</a:t>
            </a:r>
          </a:p>
          <a:p>
            <a:pPr lvl="1"/>
            <a:r>
              <a:rPr lang="de-CH" dirty="0" err="1" smtClean="0"/>
              <a:t>Replicate</a:t>
            </a:r>
            <a:r>
              <a:rPr lang="de-CH" dirty="0" smtClean="0"/>
              <a:t> model-</a:t>
            </a:r>
            <a:r>
              <a:rPr lang="de-CH" dirty="0" err="1" smtClean="0"/>
              <a:t>based</a:t>
            </a:r>
            <a:r>
              <a:rPr lang="de-CH" dirty="0" smtClean="0"/>
              <a:t> </a:t>
            </a:r>
            <a:r>
              <a:rPr lang="de-CH" dirty="0" err="1" smtClean="0"/>
              <a:t>approaches</a:t>
            </a:r>
            <a:r>
              <a:rPr lang="de-CH" dirty="0" smtClean="0"/>
              <a:t>, HP-designs, CF-designs (</a:t>
            </a:r>
            <a:r>
              <a:rPr lang="de-CH" dirty="0" err="1" smtClean="0"/>
              <a:t>see</a:t>
            </a:r>
            <a:r>
              <a:rPr lang="de-CH" dirty="0" smtClean="0"/>
              <a:t> </a:t>
            </a:r>
            <a:r>
              <a:rPr lang="de-CH" dirty="0">
                <a:hlinkClick r:id="rId2"/>
              </a:rPr>
              <a:t>http://</a:t>
            </a:r>
            <a:r>
              <a:rPr lang="de-CH" dirty="0" smtClean="0">
                <a:hlinkClick r:id="rId2"/>
              </a:rPr>
              <a:t>blog.zhaw.ch/idp/sefblog</a:t>
            </a:r>
            <a:r>
              <a:rPr lang="de-CH" dirty="0" smtClean="0"/>
              <a:t>)</a:t>
            </a:r>
          </a:p>
          <a:p>
            <a:pPr lvl="1"/>
            <a:r>
              <a:rPr lang="de-CH" dirty="0" err="1" smtClean="0"/>
              <a:t>Customize</a:t>
            </a:r>
            <a:r>
              <a:rPr lang="de-CH" dirty="0" smtClean="0"/>
              <a:t> traditional </a:t>
            </a:r>
            <a:r>
              <a:rPr lang="de-CH" dirty="0" err="1" smtClean="0"/>
              <a:t>mean-square</a:t>
            </a:r>
            <a:r>
              <a:rPr lang="de-CH" dirty="0" smtClean="0"/>
              <a:t> </a:t>
            </a:r>
            <a:r>
              <a:rPr lang="de-CH" dirty="0" err="1" smtClean="0"/>
              <a:t>approaches</a:t>
            </a:r>
            <a:endParaRPr lang="de-CH" dirty="0" smtClean="0"/>
          </a:p>
          <a:p>
            <a:r>
              <a:rPr lang="de-CH" dirty="0" err="1" smtClean="0"/>
              <a:t>Alleviate</a:t>
            </a:r>
            <a:r>
              <a:rPr lang="de-CH" dirty="0" smtClean="0"/>
              <a:t>/</a:t>
            </a:r>
            <a:r>
              <a:rPr lang="de-CH" dirty="0" err="1" smtClean="0"/>
              <a:t>control</a:t>
            </a:r>
            <a:r>
              <a:rPr lang="de-CH" dirty="0" smtClean="0"/>
              <a:t> </a:t>
            </a:r>
            <a:r>
              <a:rPr lang="de-CH" dirty="0" err="1" smtClean="0"/>
              <a:t>overfitting</a:t>
            </a:r>
            <a:endParaRPr lang="de-CH" dirty="0" smtClean="0"/>
          </a:p>
          <a:p>
            <a:pPr lvl="1"/>
            <a:r>
              <a:rPr lang="de-CH" dirty="0" err="1" smtClean="0"/>
              <a:t>Regularization</a:t>
            </a:r>
            <a:endParaRPr lang="de-CH" dirty="0" smtClean="0"/>
          </a:p>
          <a:p>
            <a:pPr lvl="1"/>
            <a:r>
              <a:rPr lang="de-CH" dirty="0" smtClean="0"/>
              <a:t>Rmetrics-2012</a:t>
            </a:r>
          </a:p>
          <a:p>
            <a:endParaRPr lang="de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008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Background</a:t>
            </a:r>
            <a:endParaRPr lang="fr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/>
          </a:bodyPr>
          <a:lstStyle/>
          <a:p>
            <a:r>
              <a:rPr lang="de-CH" dirty="0" err="1" smtClean="0"/>
              <a:t>SEFBlog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>
                <a:hlinkClick r:id="rId2"/>
              </a:rPr>
              <a:t>http</a:t>
            </a:r>
            <a:r>
              <a:rPr lang="de-CH" dirty="0">
                <a:hlinkClick r:id="rId2"/>
              </a:rPr>
              <a:t>://</a:t>
            </a:r>
            <a:r>
              <a:rPr lang="de-CH" dirty="0" smtClean="0">
                <a:hlinkClick r:id="rId2"/>
              </a:rPr>
              <a:t>blog.zhaw.ch/idp/sefblog</a:t>
            </a:r>
            <a:endParaRPr lang="de-CH" dirty="0" smtClean="0"/>
          </a:p>
          <a:p>
            <a:pPr lvl="1"/>
            <a:r>
              <a:rPr lang="de-CH" dirty="0" err="1" smtClean="0"/>
              <a:t>Articles</a:t>
            </a:r>
            <a:r>
              <a:rPr lang="de-CH" dirty="0" smtClean="0"/>
              <a:t>, </a:t>
            </a:r>
            <a:r>
              <a:rPr lang="de-CH" dirty="0" err="1" smtClean="0"/>
              <a:t>books</a:t>
            </a:r>
            <a:r>
              <a:rPr lang="de-CH" dirty="0" smtClean="0"/>
              <a:t>, </a:t>
            </a:r>
            <a:r>
              <a:rPr lang="de-CH" dirty="0" err="1" smtClean="0"/>
              <a:t>applications</a:t>
            </a:r>
            <a:r>
              <a:rPr lang="de-CH" dirty="0" smtClean="0"/>
              <a:t>, R-code, </a:t>
            </a:r>
            <a:r>
              <a:rPr lang="de-CH" dirty="0" err="1" smtClean="0"/>
              <a:t>tutorials</a:t>
            </a:r>
            <a:endParaRPr lang="de-CH" dirty="0"/>
          </a:p>
          <a:p>
            <a:r>
              <a:rPr lang="de-CH" dirty="0" err="1" smtClean="0"/>
              <a:t>Recent</a:t>
            </a:r>
            <a:r>
              <a:rPr lang="de-CH" dirty="0" smtClean="0"/>
              <a:t> </a:t>
            </a:r>
            <a:r>
              <a:rPr lang="de-CH" dirty="0" err="1" smtClean="0"/>
              <a:t>Articles</a:t>
            </a:r>
            <a:r>
              <a:rPr lang="de-CH" dirty="0" smtClean="0"/>
              <a:t>:</a:t>
            </a:r>
          </a:p>
          <a:p>
            <a:pPr lvl="1"/>
            <a:r>
              <a:rPr lang="de-CH" dirty="0" err="1" smtClean="0"/>
              <a:t>Wildi</a:t>
            </a:r>
            <a:r>
              <a:rPr lang="de-CH" dirty="0" smtClean="0"/>
              <a:t>/</a:t>
            </a:r>
            <a:r>
              <a:rPr lang="de-CH" dirty="0" err="1" smtClean="0"/>
              <a:t>McElroy</a:t>
            </a:r>
            <a:r>
              <a:rPr lang="de-CH" dirty="0" smtClean="0"/>
              <a:t> (2012)</a:t>
            </a:r>
          </a:p>
          <a:p>
            <a:pPr lvl="2"/>
            <a:r>
              <a:rPr lang="de-CH" dirty="0">
                <a:hlinkClick r:id="rId3"/>
              </a:rPr>
              <a:t>http://blog.zhaw.ch/idp/sefblog/index.php?/archives/263-On-a-Trilemma-Between-Accuracy,-</a:t>
            </a:r>
            <a:r>
              <a:rPr lang="de-CH" dirty="0" smtClean="0">
                <a:hlinkClick r:id="rId3"/>
              </a:rPr>
              <a:t>Timeliness-and-Smoothness-in-Real-Time-Forecasting-and-Signal-Extraction.html</a:t>
            </a:r>
            <a:endParaRPr lang="de-CH" dirty="0" smtClean="0"/>
          </a:p>
          <a:p>
            <a:pPr lvl="1"/>
            <a:r>
              <a:rPr lang="de-CH" dirty="0" err="1" smtClean="0"/>
              <a:t>Wildi</a:t>
            </a:r>
            <a:r>
              <a:rPr lang="de-CH" dirty="0" smtClean="0"/>
              <a:t> (2012)</a:t>
            </a:r>
          </a:p>
          <a:p>
            <a:pPr lvl="2"/>
            <a:r>
              <a:rPr lang="de-CH" dirty="0">
                <a:hlinkClick r:id="rId4"/>
              </a:rPr>
              <a:t>http://blog.zhaw.ch/idp/sefblog/index.php?/</a:t>
            </a:r>
            <a:r>
              <a:rPr lang="de-CH" dirty="0" smtClean="0">
                <a:hlinkClick r:id="rId4"/>
              </a:rPr>
              <a:t>archives/262-Up-Dated-I-MDFA-Code-and-Working-Paper.html</a:t>
            </a:r>
            <a:endParaRPr lang="de-CH" dirty="0" smtClean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728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Background</a:t>
            </a:r>
            <a:endParaRPr lang="fr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de-CH" dirty="0" smtClean="0"/>
              <a:t>R-Code/</a:t>
            </a:r>
            <a:r>
              <a:rPr lang="de-CH" dirty="0" err="1" smtClean="0"/>
              <a:t>tutorials</a:t>
            </a:r>
            <a:endParaRPr lang="de-CH" dirty="0" smtClean="0"/>
          </a:p>
          <a:p>
            <a:pPr lvl="1"/>
            <a:r>
              <a:rPr lang="de-CH" dirty="0" smtClean="0"/>
              <a:t>Check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categories</a:t>
            </a:r>
            <a:r>
              <a:rPr lang="de-CH" dirty="0" smtClean="0"/>
              <a:t> `I-MDFA </a:t>
            </a:r>
            <a:r>
              <a:rPr lang="de-CH" dirty="0" err="1" smtClean="0"/>
              <a:t>code</a:t>
            </a:r>
            <a:r>
              <a:rPr lang="de-CH" dirty="0" smtClean="0"/>
              <a:t> </a:t>
            </a:r>
            <a:r>
              <a:rPr lang="de-CH" dirty="0" err="1" smtClean="0"/>
              <a:t>repository</a:t>
            </a:r>
            <a:r>
              <a:rPr lang="de-CH" dirty="0" smtClean="0"/>
              <a:t>’ </a:t>
            </a:r>
            <a:r>
              <a:rPr lang="de-CH" dirty="0" err="1" smtClean="0"/>
              <a:t>or</a:t>
            </a:r>
            <a:r>
              <a:rPr lang="de-CH" dirty="0" smtClean="0"/>
              <a:t> `</a:t>
            </a:r>
            <a:r>
              <a:rPr lang="de-CH" dirty="0" err="1" smtClean="0"/>
              <a:t>tutorial</a:t>
            </a:r>
            <a:r>
              <a:rPr lang="de-CH" dirty="0" smtClean="0"/>
              <a:t>’ on </a:t>
            </a:r>
            <a:r>
              <a:rPr lang="de-CH" dirty="0" err="1" smtClean="0"/>
              <a:t>SEFBlog</a:t>
            </a:r>
            <a:endParaRPr lang="de-CH" dirty="0" smtClean="0"/>
          </a:p>
          <a:p>
            <a:r>
              <a:rPr lang="de-CH" dirty="0" err="1" smtClean="0"/>
              <a:t>Macro-indicators</a:t>
            </a:r>
            <a:r>
              <a:rPr lang="de-CH" dirty="0" smtClean="0"/>
              <a:t> </a:t>
            </a:r>
          </a:p>
          <a:p>
            <a:pPr lvl="1"/>
            <a:r>
              <a:rPr lang="en-US" dirty="0" smtClean="0">
                <a:hlinkClick r:id="rId2"/>
              </a:rPr>
              <a:t>http://www.idp.zhaw.ch/usri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http://www.idp.zhaw.ch/euri</a:t>
            </a:r>
            <a:r>
              <a:rPr lang="en-US" dirty="0" smtClean="0"/>
              <a:t> </a:t>
            </a:r>
          </a:p>
          <a:p>
            <a:r>
              <a:rPr lang="en-US" dirty="0" smtClean="0"/>
              <a:t>Trading</a:t>
            </a:r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http://www.idp.zhaw.ch/MDFA-XT</a:t>
            </a:r>
            <a:endParaRPr lang="en-US" dirty="0" smtClean="0"/>
          </a:p>
          <a:p>
            <a:pPr lvl="1"/>
            <a:r>
              <a:rPr lang="de-CH" dirty="0">
                <a:hlinkClick r:id="rId5"/>
              </a:rPr>
              <a:t>http://blog.zhaw.ch/idp/sefblog/index.php?/</a:t>
            </a:r>
            <a:r>
              <a:rPr lang="de-CH" dirty="0" smtClean="0">
                <a:hlinkClick r:id="rId5"/>
              </a:rPr>
              <a:t>archives/157-A-Generalization-of-the-GARCH-in-Mean-Model-Vola-in-I-MDFA-filter.html</a:t>
            </a:r>
            <a:endParaRPr lang="en-US" dirty="0" smtClean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5070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 Hybrid Approach</a:t>
            </a:r>
            <a:endParaRPr lang="fr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i</a:t>
            </a:r>
            <a:r>
              <a:rPr lang="fr-CH" dirty="0" err="1" smtClean="0"/>
              <a:t>Metrica</a:t>
            </a:r>
            <a:endParaRPr lang="fr-CH" dirty="0" smtClean="0"/>
          </a:p>
          <a:p>
            <a:pPr lvl="1"/>
            <a:r>
              <a:rPr lang="de-CH" dirty="0" smtClean="0"/>
              <a:t>Access </a:t>
            </a:r>
            <a:r>
              <a:rPr lang="de-CH" dirty="0" err="1" smtClean="0"/>
              <a:t>to</a:t>
            </a:r>
            <a:r>
              <a:rPr lang="de-CH" dirty="0" smtClean="0"/>
              <a:t> State Space, ARIMA, </a:t>
            </a:r>
            <a:r>
              <a:rPr lang="de-CH" dirty="0" smtClean="0"/>
              <a:t>I-MDFA</a:t>
            </a:r>
            <a:r>
              <a:rPr lang="de-CH" dirty="0" smtClean="0"/>
              <a:t>, </a:t>
            </a:r>
            <a:r>
              <a:rPr lang="de-CH" dirty="0" err="1" smtClean="0"/>
              <a:t>Stochastic</a:t>
            </a:r>
            <a:r>
              <a:rPr lang="de-CH" dirty="0" smtClean="0"/>
              <a:t> </a:t>
            </a:r>
            <a:r>
              <a:rPr lang="de-CH" dirty="0" err="1" smtClean="0"/>
              <a:t>Volatility</a:t>
            </a:r>
            <a:r>
              <a:rPr lang="de-CH" dirty="0" smtClean="0"/>
              <a:t>, Hybrid</a:t>
            </a:r>
            <a:endParaRPr lang="fr-CH" dirty="0"/>
          </a:p>
          <a:p>
            <a:pPr lvl="1"/>
            <a:r>
              <a:rPr lang="fr-CH" dirty="0" smtClean="0"/>
              <a:t>Chris </a:t>
            </a:r>
            <a:r>
              <a:rPr lang="fr-CH" dirty="0" err="1" smtClean="0"/>
              <a:t>Blakely</a:t>
            </a:r>
            <a:r>
              <a:rPr lang="fr-CH" smtClean="0"/>
              <a:t>: www.cd-blakely.com </a:t>
            </a:r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6602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 smtClean="0"/>
              <a:t>Signalextraction</a:t>
            </a:r>
            <a:endParaRPr lang="en" dirty="0"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26212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de-CH" dirty="0"/>
              <a:t>Noise</a:t>
            </a:r>
          </a:p>
          <a:p>
            <a:r>
              <a:rPr lang="de-CH" dirty="0"/>
              <a:t>Filter</a:t>
            </a:r>
          </a:p>
          <a:p>
            <a:r>
              <a:rPr lang="de-CH" dirty="0"/>
              <a:t>Signal</a:t>
            </a:r>
          </a:p>
          <a:p>
            <a:pPr lvl="0" rtl="0">
              <a:buNone/>
            </a:pPr>
            <a:endParaRPr lang="en" dirty="0"/>
          </a:p>
        </p:txBody>
      </p:sp>
      <p:sp>
        <p:nvSpPr>
          <p:cNvPr id="57" name="Shape 57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
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/>
              <a:t>Vola in I-MDFA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dirty="0"/>
              <a:t>Described in a blog post, and then in more detail later in a conference presentation.</a:t>
            </a:r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pPr marL="0" indent="0">
              <a:buNone/>
            </a:pPr>
            <a:r>
              <a:rPr lang="en" sz="1000" dirty="0"/>
              <a:t>http://blog.zhaw.ch/idp/sefblog/index.php?/archives/157-A-Generalization-of-the-GARCH-in-Mean-Model-Vola-in-I-MDFA-filter.html</a:t>
            </a:r>
          </a:p>
        </p:txBody>
      </p:sp>
      <p:sp>
        <p:nvSpPr>
          <p:cNvPr id="64" name="Shape 64"/>
          <p:cNvSpPr/>
          <p:nvPr/>
        </p:nvSpPr>
        <p:spPr>
          <a:xfrm>
            <a:off x="609825" y="2740162"/>
            <a:ext cx="7735999" cy="336201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Exercise: Reproduce the Example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06262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400" dirty="0"/>
              <a:t>Code available on SEF-Blog at</a:t>
            </a:r>
            <a:r>
              <a:rPr lang="en" sz="2800" dirty="0"/>
              <a:t>:</a:t>
            </a:r>
          </a:p>
          <a:p>
            <a:pPr lvl="0" rtl="0">
              <a:buNone/>
            </a:pPr>
            <a:r>
              <a:rPr lang="en" dirty="0"/>
              <a:t>	</a:t>
            </a:r>
            <a:r>
              <a:rPr lang="en" sz="1800" dirty="0"/>
              <a:t>http://blog.zhaw.ch/idp/sefblog/uploads/Vola_in_I-MDFA_prototype1.r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Runs as-is, but you need a "trading" </a:t>
            </a:r>
            <a:r>
              <a:rPr lang="en" sz="2400" dirty="0" smtClean="0"/>
              <a:t>function</a:t>
            </a:r>
            <a:endParaRPr lang="en" sz="2000"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Zero-crossing </a:t>
            </a:r>
            <a:r>
              <a:rPr lang="en" sz="2400" dirty="0" smtClean="0"/>
              <a:t>function: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" sz="1200" dirty="0" smtClean="0"/>
              <a:t>start </a:t>
            </a:r>
            <a:r>
              <a:rPr lang="en" sz="1200" dirty="0"/>
              <a:t>with your filter weights and data </a:t>
            </a:r>
            <a:r>
              <a:rPr lang="en" sz="1200" dirty="0" smtClean="0"/>
              <a:t>series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" sz="1200" dirty="0" smtClean="0"/>
              <a:t>create </a:t>
            </a:r>
            <a:r>
              <a:rPr lang="en" sz="1200" dirty="0"/>
              <a:t>a vector of NAs as long as your index to be your </a:t>
            </a:r>
            <a:r>
              <a:rPr lang="en" sz="1200" dirty="0" smtClean="0"/>
              <a:t>signal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" sz="1200" dirty="0" smtClean="0"/>
              <a:t>set </a:t>
            </a:r>
            <a:r>
              <a:rPr lang="en" sz="1200" dirty="0"/>
              <a:t>signal to 1 where filtered data &gt; </a:t>
            </a:r>
            <a:r>
              <a:rPr lang="en" sz="1200" dirty="0" smtClean="0"/>
              <a:t>0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" sz="1200" dirty="0" smtClean="0"/>
              <a:t>set </a:t>
            </a:r>
            <a:r>
              <a:rPr lang="en" sz="1200" dirty="0"/>
              <a:t>signal to 0 where filtered data &lt; </a:t>
            </a:r>
            <a:r>
              <a:rPr lang="en" sz="1200" dirty="0" smtClean="0"/>
              <a:t>0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" sz="1200" dirty="0" smtClean="0"/>
              <a:t>fill </a:t>
            </a:r>
            <a:r>
              <a:rPr lang="en" sz="1200" dirty="0"/>
              <a:t>your NAs - na.locf() is your best friend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Not sophisticated, but tricky: watch your </a:t>
            </a:r>
            <a:r>
              <a:rPr lang="en" sz="2400" dirty="0" smtClean="0"/>
              <a:t>lags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" sz="1200" dirty="0" smtClean="0"/>
              <a:t>Veddy </a:t>
            </a:r>
            <a:r>
              <a:rPr lang="en" sz="1200" dirty="0"/>
              <a:t>importante: signal *today* means returns *tomorrow*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308199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>
              <a:buNone/>
            </a:pPr>
            <a:r>
              <a:rPr lang="en"/>
              <a:t>Exercise: Reproduce the Example (2)</a:t>
            </a:r>
          </a:p>
        </p:txBody>
      </p:sp>
      <p:sp>
        <p:nvSpPr>
          <p:cNvPr id="76" name="Shape 76"/>
          <p:cNvSpPr/>
          <p:nvPr/>
        </p:nvSpPr>
        <p:spPr>
          <a:xfrm>
            <a:off x="234025" y="1631950"/>
            <a:ext cx="4324028" cy="249523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7" name="Shape 77"/>
          <p:cNvSpPr/>
          <p:nvPr/>
        </p:nvSpPr>
        <p:spPr>
          <a:xfrm>
            <a:off x="4558053" y="1631950"/>
            <a:ext cx="4341380" cy="250477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85866" y="4015298"/>
            <a:ext cx="4514367" cy="268622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4463502" y="3985325"/>
            <a:ext cx="4571846" cy="270351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Corollary: Understand the Behavior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534271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400" dirty="0"/>
              <a:t>Reference code runs a multi-stage loop</a:t>
            </a:r>
          </a:p>
          <a:p>
            <a:pPr lvl="1">
              <a:buNone/>
            </a:pPr>
            <a:r>
              <a:rPr lang="en" sz="1400" dirty="0" smtClean="0"/>
              <a:t>calculates </a:t>
            </a:r>
            <a:r>
              <a:rPr lang="en" sz="1400" dirty="0"/>
              <a:t>filters for combinations of params</a:t>
            </a:r>
          </a:p>
          <a:p>
            <a:pPr lvl="1">
              <a:buNone/>
            </a:pPr>
            <a:r>
              <a:rPr lang="en" sz="1400" dirty="0" smtClean="0"/>
              <a:t>runs </a:t>
            </a:r>
            <a:r>
              <a:rPr lang="en" sz="1400" dirty="0"/>
              <a:t>an optimizer over the param space</a:t>
            </a:r>
          </a:p>
          <a:p>
            <a:pPr lvl="0" rtl="0">
              <a:buNone/>
            </a:pPr>
            <a:r>
              <a:rPr lang="en" sz="2400" dirty="0"/>
              <a:t>Effective, but not illuminating for </a:t>
            </a:r>
            <a:r>
              <a:rPr lang="en" sz="2400" dirty="0" smtClean="0"/>
              <a:t>me</a:t>
            </a:r>
          </a:p>
          <a:p>
            <a:pPr lvl="1">
              <a:buNone/>
            </a:pPr>
            <a:r>
              <a:rPr lang="en" sz="1400" dirty="0" smtClean="0"/>
              <a:t>parameter </a:t>
            </a:r>
            <a:r>
              <a:rPr lang="en" sz="1400" dirty="0"/>
              <a:t>changes not intuitive (for me)</a:t>
            </a:r>
          </a:p>
          <a:p>
            <a:pPr lvl="1">
              <a:buNone/>
            </a:pPr>
            <a:r>
              <a:rPr lang="en" sz="1400" dirty="0" smtClean="0"/>
              <a:t>needed </a:t>
            </a:r>
            <a:r>
              <a:rPr lang="en" sz="1400" dirty="0"/>
              <a:t>a feel for sensitivity</a:t>
            </a:r>
          </a:p>
          <a:p>
            <a:pPr lvl="0" rtl="0">
              <a:buNone/>
            </a:pPr>
            <a:r>
              <a:rPr lang="en" sz="2400" dirty="0"/>
              <a:t>And I just happen to have a lot of machines...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" sz="1400" dirty="0" smtClean="0"/>
              <a:t>easy </a:t>
            </a:r>
            <a:r>
              <a:rPr lang="en" sz="1400" dirty="0"/>
              <a:t>code changes: expand.grid and </a:t>
            </a:r>
            <a:r>
              <a:rPr lang="en" sz="1400" dirty="0" smtClean="0"/>
              <a:t>foreach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" sz="1400" dirty="0" smtClean="0"/>
              <a:t>lots </a:t>
            </a:r>
            <a:r>
              <a:rPr lang="en" sz="1400" dirty="0"/>
              <a:t>of cpu </a:t>
            </a:r>
            <a:r>
              <a:rPr lang="en" sz="1400" dirty="0" smtClean="0"/>
              <a:t>time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" sz="1400" dirty="0" smtClean="0"/>
              <a:t>eventually</a:t>
            </a:r>
            <a:r>
              <a:rPr lang="en" sz="1400" dirty="0"/>
              <a:t>, lots of results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Finale: Descend into Obsession</a:t>
            </a:r>
          </a:p>
        </p:txBody>
      </p:sp>
      <p:sp>
        <p:nvSpPr>
          <p:cNvPr id="91" name="Shape 91"/>
          <p:cNvSpPr/>
          <p:nvPr/>
        </p:nvSpPr>
        <p:spPr>
          <a:xfrm>
            <a:off x="0" y="1746499"/>
            <a:ext cx="9144000" cy="48890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Finale: Descend into Obsession</a:t>
            </a:r>
          </a:p>
        </p:txBody>
      </p:sp>
      <p:sp>
        <p:nvSpPr>
          <p:cNvPr id="97" name="Shape 97"/>
          <p:cNvSpPr/>
          <p:nvPr/>
        </p:nvSpPr>
        <p:spPr>
          <a:xfrm>
            <a:off x="0" y="1668550"/>
            <a:ext cx="9143999" cy="489249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Finale: Descend into Obsession</a:t>
            </a:r>
          </a:p>
        </p:txBody>
      </p:sp>
      <p:sp>
        <p:nvSpPr>
          <p:cNvPr id="103" name="Shape 103"/>
          <p:cNvSpPr/>
          <p:nvPr/>
        </p:nvSpPr>
        <p:spPr>
          <a:xfrm>
            <a:off x="0" y="1667262"/>
            <a:ext cx="9144001" cy="48950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Finale: Descend into Obsession</a:t>
            </a:r>
          </a:p>
        </p:txBody>
      </p:sp>
      <p:sp>
        <p:nvSpPr>
          <p:cNvPr id="109" name="Shape 109"/>
          <p:cNvSpPr/>
          <p:nvPr/>
        </p:nvSpPr>
        <p:spPr>
          <a:xfrm>
            <a:off x="0" y="1688173"/>
            <a:ext cx="9143999" cy="485325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Finale: Descend into Obsession</a:t>
            </a:r>
          </a:p>
        </p:txBody>
      </p:sp>
      <p:sp>
        <p:nvSpPr>
          <p:cNvPr id="115" name="Shape 115"/>
          <p:cNvSpPr/>
          <p:nvPr/>
        </p:nvSpPr>
        <p:spPr>
          <a:xfrm>
            <a:off x="0" y="1673122"/>
            <a:ext cx="9143998" cy="488335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Finale: Descend into Obsession</a:t>
            </a:r>
          </a:p>
        </p:txBody>
      </p:sp>
      <p:sp>
        <p:nvSpPr>
          <p:cNvPr id="121" name="Shape 121"/>
          <p:cNvSpPr/>
          <p:nvPr/>
        </p:nvSpPr>
        <p:spPr>
          <a:xfrm>
            <a:off x="0" y="1755663"/>
            <a:ext cx="9144000" cy="487067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fr-FR" dirty="0" smtClean="0"/>
              <a:t>Signal</a:t>
            </a:r>
            <a:endParaRPr lang="fr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439333"/>
              </p:ext>
            </p:extLst>
          </p:nvPr>
        </p:nvGraphicFramePr>
        <p:xfrm>
          <a:off x="1476375" y="1268308"/>
          <a:ext cx="5903937" cy="548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4" imgW="2184120" imgH="2031840" progId="Equation.DSMT4">
                  <p:embed/>
                </p:oleObj>
              </mc:Choice>
              <mc:Fallback>
                <p:oleObj name="Equation" r:id="rId4" imgW="2184120" imgH="2031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268308"/>
                        <a:ext cx="5903937" cy="5489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647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Finale: Descend into Obsession</a:t>
            </a:r>
          </a:p>
        </p:txBody>
      </p:sp>
      <p:sp>
        <p:nvSpPr>
          <p:cNvPr id="127" name="Shape 127"/>
          <p:cNvSpPr/>
          <p:nvPr/>
        </p:nvSpPr>
        <p:spPr>
          <a:xfrm>
            <a:off x="0" y="1678146"/>
            <a:ext cx="9143999" cy="48733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Results: Qualitative Analysis of M/S</a:t>
            </a:r>
          </a:p>
        </p:txBody>
      </p:sp>
      <p:sp>
        <p:nvSpPr>
          <p:cNvPr id="133" name="Shape 133"/>
          <p:cNvSpPr/>
          <p:nvPr/>
        </p:nvSpPr>
        <p:spPr>
          <a:xfrm>
            <a:off x="284306" y="1576387"/>
            <a:ext cx="8585448" cy="2670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34" name="Shape 134"/>
          <p:cNvSpPr/>
          <p:nvPr/>
        </p:nvSpPr>
        <p:spPr>
          <a:xfrm>
            <a:off x="190316" y="4172075"/>
            <a:ext cx="8584247" cy="23431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Results: Qualitative Analysis of M/S</a:t>
            </a:r>
          </a:p>
        </p:txBody>
      </p:sp>
      <p:sp>
        <p:nvSpPr>
          <p:cNvPr id="140" name="Shape 140"/>
          <p:cNvSpPr/>
          <p:nvPr/>
        </p:nvSpPr>
        <p:spPr>
          <a:xfrm>
            <a:off x="190316" y="4019675"/>
            <a:ext cx="8584247" cy="256362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41" name="Shape 141"/>
          <p:cNvSpPr/>
          <p:nvPr/>
        </p:nvSpPr>
        <p:spPr>
          <a:xfrm>
            <a:off x="244798" y="1628775"/>
            <a:ext cx="8503535" cy="228532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Eurostoxx50, MA(200)</a:t>
            </a:r>
            <a:r>
              <a:rPr lang="de-CH" dirty="0"/>
              <a:t> </a:t>
            </a:r>
            <a:r>
              <a:rPr lang="de-CH" dirty="0" err="1" smtClean="0"/>
              <a:t>Equal-Weights</a:t>
            </a:r>
            <a:r>
              <a:rPr lang="de-CH" dirty="0" smtClean="0"/>
              <a:t> </a:t>
            </a:r>
            <a:br>
              <a:rPr lang="de-CH" dirty="0" smtClean="0"/>
            </a:br>
            <a:r>
              <a:rPr lang="de-CH" dirty="0" smtClean="0"/>
              <a:t>(Faber 2009)</a:t>
            </a:r>
            <a:endParaRPr lang="fr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4" y="1556792"/>
            <a:ext cx="9126883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61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Real-Time</a:t>
            </a:r>
            <a:r>
              <a:rPr lang="fr-FR" dirty="0" smtClean="0"/>
              <a:t> </a:t>
            </a:r>
            <a:r>
              <a:rPr lang="fr-FR" dirty="0" err="1" smtClean="0"/>
              <a:t>Signalextraction</a:t>
            </a:r>
            <a:endParaRPr lang="fr-FR" dirty="0"/>
          </a:p>
        </p:txBody>
      </p:sp>
      <p:graphicFrame>
        <p:nvGraphicFramePr>
          <p:cNvPr id="41987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888803"/>
              </p:ext>
            </p:extLst>
          </p:nvPr>
        </p:nvGraphicFramePr>
        <p:xfrm>
          <a:off x="539551" y="1700808"/>
          <a:ext cx="8085953" cy="489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4" imgW="3251160" imgH="1968480" progId="Equation.DSMT4">
                  <p:embed/>
                </p:oleObj>
              </mc:Choice>
              <mc:Fallback>
                <p:oleObj name="Equation" r:id="rId4" imgW="3251160" imgH="1968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1" y="1700808"/>
                        <a:ext cx="8085953" cy="4896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45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Eurostoxx50, MA(200) Symmetric and MA(200) Real-Time</a:t>
            </a:r>
            <a:endParaRPr lang="fr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50" y="1484784"/>
            <a:ext cx="9107488" cy="5173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3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Real-Time </a:t>
            </a:r>
            <a:r>
              <a:rPr lang="de-CH" dirty="0" err="1" smtClean="0"/>
              <a:t>Perspective</a:t>
            </a:r>
            <a:endParaRPr lang="fr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Turning</a:t>
            </a:r>
            <a:r>
              <a:rPr lang="de-CH" dirty="0" smtClean="0"/>
              <a:t>-points (</a:t>
            </a:r>
            <a:r>
              <a:rPr lang="de-CH" dirty="0" err="1" smtClean="0"/>
              <a:t>trades</a:t>
            </a:r>
            <a:r>
              <a:rPr lang="de-CH" dirty="0" smtClean="0"/>
              <a:t>)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rgbClr val="FF0000"/>
                </a:solidFill>
              </a:rPr>
              <a:t>delayed</a:t>
            </a:r>
            <a:endParaRPr lang="de-CH" dirty="0" smtClean="0">
              <a:solidFill>
                <a:srgbClr val="FF0000"/>
              </a:solidFill>
            </a:endParaRPr>
          </a:p>
          <a:p>
            <a:pPr lvl="1"/>
            <a:r>
              <a:rPr lang="de-CH" dirty="0" smtClean="0"/>
              <a:t>Performances </a:t>
            </a:r>
            <a:r>
              <a:rPr lang="de-CH" dirty="0" err="1" smtClean="0"/>
              <a:t>affected</a:t>
            </a:r>
            <a:endParaRPr lang="de-CH" dirty="0" smtClean="0"/>
          </a:p>
          <a:p>
            <a:r>
              <a:rPr lang="de-CH" dirty="0" smtClean="0"/>
              <a:t>Delay </a:t>
            </a:r>
            <a:r>
              <a:rPr lang="de-CH" dirty="0" err="1" smtClean="0"/>
              <a:t>could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decreased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selecting</a:t>
            </a:r>
            <a:r>
              <a:rPr lang="de-CH" dirty="0" smtClean="0"/>
              <a:t> </a:t>
            </a:r>
            <a:r>
              <a:rPr lang="de-CH" dirty="0" err="1" smtClean="0"/>
              <a:t>shorter</a:t>
            </a:r>
            <a:r>
              <a:rPr lang="de-CH" dirty="0" smtClean="0"/>
              <a:t> </a:t>
            </a:r>
            <a:r>
              <a:rPr lang="de-CH" dirty="0" err="1" smtClean="0"/>
              <a:t>filters</a:t>
            </a:r>
            <a:endParaRPr lang="de-CH" dirty="0"/>
          </a:p>
          <a:p>
            <a:pPr lvl="1"/>
            <a:r>
              <a:rPr lang="de-CH" dirty="0" err="1" smtClean="0"/>
              <a:t>Generate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>
                <a:solidFill>
                  <a:srgbClr val="FF0000"/>
                </a:solidFill>
              </a:rPr>
              <a:t> `</a:t>
            </a:r>
            <a:r>
              <a:rPr lang="de-CH" dirty="0" err="1" smtClean="0">
                <a:solidFill>
                  <a:srgbClr val="FF0000"/>
                </a:solidFill>
              </a:rPr>
              <a:t>false</a:t>
            </a:r>
            <a:r>
              <a:rPr lang="de-CH" dirty="0" smtClean="0">
                <a:solidFill>
                  <a:srgbClr val="FF0000"/>
                </a:solidFill>
              </a:rPr>
              <a:t>’ </a:t>
            </a:r>
            <a:r>
              <a:rPr lang="de-CH" dirty="0" err="1" smtClean="0">
                <a:solidFill>
                  <a:srgbClr val="FF0000"/>
                </a:solidFill>
              </a:rPr>
              <a:t>alarms</a:t>
            </a:r>
            <a:endParaRPr lang="de-CH" dirty="0" smtClean="0">
              <a:solidFill>
                <a:srgbClr val="FF0000"/>
              </a:solidFill>
            </a:endParaRPr>
          </a:p>
          <a:p>
            <a:pPr lvl="1"/>
            <a:r>
              <a:rPr lang="de-CH" dirty="0" smtClean="0"/>
              <a:t>Performances </a:t>
            </a:r>
            <a:r>
              <a:rPr lang="de-CH" dirty="0" err="1" smtClean="0"/>
              <a:t>affected</a:t>
            </a:r>
            <a:endParaRPr lang="de-CH" dirty="0" smtClean="0"/>
          </a:p>
          <a:p>
            <a:r>
              <a:rPr lang="de-CH" dirty="0" err="1" smtClean="0"/>
              <a:t>Tradeoff</a:t>
            </a:r>
            <a:r>
              <a:rPr lang="de-CH" dirty="0" smtClean="0"/>
              <a:t>: </a:t>
            </a:r>
            <a:r>
              <a:rPr lang="de-CH" dirty="0" err="1" smtClean="0"/>
              <a:t>speed</a:t>
            </a:r>
            <a:r>
              <a:rPr lang="de-CH" dirty="0" smtClean="0"/>
              <a:t>/</a:t>
            </a:r>
            <a:r>
              <a:rPr lang="de-CH" dirty="0" err="1" smtClean="0"/>
              <a:t>timeliness</a:t>
            </a:r>
            <a:r>
              <a:rPr lang="de-CH" dirty="0" smtClean="0"/>
              <a:t> vs. </a:t>
            </a:r>
            <a:r>
              <a:rPr lang="de-CH" dirty="0" err="1"/>
              <a:t>s</a:t>
            </a:r>
            <a:r>
              <a:rPr lang="de-CH" dirty="0" err="1" smtClean="0"/>
              <a:t>moothness</a:t>
            </a:r>
            <a:r>
              <a:rPr lang="de-CH" dirty="0" smtClean="0"/>
              <a:t>/</a:t>
            </a:r>
            <a:r>
              <a:rPr lang="de-CH" dirty="0" err="1" smtClean="0"/>
              <a:t>reliability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131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 smtClean="0"/>
              <a:t>Frequency Domain</a:t>
            </a:r>
            <a:endParaRPr lang="en" dirty="0"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26212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de-CH" dirty="0" smtClean="0"/>
              <a:t>Timeliness</a:t>
            </a:r>
          </a:p>
          <a:p>
            <a:r>
              <a:rPr lang="de-CH" dirty="0" smtClean="0"/>
              <a:t>Reliability</a:t>
            </a:r>
          </a:p>
          <a:p>
            <a:r>
              <a:rPr lang="de-CH" dirty="0" smtClean="0"/>
              <a:t>Both!</a:t>
            </a:r>
            <a:endParaRPr lang="de-CH" dirty="0"/>
          </a:p>
          <a:p>
            <a:pPr lvl="0" rtl="0">
              <a:buNone/>
            </a:pPr>
            <a:endParaRPr lang="en" dirty="0"/>
          </a:p>
        </p:txBody>
      </p:sp>
      <p:sp>
        <p:nvSpPr>
          <p:cNvPr id="57" name="Shape 57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747928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301006"/>
          </a:xfrm>
        </p:spPr>
        <p:txBody>
          <a:bodyPr>
            <a:normAutofit/>
          </a:bodyPr>
          <a:lstStyle/>
          <a:p>
            <a:r>
              <a:rPr lang="fr-FR" dirty="0" smtClean="0"/>
              <a:t>Real-Time </a:t>
            </a:r>
            <a:r>
              <a:rPr lang="fr-FR" dirty="0" err="1" smtClean="0"/>
              <a:t>Signalextraction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Frequency</a:t>
            </a:r>
            <a:r>
              <a:rPr lang="fr-FR" dirty="0" smtClean="0"/>
              <a:t> Domain</a:t>
            </a:r>
            <a:endParaRPr lang="fr-FR" dirty="0"/>
          </a:p>
        </p:txBody>
      </p:sp>
      <p:graphicFrame>
        <p:nvGraphicFramePr>
          <p:cNvPr id="41987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346379"/>
              </p:ext>
            </p:extLst>
          </p:nvPr>
        </p:nvGraphicFramePr>
        <p:xfrm>
          <a:off x="1331640" y="1618055"/>
          <a:ext cx="6141550" cy="4835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4" imgW="2806560" imgH="2209680" progId="Equation.DSMT4">
                  <p:embed/>
                </p:oleObj>
              </mc:Choice>
              <mc:Fallback>
                <p:oleObj name="Equation" r:id="rId4" imgW="280656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618055"/>
                        <a:ext cx="6141550" cy="4835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29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Microsoft Office PowerPoint</Application>
  <PresentationFormat>Bildschirmpräsentation (4:3)</PresentationFormat>
  <Paragraphs>166</Paragraphs>
  <Slides>32</Slides>
  <Notes>24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32</vt:i4>
      </vt:variant>
    </vt:vector>
  </HeadingPairs>
  <TitlesOfParts>
    <vt:vector size="35" baseType="lpstr">
      <vt:lpstr/>
      <vt:lpstr>Equation</vt:lpstr>
      <vt:lpstr>MathType 6.0 Equation</vt:lpstr>
      <vt:lpstr>Trader's DFA  Marc Wildi - Statistician and Economist Kent Hoxsey - Programmer and Trader</vt:lpstr>
      <vt:lpstr>Signalextraction</vt:lpstr>
      <vt:lpstr>Signal</vt:lpstr>
      <vt:lpstr>Eurostoxx50, MA(200) Equal-Weights  (Faber 2009)</vt:lpstr>
      <vt:lpstr>Real-Time Signalextraction</vt:lpstr>
      <vt:lpstr>Eurostoxx50, MA(200) Symmetric and MA(200) Real-Time</vt:lpstr>
      <vt:lpstr>Real-Time Perspective</vt:lpstr>
      <vt:lpstr>Frequency Domain</vt:lpstr>
      <vt:lpstr>Real-Time Signalextraction Frequency Domain</vt:lpstr>
      <vt:lpstr>Optimization Criterion: Mean-Square</vt:lpstr>
      <vt:lpstr>Objectives</vt:lpstr>
      <vt:lpstr> Cosine Law applied to </vt:lpstr>
      <vt:lpstr>Decomposition of Mean-Square Criterion</vt:lpstr>
      <vt:lpstr>Timeliness and Noise Suppression</vt:lpstr>
      <vt:lpstr>Control: Interfacing with the Criterion</vt:lpstr>
      <vt:lpstr>Latest Developments (2011,2012)</vt:lpstr>
      <vt:lpstr>Background</vt:lpstr>
      <vt:lpstr>Background</vt:lpstr>
      <vt:lpstr>A Hybrid Approach</vt:lpstr>
      <vt:lpstr>Vola in I-MDFA</vt:lpstr>
      <vt:lpstr>Exercise: Reproduce the Example</vt:lpstr>
      <vt:lpstr>Exercise: Reproduce the Example (2)</vt:lpstr>
      <vt:lpstr>Corollary: Understand the Behavior</vt:lpstr>
      <vt:lpstr>Finale: Descend into Obsession</vt:lpstr>
      <vt:lpstr>Finale: Descend into Obsession</vt:lpstr>
      <vt:lpstr>Finale: Descend into Obsession</vt:lpstr>
      <vt:lpstr>Finale: Descend into Obsession</vt:lpstr>
      <vt:lpstr>Finale: Descend into Obsession</vt:lpstr>
      <vt:lpstr>Finale: Descend into Obsession</vt:lpstr>
      <vt:lpstr>Finale: Descend into Obsession</vt:lpstr>
      <vt:lpstr>Results: Qualitative Analysis of M/S</vt:lpstr>
      <vt:lpstr>Results: Qualitative Analysis of M/S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Trader's DFA  Marc Wildi - Statistician and Economist Kent Hoxsey - Programmer and Trader</dc:title>
  <dc:creator>Wildi Marc (wlmr)</dc:creator>
  <cp:lastModifiedBy>Wildi Marc</cp:lastModifiedBy>
  <cp:revision>17</cp:revision>
  <dcterms:modified xsi:type="dcterms:W3CDTF">2012-05-11T14:07:06Z</dcterms:modified>
</cp:coreProperties>
</file>