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notesSlides/notesSlide23.xml" ContentType="application/vnd.openxmlformats-officedocument.presentationml.notesSlide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layout8.xml" ContentType="application/vnd.openxmlformats-officedocument.drawingml.diagramLayout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layout6.xml" ContentType="application/vnd.openxmlformats-officedocument.drawingml.diagramLayout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diagrams/data7.xml" ContentType="application/vnd.openxmlformats-officedocument.drawingml.diagramData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31.xml" ContentType="application/vnd.openxmlformats-officedocument.presentationml.notesSlide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40"/>
  </p:notesMasterIdLst>
  <p:handoutMasterIdLst>
    <p:handoutMasterId r:id="rId41"/>
  </p:handoutMasterIdLst>
  <p:sldIdLst>
    <p:sldId id="256" r:id="rId3"/>
    <p:sldId id="299" r:id="rId4"/>
    <p:sldId id="301" r:id="rId5"/>
    <p:sldId id="300" r:id="rId6"/>
    <p:sldId id="302" r:id="rId7"/>
    <p:sldId id="303" r:id="rId8"/>
    <p:sldId id="305" r:id="rId9"/>
    <p:sldId id="304" r:id="rId10"/>
    <p:sldId id="306" r:id="rId11"/>
    <p:sldId id="307" r:id="rId12"/>
    <p:sldId id="262" r:id="rId13"/>
    <p:sldId id="260" r:id="rId14"/>
    <p:sldId id="263" r:id="rId15"/>
    <p:sldId id="259" r:id="rId16"/>
    <p:sldId id="261" r:id="rId17"/>
    <p:sldId id="311" r:id="rId18"/>
    <p:sldId id="264" r:id="rId19"/>
    <p:sldId id="266" r:id="rId20"/>
    <p:sldId id="265" r:id="rId21"/>
    <p:sldId id="270" r:id="rId22"/>
    <p:sldId id="271" r:id="rId23"/>
    <p:sldId id="273" r:id="rId24"/>
    <p:sldId id="275" r:id="rId25"/>
    <p:sldId id="312" r:id="rId26"/>
    <p:sldId id="297" r:id="rId27"/>
    <p:sldId id="277" r:id="rId28"/>
    <p:sldId id="279" r:id="rId29"/>
    <p:sldId id="281" r:id="rId30"/>
    <p:sldId id="282" r:id="rId31"/>
    <p:sldId id="284" r:id="rId32"/>
    <p:sldId id="290" r:id="rId33"/>
    <p:sldId id="292" r:id="rId34"/>
    <p:sldId id="295" r:id="rId35"/>
    <p:sldId id="293" r:id="rId36"/>
    <p:sldId id="310" r:id="rId37"/>
    <p:sldId id="294" r:id="rId38"/>
    <p:sldId id="309" r:id="rId39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1" autoAdjust="0"/>
    <p:restoredTop sz="94660"/>
  </p:normalViewPr>
  <p:slideViewPr>
    <p:cSldViewPr>
      <p:cViewPr>
        <p:scale>
          <a:sx n="50" d="100"/>
          <a:sy n="50" d="100"/>
        </p:scale>
        <p:origin x="-1018" y="-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9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E274A5-7B0B-46F4-B2EB-6F3305D597F6}" type="doc">
      <dgm:prSet loTypeId="urn:microsoft.com/office/officeart/2005/8/layout/process1" loCatId="process" qsTypeId="urn:microsoft.com/office/officeart/2005/8/quickstyle/simple1" qsCatId="simple" csTypeId="urn:microsoft.com/office/officeart/2005/8/colors/colorful1#1" csCatId="colorful" phldr="1"/>
      <dgm:spPr/>
    </dgm:pt>
    <dgm:pt modelId="{91F78BC7-5C1B-44DC-87F2-05AECF9A19C8}">
      <dgm:prSet phldrT="[文本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b="1" dirty="0" smtClean="0"/>
            <a:t>1000 parameters</a:t>
          </a:r>
          <a:endParaRPr lang="zh-CN" altLang="en-US" b="1" dirty="0"/>
        </a:p>
      </dgm:t>
    </dgm:pt>
    <dgm:pt modelId="{E996B2B6-9F3A-43CA-9F57-E8B6E495DA36}" type="parTrans" cxnId="{0864B943-9479-4422-B591-2F4497127BF6}">
      <dgm:prSet/>
      <dgm:spPr/>
      <dgm:t>
        <a:bodyPr/>
        <a:lstStyle/>
        <a:p>
          <a:endParaRPr lang="zh-CN" altLang="en-US"/>
        </a:p>
      </dgm:t>
    </dgm:pt>
    <dgm:pt modelId="{DC7C1541-8BEE-428F-A7B6-328BC9145F83}" type="sibTrans" cxnId="{0864B943-9479-4422-B591-2F4497127BF6}">
      <dgm:prSet/>
      <dgm:spPr/>
      <dgm:t>
        <a:bodyPr/>
        <a:lstStyle/>
        <a:p>
          <a:endParaRPr lang="zh-CN" altLang="en-US"/>
        </a:p>
      </dgm:t>
    </dgm:pt>
    <dgm:pt modelId="{A80A15F5-DEB9-4F2D-8DC1-AF143AD5C91D}">
      <dgm:prSet phldrT="[文本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b="1" dirty="0" smtClean="0"/>
            <a:t>50 nonzero parameters estimates</a:t>
          </a:r>
          <a:endParaRPr lang="zh-CN" altLang="en-US" b="1" dirty="0"/>
        </a:p>
      </dgm:t>
    </dgm:pt>
    <dgm:pt modelId="{F24213D1-F69F-4157-831A-3425D24D7B2D}" type="parTrans" cxnId="{9559B9E4-8F72-41F7-814B-A3EC1571B546}">
      <dgm:prSet/>
      <dgm:spPr/>
      <dgm:t>
        <a:bodyPr/>
        <a:lstStyle/>
        <a:p>
          <a:endParaRPr lang="zh-CN" altLang="en-US"/>
        </a:p>
      </dgm:t>
    </dgm:pt>
    <dgm:pt modelId="{4A781081-3A6E-4F51-B962-45ACAD94967A}" type="sibTrans" cxnId="{9559B9E4-8F72-41F7-814B-A3EC1571B546}">
      <dgm:prSet/>
      <dgm:spPr/>
      <dgm:t>
        <a:bodyPr/>
        <a:lstStyle/>
        <a:p>
          <a:endParaRPr lang="zh-CN" altLang="en-US"/>
        </a:p>
      </dgm:t>
    </dgm:pt>
    <dgm:pt modelId="{2174B550-392D-4974-A9DC-B0CCE21B6850}">
      <dgm:prSet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b="1" dirty="0" smtClean="0"/>
            <a:t>Lasso regression</a:t>
          </a:r>
          <a:endParaRPr lang="zh-CN" altLang="en-US" b="1" dirty="0"/>
        </a:p>
      </dgm:t>
    </dgm:pt>
    <dgm:pt modelId="{A45F05BF-ED2F-4BAC-8A91-5784E7710A3B}" type="parTrans" cxnId="{04482525-5A84-416C-A8FB-FAF672E13792}">
      <dgm:prSet/>
      <dgm:spPr/>
      <dgm:t>
        <a:bodyPr/>
        <a:lstStyle/>
        <a:p>
          <a:endParaRPr lang="zh-CN" altLang="en-US"/>
        </a:p>
      </dgm:t>
    </dgm:pt>
    <dgm:pt modelId="{31F2458C-54C3-4CA5-AB89-F3C63EFCCE52}" type="sibTrans" cxnId="{04482525-5A84-416C-A8FB-FAF672E13792}">
      <dgm:prSet/>
      <dgm:spPr/>
      <dgm:t>
        <a:bodyPr/>
        <a:lstStyle/>
        <a:p>
          <a:endParaRPr lang="zh-CN" altLang="en-US"/>
        </a:p>
      </dgm:t>
    </dgm:pt>
    <dgm:pt modelId="{EE850D62-BD0E-4D9E-AB1A-DEEDE105383B}" type="pres">
      <dgm:prSet presAssocID="{01E274A5-7B0B-46F4-B2EB-6F3305D597F6}" presName="Name0" presStyleCnt="0">
        <dgm:presLayoutVars>
          <dgm:dir/>
          <dgm:resizeHandles val="exact"/>
        </dgm:presLayoutVars>
      </dgm:prSet>
      <dgm:spPr/>
    </dgm:pt>
    <dgm:pt modelId="{D789C858-804E-471D-AB5B-1804ED7156F7}" type="pres">
      <dgm:prSet presAssocID="{91F78BC7-5C1B-44DC-87F2-05AECF9A19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40550-9D37-4FD7-B9E2-A2200E6EF8F7}" type="pres">
      <dgm:prSet presAssocID="{DC7C1541-8BEE-428F-A7B6-328BC9145F8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5841C54-2E1C-4731-AA2F-7712E21A66A0}" type="pres">
      <dgm:prSet presAssocID="{DC7C1541-8BEE-428F-A7B6-328BC9145F8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98C47FE-C850-4675-A292-7F60C9CC0D95}" type="pres">
      <dgm:prSet presAssocID="{2174B550-392D-4974-A9DC-B0CCE21B685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4E1A9A-BFE7-4A7F-9372-63A89CBD8B47}" type="pres">
      <dgm:prSet presAssocID="{31F2458C-54C3-4CA5-AB89-F3C63EFCCE5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055DB46-4BF7-4EA7-9F76-E586909D1871}" type="pres">
      <dgm:prSet presAssocID="{31F2458C-54C3-4CA5-AB89-F3C63EFCCE5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219AEE5-F9D8-45B5-A6DE-9B1440951F53}" type="pres">
      <dgm:prSet presAssocID="{A80A15F5-DEB9-4F2D-8DC1-AF143AD5C91D}" presName="node" presStyleLbl="node1" presStyleIdx="2" presStyleCnt="3" custScaleX="1209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951E1F-147B-4532-869C-2907D1D2E3BC}" type="presOf" srcId="{2174B550-392D-4974-A9DC-B0CCE21B6850}" destId="{298C47FE-C850-4675-A292-7F60C9CC0D95}" srcOrd="0" destOrd="0" presId="urn:microsoft.com/office/officeart/2005/8/layout/process1"/>
    <dgm:cxn modelId="{B64552B4-BB11-43AC-8294-2849D70F0182}" type="presOf" srcId="{01E274A5-7B0B-46F4-B2EB-6F3305D597F6}" destId="{EE850D62-BD0E-4D9E-AB1A-DEEDE105383B}" srcOrd="0" destOrd="0" presId="urn:microsoft.com/office/officeart/2005/8/layout/process1"/>
    <dgm:cxn modelId="{9BA222AB-0AC5-4E3E-A6DA-A0187CBAA3CE}" type="presOf" srcId="{DC7C1541-8BEE-428F-A7B6-328BC9145F83}" destId="{62440550-9D37-4FD7-B9E2-A2200E6EF8F7}" srcOrd="0" destOrd="0" presId="urn:microsoft.com/office/officeart/2005/8/layout/process1"/>
    <dgm:cxn modelId="{04482525-5A84-416C-A8FB-FAF672E13792}" srcId="{01E274A5-7B0B-46F4-B2EB-6F3305D597F6}" destId="{2174B550-392D-4974-A9DC-B0CCE21B6850}" srcOrd="1" destOrd="0" parTransId="{A45F05BF-ED2F-4BAC-8A91-5784E7710A3B}" sibTransId="{31F2458C-54C3-4CA5-AB89-F3C63EFCCE52}"/>
    <dgm:cxn modelId="{C17E73F0-27E5-4A4D-9015-E551C1068A28}" type="presOf" srcId="{31F2458C-54C3-4CA5-AB89-F3C63EFCCE52}" destId="{0055DB46-4BF7-4EA7-9F76-E586909D1871}" srcOrd="1" destOrd="0" presId="urn:microsoft.com/office/officeart/2005/8/layout/process1"/>
    <dgm:cxn modelId="{D674F038-02F9-4C4C-812A-F1331246DB8C}" type="presOf" srcId="{91F78BC7-5C1B-44DC-87F2-05AECF9A19C8}" destId="{D789C858-804E-471D-AB5B-1804ED7156F7}" srcOrd="0" destOrd="0" presId="urn:microsoft.com/office/officeart/2005/8/layout/process1"/>
    <dgm:cxn modelId="{0864B943-9479-4422-B591-2F4497127BF6}" srcId="{01E274A5-7B0B-46F4-B2EB-6F3305D597F6}" destId="{91F78BC7-5C1B-44DC-87F2-05AECF9A19C8}" srcOrd="0" destOrd="0" parTransId="{E996B2B6-9F3A-43CA-9F57-E8B6E495DA36}" sibTransId="{DC7C1541-8BEE-428F-A7B6-328BC9145F83}"/>
    <dgm:cxn modelId="{C7C7209F-3AAC-426B-BC70-FBD1F4AC1668}" type="presOf" srcId="{DC7C1541-8BEE-428F-A7B6-328BC9145F83}" destId="{55841C54-2E1C-4731-AA2F-7712E21A66A0}" srcOrd="1" destOrd="0" presId="urn:microsoft.com/office/officeart/2005/8/layout/process1"/>
    <dgm:cxn modelId="{19EE9CB3-627F-4205-B168-A5838F10E71C}" type="presOf" srcId="{A80A15F5-DEB9-4F2D-8DC1-AF143AD5C91D}" destId="{D219AEE5-F9D8-45B5-A6DE-9B1440951F53}" srcOrd="0" destOrd="0" presId="urn:microsoft.com/office/officeart/2005/8/layout/process1"/>
    <dgm:cxn modelId="{9559B9E4-8F72-41F7-814B-A3EC1571B546}" srcId="{01E274A5-7B0B-46F4-B2EB-6F3305D597F6}" destId="{A80A15F5-DEB9-4F2D-8DC1-AF143AD5C91D}" srcOrd="2" destOrd="0" parTransId="{F24213D1-F69F-4157-831A-3425D24D7B2D}" sibTransId="{4A781081-3A6E-4F51-B962-45ACAD94967A}"/>
    <dgm:cxn modelId="{288FFB4C-4999-4935-A4E2-1FA243E6D306}" type="presOf" srcId="{31F2458C-54C3-4CA5-AB89-F3C63EFCCE52}" destId="{8C4E1A9A-BFE7-4A7F-9372-63A89CBD8B47}" srcOrd="0" destOrd="0" presId="urn:microsoft.com/office/officeart/2005/8/layout/process1"/>
    <dgm:cxn modelId="{9BAE9F70-5184-4A83-874A-FB8934EF0B56}" type="presParOf" srcId="{EE850D62-BD0E-4D9E-AB1A-DEEDE105383B}" destId="{D789C858-804E-471D-AB5B-1804ED7156F7}" srcOrd="0" destOrd="0" presId="urn:microsoft.com/office/officeart/2005/8/layout/process1"/>
    <dgm:cxn modelId="{D5745969-297B-441B-BC32-DE147E6DF760}" type="presParOf" srcId="{EE850D62-BD0E-4D9E-AB1A-DEEDE105383B}" destId="{62440550-9D37-4FD7-B9E2-A2200E6EF8F7}" srcOrd="1" destOrd="0" presId="urn:microsoft.com/office/officeart/2005/8/layout/process1"/>
    <dgm:cxn modelId="{4F9B2DCD-92A1-4836-BF49-1BB7E6DD70A5}" type="presParOf" srcId="{62440550-9D37-4FD7-B9E2-A2200E6EF8F7}" destId="{55841C54-2E1C-4731-AA2F-7712E21A66A0}" srcOrd="0" destOrd="0" presId="urn:microsoft.com/office/officeart/2005/8/layout/process1"/>
    <dgm:cxn modelId="{2E7579E8-A9FF-4F75-9DE7-2B64282E6F4B}" type="presParOf" srcId="{EE850D62-BD0E-4D9E-AB1A-DEEDE105383B}" destId="{298C47FE-C850-4675-A292-7F60C9CC0D95}" srcOrd="2" destOrd="0" presId="urn:microsoft.com/office/officeart/2005/8/layout/process1"/>
    <dgm:cxn modelId="{D2E76F78-622B-46E0-80C0-4990EB206825}" type="presParOf" srcId="{EE850D62-BD0E-4D9E-AB1A-DEEDE105383B}" destId="{8C4E1A9A-BFE7-4A7F-9372-63A89CBD8B47}" srcOrd="3" destOrd="0" presId="urn:microsoft.com/office/officeart/2005/8/layout/process1"/>
    <dgm:cxn modelId="{3033A2B0-2EB5-466C-A637-32FB07534DEA}" type="presParOf" srcId="{8C4E1A9A-BFE7-4A7F-9372-63A89CBD8B47}" destId="{0055DB46-4BF7-4EA7-9F76-E586909D1871}" srcOrd="0" destOrd="0" presId="urn:microsoft.com/office/officeart/2005/8/layout/process1"/>
    <dgm:cxn modelId="{B058B77F-8947-4670-B100-0E43FA62B5D1}" type="presParOf" srcId="{EE850D62-BD0E-4D9E-AB1A-DEEDE105383B}" destId="{D219AEE5-F9D8-45B5-A6DE-9B1440951F5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E274A5-7B0B-46F4-B2EB-6F3305D597F6}" type="doc">
      <dgm:prSet loTypeId="urn:microsoft.com/office/officeart/2005/8/layout/process1" loCatId="process" qsTypeId="urn:microsoft.com/office/officeart/2005/8/quickstyle/simple1" qsCatId="simple" csTypeId="urn:microsoft.com/office/officeart/2005/8/colors/colorful1#5" csCatId="colorful" phldr="1"/>
      <dgm:spPr/>
    </dgm:pt>
    <dgm:pt modelId="{A80A15F5-DEB9-4F2D-8DC1-AF143AD5C91D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2400" b="1" dirty="0" smtClean="0">
              <a:solidFill>
                <a:srgbClr val="002060"/>
              </a:solidFill>
            </a:rPr>
            <a:t>Fewer nonzero parameters</a:t>
          </a:r>
          <a:endParaRPr lang="zh-CN" altLang="en-US" sz="2400" b="1" dirty="0">
            <a:solidFill>
              <a:srgbClr val="002060"/>
            </a:solidFill>
          </a:endParaRPr>
        </a:p>
      </dgm:t>
    </dgm:pt>
    <dgm:pt modelId="{F24213D1-F69F-4157-831A-3425D24D7B2D}" type="parTrans" cxnId="{9559B9E4-8F72-41F7-814B-A3EC1571B546}">
      <dgm:prSet/>
      <dgm:spPr/>
      <dgm:t>
        <a:bodyPr/>
        <a:lstStyle/>
        <a:p>
          <a:endParaRPr lang="zh-CN" altLang="en-US"/>
        </a:p>
      </dgm:t>
    </dgm:pt>
    <dgm:pt modelId="{4A781081-3A6E-4F51-B962-45ACAD94967A}" type="sibTrans" cxnId="{9559B9E4-8F72-41F7-814B-A3EC1571B546}">
      <dgm:prSet/>
      <dgm:spPr/>
      <dgm:t>
        <a:bodyPr/>
        <a:lstStyle/>
        <a:p>
          <a:endParaRPr lang="zh-CN" altLang="en-US"/>
        </a:p>
      </dgm:t>
    </dgm:pt>
    <dgm:pt modelId="{262174A6-8DDC-45D5-9BEB-E2DB19A77357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2400" b="1" dirty="0" smtClean="0">
              <a:solidFill>
                <a:srgbClr val="002060"/>
              </a:solidFill>
            </a:rPr>
            <a:t>Simple model</a:t>
          </a:r>
          <a:endParaRPr lang="zh-CN" altLang="en-US" sz="2400" b="1" dirty="0">
            <a:solidFill>
              <a:srgbClr val="002060"/>
            </a:solidFill>
          </a:endParaRPr>
        </a:p>
      </dgm:t>
    </dgm:pt>
    <dgm:pt modelId="{F7425B49-6259-4B90-A457-ECA295C7E71B}" type="parTrans" cxnId="{9D3ED675-485C-4069-952F-54E9B1A7D231}">
      <dgm:prSet/>
      <dgm:spPr/>
      <dgm:t>
        <a:bodyPr/>
        <a:lstStyle/>
        <a:p>
          <a:endParaRPr lang="zh-CN" altLang="en-US"/>
        </a:p>
      </dgm:t>
    </dgm:pt>
    <dgm:pt modelId="{640D37F9-694E-4CDD-90BF-E8A6C9164E40}" type="sibTrans" cxnId="{9D3ED675-485C-4069-952F-54E9B1A7D231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2174B550-392D-4974-A9DC-B0CCE21B6850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2400" b="1" dirty="0" smtClean="0">
              <a:solidFill>
                <a:srgbClr val="002060"/>
              </a:solidFill>
            </a:rPr>
            <a:t>Better predictions</a:t>
          </a:r>
          <a:endParaRPr lang="zh-CN" altLang="en-US" sz="2400" b="1" dirty="0">
            <a:solidFill>
              <a:srgbClr val="002060"/>
            </a:solidFill>
          </a:endParaRPr>
        </a:p>
      </dgm:t>
    </dgm:pt>
    <dgm:pt modelId="{31F2458C-54C3-4CA5-AB89-F3C63EFCCE52}" type="sibTrans" cxnId="{04482525-5A84-416C-A8FB-FAF672E13792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zh-CN" altLang="en-US"/>
        </a:p>
      </dgm:t>
    </dgm:pt>
    <dgm:pt modelId="{A45F05BF-ED2F-4BAC-8A91-5784E7710A3B}" type="parTrans" cxnId="{04482525-5A84-416C-A8FB-FAF672E13792}">
      <dgm:prSet/>
      <dgm:spPr/>
      <dgm:t>
        <a:bodyPr/>
        <a:lstStyle/>
        <a:p>
          <a:endParaRPr lang="zh-CN" altLang="en-US"/>
        </a:p>
      </dgm:t>
    </dgm:pt>
    <dgm:pt modelId="{EE850D62-BD0E-4D9E-AB1A-DEEDE105383B}" type="pres">
      <dgm:prSet presAssocID="{01E274A5-7B0B-46F4-B2EB-6F3305D597F6}" presName="Name0" presStyleCnt="0">
        <dgm:presLayoutVars>
          <dgm:dir val="rev"/>
          <dgm:resizeHandles val="exact"/>
        </dgm:presLayoutVars>
      </dgm:prSet>
      <dgm:spPr/>
    </dgm:pt>
    <dgm:pt modelId="{298C47FE-C850-4675-A292-7F60C9CC0D95}" type="pres">
      <dgm:prSet presAssocID="{2174B550-392D-4974-A9DC-B0CCE21B6850}" presName="node" presStyleLbl="node1" presStyleIdx="0" presStyleCnt="3" custScaleX="129440" custLinFactNeighborX="-2192" custLinFactNeighborY="23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4E1A9A-BFE7-4A7F-9372-63A89CBD8B47}" type="pres">
      <dgm:prSet presAssocID="{31F2458C-54C3-4CA5-AB89-F3C63EFCCE52}" presName="sibTrans" presStyleLbl="sibTrans2D1" presStyleIdx="0" presStyleCnt="2" custScaleX="174045" custScaleY="148701"/>
      <dgm:spPr>
        <a:prstGeom prst="leftArrow">
          <a:avLst/>
        </a:prstGeom>
      </dgm:spPr>
      <dgm:t>
        <a:bodyPr/>
        <a:lstStyle/>
        <a:p>
          <a:endParaRPr lang="en-US"/>
        </a:p>
      </dgm:t>
    </dgm:pt>
    <dgm:pt modelId="{0055DB46-4BF7-4EA7-9F76-E586909D1871}" type="pres">
      <dgm:prSet presAssocID="{31F2458C-54C3-4CA5-AB89-F3C63EFCCE5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3D1F567-D83F-4869-A64A-2412836C64AB}" type="pres">
      <dgm:prSet presAssocID="{262174A6-8DDC-45D5-9BEB-E2DB19A77357}" presName="node" presStyleLbl="node1" presStyleIdx="1" presStyleCnt="3" custScaleX="1168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4ED286-CB5C-408B-8DFB-93B7947B0242}" type="pres">
      <dgm:prSet presAssocID="{640D37F9-694E-4CDD-90BF-E8A6C9164E40}" presName="sibTrans" presStyleLbl="sibTrans2D1" presStyleIdx="1" presStyleCnt="2" custScaleX="233836" custScaleY="158442"/>
      <dgm:spPr>
        <a:prstGeom prst="leftArrow">
          <a:avLst/>
        </a:prstGeom>
      </dgm:spPr>
      <dgm:t>
        <a:bodyPr/>
        <a:lstStyle/>
        <a:p>
          <a:endParaRPr lang="en-US"/>
        </a:p>
      </dgm:t>
    </dgm:pt>
    <dgm:pt modelId="{0181028C-1662-4B00-A6C2-4F766A9B4981}" type="pres">
      <dgm:prSet presAssocID="{640D37F9-694E-4CDD-90BF-E8A6C9164E4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219AEE5-F9D8-45B5-A6DE-9B1440951F53}" type="pres">
      <dgm:prSet presAssocID="{A80A15F5-DEB9-4F2D-8DC1-AF143AD5C91D}" presName="node" presStyleLbl="node1" presStyleIdx="2" presStyleCnt="3" custScaleX="104597" custLinFactNeighborX="130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482525-5A84-416C-A8FB-FAF672E13792}" srcId="{01E274A5-7B0B-46F4-B2EB-6F3305D597F6}" destId="{2174B550-392D-4974-A9DC-B0CCE21B6850}" srcOrd="0" destOrd="0" parTransId="{A45F05BF-ED2F-4BAC-8A91-5784E7710A3B}" sibTransId="{31F2458C-54C3-4CA5-AB89-F3C63EFCCE52}"/>
    <dgm:cxn modelId="{D1581B5C-58E6-4BA5-A196-2E0F672EE287}" type="presOf" srcId="{640D37F9-694E-4CDD-90BF-E8A6C9164E40}" destId="{884ED286-CB5C-408B-8DFB-93B7947B0242}" srcOrd="0" destOrd="0" presId="urn:microsoft.com/office/officeart/2005/8/layout/process1"/>
    <dgm:cxn modelId="{6C008590-55F0-4F2A-BC5D-D8FB20FF3278}" type="presOf" srcId="{2174B550-392D-4974-A9DC-B0CCE21B6850}" destId="{298C47FE-C850-4675-A292-7F60C9CC0D95}" srcOrd="0" destOrd="0" presId="urn:microsoft.com/office/officeart/2005/8/layout/process1"/>
    <dgm:cxn modelId="{8BCF4DEC-8EC0-4FAF-832B-542AD3FB3D7A}" type="presOf" srcId="{01E274A5-7B0B-46F4-B2EB-6F3305D597F6}" destId="{EE850D62-BD0E-4D9E-AB1A-DEEDE105383B}" srcOrd="0" destOrd="0" presId="urn:microsoft.com/office/officeart/2005/8/layout/process1"/>
    <dgm:cxn modelId="{9D3ED675-485C-4069-952F-54E9B1A7D231}" srcId="{01E274A5-7B0B-46F4-B2EB-6F3305D597F6}" destId="{262174A6-8DDC-45D5-9BEB-E2DB19A77357}" srcOrd="1" destOrd="0" parTransId="{F7425B49-6259-4B90-A457-ECA295C7E71B}" sibTransId="{640D37F9-694E-4CDD-90BF-E8A6C9164E40}"/>
    <dgm:cxn modelId="{46E1D7C1-25F3-4F87-AE8C-9D3038FC6300}" type="presOf" srcId="{262174A6-8DDC-45D5-9BEB-E2DB19A77357}" destId="{53D1F567-D83F-4869-A64A-2412836C64AB}" srcOrd="0" destOrd="0" presId="urn:microsoft.com/office/officeart/2005/8/layout/process1"/>
    <dgm:cxn modelId="{34EF16EC-72ED-4905-9815-8765440ED0EB}" type="presOf" srcId="{640D37F9-694E-4CDD-90BF-E8A6C9164E40}" destId="{0181028C-1662-4B00-A6C2-4F766A9B4981}" srcOrd="1" destOrd="0" presId="urn:microsoft.com/office/officeart/2005/8/layout/process1"/>
    <dgm:cxn modelId="{9559B9E4-8F72-41F7-814B-A3EC1571B546}" srcId="{01E274A5-7B0B-46F4-B2EB-6F3305D597F6}" destId="{A80A15F5-DEB9-4F2D-8DC1-AF143AD5C91D}" srcOrd="2" destOrd="0" parTransId="{F24213D1-F69F-4157-831A-3425D24D7B2D}" sibTransId="{4A781081-3A6E-4F51-B962-45ACAD94967A}"/>
    <dgm:cxn modelId="{FF209A9D-4481-44D6-B8B3-4289E98F5D13}" type="presOf" srcId="{31F2458C-54C3-4CA5-AB89-F3C63EFCCE52}" destId="{0055DB46-4BF7-4EA7-9F76-E586909D1871}" srcOrd="1" destOrd="0" presId="urn:microsoft.com/office/officeart/2005/8/layout/process1"/>
    <dgm:cxn modelId="{571AD0AA-0E6A-47E5-A2BC-1F463F3107B8}" type="presOf" srcId="{31F2458C-54C3-4CA5-AB89-F3C63EFCCE52}" destId="{8C4E1A9A-BFE7-4A7F-9372-63A89CBD8B47}" srcOrd="0" destOrd="0" presId="urn:microsoft.com/office/officeart/2005/8/layout/process1"/>
    <dgm:cxn modelId="{49775F63-F415-489E-956A-FDE19A8D40BB}" type="presOf" srcId="{A80A15F5-DEB9-4F2D-8DC1-AF143AD5C91D}" destId="{D219AEE5-F9D8-45B5-A6DE-9B1440951F53}" srcOrd="0" destOrd="0" presId="urn:microsoft.com/office/officeart/2005/8/layout/process1"/>
    <dgm:cxn modelId="{75A08C88-E748-4852-AC84-3D73EAF92B3C}" type="presParOf" srcId="{EE850D62-BD0E-4D9E-AB1A-DEEDE105383B}" destId="{298C47FE-C850-4675-A292-7F60C9CC0D95}" srcOrd="0" destOrd="0" presId="urn:microsoft.com/office/officeart/2005/8/layout/process1"/>
    <dgm:cxn modelId="{84336BDF-B045-4AA3-9370-9205E378D08C}" type="presParOf" srcId="{EE850D62-BD0E-4D9E-AB1A-DEEDE105383B}" destId="{8C4E1A9A-BFE7-4A7F-9372-63A89CBD8B47}" srcOrd="1" destOrd="0" presId="urn:microsoft.com/office/officeart/2005/8/layout/process1"/>
    <dgm:cxn modelId="{43ACCBC2-8971-4D67-8D43-059D638D0D23}" type="presParOf" srcId="{8C4E1A9A-BFE7-4A7F-9372-63A89CBD8B47}" destId="{0055DB46-4BF7-4EA7-9F76-E586909D1871}" srcOrd="0" destOrd="0" presId="urn:microsoft.com/office/officeart/2005/8/layout/process1"/>
    <dgm:cxn modelId="{63797D73-0F09-4A79-A813-575276B7A05D}" type="presParOf" srcId="{EE850D62-BD0E-4D9E-AB1A-DEEDE105383B}" destId="{53D1F567-D83F-4869-A64A-2412836C64AB}" srcOrd="2" destOrd="0" presId="urn:microsoft.com/office/officeart/2005/8/layout/process1"/>
    <dgm:cxn modelId="{815E2880-D1AF-480B-88E2-A6ECAC86B25B}" type="presParOf" srcId="{EE850D62-BD0E-4D9E-AB1A-DEEDE105383B}" destId="{884ED286-CB5C-408B-8DFB-93B7947B0242}" srcOrd="3" destOrd="0" presId="urn:microsoft.com/office/officeart/2005/8/layout/process1"/>
    <dgm:cxn modelId="{FBB7C68B-A385-4E04-BB5A-490C789D447D}" type="presParOf" srcId="{884ED286-CB5C-408B-8DFB-93B7947B0242}" destId="{0181028C-1662-4B00-A6C2-4F766A9B4981}" srcOrd="0" destOrd="0" presId="urn:microsoft.com/office/officeart/2005/8/layout/process1"/>
    <dgm:cxn modelId="{C4FC65E8-1308-4F80-BD12-739E9C65478F}" type="presParOf" srcId="{EE850D62-BD0E-4D9E-AB1A-DEEDE105383B}" destId="{D219AEE5-F9D8-45B5-A6DE-9B1440951F5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E274A5-7B0B-46F4-B2EB-6F3305D597F6}" type="doc">
      <dgm:prSet loTypeId="urn:microsoft.com/office/officeart/2005/8/layout/process1" loCatId="process" qsTypeId="urn:microsoft.com/office/officeart/2005/8/quickstyle/simple1" qsCatId="simple" csTypeId="urn:microsoft.com/office/officeart/2005/8/colors/colorful1#5" csCatId="colorful" phldr="1"/>
      <dgm:spPr/>
    </dgm:pt>
    <dgm:pt modelId="{A80A15F5-DEB9-4F2D-8DC1-AF143AD5C91D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2400" b="1" dirty="0" smtClean="0">
              <a:solidFill>
                <a:srgbClr val="002060"/>
              </a:solidFill>
            </a:rPr>
            <a:t>Fewer nonzero parameters</a:t>
          </a:r>
          <a:endParaRPr lang="zh-CN" altLang="en-US" sz="2400" b="1" dirty="0">
            <a:solidFill>
              <a:srgbClr val="002060"/>
            </a:solidFill>
          </a:endParaRPr>
        </a:p>
      </dgm:t>
    </dgm:pt>
    <dgm:pt modelId="{F24213D1-F69F-4157-831A-3425D24D7B2D}" type="parTrans" cxnId="{9559B9E4-8F72-41F7-814B-A3EC1571B546}">
      <dgm:prSet/>
      <dgm:spPr/>
      <dgm:t>
        <a:bodyPr/>
        <a:lstStyle/>
        <a:p>
          <a:endParaRPr lang="zh-CN" altLang="en-US"/>
        </a:p>
      </dgm:t>
    </dgm:pt>
    <dgm:pt modelId="{4A781081-3A6E-4F51-B962-45ACAD94967A}" type="sibTrans" cxnId="{9559B9E4-8F72-41F7-814B-A3EC1571B546}">
      <dgm:prSet/>
      <dgm:spPr/>
      <dgm:t>
        <a:bodyPr/>
        <a:lstStyle/>
        <a:p>
          <a:endParaRPr lang="zh-CN" altLang="en-US"/>
        </a:p>
      </dgm:t>
    </dgm:pt>
    <dgm:pt modelId="{262174A6-8DDC-45D5-9BEB-E2DB19A77357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2400" b="1" dirty="0" smtClean="0">
              <a:solidFill>
                <a:srgbClr val="002060"/>
              </a:solidFill>
            </a:rPr>
            <a:t>Simple model</a:t>
          </a:r>
          <a:endParaRPr lang="zh-CN" altLang="en-US" sz="2400" b="1" dirty="0">
            <a:solidFill>
              <a:srgbClr val="002060"/>
            </a:solidFill>
          </a:endParaRPr>
        </a:p>
      </dgm:t>
    </dgm:pt>
    <dgm:pt modelId="{F7425B49-6259-4B90-A457-ECA295C7E71B}" type="parTrans" cxnId="{9D3ED675-485C-4069-952F-54E9B1A7D231}">
      <dgm:prSet/>
      <dgm:spPr/>
      <dgm:t>
        <a:bodyPr/>
        <a:lstStyle/>
        <a:p>
          <a:endParaRPr lang="zh-CN" altLang="en-US"/>
        </a:p>
      </dgm:t>
    </dgm:pt>
    <dgm:pt modelId="{640D37F9-694E-4CDD-90BF-E8A6C9164E40}" type="sibTrans" cxnId="{9D3ED675-485C-4069-952F-54E9B1A7D231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2174B550-392D-4974-A9DC-B0CCE21B6850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2400" b="1" dirty="0" smtClean="0">
              <a:solidFill>
                <a:srgbClr val="002060"/>
              </a:solidFill>
            </a:rPr>
            <a:t>Better predictions</a:t>
          </a:r>
          <a:endParaRPr lang="zh-CN" altLang="en-US" sz="2400" b="1" dirty="0">
            <a:solidFill>
              <a:srgbClr val="002060"/>
            </a:solidFill>
          </a:endParaRPr>
        </a:p>
      </dgm:t>
    </dgm:pt>
    <dgm:pt modelId="{31F2458C-54C3-4CA5-AB89-F3C63EFCCE52}" type="sibTrans" cxnId="{04482525-5A84-416C-A8FB-FAF672E13792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zh-CN" altLang="en-US"/>
        </a:p>
      </dgm:t>
    </dgm:pt>
    <dgm:pt modelId="{A45F05BF-ED2F-4BAC-8A91-5784E7710A3B}" type="parTrans" cxnId="{04482525-5A84-416C-A8FB-FAF672E13792}">
      <dgm:prSet/>
      <dgm:spPr/>
      <dgm:t>
        <a:bodyPr/>
        <a:lstStyle/>
        <a:p>
          <a:endParaRPr lang="zh-CN" altLang="en-US"/>
        </a:p>
      </dgm:t>
    </dgm:pt>
    <dgm:pt modelId="{EE850D62-BD0E-4D9E-AB1A-DEEDE105383B}" type="pres">
      <dgm:prSet presAssocID="{01E274A5-7B0B-46F4-B2EB-6F3305D597F6}" presName="Name0" presStyleCnt="0">
        <dgm:presLayoutVars>
          <dgm:dir val="rev"/>
          <dgm:resizeHandles val="exact"/>
        </dgm:presLayoutVars>
      </dgm:prSet>
      <dgm:spPr/>
    </dgm:pt>
    <dgm:pt modelId="{298C47FE-C850-4675-A292-7F60C9CC0D95}" type="pres">
      <dgm:prSet presAssocID="{2174B550-392D-4974-A9DC-B0CCE21B6850}" presName="node" presStyleLbl="node1" presStyleIdx="0" presStyleCnt="3" custScaleX="129440" custLinFactNeighborX="-2192" custLinFactNeighborY="23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4E1A9A-BFE7-4A7F-9372-63A89CBD8B47}" type="pres">
      <dgm:prSet presAssocID="{31F2458C-54C3-4CA5-AB89-F3C63EFCCE52}" presName="sibTrans" presStyleLbl="sibTrans2D1" presStyleIdx="0" presStyleCnt="2" custScaleX="174045" custScaleY="148701"/>
      <dgm:spPr>
        <a:prstGeom prst="leftArrow">
          <a:avLst/>
        </a:prstGeom>
      </dgm:spPr>
      <dgm:t>
        <a:bodyPr/>
        <a:lstStyle/>
        <a:p>
          <a:endParaRPr lang="en-US"/>
        </a:p>
      </dgm:t>
    </dgm:pt>
    <dgm:pt modelId="{0055DB46-4BF7-4EA7-9F76-E586909D1871}" type="pres">
      <dgm:prSet presAssocID="{31F2458C-54C3-4CA5-AB89-F3C63EFCCE5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3D1F567-D83F-4869-A64A-2412836C64AB}" type="pres">
      <dgm:prSet presAssocID="{262174A6-8DDC-45D5-9BEB-E2DB19A77357}" presName="node" presStyleLbl="node1" presStyleIdx="1" presStyleCnt="3" custScaleX="1168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4ED286-CB5C-408B-8DFB-93B7947B0242}" type="pres">
      <dgm:prSet presAssocID="{640D37F9-694E-4CDD-90BF-E8A6C9164E40}" presName="sibTrans" presStyleLbl="sibTrans2D1" presStyleIdx="1" presStyleCnt="2" custScaleX="233836" custScaleY="158442"/>
      <dgm:spPr>
        <a:prstGeom prst="leftArrow">
          <a:avLst/>
        </a:prstGeom>
      </dgm:spPr>
      <dgm:t>
        <a:bodyPr/>
        <a:lstStyle/>
        <a:p>
          <a:endParaRPr lang="en-US"/>
        </a:p>
      </dgm:t>
    </dgm:pt>
    <dgm:pt modelId="{0181028C-1662-4B00-A6C2-4F766A9B4981}" type="pres">
      <dgm:prSet presAssocID="{640D37F9-694E-4CDD-90BF-E8A6C9164E4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219AEE5-F9D8-45B5-A6DE-9B1440951F53}" type="pres">
      <dgm:prSet presAssocID="{A80A15F5-DEB9-4F2D-8DC1-AF143AD5C91D}" presName="node" presStyleLbl="node1" presStyleIdx="2" presStyleCnt="3" custScaleX="104597" custLinFactNeighborX="130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709B8C-392B-4F46-ABBB-F6386E7BCA27}" type="presOf" srcId="{01E274A5-7B0B-46F4-B2EB-6F3305D597F6}" destId="{EE850D62-BD0E-4D9E-AB1A-DEEDE105383B}" srcOrd="0" destOrd="0" presId="urn:microsoft.com/office/officeart/2005/8/layout/process1"/>
    <dgm:cxn modelId="{682DC036-26E3-4358-A766-051CF13E0E52}" type="presOf" srcId="{640D37F9-694E-4CDD-90BF-E8A6C9164E40}" destId="{0181028C-1662-4B00-A6C2-4F766A9B4981}" srcOrd="1" destOrd="0" presId="urn:microsoft.com/office/officeart/2005/8/layout/process1"/>
    <dgm:cxn modelId="{25AEAA65-135E-42DE-9E51-2AAE5EC87D32}" type="presOf" srcId="{31F2458C-54C3-4CA5-AB89-F3C63EFCCE52}" destId="{8C4E1A9A-BFE7-4A7F-9372-63A89CBD8B47}" srcOrd="0" destOrd="0" presId="urn:microsoft.com/office/officeart/2005/8/layout/process1"/>
    <dgm:cxn modelId="{E8A184C6-EB5D-4622-A6B0-5D637DCECAB5}" type="presOf" srcId="{A80A15F5-DEB9-4F2D-8DC1-AF143AD5C91D}" destId="{D219AEE5-F9D8-45B5-A6DE-9B1440951F53}" srcOrd="0" destOrd="0" presId="urn:microsoft.com/office/officeart/2005/8/layout/process1"/>
    <dgm:cxn modelId="{04482525-5A84-416C-A8FB-FAF672E13792}" srcId="{01E274A5-7B0B-46F4-B2EB-6F3305D597F6}" destId="{2174B550-392D-4974-A9DC-B0CCE21B6850}" srcOrd="0" destOrd="0" parTransId="{A45F05BF-ED2F-4BAC-8A91-5784E7710A3B}" sibTransId="{31F2458C-54C3-4CA5-AB89-F3C63EFCCE52}"/>
    <dgm:cxn modelId="{F872AD2F-0C17-40CC-A9A8-9FDB4A69F19D}" type="presOf" srcId="{262174A6-8DDC-45D5-9BEB-E2DB19A77357}" destId="{53D1F567-D83F-4869-A64A-2412836C64AB}" srcOrd="0" destOrd="0" presId="urn:microsoft.com/office/officeart/2005/8/layout/process1"/>
    <dgm:cxn modelId="{3B5F946A-1523-44CD-86EC-289B9F29CE5C}" type="presOf" srcId="{640D37F9-694E-4CDD-90BF-E8A6C9164E40}" destId="{884ED286-CB5C-408B-8DFB-93B7947B0242}" srcOrd="0" destOrd="0" presId="urn:microsoft.com/office/officeart/2005/8/layout/process1"/>
    <dgm:cxn modelId="{C3FF8775-9F21-48D1-A4FB-768E03AB5313}" type="presOf" srcId="{31F2458C-54C3-4CA5-AB89-F3C63EFCCE52}" destId="{0055DB46-4BF7-4EA7-9F76-E586909D1871}" srcOrd="1" destOrd="0" presId="urn:microsoft.com/office/officeart/2005/8/layout/process1"/>
    <dgm:cxn modelId="{9D3ED675-485C-4069-952F-54E9B1A7D231}" srcId="{01E274A5-7B0B-46F4-B2EB-6F3305D597F6}" destId="{262174A6-8DDC-45D5-9BEB-E2DB19A77357}" srcOrd="1" destOrd="0" parTransId="{F7425B49-6259-4B90-A457-ECA295C7E71B}" sibTransId="{640D37F9-694E-4CDD-90BF-E8A6C9164E40}"/>
    <dgm:cxn modelId="{9559B9E4-8F72-41F7-814B-A3EC1571B546}" srcId="{01E274A5-7B0B-46F4-B2EB-6F3305D597F6}" destId="{A80A15F5-DEB9-4F2D-8DC1-AF143AD5C91D}" srcOrd="2" destOrd="0" parTransId="{F24213D1-F69F-4157-831A-3425D24D7B2D}" sibTransId="{4A781081-3A6E-4F51-B962-45ACAD94967A}"/>
    <dgm:cxn modelId="{4E975600-EAB0-4F2A-ADD1-7E36D664550F}" type="presOf" srcId="{2174B550-392D-4974-A9DC-B0CCE21B6850}" destId="{298C47FE-C850-4675-A292-7F60C9CC0D95}" srcOrd="0" destOrd="0" presId="urn:microsoft.com/office/officeart/2005/8/layout/process1"/>
    <dgm:cxn modelId="{2F76B682-EA1A-4492-9089-498487670CA6}" type="presParOf" srcId="{EE850D62-BD0E-4D9E-AB1A-DEEDE105383B}" destId="{298C47FE-C850-4675-A292-7F60C9CC0D95}" srcOrd="0" destOrd="0" presId="urn:microsoft.com/office/officeart/2005/8/layout/process1"/>
    <dgm:cxn modelId="{898F96B6-D662-4190-A242-58992B57978D}" type="presParOf" srcId="{EE850D62-BD0E-4D9E-AB1A-DEEDE105383B}" destId="{8C4E1A9A-BFE7-4A7F-9372-63A89CBD8B47}" srcOrd="1" destOrd="0" presId="urn:microsoft.com/office/officeart/2005/8/layout/process1"/>
    <dgm:cxn modelId="{BEE826B4-F153-4347-B496-4591DF82D672}" type="presParOf" srcId="{8C4E1A9A-BFE7-4A7F-9372-63A89CBD8B47}" destId="{0055DB46-4BF7-4EA7-9F76-E586909D1871}" srcOrd="0" destOrd="0" presId="urn:microsoft.com/office/officeart/2005/8/layout/process1"/>
    <dgm:cxn modelId="{EB8A1D4E-4292-4D89-8C0B-2242250854E9}" type="presParOf" srcId="{EE850D62-BD0E-4D9E-AB1A-DEEDE105383B}" destId="{53D1F567-D83F-4869-A64A-2412836C64AB}" srcOrd="2" destOrd="0" presId="urn:microsoft.com/office/officeart/2005/8/layout/process1"/>
    <dgm:cxn modelId="{66F4B19D-B1B7-46AE-AA9C-C929FBF84FB6}" type="presParOf" srcId="{EE850D62-BD0E-4D9E-AB1A-DEEDE105383B}" destId="{884ED286-CB5C-408B-8DFB-93B7947B0242}" srcOrd="3" destOrd="0" presId="urn:microsoft.com/office/officeart/2005/8/layout/process1"/>
    <dgm:cxn modelId="{14EECEA9-5437-4695-B0E4-3B05EF7BAE7E}" type="presParOf" srcId="{884ED286-CB5C-408B-8DFB-93B7947B0242}" destId="{0181028C-1662-4B00-A6C2-4F766A9B4981}" srcOrd="0" destOrd="0" presId="urn:microsoft.com/office/officeart/2005/8/layout/process1"/>
    <dgm:cxn modelId="{61B11348-9164-4C55-8465-54A9E09C7D9F}" type="presParOf" srcId="{EE850D62-BD0E-4D9E-AB1A-DEEDE105383B}" destId="{D219AEE5-F9D8-45B5-A6DE-9B1440951F5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2840CB-7702-44A2-9B39-35A7D2C131D0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</dgm:pt>
    <dgm:pt modelId="{AF7D7155-DCCF-438E-BAA3-2E313BB9DBAE}">
      <dgm:prSet phldrT="[文本]" custT="1"/>
      <dgm:spPr/>
      <dgm:t>
        <a:bodyPr/>
        <a:lstStyle/>
        <a:p>
          <a:r>
            <a:rPr lang="en-US" altLang="zh-CN" sz="2200" dirty="0" smtClean="0">
              <a:solidFill>
                <a:srgbClr val="FFFF00"/>
              </a:solidFill>
            </a:rPr>
            <a:t>Prices levels</a:t>
          </a:r>
          <a:r>
            <a:rPr lang="en-US" altLang="zh-CN" sz="2200" dirty="0" smtClean="0"/>
            <a:t>, Economic activities, </a:t>
          </a:r>
          <a:r>
            <a:rPr lang="en-US" sz="2200" dirty="0" smtClean="0"/>
            <a:t>Money supplies, Consumptions, Exchange rate, Employment, </a:t>
          </a:r>
          <a:r>
            <a:rPr lang="en-US" sz="2200" dirty="0" smtClean="0">
              <a:solidFill>
                <a:srgbClr val="FFFF00"/>
              </a:solidFill>
            </a:rPr>
            <a:t>Unemployment</a:t>
          </a:r>
          <a:r>
            <a:rPr lang="en-US" sz="2200" dirty="0" smtClean="0"/>
            <a:t>, Consumer expectations, …</a:t>
          </a:r>
          <a:endParaRPr lang="zh-CN" altLang="en-US" sz="2200" dirty="0"/>
        </a:p>
      </dgm:t>
    </dgm:pt>
    <dgm:pt modelId="{B48F66D6-D9B3-45E3-A289-FCCE80BDD385}" type="parTrans" cxnId="{F090262E-5A50-4FA2-B22C-15568BFB7396}">
      <dgm:prSet/>
      <dgm:spPr/>
      <dgm:t>
        <a:bodyPr/>
        <a:lstStyle/>
        <a:p>
          <a:endParaRPr lang="zh-CN" altLang="en-US"/>
        </a:p>
      </dgm:t>
    </dgm:pt>
    <dgm:pt modelId="{A0E51928-4085-4E87-B2FB-B77D42BC5198}" type="sibTrans" cxnId="{F090262E-5A50-4FA2-B22C-15568BFB7396}">
      <dgm:prSet/>
      <dgm:spPr/>
      <dgm:t>
        <a:bodyPr/>
        <a:lstStyle/>
        <a:p>
          <a:endParaRPr lang="zh-CN" altLang="en-US"/>
        </a:p>
      </dgm:t>
    </dgm:pt>
    <dgm:pt modelId="{CB60F288-60D0-4063-9215-D956A744D653}">
      <dgm:prSet/>
      <dgm:spPr/>
      <dgm:t>
        <a:bodyPr/>
        <a:lstStyle/>
        <a:p>
          <a:r>
            <a:rPr lang="en-US" altLang="zh-CN" b="1" dirty="0" smtClean="0">
              <a:solidFill>
                <a:schemeClr val="bg1"/>
              </a:solidFill>
            </a:rPr>
            <a:t>federal funds rate </a:t>
          </a:r>
          <a:endParaRPr lang="zh-CN" altLang="en-US" b="1" dirty="0">
            <a:solidFill>
              <a:schemeClr val="bg1"/>
            </a:solidFill>
          </a:endParaRPr>
        </a:p>
      </dgm:t>
    </dgm:pt>
    <dgm:pt modelId="{6088F897-D0B7-44F4-858A-2D00DABB1DD0}" type="parTrans" cxnId="{DC0832A1-D083-4FDB-A45B-0CCD19D6981A}">
      <dgm:prSet/>
      <dgm:spPr/>
      <dgm:t>
        <a:bodyPr/>
        <a:lstStyle/>
        <a:p>
          <a:endParaRPr lang="zh-CN" altLang="en-US"/>
        </a:p>
      </dgm:t>
    </dgm:pt>
    <dgm:pt modelId="{4D5E5E13-32CA-4BB3-B41F-55550589D6EC}" type="sibTrans" cxnId="{DC0832A1-D083-4FDB-A45B-0CCD19D6981A}">
      <dgm:prSet/>
      <dgm:spPr/>
      <dgm:t>
        <a:bodyPr/>
        <a:lstStyle/>
        <a:p>
          <a:endParaRPr lang="zh-CN" altLang="en-US"/>
        </a:p>
      </dgm:t>
    </dgm:pt>
    <dgm:pt modelId="{6842E5DB-936C-44E2-A0EF-FA0BB78C7C31}" type="pres">
      <dgm:prSet presAssocID="{732840CB-7702-44A2-9B39-35A7D2C131D0}" presName="linearFlow" presStyleCnt="0">
        <dgm:presLayoutVars>
          <dgm:resizeHandles val="exact"/>
        </dgm:presLayoutVars>
      </dgm:prSet>
      <dgm:spPr/>
    </dgm:pt>
    <dgm:pt modelId="{C88BACD8-C4DB-4311-940F-F88FADF786AE}" type="pres">
      <dgm:prSet presAssocID="{CB60F288-60D0-4063-9215-D956A744D653}" presName="node" presStyleLbl="node1" presStyleIdx="0" presStyleCnt="2" custScaleX="101587" custScaleY="330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C77CFF-BB31-40AB-A576-1E1C7046680C}" type="pres">
      <dgm:prSet presAssocID="{4D5E5E13-32CA-4BB3-B41F-55550589D6EC}" presName="sibTrans" presStyleLbl="sibTrans2D1" presStyleIdx="0" presStyleCnt="1"/>
      <dgm:spPr/>
      <dgm:t>
        <a:bodyPr/>
        <a:lstStyle/>
        <a:p>
          <a:endParaRPr lang="en-US"/>
        </a:p>
      </dgm:t>
    </dgm:pt>
    <dgm:pt modelId="{2FE94F65-830A-48CB-B1AF-90214E9681C2}" type="pres">
      <dgm:prSet presAssocID="{4D5E5E13-32CA-4BB3-B41F-55550589D6EC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6197B994-ECDC-467A-A4D8-47911081B7BA}" type="pres">
      <dgm:prSet presAssocID="{AF7D7155-DCCF-438E-BAA3-2E313BB9DBAE}" presName="node" presStyleLbl="node1" presStyleIdx="1" presStyleCnt="2" custScaleX="1657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F83078-EFDE-448E-AC0E-80B27ADE0176}" type="presOf" srcId="{4D5E5E13-32CA-4BB3-B41F-55550589D6EC}" destId="{2FE94F65-830A-48CB-B1AF-90214E9681C2}" srcOrd="1" destOrd="0" presId="urn:microsoft.com/office/officeart/2005/8/layout/process2"/>
    <dgm:cxn modelId="{F090262E-5A50-4FA2-B22C-15568BFB7396}" srcId="{732840CB-7702-44A2-9B39-35A7D2C131D0}" destId="{AF7D7155-DCCF-438E-BAA3-2E313BB9DBAE}" srcOrd="1" destOrd="0" parTransId="{B48F66D6-D9B3-45E3-A289-FCCE80BDD385}" sibTransId="{A0E51928-4085-4E87-B2FB-B77D42BC5198}"/>
    <dgm:cxn modelId="{EBC2C555-DD64-4389-B3DA-F213371C5910}" type="presOf" srcId="{CB60F288-60D0-4063-9215-D956A744D653}" destId="{C88BACD8-C4DB-4311-940F-F88FADF786AE}" srcOrd="0" destOrd="0" presId="urn:microsoft.com/office/officeart/2005/8/layout/process2"/>
    <dgm:cxn modelId="{2F1B1056-8A1D-4C0A-95EA-27C11FD948C2}" type="presOf" srcId="{4D5E5E13-32CA-4BB3-B41F-55550589D6EC}" destId="{A3C77CFF-BB31-40AB-A576-1E1C7046680C}" srcOrd="0" destOrd="0" presId="urn:microsoft.com/office/officeart/2005/8/layout/process2"/>
    <dgm:cxn modelId="{C42A2649-B7FB-4BBF-83E8-85175344E172}" type="presOf" srcId="{732840CB-7702-44A2-9B39-35A7D2C131D0}" destId="{6842E5DB-936C-44E2-A0EF-FA0BB78C7C31}" srcOrd="0" destOrd="0" presId="urn:microsoft.com/office/officeart/2005/8/layout/process2"/>
    <dgm:cxn modelId="{EFD699C6-6FB5-4951-93A3-CA45C68B70E3}" type="presOf" srcId="{AF7D7155-DCCF-438E-BAA3-2E313BB9DBAE}" destId="{6197B994-ECDC-467A-A4D8-47911081B7BA}" srcOrd="0" destOrd="0" presId="urn:microsoft.com/office/officeart/2005/8/layout/process2"/>
    <dgm:cxn modelId="{DC0832A1-D083-4FDB-A45B-0CCD19D6981A}" srcId="{732840CB-7702-44A2-9B39-35A7D2C131D0}" destId="{CB60F288-60D0-4063-9215-D956A744D653}" srcOrd="0" destOrd="0" parTransId="{6088F897-D0B7-44F4-858A-2D00DABB1DD0}" sibTransId="{4D5E5E13-32CA-4BB3-B41F-55550589D6EC}"/>
    <dgm:cxn modelId="{7DB6BA8E-3564-4E86-A9AA-5C3A2BF4DADD}" type="presParOf" srcId="{6842E5DB-936C-44E2-A0EF-FA0BB78C7C31}" destId="{C88BACD8-C4DB-4311-940F-F88FADF786AE}" srcOrd="0" destOrd="0" presId="urn:microsoft.com/office/officeart/2005/8/layout/process2"/>
    <dgm:cxn modelId="{5A9089D8-626F-4E82-B1E2-B584F1204F58}" type="presParOf" srcId="{6842E5DB-936C-44E2-A0EF-FA0BB78C7C31}" destId="{A3C77CFF-BB31-40AB-A576-1E1C7046680C}" srcOrd="1" destOrd="0" presId="urn:microsoft.com/office/officeart/2005/8/layout/process2"/>
    <dgm:cxn modelId="{948573F9-DF3D-43E8-8E40-F5BD4C7E159B}" type="presParOf" srcId="{A3C77CFF-BB31-40AB-A576-1E1C7046680C}" destId="{2FE94F65-830A-48CB-B1AF-90214E9681C2}" srcOrd="0" destOrd="0" presId="urn:microsoft.com/office/officeart/2005/8/layout/process2"/>
    <dgm:cxn modelId="{0EEB1B47-C197-4BB2-8AF1-41339A332610}" type="presParOf" srcId="{6842E5DB-936C-44E2-A0EF-FA0BB78C7C31}" destId="{6197B994-ECDC-467A-A4D8-47911081B7BA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E274A5-7B0B-46F4-B2EB-6F3305D597F6}" type="doc">
      <dgm:prSet loTypeId="urn:microsoft.com/office/officeart/2005/8/layout/process1" loCatId="process" qsTypeId="urn:microsoft.com/office/officeart/2005/8/quickstyle/simple1" qsCatId="simple" csTypeId="urn:microsoft.com/office/officeart/2005/8/colors/colorful1#5" csCatId="colorful" phldr="1"/>
      <dgm:spPr/>
    </dgm:pt>
    <dgm:pt modelId="{262174A6-8DDC-45D5-9BEB-E2DB19A77357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2600" b="1" dirty="0" smtClean="0">
              <a:solidFill>
                <a:srgbClr val="002060"/>
              </a:solidFill>
            </a:rPr>
            <a:t>Vector autoregression</a:t>
          </a:r>
          <a:endParaRPr lang="zh-CN" altLang="en-US" sz="2600" b="1" dirty="0">
            <a:solidFill>
              <a:srgbClr val="002060"/>
            </a:solidFill>
          </a:endParaRPr>
        </a:p>
      </dgm:t>
    </dgm:pt>
    <dgm:pt modelId="{F7425B49-6259-4B90-A457-ECA295C7E71B}" type="parTrans" cxnId="{9D3ED675-485C-4069-952F-54E9B1A7D231}">
      <dgm:prSet/>
      <dgm:spPr/>
      <dgm:t>
        <a:bodyPr/>
        <a:lstStyle/>
        <a:p>
          <a:endParaRPr lang="zh-CN" altLang="en-US"/>
        </a:p>
      </dgm:t>
    </dgm:pt>
    <dgm:pt modelId="{640D37F9-694E-4CDD-90BF-E8A6C9164E40}" type="sibTrans" cxnId="{9D3ED675-485C-4069-952F-54E9B1A7D231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2174B550-392D-4974-A9DC-B0CCE21B6850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kumimoji="0" lang="en-US" altLang="zh-CN" sz="2600" b="1" i="0" u="none" strike="noStrike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rPr>
            <a:t>Impulse</a:t>
          </a:r>
          <a:r>
            <a:rPr kumimoji="0" lang="en-US" altLang="zh-CN" sz="2600" b="1" i="0" u="none" strike="noStrike" cap="none" spc="0" normalizeH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rPr>
            <a:t> response functions</a:t>
          </a:r>
          <a:endParaRPr lang="zh-CN" altLang="en-US" sz="2600" b="1" dirty="0">
            <a:solidFill>
              <a:srgbClr val="002060"/>
            </a:solidFill>
          </a:endParaRPr>
        </a:p>
      </dgm:t>
    </dgm:pt>
    <dgm:pt modelId="{31F2458C-54C3-4CA5-AB89-F3C63EFCCE52}" type="sibTrans" cxnId="{04482525-5A84-416C-A8FB-FAF672E13792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zh-CN" altLang="en-US"/>
        </a:p>
      </dgm:t>
    </dgm:pt>
    <dgm:pt modelId="{A45F05BF-ED2F-4BAC-8A91-5784E7710A3B}" type="parTrans" cxnId="{04482525-5A84-416C-A8FB-FAF672E13792}">
      <dgm:prSet/>
      <dgm:spPr/>
      <dgm:t>
        <a:bodyPr/>
        <a:lstStyle/>
        <a:p>
          <a:endParaRPr lang="zh-CN" altLang="en-US"/>
        </a:p>
      </dgm:t>
    </dgm:pt>
    <dgm:pt modelId="{EE850D62-BD0E-4D9E-AB1A-DEEDE105383B}" type="pres">
      <dgm:prSet presAssocID="{01E274A5-7B0B-46F4-B2EB-6F3305D597F6}" presName="Name0" presStyleCnt="0">
        <dgm:presLayoutVars>
          <dgm:dir val="rev"/>
          <dgm:resizeHandles val="exact"/>
        </dgm:presLayoutVars>
      </dgm:prSet>
      <dgm:spPr/>
    </dgm:pt>
    <dgm:pt modelId="{298C47FE-C850-4675-A292-7F60C9CC0D95}" type="pres">
      <dgm:prSet presAssocID="{2174B550-392D-4974-A9DC-B0CCE21B6850}" presName="node" presStyleLbl="node1" presStyleIdx="0" presStyleCnt="2" custScaleX="99992" custLinFactNeighborX="-2192" custLinFactNeighborY="23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4E1A9A-BFE7-4A7F-9372-63A89CBD8B47}" type="pres">
      <dgm:prSet presAssocID="{31F2458C-54C3-4CA5-AB89-F3C63EFCCE52}" presName="sibTrans" presStyleLbl="sibTrans2D1" presStyleIdx="0" presStyleCnt="1" custScaleX="136381" custScaleY="118079"/>
      <dgm:spPr>
        <a:prstGeom prst="leftArrow">
          <a:avLst/>
        </a:prstGeom>
      </dgm:spPr>
      <dgm:t>
        <a:bodyPr/>
        <a:lstStyle/>
        <a:p>
          <a:endParaRPr lang="en-US"/>
        </a:p>
      </dgm:t>
    </dgm:pt>
    <dgm:pt modelId="{0055DB46-4BF7-4EA7-9F76-E586909D1871}" type="pres">
      <dgm:prSet presAssocID="{31F2458C-54C3-4CA5-AB89-F3C63EFCCE52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53D1F567-D83F-4869-A64A-2412836C64AB}" type="pres">
      <dgm:prSet presAssocID="{262174A6-8DDC-45D5-9BEB-E2DB19A77357}" presName="node" presStyleLbl="node1" presStyleIdx="1" presStyleCnt="2" custScaleX="942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3CFFCD-25DA-4842-B9C0-5458875C0F4F}" type="presOf" srcId="{31F2458C-54C3-4CA5-AB89-F3C63EFCCE52}" destId="{0055DB46-4BF7-4EA7-9F76-E586909D1871}" srcOrd="1" destOrd="0" presId="urn:microsoft.com/office/officeart/2005/8/layout/process1"/>
    <dgm:cxn modelId="{04482525-5A84-416C-A8FB-FAF672E13792}" srcId="{01E274A5-7B0B-46F4-B2EB-6F3305D597F6}" destId="{2174B550-392D-4974-A9DC-B0CCE21B6850}" srcOrd="0" destOrd="0" parTransId="{A45F05BF-ED2F-4BAC-8A91-5784E7710A3B}" sibTransId="{31F2458C-54C3-4CA5-AB89-F3C63EFCCE52}"/>
    <dgm:cxn modelId="{9D3ED675-485C-4069-952F-54E9B1A7D231}" srcId="{01E274A5-7B0B-46F4-B2EB-6F3305D597F6}" destId="{262174A6-8DDC-45D5-9BEB-E2DB19A77357}" srcOrd="1" destOrd="0" parTransId="{F7425B49-6259-4B90-A457-ECA295C7E71B}" sibTransId="{640D37F9-694E-4CDD-90BF-E8A6C9164E40}"/>
    <dgm:cxn modelId="{2113F734-9444-4637-B23C-BB4F7D4FB1AA}" type="presOf" srcId="{31F2458C-54C3-4CA5-AB89-F3C63EFCCE52}" destId="{8C4E1A9A-BFE7-4A7F-9372-63A89CBD8B47}" srcOrd="0" destOrd="0" presId="urn:microsoft.com/office/officeart/2005/8/layout/process1"/>
    <dgm:cxn modelId="{896FED39-0C6E-493C-8B36-967DE8618F04}" type="presOf" srcId="{262174A6-8DDC-45D5-9BEB-E2DB19A77357}" destId="{53D1F567-D83F-4869-A64A-2412836C64AB}" srcOrd="0" destOrd="0" presId="urn:microsoft.com/office/officeart/2005/8/layout/process1"/>
    <dgm:cxn modelId="{DD301EDD-6BC3-48FA-B8C5-E139F092827E}" type="presOf" srcId="{2174B550-392D-4974-A9DC-B0CCE21B6850}" destId="{298C47FE-C850-4675-A292-7F60C9CC0D95}" srcOrd="0" destOrd="0" presId="urn:microsoft.com/office/officeart/2005/8/layout/process1"/>
    <dgm:cxn modelId="{3854DE37-97D3-459A-B0C1-785A411B1C5A}" type="presOf" srcId="{01E274A5-7B0B-46F4-B2EB-6F3305D597F6}" destId="{EE850D62-BD0E-4D9E-AB1A-DEEDE105383B}" srcOrd="0" destOrd="0" presId="urn:microsoft.com/office/officeart/2005/8/layout/process1"/>
    <dgm:cxn modelId="{F6C52E63-CF7C-438F-AF0F-F9563B921F31}" type="presParOf" srcId="{EE850D62-BD0E-4D9E-AB1A-DEEDE105383B}" destId="{298C47FE-C850-4675-A292-7F60C9CC0D95}" srcOrd="0" destOrd="0" presId="urn:microsoft.com/office/officeart/2005/8/layout/process1"/>
    <dgm:cxn modelId="{E43DB527-2F9C-45BD-B366-7BD4312D4A7E}" type="presParOf" srcId="{EE850D62-BD0E-4D9E-AB1A-DEEDE105383B}" destId="{8C4E1A9A-BFE7-4A7F-9372-63A89CBD8B47}" srcOrd="1" destOrd="0" presId="urn:microsoft.com/office/officeart/2005/8/layout/process1"/>
    <dgm:cxn modelId="{41075364-07C5-4E81-82E5-74FE33A52B35}" type="presParOf" srcId="{8C4E1A9A-BFE7-4A7F-9372-63A89CBD8B47}" destId="{0055DB46-4BF7-4EA7-9F76-E586909D1871}" srcOrd="0" destOrd="0" presId="urn:microsoft.com/office/officeart/2005/8/layout/process1"/>
    <dgm:cxn modelId="{29FE5974-7692-4983-8034-75E9623E8157}" type="presParOf" srcId="{EE850D62-BD0E-4D9E-AB1A-DEEDE105383B}" destId="{53D1F567-D83F-4869-A64A-2412836C64A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E274A5-7B0B-46F4-B2EB-6F3305D597F6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91F78BC7-5C1B-44DC-87F2-05AECF9A19C8}">
      <dgm:prSet phldrT="[文本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b="1" dirty="0" smtClean="0"/>
            <a:t>120 macroeconomic data series </a:t>
          </a:r>
          <a:endParaRPr lang="zh-CN" altLang="en-US" b="1" dirty="0"/>
        </a:p>
      </dgm:t>
    </dgm:pt>
    <dgm:pt modelId="{E996B2B6-9F3A-43CA-9F57-E8B6E495DA36}" type="parTrans" cxnId="{0864B943-9479-4422-B591-2F4497127BF6}">
      <dgm:prSet/>
      <dgm:spPr/>
      <dgm:t>
        <a:bodyPr/>
        <a:lstStyle/>
        <a:p>
          <a:endParaRPr lang="zh-CN" altLang="en-US"/>
        </a:p>
      </dgm:t>
    </dgm:pt>
    <dgm:pt modelId="{DC7C1541-8BEE-428F-A7B6-328BC9145F83}" type="sibTrans" cxnId="{0864B943-9479-4422-B591-2F4497127BF6}">
      <dgm:prSet/>
      <dgm:spPr/>
      <dgm:t>
        <a:bodyPr/>
        <a:lstStyle/>
        <a:p>
          <a:endParaRPr lang="zh-CN" altLang="en-US"/>
        </a:p>
      </dgm:t>
    </dgm:pt>
    <dgm:pt modelId="{A80A15F5-DEB9-4F2D-8DC1-AF143AD5C91D}">
      <dgm:prSet phldrT="[文本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b="1" dirty="0" smtClean="0"/>
            <a:t>K dynamic factors</a:t>
          </a:r>
          <a:endParaRPr lang="zh-CN" altLang="en-US" b="1" dirty="0"/>
        </a:p>
      </dgm:t>
    </dgm:pt>
    <dgm:pt modelId="{F24213D1-F69F-4157-831A-3425D24D7B2D}" type="parTrans" cxnId="{9559B9E4-8F72-41F7-814B-A3EC1571B546}">
      <dgm:prSet/>
      <dgm:spPr/>
      <dgm:t>
        <a:bodyPr/>
        <a:lstStyle/>
        <a:p>
          <a:endParaRPr lang="zh-CN" altLang="en-US"/>
        </a:p>
      </dgm:t>
    </dgm:pt>
    <dgm:pt modelId="{4A781081-3A6E-4F51-B962-45ACAD94967A}" type="sibTrans" cxnId="{9559B9E4-8F72-41F7-814B-A3EC1571B546}">
      <dgm:prSet/>
      <dgm:spPr/>
      <dgm:t>
        <a:bodyPr/>
        <a:lstStyle/>
        <a:p>
          <a:endParaRPr lang="zh-CN" altLang="en-US"/>
        </a:p>
      </dgm:t>
    </dgm:pt>
    <dgm:pt modelId="{2174B550-392D-4974-A9DC-B0CCE21B6850}">
      <dgm:prSet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b="1" dirty="0" smtClean="0"/>
            <a:t>Principle component analysis</a:t>
          </a:r>
          <a:endParaRPr lang="zh-CN" altLang="en-US" b="1" dirty="0"/>
        </a:p>
      </dgm:t>
    </dgm:pt>
    <dgm:pt modelId="{A45F05BF-ED2F-4BAC-8A91-5784E7710A3B}" type="parTrans" cxnId="{04482525-5A84-416C-A8FB-FAF672E13792}">
      <dgm:prSet/>
      <dgm:spPr/>
      <dgm:t>
        <a:bodyPr/>
        <a:lstStyle/>
        <a:p>
          <a:endParaRPr lang="zh-CN" altLang="en-US"/>
        </a:p>
      </dgm:t>
    </dgm:pt>
    <dgm:pt modelId="{31F2458C-54C3-4CA5-AB89-F3C63EFCCE52}" type="sibTrans" cxnId="{04482525-5A84-416C-A8FB-FAF672E13792}">
      <dgm:prSet/>
      <dgm:spPr/>
      <dgm:t>
        <a:bodyPr/>
        <a:lstStyle/>
        <a:p>
          <a:endParaRPr lang="zh-CN" altLang="en-US"/>
        </a:p>
      </dgm:t>
    </dgm:pt>
    <dgm:pt modelId="{EE850D62-BD0E-4D9E-AB1A-DEEDE105383B}" type="pres">
      <dgm:prSet presAssocID="{01E274A5-7B0B-46F4-B2EB-6F3305D597F6}" presName="Name0" presStyleCnt="0">
        <dgm:presLayoutVars>
          <dgm:dir/>
          <dgm:resizeHandles val="exact"/>
        </dgm:presLayoutVars>
      </dgm:prSet>
      <dgm:spPr/>
    </dgm:pt>
    <dgm:pt modelId="{D789C858-804E-471D-AB5B-1804ED7156F7}" type="pres">
      <dgm:prSet presAssocID="{91F78BC7-5C1B-44DC-87F2-05AECF9A19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40550-9D37-4FD7-B9E2-A2200E6EF8F7}" type="pres">
      <dgm:prSet presAssocID="{DC7C1541-8BEE-428F-A7B6-328BC9145F8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5841C54-2E1C-4731-AA2F-7712E21A66A0}" type="pres">
      <dgm:prSet presAssocID="{DC7C1541-8BEE-428F-A7B6-328BC9145F8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98C47FE-C850-4675-A292-7F60C9CC0D95}" type="pres">
      <dgm:prSet presAssocID="{2174B550-392D-4974-A9DC-B0CCE21B685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4E1A9A-BFE7-4A7F-9372-63A89CBD8B47}" type="pres">
      <dgm:prSet presAssocID="{31F2458C-54C3-4CA5-AB89-F3C63EFCCE5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055DB46-4BF7-4EA7-9F76-E586909D1871}" type="pres">
      <dgm:prSet presAssocID="{31F2458C-54C3-4CA5-AB89-F3C63EFCCE5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219AEE5-F9D8-45B5-A6DE-9B1440951F53}" type="pres">
      <dgm:prSet presAssocID="{A80A15F5-DEB9-4F2D-8DC1-AF143AD5C91D}" presName="node" presStyleLbl="node1" presStyleIdx="2" presStyleCnt="3" custScaleX="1209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60316F-195B-462B-8C3F-2CDBB9D4226E}" type="presOf" srcId="{2174B550-392D-4974-A9DC-B0CCE21B6850}" destId="{298C47FE-C850-4675-A292-7F60C9CC0D95}" srcOrd="0" destOrd="0" presId="urn:microsoft.com/office/officeart/2005/8/layout/process1"/>
    <dgm:cxn modelId="{0D15073D-60BE-425C-999A-653C3B432058}" type="presOf" srcId="{DC7C1541-8BEE-428F-A7B6-328BC9145F83}" destId="{62440550-9D37-4FD7-B9E2-A2200E6EF8F7}" srcOrd="0" destOrd="0" presId="urn:microsoft.com/office/officeart/2005/8/layout/process1"/>
    <dgm:cxn modelId="{37FD15E1-9BA6-4046-85B3-6FE19597E77B}" type="presOf" srcId="{01E274A5-7B0B-46F4-B2EB-6F3305D597F6}" destId="{EE850D62-BD0E-4D9E-AB1A-DEEDE105383B}" srcOrd="0" destOrd="0" presId="urn:microsoft.com/office/officeart/2005/8/layout/process1"/>
    <dgm:cxn modelId="{B204E2E9-5EA3-4D46-8AAF-FD50BB72E377}" type="presOf" srcId="{31F2458C-54C3-4CA5-AB89-F3C63EFCCE52}" destId="{0055DB46-4BF7-4EA7-9F76-E586909D1871}" srcOrd="1" destOrd="0" presId="urn:microsoft.com/office/officeart/2005/8/layout/process1"/>
    <dgm:cxn modelId="{F624935E-8DFD-4B89-B515-828F014F0595}" type="presOf" srcId="{DC7C1541-8BEE-428F-A7B6-328BC9145F83}" destId="{55841C54-2E1C-4731-AA2F-7712E21A66A0}" srcOrd="1" destOrd="0" presId="urn:microsoft.com/office/officeart/2005/8/layout/process1"/>
    <dgm:cxn modelId="{04482525-5A84-416C-A8FB-FAF672E13792}" srcId="{01E274A5-7B0B-46F4-B2EB-6F3305D597F6}" destId="{2174B550-392D-4974-A9DC-B0CCE21B6850}" srcOrd="1" destOrd="0" parTransId="{A45F05BF-ED2F-4BAC-8A91-5784E7710A3B}" sibTransId="{31F2458C-54C3-4CA5-AB89-F3C63EFCCE52}"/>
    <dgm:cxn modelId="{503A8FD4-0820-4B97-B863-F81A1F5CF681}" type="presOf" srcId="{31F2458C-54C3-4CA5-AB89-F3C63EFCCE52}" destId="{8C4E1A9A-BFE7-4A7F-9372-63A89CBD8B47}" srcOrd="0" destOrd="0" presId="urn:microsoft.com/office/officeart/2005/8/layout/process1"/>
    <dgm:cxn modelId="{0864B943-9479-4422-B591-2F4497127BF6}" srcId="{01E274A5-7B0B-46F4-B2EB-6F3305D597F6}" destId="{91F78BC7-5C1B-44DC-87F2-05AECF9A19C8}" srcOrd="0" destOrd="0" parTransId="{E996B2B6-9F3A-43CA-9F57-E8B6E495DA36}" sibTransId="{DC7C1541-8BEE-428F-A7B6-328BC9145F83}"/>
    <dgm:cxn modelId="{9559B9E4-8F72-41F7-814B-A3EC1571B546}" srcId="{01E274A5-7B0B-46F4-B2EB-6F3305D597F6}" destId="{A80A15F5-DEB9-4F2D-8DC1-AF143AD5C91D}" srcOrd="2" destOrd="0" parTransId="{F24213D1-F69F-4157-831A-3425D24D7B2D}" sibTransId="{4A781081-3A6E-4F51-B962-45ACAD94967A}"/>
    <dgm:cxn modelId="{F87DF9D8-F231-45E6-B3CA-87E0D7AC2A27}" type="presOf" srcId="{91F78BC7-5C1B-44DC-87F2-05AECF9A19C8}" destId="{D789C858-804E-471D-AB5B-1804ED7156F7}" srcOrd="0" destOrd="0" presId="urn:microsoft.com/office/officeart/2005/8/layout/process1"/>
    <dgm:cxn modelId="{BFFB59FB-B57D-4519-868F-6D50C59188D3}" type="presOf" srcId="{A80A15F5-DEB9-4F2D-8DC1-AF143AD5C91D}" destId="{D219AEE5-F9D8-45B5-A6DE-9B1440951F53}" srcOrd="0" destOrd="0" presId="urn:microsoft.com/office/officeart/2005/8/layout/process1"/>
    <dgm:cxn modelId="{9C053E7D-0D2E-4B71-B10D-9AACAA62F704}" type="presParOf" srcId="{EE850D62-BD0E-4D9E-AB1A-DEEDE105383B}" destId="{D789C858-804E-471D-AB5B-1804ED7156F7}" srcOrd="0" destOrd="0" presId="urn:microsoft.com/office/officeart/2005/8/layout/process1"/>
    <dgm:cxn modelId="{E5A52D7E-BE47-4CBF-9C00-8644FFD86FBC}" type="presParOf" srcId="{EE850D62-BD0E-4D9E-AB1A-DEEDE105383B}" destId="{62440550-9D37-4FD7-B9E2-A2200E6EF8F7}" srcOrd="1" destOrd="0" presId="urn:microsoft.com/office/officeart/2005/8/layout/process1"/>
    <dgm:cxn modelId="{C941EA9A-0351-4DCE-9572-A62C9A0CBA36}" type="presParOf" srcId="{62440550-9D37-4FD7-B9E2-A2200E6EF8F7}" destId="{55841C54-2E1C-4731-AA2F-7712E21A66A0}" srcOrd="0" destOrd="0" presId="urn:microsoft.com/office/officeart/2005/8/layout/process1"/>
    <dgm:cxn modelId="{C876943B-2466-47E1-9F88-2FC1DD8BD271}" type="presParOf" srcId="{EE850D62-BD0E-4D9E-AB1A-DEEDE105383B}" destId="{298C47FE-C850-4675-A292-7F60C9CC0D95}" srcOrd="2" destOrd="0" presId="urn:microsoft.com/office/officeart/2005/8/layout/process1"/>
    <dgm:cxn modelId="{AD3DF668-D965-4826-89B9-FF3A39D176A9}" type="presParOf" srcId="{EE850D62-BD0E-4D9E-AB1A-DEEDE105383B}" destId="{8C4E1A9A-BFE7-4A7F-9372-63A89CBD8B47}" srcOrd="3" destOrd="0" presId="urn:microsoft.com/office/officeart/2005/8/layout/process1"/>
    <dgm:cxn modelId="{7F6013CD-3E83-48F2-8225-A3591E80B380}" type="presParOf" srcId="{8C4E1A9A-BFE7-4A7F-9372-63A89CBD8B47}" destId="{0055DB46-4BF7-4EA7-9F76-E586909D1871}" srcOrd="0" destOrd="0" presId="urn:microsoft.com/office/officeart/2005/8/layout/process1"/>
    <dgm:cxn modelId="{609C18A5-74C5-45AE-8092-A99FB15DFB2B}" type="presParOf" srcId="{EE850D62-BD0E-4D9E-AB1A-DEEDE105383B}" destId="{D219AEE5-F9D8-45B5-A6DE-9B1440951F5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E274A5-7B0B-46F4-B2EB-6F3305D597F6}" type="doc">
      <dgm:prSet loTypeId="urn:microsoft.com/office/officeart/2005/8/layout/process1" loCatId="process" qsTypeId="urn:microsoft.com/office/officeart/2005/8/quickstyle/simple1" qsCatId="simple" csTypeId="urn:microsoft.com/office/officeart/2005/8/colors/colorful1#3" csCatId="colorful" phldr="1"/>
      <dgm:spPr/>
    </dgm:pt>
    <dgm:pt modelId="{91F78BC7-5C1B-44DC-87F2-05AECF9A19C8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2200" b="1" dirty="0" smtClean="0">
              <a:solidFill>
                <a:srgbClr val="C00000"/>
              </a:solidFill>
            </a:rPr>
            <a:t>Bad inference !</a:t>
          </a:r>
          <a:endParaRPr lang="zh-CN" altLang="en-US" sz="2200" b="1" dirty="0">
            <a:solidFill>
              <a:srgbClr val="C00000"/>
            </a:solidFill>
          </a:endParaRPr>
        </a:p>
      </dgm:t>
    </dgm:pt>
    <dgm:pt modelId="{E996B2B6-9F3A-43CA-9F57-E8B6E495DA36}" type="parTrans" cxnId="{0864B943-9479-4422-B591-2F4497127BF6}">
      <dgm:prSet/>
      <dgm:spPr/>
      <dgm:t>
        <a:bodyPr/>
        <a:lstStyle/>
        <a:p>
          <a:endParaRPr lang="zh-CN" altLang="en-US"/>
        </a:p>
      </dgm:t>
    </dgm:pt>
    <dgm:pt modelId="{DC7C1541-8BEE-428F-A7B6-328BC9145F83}" type="sibTrans" cxnId="{0864B943-9479-4422-B591-2F4497127BF6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zh-CN" altLang="en-US"/>
        </a:p>
      </dgm:t>
    </dgm:pt>
    <dgm:pt modelId="{A80A15F5-DEB9-4F2D-8DC1-AF143AD5C91D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2200" b="1" dirty="0" smtClean="0"/>
            <a:t>More factors</a:t>
          </a:r>
          <a:endParaRPr lang="zh-CN" altLang="en-US" sz="2200" b="1" dirty="0"/>
        </a:p>
      </dgm:t>
    </dgm:pt>
    <dgm:pt modelId="{F24213D1-F69F-4157-831A-3425D24D7B2D}" type="parTrans" cxnId="{9559B9E4-8F72-41F7-814B-A3EC1571B546}">
      <dgm:prSet/>
      <dgm:spPr/>
      <dgm:t>
        <a:bodyPr/>
        <a:lstStyle/>
        <a:p>
          <a:endParaRPr lang="zh-CN" altLang="en-US"/>
        </a:p>
      </dgm:t>
    </dgm:pt>
    <dgm:pt modelId="{4A781081-3A6E-4F51-B962-45ACAD94967A}" type="sibTrans" cxnId="{9559B9E4-8F72-41F7-814B-A3EC1571B546}">
      <dgm:prSet/>
      <dgm:spPr/>
      <dgm:t>
        <a:bodyPr/>
        <a:lstStyle/>
        <a:p>
          <a:endParaRPr lang="zh-CN" altLang="en-US"/>
        </a:p>
      </dgm:t>
    </dgm:pt>
    <dgm:pt modelId="{2174B550-392D-4974-A9DC-B0CCE21B6850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2200" b="1" dirty="0" smtClean="0"/>
            <a:t>More information in VAR</a:t>
          </a:r>
          <a:endParaRPr lang="zh-CN" altLang="en-US" sz="2200" b="1" dirty="0"/>
        </a:p>
      </dgm:t>
    </dgm:pt>
    <dgm:pt modelId="{A45F05BF-ED2F-4BAC-8A91-5784E7710A3B}" type="parTrans" cxnId="{04482525-5A84-416C-A8FB-FAF672E13792}">
      <dgm:prSet/>
      <dgm:spPr/>
      <dgm:t>
        <a:bodyPr/>
        <a:lstStyle/>
        <a:p>
          <a:endParaRPr lang="zh-CN" altLang="en-US"/>
        </a:p>
      </dgm:t>
    </dgm:pt>
    <dgm:pt modelId="{31F2458C-54C3-4CA5-AB89-F3C63EFCCE52}" type="sibTrans" cxnId="{04482525-5A84-416C-A8FB-FAF672E13792}">
      <dgm:prSet/>
      <dgm:spPr>
        <a:noFill/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EE850D62-BD0E-4D9E-AB1A-DEEDE105383B}" type="pres">
      <dgm:prSet presAssocID="{01E274A5-7B0B-46F4-B2EB-6F3305D597F6}" presName="Name0" presStyleCnt="0">
        <dgm:presLayoutVars>
          <dgm:dir val="rev"/>
          <dgm:resizeHandles val="exact"/>
        </dgm:presLayoutVars>
      </dgm:prSet>
      <dgm:spPr/>
    </dgm:pt>
    <dgm:pt modelId="{D789C858-804E-471D-AB5B-1804ED7156F7}" type="pres">
      <dgm:prSet presAssocID="{91F78BC7-5C1B-44DC-87F2-05AECF9A19C8}" presName="node" presStyleLbl="node1" presStyleIdx="0" presStyleCnt="3" custLinFactX="200000" custLinFactNeighborX="228315" custLinFactNeighborY="5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40550-9D37-4FD7-B9E2-A2200E6EF8F7}" type="pres">
      <dgm:prSet presAssocID="{DC7C1541-8BEE-428F-A7B6-328BC9145F83}" presName="sibTrans" presStyleLbl="sibTrans2D1" presStyleIdx="0" presStyleCnt="2" custScaleX="128756"/>
      <dgm:spPr>
        <a:prstGeom prst="leftArrow">
          <a:avLst/>
        </a:prstGeom>
      </dgm:spPr>
      <dgm:t>
        <a:bodyPr/>
        <a:lstStyle/>
        <a:p>
          <a:endParaRPr lang="en-US"/>
        </a:p>
      </dgm:t>
    </dgm:pt>
    <dgm:pt modelId="{55841C54-2E1C-4731-AA2F-7712E21A66A0}" type="pres">
      <dgm:prSet presAssocID="{DC7C1541-8BEE-428F-A7B6-328BC9145F8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98C47FE-C850-4675-A292-7F60C9CC0D95}" type="pres">
      <dgm:prSet presAssocID="{2174B550-392D-4974-A9DC-B0CCE21B6850}" presName="node" presStyleLbl="node1" presStyleIdx="1" presStyleCnt="3" custScaleX="96399" custLinFactNeighborX="-2192" custLinFactNeighborY="23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4E1A9A-BFE7-4A7F-9372-63A89CBD8B47}" type="pres">
      <dgm:prSet presAssocID="{31F2458C-54C3-4CA5-AB89-F3C63EFCCE52}" presName="sibTrans" presStyleLbl="sibTrans2D1" presStyleIdx="1" presStyleCnt="2"/>
      <dgm:spPr>
        <a:prstGeom prst="leftArrow">
          <a:avLst/>
        </a:prstGeom>
      </dgm:spPr>
      <dgm:t>
        <a:bodyPr/>
        <a:lstStyle/>
        <a:p>
          <a:endParaRPr lang="en-US"/>
        </a:p>
      </dgm:t>
    </dgm:pt>
    <dgm:pt modelId="{0055DB46-4BF7-4EA7-9F76-E586909D1871}" type="pres">
      <dgm:prSet presAssocID="{31F2458C-54C3-4CA5-AB89-F3C63EFCCE5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219AEE5-F9D8-45B5-A6DE-9B1440951F53}" type="pres">
      <dgm:prSet presAssocID="{A80A15F5-DEB9-4F2D-8DC1-AF143AD5C91D}" presName="node" presStyleLbl="node1" presStyleIdx="2" presStyleCnt="3" custScaleX="110497" custLinFactX="-200000" custLinFactNeighborX="-200234" custLinFactNeighborY="5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9486A9-C4D8-4B7D-8A6E-E6969DE5AF6F}" type="presOf" srcId="{31F2458C-54C3-4CA5-AB89-F3C63EFCCE52}" destId="{8C4E1A9A-BFE7-4A7F-9372-63A89CBD8B47}" srcOrd="0" destOrd="0" presId="urn:microsoft.com/office/officeart/2005/8/layout/process1"/>
    <dgm:cxn modelId="{9887EF54-3486-4FDD-95A4-B5B3D09774C8}" type="presOf" srcId="{2174B550-392D-4974-A9DC-B0CCE21B6850}" destId="{298C47FE-C850-4675-A292-7F60C9CC0D95}" srcOrd="0" destOrd="0" presId="urn:microsoft.com/office/officeart/2005/8/layout/process1"/>
    <dgm:cxn modelId="{990D83AD-A189-4DE1-AFC8-63A0FC6FEE1E}" type="presOf" srcId="{91F78BC7-5C1B-44DC-87F2-05AECF9A19C8}" destId="{D789C858-804E-471D-AB5B-1804ED7156F7}" srcOrd="0" destOrd="0" presId="urn:microsoft.com/office/officeart/2005/8/layout/process1"/>
    <dgm:cxn modelId="{04482525-5A84-416C-A8FB-FAF672E13792}" srcId="{01E274A5-7B0B-46F4-B2EB-6F3305D597F6}" destId="{2174B550-392D-4974-A9DC-B0CCE21B6850}" srcOrd="1" destOrd="0" parTransId="{A45F05BF-ED2F-4BAC-8A91-5784E7710A3B}" sibTransId="{31F2458C-54C3-4CA5-AB89-F3C63EFCCE52}"/>
    <dgm:cxn modelId="{C918E0CA-D55F-4607-B3B8-5AAAAB8B0B12}" type="presOf" srcId="{01E274A5-7B0B-46F4-B2EB-6F3305D597F6}" destId="{EE850D62-BD0E-4D9E-AB1A-DEEDE105383B}" srcOrd="0" destOrd="0" presId="urn:microsoft.com/office/officeart/2005/8/layout/process1"/>
    <dgm:cxn modelId="{EFC27F50-3378-4898-ADAA-50F6C86CABD3}" type="presOf" srcId="{A80A15F5-DEB9-4F2D-8DC1-AF143AD5C91D}" destId="{D219AEE5-F9D8-45B5-A6DE-9B1440951F53}" srcOrd="0" destOrd="0" presId="urn:microsoft.com/office/officeart/2005/8/layout/process1"/>
    <dgm:cxn modelId="{0864B943-9479-4422-B591-2F4497127BF6}" srcId="{01E274A5-7B0B-46F4-B2EB-6F3305D597F6}" destId="{91F78BC7-5C1B-44DC-87F2-05AECF9A19C8}" srcOrd="0" destOrd="0" parTransId="{E996B2B6-9F3A-43CA-9F57-E8B6E495DA36}" sibTransId="{DC7C1541-8BEE-428F-A7B6-328BC9145F83}"/>
    <dgm:cxn modelId="{3190F179-21DF-4E20-ACA4-5F36564DEB9D}" type="presOf" srcId="{31F2458C-54C3-4CA5-AB89-F3C63EFCCE52}" destId="{0055DB46-4BF7-4EA7-9F76-E586909D1871}" srcOrd="1" destOrd="0" presId="urn:microsoft.com/office/officeart/2005/8/layout/process1"/>
    <dgm:cxn modelId="{9559B9E4-8F72-41F7-814B-A3EC1571B546}" srcId="{01E274A5-7B0B-46F4-B2EB-6F3305D597F6}" destId="{A80A15F5-DEB9-4F2D-8DC1-AF143AD5C91D}" srcOrd="2" destOrd="0" parTransId="{F24213D1-F69F-4157-831A-3425D24D7B2D}" sibTransId="{4A781081-3A6E-4F51-B962-45ACAD94967A}"/>
    <dgm:cxn modelId="{D41A5F64-4B4D-4A60-967C-10AA91974FD9}" type="presOf" srcId="{DC7C1541-8BEE-428F-A7B6-328BC9145F83}" destId="{55841C54-2E1C-4731-AA2F-7712E21A66A0}" srcOrd="1" destOrd="0" presId="urn:microsoft.com/office/officeart/2005/8/layout/process1"/>
    <dgm:cxn modelId="{E17C8349-EDB0-45AE-9DF5-52AEBC91EC54}" type="presOf" srcId="{DC7C1541-8BEE-428F-A7B6-328BC9145F83}" destId="{62440550-9D37-4FD7-B9E2-A2200E6EF8F7}" srcOrd="0" destOrd="0" presId="urn:microsoft.com/office/officeart/2005/8/layout/process1"/>
    <dgm:cxn modelId="{3DDEFBAE-02AB-49DD-BC72-FABF99816AF1}" type="presParOf" srcId="{EE850D62-BD0E-4D9E-AB1A-DEEDE105383B}" destId="{D789C858-804E-471D-AB5B-1804ED7156F7}" srcOrd="0" destOrd="0" presId="urn:microsoft.com/office/officeart/2005/8/layout/process1"/>
    <dgm:cxn modelId="{A0712C94-6AD0-422F-8FBB-B88E8789BE14}" type="presParOf" srcId="{EE850D62-BD0E-4D9E-AB1A-DEEDE105383B}" destId="{62440550-9D37-4FD7-B9E2-A2200E6EF8F7}" srcOrd="1" destOrd="0" presId="urn:microsoft.com/office/officeart/2005/8/layout/process1"/>
    <dgm:cxn modelId="{1937BCB6-22D2-466C-BF76-C09C180AD135}" type="presParOf" srcId="{62440550-9D37-4FD7-B9E2-A2200E6EF8F7}" destId="{55841C54-2E1C-4731-AA2F-7712E21A66A0}" srcOrd="0" destOrd="0" presId="urn:microsoft.com/office/officeart/2005/8/layout/process1"/>
    <dgm:cxn modelId="{0300A722-12E4-45DC-B1F4-CCFADCF8DAF1}" type="presParOf" srcId="{EE850D62-BD0E-4D9E-AB1A-DEEDE105383B}" destId="{298C47FE-C850-4675-A292-7F60C9CC0D95}" srcOrd="2" destOrd="0" presId="urn:microsoft.com/office/officeart/2005/8/layout/process1"/>
    <dgm:cxn modelId="{DDE1460B-2E43-45DC-A875-766977CE7176}" type="presParOf" srcId="{EE850D62-BD0E-4D9E-AB1A-DEEDE105383B}" destId="{8C4E1A9A-BFE7-4A7F-9372-63A89CBD8B47}" srcOrd="3" destOrd="0" presId="urn:microsoft.com/office/officeart/2005/8/layout/process1"/>
    <dgm:cxn modelId="{FC713197-D0D9-46FB-AA16-F847BACF1CA1}" type="presParOf" srcId="{8C4E1A9A-BFE7-4A7F-9372-63A89CBD8B47}" destId="{0055DB46-4BF7-4EA7-9F76-E586909D1871}" srcOrd="0" destOrd="0" presId="urn:microsoft.com/office/officeart/2005/8/layout/process1"/>
    <dgm:cxn modelId="{48B45237-69AF-4C13-A4DC-EC6635191F12}" type="presParOf" srcId="{EE850D62-BD0E-4D9E-AB1A-DEEDE105383B}" destId="{D219AEE5-F9D8-45B5-A6DE-9B1440951F5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1E274A5-7B0B-46F4-B2EB-6F3305D597F6}" type="doc">
      <dgm:prSet loTypeId="urn:microsoft.com/office/officeart/2005/8/layout/process1" loCatId="process" qsTypeId="urn:microsoft.com/office/officeart/2005/8/quickstyle/simple1" qsCatId="simple" csTypeId="urn:microsoft.com/office/officeart/2005/8/colors/colorful1#5" csCatId="colorful" phldr="1"/>
      <dgm:spPr/>
    </dgm:pt>
    <dgm:pt modelId="{A80A15F5-DEB9-4F2D-8DC1-AF143AD5C91D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2400" b="1" dirty="0" smtClean="0">
              <a:solidFill>
                <a:srgbClr val="002060"/>
              </a:solidFill>
            </a:rPr>
            <a:t>Fewer nonzero parameters</a:t>
          </a:r>
          <a:endParaRPr lang="zh-CN" altLang="en-US" sz="2400" b="1" dirty="0">
            <a:solidFill>
              <a:srgbClr val="002060"/>
            </a:solidFill>
          </a:endParaRPr>
        </a:p>
      </dgm:t>
    </dgm:pt>
    <dgm:pt modelId="{F24213D1-F69F-4157-831A-3425D24D7B2D}" type="parTrans" cxnId="{9559B9E4-8F72-41F7-814B-A3EC1571B546}">
      <dgm:prSet/>
      <dgm:spPr/>
      <dgm:t>
        <a:bodyPr/>
        <a:lstStyle/>
        <a:p>
          <a:endParaRPr lang="zh-CN" altLang="en-US"/>
        </a:p>
      </dgm:t>
    </dgm:pt>
    <dgm:pt modelId="{4A781081-3A6E-4F51-B962-45ACAD94967A}" type="sibTrans" cxnId="{9559B9E4-8F72-41F7-814B-A3EC1571B546}">
      <dgm:prSet/>
      <dgm:spPr/>
      <dgm:t>
        <a:bodyPr/>
        <a:lstStyle/>
        <a:p>
          <a:endParaRPr lang="zh-CN" altLang="en-US"/>
        </a:p>
      </dgm:t>
    </dgm:pt>
    <dgm:pt modelId="{262174A6-8DDC-45D5-9BEB-E2DB19A77357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2400" b="1" dirty="0" smtClean="0">
              <a:solidFill>
                <a:srgbClr val="002060"/>
              </a:solidFill>
            </a:rPr>
            <a:t>Simple model</a:t>
          </a:r>
          <a:endParaRPr lang="zh-CN" altLang="en-US" sz="2400" b="1" dirty="0">
            <a:solidFill>
              <a:srgbClr val="002060"/>
            </a:solidFill>
          </a:endParaRPr>
        </a:p>
      </dgm:t>
    </dgm:pt>
    <dgm:pt modelId="{F7425B49-6259-4B90-A457-ECA295C7E71B}" type="parTrans" cxnId="{9D3ED675-485C-4069-952F-54E9B1A7D231}">
      <dgm:prSet/>
      <dgm:spPr/>
      <dgm:t>
        <a:bodyPr/>
        <a:lstStyle/>
        <a:p>
          <a:endParaRPr lang="zh-CN" altLang="en-US"/>
        </a:p>
      </dgm:t>
    </dgm:pt>
    <dgm:pt modelId="{640D37F9-694E-4CDD-90BF-E8A6C9164E40}" type="sibTrans" cxnId="{9D3ED675-485C-4069-952F-54E9B1A7D231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/>
        </a:p>
      </dgm:t>
    </dgm:pt>
    <dgm:pt modelId="{2174B550-392D-4974-A9DC-B0CCE21B6850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2400" b="1" dirty="0" smtClean="0">
              <a:solidFill>
                <a:srgbClr val="002060"/>
              </a:solidFill>
            </a:rPr>
            <a:t>Better predictions</a:t>
          </a:r>
          <a:endParaRPr lang="zh-CN" altLang="en-US" sz="2400" b="1" dirty="0">
            <a:solidFill>
              <a:srgbClr val="002060"/>
            </a:solidFill>
          </a:endParaRPr>
        </a:p>
      </dgm:t>
    </dgm:pt>
    <dgm:pt modelId="{31F2458C-54C3-4CA5-AB89-F3C63EFCCE52}" type="sibTrans" cxnId="{04482525-5A84-416C-A8FB-FAF672E13792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endParaRPr lang="zh-CN" altLang="en-US"/>
        </a:p>
      </dgm:t>
    </dgm:pt>
    <dgm:pt modelId="{A45F05BF-ED2F-4BAC-8A91-5784E7710A3B}" type="parTrans" cxnId="{04482525-5A84-416C-A8FB-FAF672E13792}">
      <dgm:prSet/>
      <dgm:spPr/>
      <dgm:t>
        <a:bodyPr/>
        <a:lstStyle/>
        <a:p>
          <a:endParaRPr lang="zh-CN" altLang="en-US"/>
        </a:p>
      </dgm:t>
    </dgm:pt>
    <dgm:pt modelId="{EE850D62-BD0E-4D9E-AB1A-DEEDE105383B}" type="pres">
      <dgm:prSet presAssocID="{01E274A5-7B0B-46F4-B2EB-6F3305D597F6}" presName="Name0" presStyleCnt="0">
        <dgm:presLayoutVars>
          <dgm:dir val="rev"/>
          <dgm:resizeHandles val="exact"/>
        </dgm:presLayoutVars>
      </dgm:prSet>
      <dgm:spPr/>
    </dgm:pt>
    <dgm:pt modelId="{298C47FE-C850-4675-A292-7F60C9CC0D95}" type="pres">
      <dgm:prSet presAssocID="{2174B550-392D-4974-A9DC-B0CCE21B6850}" presName="node" presStyleLbl="node1" presStyleIdx="0" presStyleCnt="3" custScaleX="129440" custLinFactNeighborX="-2192" custLinFactNeighborY="231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4E1A9A-BFE7-4A7F-9372-63A89CBD8B47}" type="pres">
      <dgm:prSet presAssocID="{31F2458C-54C3-4CA5-AB89-F3C63EFCCE52}" presName="sibTrans" presStyleLbl="sibTrans2D1" presStyleIdx="0" presStyleCnt="2" custScaleX="174045" custScaleY="148701"/>
      <dgm:spPr>
        <a:prstGeom prst="leftArrow">
          <a:avLst/>
        </a:prstGeom>
      </dgm:spPr>
      <dgm:t>
        <a:bodyPr/>
        <a:lstStyle/>
        <a:p>
          <a:endParaRPr lang="en-US"/>
        </a:p>
      </dgm:t>
    </dgm:pt>
    <dgm:pt modelId="{0055DB46-4BF7-4EA7-9F76-E586909D1871}" type="pres">
      <dgm:prSet presAssocID="{31F2458C-54C3-4CA5-AB89-F3C63EFCCE5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3D1F567-D83F-4869-A64A-2412836C64AB}" type="pres">
      <dgm:prSet presAssocID="{262174A6-8DDC-45D5-9BEB-E2DB19A77357}" presName="node" presStyleLbl="node1" presStyleIdx="1" presStyleCnt="3" custScaleX="1168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4ED286-CB5C-408B-8DFB-93B7947B0242}" type="pres">
      <dgm:prSet presAssocID="{640D37F9-694E-4CDD-90BF-E8A6C9164E40}" presName="sibTrans" presStyleLbl="sibTrans2D1" presStyleIdx="1" presStyleCnt="2" custScaleX="233836" custScaleY="158442"/>
      <dgm:spPr>
        <a:prstGeom prst="leftArrow">
          <a:avLst/>
        </a:prstGeom>
      </dgm:spPr>
      <dgm:t>
        <a:bodyPr/>
        <a:lstStyle/>
        <a:p>
          <a:endParaRPr lang="en-US"/>
        </a:p>
      </dgm:t>
    </dgm:pt>
    <dgm:pt modelId="{0181028C-1662-4B00-A6C2-4F766A9B4981}" type="pres">
      <dgm:prSet presAssocID="{640D37F9-694E-4CDD-90BF-E8A6C9164E4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D219AEE5-F9D8-45B5-A6DE-9B1440951F53}" type="pres">
      <dgm:prSet presAssocID="{A80A15F5-DEB9-4F2D-8DC1-AF143AD5C91D}" presName="node" presStyleLbl="node1" presStyleIdx="2" presStyleCnt="3" custScaleX="104597" custLinFactNeighborX="130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16A299-BAC4-4909-991F-3FE17FA92DD7}" type="presOf" srcId="{262174A6-8DDC-45D5-9BEB-E2DB19A77357}" destId="{53D1F567-D83F-4869-A64A-2412836C64AB}" srcOrd="0" destOrd="0" presId="urn:microsoft.com/office/officeart/2005/8/layout/process1"/>
    <dgm:cxn modelId="{0960DE8A-BA59-46ED-82D1-117ECD0268BE}" type="presOf" srcId="{31F2458C-54C3-4CA5-AB89-F3C63EFCCE52}" destId="{8C4E1A9A-BFE7-4A7F-9372-63A89CBD8B47}" srcOrd="0" destOrd="0" presId="urn:microsoft.com/office/officeart/2005/8/layout/process1"/>
    <dgm:cxn modelId="{B5E20C3D-D9C8-4227-9F9F-D1B136EA64CA}" type="presOf" srcId="{A80A15F5-DEB9-4F2D-8DC1-AF143AD5C91D}" destId="{D219AEE5-F9D8-45B5-A6DE-9B1440951F53}" srcOrd="0" destOrd="0" presId="urn:microsoft.com/office/officeart/2005/8/layout/process1"/>
    <dgm:cxn modelId="{D69F64F8-1834-4A53-B56F-7AEF0D32928B}" type="presOf" srcId="{2174B550-392D-4974-A9DC-B0CCE21B6850}" destId="{298C47FE-C850-4675-A292-7F60C9CC0D95}" srcOrd="0" destOrd="0" presId="urn:microsoft.com/office/officeart/2005/8/layout/process1"/>
    <dgm:cxn modelId="{04482525-5A84-416C-A8FB-FAF672E13792}" srcId="{01E274A5-7B0B-46F4-B2EB-6F3305D597F6}" destId="{2174B550-392D-4974-A9DC-B0CCE21B6850}" srcOrd="0" destOrd="0" parTransId="{A45F05BF-ED2F-4BAC-8A91-5784E7710A3B}" sibTransId="{31F2458C-54C3-4CA5-AB89-F3C63EFCCE52}"/>
    <dgm:cxn modelId="{C2CA28D6-DA33-4719-AAAE-E6027D362DE4}" type="presOf" srcId="{31F2458C-54C3-4CA5-AB89-F3C63EFCCE52}" destId="{0055DB46-4BF7-4EA7-9F76-E586909D1871}" srcOrd="1" destOrd="0" presId="urn:microsoft.com/office/officeart/2005/8/layout/process1"/>
    <dgm:cxn modelId="{6E1AA8ED-D944-4389-883E-0F4E5F3EB570}" type="presOf" srcId="{640D37F9-694E-4CDD-90BF-E8A6C9164E40}" destId="{884ED286-CB5C-408B-8DFB-93B7947B0242}" srcOrd="0" destOrd="0" presId="urn:microsoft.com/office/officeart/2005/8/layout/process1"/>
    <dgm:cxn modelId="{8F21D208-F061-45B8-989C-22527301C906}" type="presOf" srcId="{01E274A5-7B0B-46F4-B2EB-6F3305D597F6}" destId="{EE850D62-BD0E-4D9E-AB1A-DEEDE105383B}" srcOrd="0" destOrd="0" presId="urn:microsoft.com/office/officeart/2005/8/layout/process1"/>
    <dgm:cxn modelId="{9D3ED675-485C-4069-952F-54E9B1A7D231}" srcId="{01E274A5-7B0B-46F4-B2EB-6F3305D597F6}" destId="{262174A6-8DDC-45D5-9BEB-E2DB19A77357}" srcOrd="1" destOrd="0" parTransId="{F7425B49-6259-4B90-A457-ECA295C7E71B}" sibTransId="{640D37F9-694E-4CDD-90BF-E8A6C9164E40}"/>
    <dgm:cxn modelId="{FD760EDC-FBD8-4C40-8B6C-19E38A2E2E1B}" type="presOf" srcId="{640D37F9-694E-4CDD-90BF-E8A6C9164E40}" destId="{0181028C-1662-4B00-A6C2-4F766A9B4981}" srcOrd="1" destOrd="0" presId="urn:microsoft.com/office/officeart/2005/8/layout/process1"/>
    <dgm:cxn modelId="{9559B9E4-8F72-41F7-814B-A3EC1571B546}" srcId="{01E274A5-7B0B-46F4-B2EB-6F3305D597F6}" destId="{A80A15F5-DEB9-4F2D-8DC1-AF143AD5C91D}" srcOrd="2" destOrd="0" parTransId="{F24213D1-F69F-4157-831A-3425D24D7B2D}" sibTransId="{4A781081-3A6E-4F51-B962-45ACAD94967A}"/>
    <dgm:cxn modelId="{57C8F0C9-03EA-413B-8FD9-CCBC555E3657}" type="presParOf" srcId="{EE850D62-BD0E-4D9E-AB1A-DEEDE105383B}" destId="{298C47FE-C850-4675-A292-7F60C9CC0D95}" srcOrd="0" destOrd="0" presId="urn:microsoft.com/office/officeart/2005/8/layout/process1"/>
    <dgm:cxn modelId="{7FA48506-D22F-40EF-B470-FACE6AA01F86}" type="presParOf" srcId="{EE850D62-BD0E-4D9E-AB1A-DEEDE105383B}" destId="{8C4E1A9A-BFE7-4A7F-9372-63A89CBD8B47}" srcOrd="1" destOrd="0" presId="urn:microsoft.com/office/officeart/2005/8/layout/process1"/>
    <dgm:cxn modelId="{B5175493-55D8-43E8-81FC-C8D2817DEA88}" type="presParOf" srcId="{8C4E1A9A-BFE7-4A7F-9372-63A89CBD8B47}" destId="{0055DB46-4BF7-4EA7-9F76-E586909D1871}" srcOrd="0" destOrd="0" presId="urn:microsoft.com/office/officeart/2005/8/layout/process1"/>
    <dgm:cxn modelId="{76CF44E2-8982-483D-967B-755E507EDE35}" type="presParOf" srcId="{EE850D62-BD0E-4D9E-AB1A-DEEDE105383B}" destId="{53D1F567-D83F-4869-A64A-2412836C64AB}" srcOrd="2" destOrd="0" presId="urn:microsoft.com/office/officeart/2005/8/layout/process1"/>
    <dgm:cxn modelId="{E311081E-6136-4C67-A7C0-8935C8E7B45E}" type="presParOf" srcId="{EE850D62-BD0E-4D9E-AB1A-DEEDE105383B}" destId="{884ED286-CB5C-408B-8DFB-93B7947B0242}" srcOrd="3" destOrd="0" presId="urn:microsoft.com/office/officeart/2005/8/layout/process1"/>
    <dgm:cxn modelId="{CE746EB4-B16C-4F4A-A0E1-5DFB84713FCB}" type="presParOf" srcId="{884ED286-CB5C-408B-8DFB-93B7947B0242}" destId="{0181028C-1662-4B00-A6C2-4F766A9B4981}" srcOrd="0" destOrd="0" presId="urn:microsoft.com/office/officeart/2005/8/layout/process1"/>
    <dgm:cxn modelId="{19E28B09-85EC-4EA8-9D70-9BCC3D71434F}" type="presParOf" srcId="{EE850D62-BD0E-4D9E-AB1A-DEEDE105383B}" destId="{D219AEE5-F9D8-45B5-A6DE-9B1440951F5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789C858-804E-471D-AB5B-1804ED7156F7}">
      <dsp:nvSpPr>
        <dsp:cNvPr id="0" name=""/>
        <dsp:cNvSpPr/>
      </dsp:nvSpPr>
      <dsp:spPr>
        <a:xfrm>
          <a:off x="1921" y="489488"/>
          <a:ext cx="2051372" cy="123082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92000"/>
                <a:satMod val="170000"/>
              </a:schemeClr>
            </a:gs>
            <a:gs pos="15000">
              <a:schemeClr val="accent5">
                <a:tint val="92000"/>
                <a:shade val="99000"/>
                <a:satMod val="170000"/>
              </a:schemeClr>
            </a:gs>
            <a:gs pos="62000">
              <a:schemeClr val="accent5">
                <a:tint val="96000"/>
                <a:shade val="80000"/>
                <a:satMod val="170000"/>
              </a:schemeClr>
            </a:gs>
            <a:gs pos="97000">
              <a:schemeClr val="accent5">
                <a:tint val="98000"/>
                <a:shade val="63000"/>
                <a:satMod val="170000"/>
              </a:schemeClr>
            </a:gs>
            <a:gs pos="100000">
              <a:schemeClr val="accent5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5">
              <a:shade val="80000"/>
            </a:schemeClr>
          </a:contourClr>
        </a:sp3d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1000 parameters</a:t>
          </a:r>
          <a:endParaRPr lang="zh-CN" altLang="en-US" sz="2400" b="1" kern="1200" dirty="0"/>
        </a:p>
      </dsp:txBody>
      <dsp:txXfrm>
        <a:off x="1921" y="489488"/>
        <a:ext cx="2051372" cy="1230823"/>
      </dsp:txXfrm>
    </dsp:sp>
    <dsp:sp modelId="{62440550-9D37-4FD7-B9E2-A2200E6EF8F7}">
      <dsp:nvSpPr>
        <dsp:cNvPr id="0" name=""/>
        <dsp:cNvSpPr/>
      </dsp:nvSpPr>
      <dsp:spPr>
        <a:xfrm>
          <a:off x="2258431" y="850529"/>
          <a:ext cx="434890" cy="508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2258431" y="850529"/>
        <a:ext cx="434890" cy="508740"/>
      </dsp:txXfrm>
    </dsp:sp>
    <dsp:sp modelId="{298C47FE-C850-4675-A292-7F60C9CC0D95}">
      <dsp:nvSpPr>
        <dsp:cNvPr id="0" name=""/>
        <dsp:cNvSpPr/>
      </dsp:nvSpPr>
      <dsp:spPr>
        <a:xfrm>
          <a:off x="2873842" y="489488"/>
          <a:ext cx="2051372" cy="123082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92000"/>
                <a:satMod val="170000"/>
              </a:schemeClr>
            </a:gs>
            <a:gs pos="15000">
              <a:schemeClr val="dk1">
                <a:tint val="92000"/>
                <a:shade val="99000"/>
                <a:satMod val="170000"/>
              </a:schemeClr>
            </a:gs>
            <a:gs pos="62000">
              <a:schemeClr val="dk1">
                <a:tint val="96000"/>
                <a:shade val="80000"/>
                <a:satMod val="170000"/>
              </a:schemeClr>
            </a:gs>
            <a:gs pos="97000">
              <a:schemeClr val="dk1">
                <a:tint val="98000"/>
                <a:shade val="63000"/>
                <a:satMod val="170000"/>
              </a:schemeClr>
            </a:gs>
            <a:gs pos="100000">
              <a:schemeClr val="dk1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dk1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dk1">
              <a:shade val="80000"/>
            </a:schemeClr>
          </a:contourClr>
        </a:sp3d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Lasso regression</a:t>
          </a:r>
          <a:endParaRPr lang="zh-CN" altLang="en-US" sz="2400" b="1" kern="1200" dirty="0"/>
        </a:p>
      </dsp:txBody>
      <dsp:txXfrm>
        <a:off x="2873842" y="489488"/>
        <a:ext cx="2051372" cy="1230823"/>
      </dsp:txXfrm>
    </dsp:sp>
    <dsp:sp modelId="{8C4E1A9A-BFE7-4A7F-9372-63A89CBD8B47}">
      <dsp:nvSpPr>
        <dsp:cNvPr id="0" name=""/>
        <dsp:cNvSpPr/>
      </dsp:nvSpPr>
      <dsp:spPr>
        <a:xfrm>
          <a:off x="5130352" y="850529"/>
          <a:ext cx="434890" cy="508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5130352" y="850529"/>
        <a:ext cx="434890" cy="508740"/>
      </dsp:txXfrm>
    </dsp:sp>
    <dsp:sp modelId="{D219AEE5-F9D8-45B5-A6DE-9B1440951F53}">
      <dsp:nvSpPr>
        <dsp:cNvPr id="0" name=""/>
        <dsp:cNvSpPr/>
      </dsp:nvSpPr>
      <dsp:spPr>
        <a:xfrm>
          <a:off x="5745764" y="489488"/>
          <a:ext cx="2481914" cy="123082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92000"/>
                <a:satMod val="170000"/>
              </a:schemeClr>
            </a:gs>
            <a:gs pos="15000">
              <a:schemeClr val="accent4">
                <a:tint val="92000"/>
                <a:shade val="99000"/>
                <a:satMod val="170000"/>
              </a:schemeClr>
            </a:gs>
            <a:gs pos="62000">
              <a:schemeClr val="accent4">
                <a:tint val="96000"/>
                <a:shade val="80000"/>
                <a:satMod val="170000"/>
              </a:schemeClr>
            </a:gs>
            <a:gs pos="97000">
              <a:schemeClr val="accent4">
                <a:tint val="98000"/>
                <a:shade val="63000"/>
                <a:satMod val="170000"/>
              </a:schemeClr>
            </a:gs>
            <a:gs pos="100000">
              <a:schemeClr val="accent4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shade val="80000"/>
            </a:schemeClr>
          </a:contourClr>
        </a:sp3d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50 nonzero parameters estimates</a:t>
          </a:r>
          <a:endParaRPr lang="zh-CN" altLang="en-US" sz="2400" b="1" kern="1200" dirty="0"/>
        </a:p>
      </dsp:txBody>
      <dsp:txXfrm>
        <a:off x="5745764" y="489488"/>
        <a:ext cx="2481914" cy="123082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98C47FE-C850-4675-A292-7F60C9CC0D95}">
      <dsp:nvSpPr>
        <dsp:cNvPr id="0" name=""/>
        <dsp:cNvSpPr/>
      </dsp:nvSpPr>
      <dsp:spPr>
        <a:xfrm>
          <a:off x="6385660" y="0"/>
          <a:ext cx="2745164" cy="1270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35000"/>
                <a:satMod val="253000"/>
              </a:schemeClr>
            </a:gs>
            <a:gs pos="50000">
              <a:schemeClr val="accent5">
                <a:tint val="42000"/>
                <a:satMod val="255000"/>
              </a:schemeClr>
            </a:gs>
            <a:gs pos="97000">
              <a:schemeClr val="accent5">
                <a:tint val="53000"/>
                <a:satMod val="260000"/>
              </a:schemeClr>
            </a:gs>
            <a:gs pos="100000">
              <a:schemeClr val="accent5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002060"/>
              </a:solidFill>
            </a:rPr>
            <a:t>Better predictions</a:t>
          </a:r>
          <a:endParaRPr lang="zh-CN" altLang="en-US" sz="2400" b="1" kern="1200" dirty="0">
            <a:solidFill>
              <a:srgbClr val="002060"/>
            </a:solidFill>
          </a:endParaRPr>
        </a:p>
      </dsp:txBody>
      <dsp:txXfrm>
        <a:off x="6385660" y="0"/>
        <a:ext cx="2745164" cy="1270000"/>
      </dsp:txXfrm>
    </dsp:sp>
    <dsp:sp modelId="{8C4E1A9A-BFE7-4A7F-9372-63A89CBD8B47}">
      <dsp:nvSpPr>
        <dsp:cNvPr id="0" name=""/>
        <dsp:cNvSpPr/>
      </dsp:nvSpPr>
      <dsp:spPr>
        <a:xfrm rot="10800000">
          <a:off x="5567943" y="243947"/>
          <a:ext cx="772667" cy="782105"/>
        </a:xfrm>
        <a:prstGeom prst="leftArrow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500" kern="1200"/>
        </a:p>
      </dsp:txBody>
      <dsp:txXfrm rot="10800000">
        <a:off x="5567943" y="243947"/>
        <a:ext cx="772667" cy="782105"/>
      </dsp:txXfrm>
    </dsp:sp>
    <dsp:sp modelId="{53D1F567-D83F-4869-A64A-2412836C64AB}">
      <dsp:nvSpPr>
        <dsp:cNvPr id="0" name=""/>
        <dsp:cNvSpPr/>
      </dsp:nvSpPr>
      <dsp:spPr>
        <a:xfrm>
          <a:off x="3069105" y="0"/>
          <a:ext cx="2478919" cy="1270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35000"/>
                <a:satMod val="253000"/>
              </a:schemeClr>
            </a:gs>
            <a:gs pos="50000">
              <a:schemeClr val="accent5">
                <a:tint val="42000"/>
                <a:satMod val="255000"/>
              </a:schemeClr>
            </a:gs>
            <a:gs pos="97000">
              <a:schemeClr val="accent5">
                <a:tint val="53000"/>
                <a:satMod val="260000"/>
              </a:schemeClr>
            </a:gs>
            <a:gs pos="100000">
              <a:schemeClr val="accent5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002060"/>
              </a:solidFill>
            </a:rPr>
            <a:t>Simple model</a:t>
          </a:r>
          <a:endParaRPr lang="zh-CN" altLang="en-US" sz="2400" b="1" kern="1200" dirty="0">
            <a:solidFill>
              <a:srgbClr val="002060"/>
            </a:solidFill>
          </a:endParaRPr>
        </a:p>
      </dsp:txBody>
      <dsp:txXfrm>
        <a:off x="3069105" y="0"/>
        <a:ext cx="2478919" cy="1270000"/>
      </dsp:txXfrm>
    </dsp:sp>
    <dsp:sp modelId="{884ED286-CB5C-408B-8DFB-93B7947B0242}">
      <dsp:nvSpPr>
        <dsp:cNvPr id="0" name=""/>
        <dsp:cNvSpPr/>
      </dsp:nvSpPr>
      <dsp:spPr>
        <a:xfrm rot="10800000">
          <a:off x="2160153" y="218330"/>
          <a:ext cx="992796" cy="833339"/>
        </a:xfrm>
        <a:prstGeom prst="leftArrow">
          <a:avLst/>
        </a:prstGeom>
        <a:solidFill>
          <a:schemeClr val="accent5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800" kern="1200"/>
        </a:p>
      </dsp:txBody>
      <dsp:txXfrm rot="10800000">
        <a:off x="2160153" y="218330"/>
        <a:ext cx="992796" cy="833339"/>
      </dsp:txXfrm>
    </dsp:sp>
    <dsp:sp modelId="{D219AEE5-F9D8-45B5-A6DE-9B1440951F53}">
      <dsp:nvSpPr>
        <dsp:cNvPr id="0" name=""/>
        <dsp:cNvSpPr/>
      </dsp:nvSpPr>
      <dsp:spPr>
        <a:xfrm>
          <a:off x="49736" y="0"/>
          <a:ext cx="2218293" cy="1270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35000"/>
                <a:satMod val="253000"/>
              </a:schemeClr>
            </a:gs>
            <a:gs pos="50000">
              <a:schemeClr val="accent5">
                <a:tint val="42000"/>
                <a:satMod val="255000"/>
              </a:schemeClr>
            </a:gs>
            <a:gs pos="97000">
              <a:schemeClr val="accent5">
                <a:tint val="53000"/>
                <a:satMod val="260000"/>
              </a:schemeClr>
            </a:gs>
            <a:gs pos="100000">
              <a:schemeClr val="accent5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002060"/>
              </a:solidFill>
            </a:rPr>
            <a:t>Fewer nonzero parameters</a:t>
          </a:r>
          <a:endParaRPr lang="zh-CN" altLang="en-US" sz="2400" b="1" kern="1200" dirty="0">
            <a:solidFill>
              <a:srgbClr val="002060"/>
            </a:solidFill>
          </a:endParaRPr>
        </a:p>
      </dsp:txBody>
      <dsp:txXfrm>
        <a:off x="49736" y="0"/>
        <a:ext cx="2218293" cy="1270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98C47FE-C850-4675-A292-7F60C9CC0D95}">
      <dsp:nvSpPr>
        <dsp:cNvPr id="0" name=""/>
        <dsp:cNvSpPr/>
      </dsp:nvSpPr>
      <dsp:spPr>
        <a:xfrm>
          <a:off x="6385660" y="0"/>
          <a:ext cx="2745164" cy="1270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35000"/>
                <a:satMod val="253000"/>
              </a:schemeClr>
            </a:gs>
            <a:gs pos="50000">
              <a:schemeClr val="accent5">
                <a:tint val="42000"/>
                <a:satMod val="255000"/>
              </a:schemeClr>
            </a:gs>
            <a:gs pos="97000">
              <a:schemeClr val="accent5">
                <a:tint val="53000"/>
                <a:satMod val="260000"/>
              </a:schemeClr>
            </a:gs>
            <a:gs pos="100000">
              <a:schemeClr val="accent5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002060"/>
              </a:solidFill>
            </a:rPr>
            <a:t>Better predictions</a:t>
          </a:r>
          <a:endParaRPr lang="zh-CN" altLang="en-US" sz="2400" b="1" kern="1200" dirty="0">
            <a:solidFill>
              <a:srgbClr val="002060"/>
            </a:solidFill>
          </a:endParaRPr>
        </a:p>
      </dsp:txBody>
      <dsp:txXfrm>
        <a:off x="6385660" y="0"/>
        <a:ext cx="2745164" cy="1270000"/>
      </dsp:txXfrm>
    </dsp:sp>
    <dsp:sp modelId="{8C4E1A9A-BFE7-4A7F-9372-63A89CBD8B47}">
      <dsp:nvSpPr>
        <dsp:cNvPr id="0" name=""/>
        <dsp:cNvSpPr/>
      </dsp:nvSpPr>
      <dsp:spPr>
        <a:xfrm rot="10800000">
          <a:off x="5567943" y="243947"/>
          <a:ext cx="772667" cy="782105"/>
        </a:xfrm>
        <a:prstGeom prst="leftArrow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500" kern="1200"/>
        </a:p>
      </dsp:txBody>
      <dsp:txXfrm rot="10800000">
        <a:off x="5567943" y="243947"/>
        <a:ext cx="772667" cy="782105"/>
      </dsp:txXfrm>
    </dsp:sp>
    <dsp:sp modelId="{53D1F567-D83F-4869-A64A-2412836C64AB}">
      <dsp:nvSpPr>
        <dsp:cNvPr id="0" name=""/>
        <dsp:cNvSpPr/>
      </dsp:nvSpPr>
      <dsp:spPr>
        <a:xfrm>
          <a:off x="3069105" y="0"/>
          <a:ext cx="2478919" cy="1270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35000"/>
                <a:satMod val="253000"/>
              </a:schemeClr>
            </a:gs>
            <a:gs pos="50000">
              <a:schemeClr val="accent5">
                <a:tint val="42000"/>
                <a:satMod val="255000"/>
              </a:schemeClr>
            </a:gs>
            <a:gs pos="97000">
              <a:schemeClr val="accent5">
                <a:tint val="53000"/>
                <a:satMod val="260000"/>
              </a:schemeClr>
            </a:gs>
            <a:gs pos="100000">
              <a:schemeClr val="accent5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002060"/>
              </a:solidFill>
            </a:rPr>
            <a:t>Simple model</a:t>
          </a:r>
          <a:endParaRPr lang="zh-CN" altLang="en-US" sz="2400" b="1" kern="1200" dirty="0">
            <a:solidFill>
              <a:srgbClr val="002060"/>
            </a:solidFill>
          </a:endParaRPr>
        </a:p>
      </dsp:txBody>
      <dsp:txXfrm>
        <a:off x="3069105" y="0"/>
        <a:ext cx="2478919" cy="1270000"/>
      </dsp:txXfrm>
    </dsp:sp>
    <dsp:sp modelId="{884ED286-CB5C-408B-8DFB-93B7947B0242}">
      <dsp:nvSpPr>
        <dsp:cNvPr id="0" name=""/>
        <dsp:cNvSpPr/>
      </dsp:nvSpPr>
      <dsp:spPr>
        <a:xfrm rot="10800000">
          <a:off x="2160153" y="218330"/>
          <a:ext cx="992796" cy="833339"/>
        </a:xfrm>
        <a:prstGeom prst="leftArrow">
          <a:avLst/>
        </a:prstGeom>
        <a:solidFill>
          <a:schemeClr val="accent5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800" kern="1200"/>
        </a:p>
      </dsp:txBody>
      <dsp:txXfrm rot="10800000">
        <a:off x="2160153" y="218330"/>
        <a:ext cx="992796" cy="833339"/>
      </dsp:txXfrm>
    </dsp:sp>
    <dsp:sp modelId="{D219AEE5-F9D8-45B5-A6DE-9B1440951F53}">
      <dsp:nvSpPr>
        <dsp:cNvPr id="0" name=""/>
        <dsp:cNvSpPr/>
      </dsp:nvSpPr>
      <dsp:spPr>
        <a:xfrm>
          <a:off x="49736" y="0"/>
          <a:ext cx="2218293" cy="1270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35000"/>
                <a:satMod val="253000"/>
              </a:schemeClr>
            </a:gs>
            <a:gs pos="50000">
              <a:schemeClr val="accent5">
                <a:tint val="42000"/>
                <a:satMod val="255000"/>
              </a:schemeClr>
            </a:gs>
            <a:gs pos="97000">
              <a:schemeClr val="accent5">
                <a:tint val="53000"/>
                <a:satMod val="260000"/>
              </a:schemeClr>
            </a:gs>
            <a:gs pos="100000">
              <a:schemeClr val="accent5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002060"/>
              </a:solidFill>
            </a:rPr>
            <a:t>Fewer nonzero parameters</a:t>
          </a:r>
          <a:endParaRPr lang="zh-CN" altLang="en-US" sz="2400" b="1" kern="1200" dirty="0">
            <a:solidFill>
              <a:srgbClr val="002060"/>
            </a:solidFill>
          </a:endParaRPr>
        </a:p>
      </dsp:txBody>
      <dsp:txXfrm>
        <a:off x="49736" y="0"/>
        <a:ext cx="2218293" cy="12700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88BACD8-C4DB-4311-940F-F88FADF786AE}">
      <dsp:nvSpPr>
        <dsp:cNvPr id="0" name=""/>
        <dsp:cNvSpPr/>
      </dsp:nvSpPr>
      <dsp:spPr>
        <a:xfrm>
          <a:off x="1762346" y="1799"/>
          <a:ext cx="3790507" cy="6589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b="1" kern="1200" dirty="0" smtClean="0">
              <a:solidFill>
                <a:schemeClr val="bg1"/>
              </a:solidFill>
            </a:rPr>
            <a:t>federal funds rate </a:t>
          </a:r>
          <a:endParaRPr lang="zh-CN" altLang="en-US" sz="2900" b="1" kern="1200" dirty="0">
            <a:solidFill>
              <a:schemeClr val="bg1"/>
            </a:solidFill>
          </a:endParaRPr>
        </a:p>
      </dsp:txBody>
      <dsp:txXfrm>
        <a:off x="1762346" y="1799"/>
        <a:ext cx="3790507" cy="658983"/>
      </dsp:txXfrm>
    </dsp:sp>
    <dsp:sp modelId="{A3C77CFF-BB31-40AB-A576-1E1C7046680C}">
      <dsp:nvSpPr>
        <dsp:cNvPr id="0" name=""/>
        <dsp:cNvSpPr/>
      </dsp:nvSpPr>
      <dsp:spPr>
        <a:xfrm rot="5400000">
          <a:off x="3283222" y="710700"/>
          <a:ext cx="748754" cy="8985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 rot="5400000">
        <a:off x="3283222" y="710700"/>
        <a:ext cx="748754" cy="898505"/>
      </dsp:txXfrm>
    </dsp:sp>
    <dsp:sp modelId="{6197B994-ECDC-467A-A4D8-47911081B7BA}">
      <dsp:nvSpPr>
        <dsp:cNvPr id="0" name=""/>
        <dsp:cNvSpPr/>
      </dsp:nvSpPr>
      <dsp:spPr>
        <a:xfrm>
          <a:off x="565254" y="1659122"/>
          <a:ext cx="6184691" cy="1996678"/>
        </a:xfrm>
        <a:prstGeom prst="roundRect">
          <a:avLst>
            <a:gd name="adj" fmla="val 10000"/>
          </a:avLst>
        </a:prstGeom>
        <a:solidFill>
          <a:schemeClr val="accent4">
            <a:hueOff val="1814420"/>
            <a:satOff val="-594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rgbClr val="FFFF00"/>
              </a:solidFill>
            </a:rPr>
            <a:t>Prices levels</a:t>
          </a:r>
          <a:r>
            <a:rPr lang="en-US" altLang="zh-CN" sz="2200" kern="1200" dirty="0" smtClean="0"/>
            <a:t>, Economic activities, </a:t>
          </a:r>
          <a:r>
            <a:rPr lang="en-US" sz="2200" kern="1200" dirty="0" smtClean="0"/>
            <a:t>Money supplies, Consumptions, Exchange rate, Employment, </a:t>
          </a:r>
          <a:r>
            <a:rPr lang="en-US" sz="2200" kern="1200" dirty="0" smtClean="0">
              <a:solidFill>
                <a:srgbClr val="FFFF00"/>
              </a:solidFill>
            </a:rPr>
            <a:t>Unemployment</a:t>
          </a:r>
          <a:r>
            <a:rPr lang="en-US" sz="2200" kern="1200" dirty="0" smtClean="0"/>
            <a:t>, Consumer expectations, …</a:t>
          </a:r>
          <a:endParaRPr lang="zh-CN" altLang="en-US" sz="2200" kern="1200" dirty="0"/>
        </a:p>
      </dsp:txBody>
      <dsp:txXfrm>
        <a:off x="565254" y="1659122"/>
        <a:ext cx="6184691" cy="199667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98C47FE-C850-4675-A292-7F60C9CC0D95}">
      <dsp:nvSpPr>
        <dsp:cNvPr id="0" name=""/>
        <dsp:cNvSpPr/>
      </dsp:nvSpPr>
      <dsp:spPr>
        <a:xfrm>
          <a:off x="4954343" y="0"/>
          <a:ext cx="3706863" cy="1270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35000"/>
                <a:satMod val="253000"/>
              </a:schemeClr>
            </a:gs>
            <a:gs pos="50000">
              <a:schemeClr val="accent5">
                <a:tint val="42000"/>
                <a:satMod val="255000"/>
              </a:schemeClr>
            </a:gs>
            <a:gs pos="97000">
              <a:schemeClr val="accent5">
                <a:tint val="53000"/>
                <a:satMod val="260000"/>
              </a:schemeClr>
            </a:gs>
            <a:gs pos="100000">
              <a:schemeClr val="accent5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rPr>
            <a:t>Impulse</a:t>
          </a:r>
          <a:r>
            <a:rPr kumimoji="0" lang="en-US" altLang="zh-CN" sz="2600" b="1" i="0" u="none" strike="noStrike" kern="1200" cap="none" spc="0" normalizeH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rPr>
            <a:t> response functions</a:t>
          </a:r>
          <a:endParaRPr lang="zh-CN" altLang="en-US" sz="2600" b="1" kern="1200" dirty="0">
            <a:solidFill>
              <a:srgbClr val="002060"/>
            </a:solidFill>
          </a:endParaRPr>
        </a:p>
      </dsp:txBody>
      <dsp:txXfrm>
        <a:off x="4954343" y="0"/>
        <a:ext cx="3706863" cy="1270000"/>
      </dsp:txXfrm>
    </dsp:sp>
    <dsp:sp modelId="{8C4E1A9A-BFE7-4A7F-9372-63A89CBD8B47}">
      <dsp:nvSpPr>
        <dsp:cNvPr id="0" name=""/>
        <dsp:cNvSpPr/>
      </dsp:nvSpPr>
      <dsp:spPr>
        <a:xfrm rot="10800000">
          <a:off x="3675635" y="92205"/>
          <a:ext cx="1054615" cy="1085589"/>
        </a:xfrm>
        <a:prstGeom prst="leftArrow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900" kern="1200"/>
        </a:p>
      </dsp:txBody>
      <dsp:txXfrm rot="10800000">
        <a:off x="3675635" y="92205"/>
        <a:ext cx="1054615" cy="1085589"/>
      </dsp:txXfrm>
    </dsp:sp>
    <dsp:sp modelId="{53D1F567-D83F-4869-A64A-2412836C64AB}">
      <dsp:nvSpPr>
        <dsp:cNvPr id="0" name=""/>
        <dsp:cNvSpPr/>
      </dsp:nvSpPr>
      <dsp:spPr>
        <a:xfrm>
          <a:off x="1759" y="0"/>
          <a:ext cx="3493553" cy="1270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35000"/>
                <a:satMod val="253000"/>
              </a:schemeClr>
            </a:gs>
            <a:gs pos="50000">
              <a:schemeClr val="accent5">
                <a:tint val="42000"/>
                <a:satMod val="255000"/>
              </a:schemeClr>
            </a:gs>
            <a:gs pos="97000">
              <a:schemeClr val="accent5">
                <a:tint val="53000"/>
                <a:satMod val="260000"/>
              </a:schemeClr>
            </a:gs>
            <a:gs pos="100000">
              <a:schemeClr val="accent5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b="1" kern="1200" dirty="0" smtClean="0">
              <a:solidFill>
                <a:srgbClr val="002060"/>
              </a:solidFill>
            </a:rPr>
            <a:t>Vector autoregression</a:t>
          </a:r>
          <a:endParaRPr lang="zh-CN" altLang="en-US" sz="2600" b="1" kern="1200" dirty="0">
            <a:solidFill>
              <a:srgbClr val="002060"/>
            </a:solidFill>
          </a:endParaRPr>
        </a:p>
      </dsp:txBody>
      <dsp:txXfrm>
        <a:off x="1759" y="0"/>
        <a:ext cx="3493553" cy="12700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789C858-804E-471D-AB5B-1804ED7156F7}">
      <dsp:nvSpPr>
        <dsp:cNvPr id="0" name=""/>
        <dsp:cNvSpPr/>
      </dsp:nvSpPr>
      <dsp:spPr>
        <a:xfrm>
          <a:off x="1921" y="552988"/>
          <a:ext cx="2051372" cy="123082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92000"/>
                <a:satMod val="170000"/>
              </a:schemeClr>
            </a:gs>
            <a:gs pos="15000">
              <a:schemeClr val="accent5">
                <a:tint val="92000"/>
                <a:shade val="99000"/>
                <a:satMod val="170000"/>
              </a:schemeClr>
            </a:gs>
            <a:gs pos="62000">
              <a:schemeClr val="accent5">
                <a:tint val="96000"/>
                <a:shade val="80000"/>
                <a:satMod val="170000"/>
              </a:schemeClr>
            </a:gs>
            <a:gs pos="97000">
              <a:schemeClr val="accent5">
                <a:tint val="98000"/>
                <a:shade val="63000"/>
                <a:satMod val="170000"/>
              </a:schemeClr>
            </a:gs>
            <a:gs pos="100000">
              <a:schemeClr val="accent5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5">
              <a:shade val="80000"/>
            </a:schemeClr>
          </a:contourClr>
        </a:sp3d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/>
            <a:t>120 macroeconomic data series </a:t>
          </a:r>
          <a:endParaRPr lang="zh-CN" altLang="en-US" sz="2100" b="1" kern="1200" dirty="0"/>
        </a:p>
      </dsp:txBody>
      <dsp:txXfrm>
        <a:off x="1921" y="552988"/>
        <a:ext cx="2051372" cy="1230823"/>
      </dsp:txXfrm>
    </dsp:sp>
    <dsp:sp modelId="{62440550-9D37-4FD7-B9E2-A2200E6EF8F7}">
      <dsp:nvSpPr>
        <dsp:cNvPr id="0" name=""/>
        <dsp:cNvSpPr/>
      </dsp:nvSpPr>
      <dsp:spPr>
        <a:xfrm>
          <a:off x="2258431" y="914029"/>
          <a:ext cx="434890" cy="508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258431" y="914029"/>
        <a:ext cx="434890" cy="508740"/>
      </dsp:txXfrm>
    </dsp:sp>
    <dsp:sp modelId="{298C47FE-C850-4675-A292-7F60C9CC0D95}">
      <dsp:nvSpPr>
        <dsp:cNvPr id="0" name=""/>
        <dsp:cNvSpPr/>
      </dsp:nvSpPr>
      <dsp:spPr>
        <a:xfrm>
          <a:off x="2873842" y="552988"/>
          <a:ext cx="2051372" cy="123082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92000"/>
                <a:satMod val="170000"/>
              </a:schemeClr>
            </a:gs>
            <a:gs pos="15000">
              <a:schemeClr val="dk1">
                <a:tint val="92000"/>
                <a:shade val="99000"/>
                <a:satMod val="170000"/>
              </a:schemeClr>
            </a:gs>
            <a:gs pos="62000">
              <a:schemeClr val="dk1">
                <a:tint val="96000"/>
                <a:shade val="80000"/>
                <a:satMod val="170000"/>
              </a:schemeClr>
            </a:gs>
            <a:gs pos="97000">
              <a:schemeClr val="dk1">
                <a:tint val="98000"/>
                <a:shade val="63000"/>
                <a:satMod val="170000"/>
              </a:schemeClr>
            </a:gs>
            <a:gs pos="100000">
              <a:schemeClr val="dk1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dk1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dk1">
              <a:shade val="80000"/>
            </a:schemeClr>
          </a:contourClr>
        </a:sp3d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/>
            <a:t>Principle component analysis</a:t>
          </a:r>
          <a:endParaRPr lang="zh-CN" altLang="en-US" sz="2100" b="1" kern="1200" dirty="0"/>
        </a:p>
      </dsp:txBody>
      <dsp:txXfrm>
        <a:off x="2873842" y="552988"/>
        <a:ext cx="2051372" cy="1230823"/>
      </dsp:txXfrm>
    </dsp:sp>
    <dsp:sp modelId="{8C4E1A9A-BFE7-4A7F-9372-63A89CBD8B47}">
      <dsp:nvSpPr>
        <dsp:cNvPr id="0" name=""/>
        <dsp:cNvSpPr/>
      </dsp:nvSpPr>
      <dsp:spPr>
        <a:xfrm>
          <a:off x="5130352" y="914029"/>
          <a:ext cx="434890" cy="508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814420"/>
            <a:satOff val="-594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5130352" y="914029"/>
        <a:ext cx="434890" cy="508740"/>
      </dsp:txXfrm>
    </dsp:sp>
    <dsp:sp modelId="{D219AEE5-F9D8-45B5-A6DE-9B1440951F53}">
      <dsp:nvSpPr>
        <dsp:cNvPr id="0" name=""/>
        <dsp:cNvSpPr/>
      </dsp:nvSpPr>
      <dsp:spPr>
        <a:xfrm>
          <a:off x="5745764" y="552988"/>
          <a:ext cx="2481914" cy="123082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92000"/>
                <a:satMod val="170000"/>
              </a:schemeClr>
            </a:gs>
            <a:gs pos="15000">
              <a:schemeClr val="accent4">
                <a:tint val="92000"/>
                <a:shade val="99000"/>
                <a:satMod val="170000"/>
              </a:schemeClr>
            </a:gs>
            <a:gs pos="62000">
              <a:schemeClr val="accent4">
                <a:tint val="96000"/>
                <a:shade val="80000"/>
                <a:satMod val="170000"/>
              </a:schemeClr>
            </a:gs>
            <a:gs pos="97000">
              <a:schemeClr val="accent4">
                <a:tint val="98000"/>
                <a:shade val="63000"/>
                <a:satMod val="170000"/>
              </a:schemeClr>
            </a:gs>
            <a:gs pos="100000">
              <a:schemeClr val="accent4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shade val="80000"/>
            </a:schemeClr>
          </a:contourClr>
        </a:sp3d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/>
            <a:t>K dynamic factors</a:t>
          </a:r>
          <a:endParaRPr lang="zh-CN" altLang="en-US" sz="2100" b="1" kern="1200" dirty="0"/>
        </a:p>
      </dsp:txBody>
      <dsp:txXfrm>
        <a:off x="5745764" y="552988"/>
        <a:ext cx="2481914" cy="1230823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789C858-804E-471D-AB5B-1804ED7156F7}">
      <dsp:nvSpPr>
        <dsp:cNvPr id="0" name=""/>
        <dsp:cNvSpPr/>
      </dsp:nvSpPr>
      <dsp:spPr>
        <a:xfrm>
          <a:off x="5990852" y="435569"/>
          <a:ext cx="2086347" cy="125180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35000"/>
                <a:satMod val="253000"/>
              </a:schemeClr>
            </a:gs>
            <a:gs pos="50000">
              <a:schemeClr val="accent5">
                <a:tint val="42000"/>
                <a:satMod val="255000"/>
              </a:schemeClr>
            </a:gs>
            <a:gs pos="97000">
              <a:schemeClr val="accent5">
                <a:tint val="53000"/>
                <a:satMod val="260000"/>
              </a:schemeClr>
            </a:gs>
            <a:gs pos="100000">
              <a:schemeClr val="accent5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>
              <a:solidFill>
                <a:srgbClr val="C00000"/>
              </a:solidFill>
            </a:rPr>
            <a:t>Bad inference !</a:t>
          </a:r>
          <a:endParaRPr lang="zh-CN" altLang="en-US" sz="2200" b="1" kern="1200" dirty="0">
            <a:solidFill>
              <a:srgbClr val="C00000"/>
            </a:solidFill>
          </a:endParaRPr>
        </a:p>
      </dsp:txBody>
      <dsp:txXfrm>
        <a:off x="5990852" y="435569"/>
        <a:ext cx="2086347" cy="1251808"/>
      </dsp:txXfrm>
    </dsp:sp>
    <dsp:sp modelId="{62440550-9D37-4FD7-B9E2-A2200E6EF8F7}">
      <dsp:nvSpPr>
        <dsp:cNvPr id="0" name=""/>
        <dsp:cNvSpPr/>
      </dsp:nvSpPr>
      <dsp:spPr>
        <a:xfrm rot="10774395">
          <a:off x="5258418" y="813817"/>
          <a:ext cx="583771" cy="517414"/>
        </a:xfrm>
        <a:prstGeom prst="leftArrow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 rot="10774395">
        <a:off x="5258418" y="813817"/>
        <a:ext cx="583771" cy="517414"/>
      </dsp:txXfrm>
    </dsp:sp>
    <dsp:sp modelId="{298C47FE-C850-4675-A292-7F60C9CC0D95}">
      <dsp:nvSpPr>
        <dsp:cNvPr id="0" name=""/>
        <dsp:cNvSpPr/>
      </dsp:nvSpPr>
      <dsp:spPr>
        <a:xfrm>
          <a:off x="3124199" y="457200"/>
          <a:ext cx="2011217" cy="125180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35000"/>
                <a:satMod val="253000"/>
              </a:schemeClr>
            </a:gs>
            <a:gs pos="50000">
              <a:schemeClr val="accent5">
                <a:tint val="42000"/>
                <a:satMod val="255000"/>
              </a:schemeClr>
            </a:gs>
            <a:gs pos="97000">
              <a:schemeClr val="accent5">
                <a:tint val="53000"/>
                <a:satMod val="260000"/>
              </a:schemeClr>
            </a:gs>
            <a:gs pos="100000">
              <a:schemeClr val="accent5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/>
            <a:t>More information in VAR</a:t>
          </a:r>
          <a:endParaRPr lang="zh-CN" altLang="en-US" sz="2200" b="1" kern="1200" dirty="0"/>
        </a:p>
      </dsp:txBody>
      <dsp:txXfrm>
        <a:off x="3124199" y="457200"/>
        <a:ext cx="2011217" cy="1251808"/>
      </dsp:txXfrm>
    </dsp:sp>
    <dsp:sp modelId="{8C4E1A9A-BFE7-4A7F-9372-63A89CBD8B47}">
      <dsp:nvSpPr>
        <dsp:cNvPr id="0" name=""/>
        <dsp:cNvSpPr/>
      </dsp:nvSpPr>
      <dsp:spPr>
        <a:xfrm rot="10824978">
          <a:off x="2485491" y="814026"/>
          <a:ext cx="434001" cy="517414"/>
        </a:xfrm>
        <a:prstGeom prst="leftArrow">
          <a:avLst/>
        </a:prstGeom>
        <a:noFill/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 rot="10824978">
        <a:off x="2485491" y="814026"/>
        <a:ext cx="434001" cy="517414"/>
      </dsp:txXfrm>
    </dsp:sp>
    <dsp:sp modelId="{D219AEE5-F9D8-45B5-A6DE-9B1440951F53}">
      <dsp:nvSpPr>
        <dsp:cNvPr id="0" name=""/>
        <dsp:cNvSpPr/>
      </dsp:nvSpPr>
      <dsp:spPr>
        <a:xfrm>
          <a:off x="0" y="435569"/>
          <a:ext cx="2305350" cy="125180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35000"/>
                <a:satMod val="253000"/>
              </a:schemeClr>
            </a:gs>
            <a:gs pos="50000">
              <a:schemeClr val="accent5">
                <a:tint val="42000"/>
                <a:satMod val="255000"/>
              </a:schemeClr>
            </a:gs>
            <a:gs pos="97000">
              <a:schemeClr val="accent5">
                <a:tint val="53000"/>
                <a:satMod val="260000"/>
              </a:schemeClr>
            </a:gs>
            <a:gs pos="100000">
              <a:schemeClr val="accent5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/>
            <a:t>More factors</a:t>
          </a:r>
          <a:endParaRPr lang="zh-CN" altLang="en-US" sz="2200" b="1" kern="1200" dirty="0"/>
        </a:p>
      </dsp:txBody>
      <dsp:txXfrm>
        <a:off x="0" y="435569"/>
        <a:ext cx="2305350" cy="1251808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98C47FE-C850-4675-A292-7F60C9CC0D95}">
      <dsp:nvSpPr>
        <dsp:cNvPr id="0" name=""/>
        <dsp:cNvSpPr/>
      </dsp:nvSpPr>
      <dsp:spPr>
        <a:xfrm>
          <a:off x="6385660" y="0"/>
          <a:ext cx="2745164" cy="1270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35000"/>
                <a:satMod val="253000"/>
              </a:schemeClr>
            </a:gs>
            <a:gs pos="50000">
              <a:schemeClr val="accent5">
                <a:tint val="42000"/>
                <a:satMod val="255000"/>
              </a:schemeClr>
            </a:gs>
            <a:gs pos="97000">
              <a:schemeClr val="accent5">
                <a:tint val="53000"/>
                <a:satMod val="260000"/>
              </a:schemeClr>
            </a:gs>
            <a:gs pos="100000">
              <a:schemeClr val="accent5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002060"/>
              </a:solidFill>
            </a:rPr>
            <a:t>Better predictions</a:t>
          </a:r>
          <a:endParaRPr lang="zh-CN" altLang="en-US" sz="2400" b="1" kern="1200" dirty="0">
            <a:solidFill>
              <a:srgbClr val="002060"/>
            </a:solidFill>
          </a:endParaRPr>
        </a:p>
      </dsp:txBody>
      <dsp:txXfrm>
        <a:off x="6385660" y="0"/>
        <a:ext cx="2745164" cy="1270000"/>
      </dsp:txXfrm>
    </dsp:sp>
    <dsp:sp modelId="{8C4E1A9A-BFE7-4A7F-9372-63A89CBD8B47}">
      <dsp:nvSpPr>
        <dsp:cNvPr id="0" name=""/>
        <dsp:cNvSpPr/>
      </dsp:nvSpPr>
      <dsp:spPr>
        <a:xfrm rot="10800000">
          <a:off x="5567943" y="243947"/>
          <a:ext cx="772667" cy="782105"/>
        </a:xfrm>
        <a:prstGeom prst="leftArrow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500" kern="1200"/>
        </a:p>
      </dsp:txBody>
      <dsp:txXfrm rot="10800000">
        <a:off x="5567943" y="243947"/>
        <a:ext cx="772667" cy="782105"/>
      </dsp:txXfrm>
    </dsp:sp>
    <dsp:sp modelId="{53D1F567-D83F-4869-A64A-2412836C64AB}">
      <dsp:nvSpPr>
        <dsp:cNvPr id="0" name=""/>
        <dsp:cNvSpPr/>
      </dsp:nvSpPr>
      <dsp:spPr>
        <a:xfrm>
          <a:off x="3069105" y="0"/>
          <a:ext cx="2478919" cy="1270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35000"/>
                <a:satMod val="253000"/>
              </a:schemeClr>
            </a:gs>
            <a:gs pos="50000">
              <a:schemeClr val="accent5">
                <a:tint val="42000"/>
                <a:satMod val="255000"/>
              </a:schemeClr>
            </a:gs>
            <a:gs pos="97000">
              <a:schemeClr val="accent5">
                <a:tint val="53000"/>
                <a:satMod val="260000"/>
              </a:schemeClr>
            </a:gs>
            <a:gs pos="100000">
              <a:schemeClr val="accent5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002060"/>
              </a:solidFill>
            </a:rPr>
            <a:t>Simple model</a:t>
          </a:r>
          <a:endParaRPr lang="zh-CN" altLang="en-US" sz="2400" b="1" kern="1200" dirty="0">
            <a:solidFill>
              <a:srgbClr val="002060"/>
            </a:solidFill>
          </a:endParaRPr>
        </a:p>
      </dsp:txBody>
      <dsp:txXfrm>
        <a:off x="3069105" y="0"/>
        <a:ext cx="2478919" cy="1270000"/>
      </dsp:txXfrm>
    </dsp:sp>
    <dsp:sp modelId="{884ED286-CB5C-408B-8DFB-93B7947B0242}">
      <dsp:nvSpPr>
        <dsp:cNvPr id="0" name=""/>
        <dsp:cNvSpPr/>
      </dsp:nvSpPr>
      <dsp:spPr>
        <a:xfrm rot="10800000">
          <a:off x="2160153" y="218330"/>
          <a:ext cx="992796" cy="833339"/>
        </a:xfrm>
        <a:prstGeom prst="leftArrow">
          <a:avLst/>
        </a:prstGeom>
        <a:solidFill>
          <a:schemeClr val="accent5"/>
        </a:solidFill>
        <a:ln w="25400" cap="flat" cmpd="sng" algn="ctr">
          <a:solidFill>
            <a:schemeClr val="lt1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800" kern="1200"/>
        </a:p>
      </dsp:txBody>
      <dsp:txXfrm rot="10800000">
        <a:off x="2160153" y="218330"/>
        <a:ext cx="992796" cy="833339"/>
      </dsp:txXfrm>
    </dsp:sp>
    <dsp:sp modelId="{D219AEE5-F9D8-45B5-A6DE-9B1440951F53}">
      <dsp:nvSpPr>
        <dsp:cNvPr id="0" name=""/>
        <dsp:cNvSpPr/>
      </dsp:nvSpPr>
      <dsp:spPr>
        <a:xfrm>
          <a:off x="49736" y="0"/>
          <a:ext cx="2218293" cy="12700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35000"/>
                <a:satMod val="253000"/>
              </a:schemeClr>
            </a:gs>
            <a:gs pos="50000">
              <a:schemeClr val="accent5">
                <a:tint val="42000"/>
                <a:satMod val="255000"/>
              </a:schemeClr>
            </a:gs>
            <a:gs pos="97000">
              <a:schemeClr val="accent5">
                <a:tint val="53000"/>
                <a:satMod val="260000"/>
              </a:schemeClr>
            </a:gs>
            <a:gs pos="100000">
              <a:schemeClr val="accent5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>
              <a:solidFill>
                <a:srgbClr val="002060"/>
              </a:solidFill>
            </a:rPr>
            <a:t>Fewer nonzero parameters</a:t>
          </a:r>
          <a:endParaRPr lang="zh-CN" altLang="en-US" sz="2400" b="1" kern="1200" dirty="0">
            <a:solidFill>
              <a:srgbClr val="002060"/>
            </a:solidFill>
          </a:endParaRPr>
        </a:p>
      </dsp:txBody>
      <dsp:txXfrm>
        <a:off x="49736" y="0"/>
        <a:ext cx="2218293" cy="127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209DC4D6-251A-4E32-9F58-5EF63A864BC7}" type="datetimeFigureOut">
              <a:rPr lang="en-US" altLang="zh-CN" smtClean="0"/>
              <a:pPr/>
              <a:t>5/15/2012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8457CA08-D0DF-4B92-803D-2F678DDCE254}" type="slidenum">
              <a:rPr lang="zh-CN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066486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FE1E7E57-1F10-4268-99D2-CEDBAC6DAB5A}" type="datetimeFigureOut">
              <a:rPr/>
              <a:pPr/>
              <a:t>9/11/2006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1D2386A3-2E31-4C9B-B0BE-45709ADB9841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="" xmlns:p14="http://schemas.microsoft.com/office/powerpoint/2010/main" val="272038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10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14</a:t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16</a:t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17</a:t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18</a:t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25</a:t>
            </a:fld>
            <a:endParaRPr 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30</a:t>
            </a:fld>
            <a:endParaRPr 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35</a:t>
            </a:fld>
            <a:endParaRPr 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37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altLang="zh-CN" smtClean="0"/>
              <a:pPr/>
              <a:t>9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 latinLnBrk="0">
              <a:defRPr lang="zh-CN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2" name="Shap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 latinLnBrk="0">
              <a:buNone/>
              <a:defRPr lang="zh-CN"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/>
              <a:pPr/>
              <a:t>9/11/2006</a:t>
            </a:fld>
            <a:endParaRPr lang="zh-CN"/>
          </a:p>
        </p:txBody>
      </p:sp>
      <p:sp>
        <p:nvSpPr>
          <p:cNvPr id="20" name="Shap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zh-CN" sz="2800">
                <a:solidFill>
                  <a:schemeClr val="tx2"/>
                </a:solidFill>
              </a:rPr>
              <a:pPr/>
              <a:t>‹#›</a:t>
            </a:fld>
            <a:endParaRPr lang="zh-C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/>
              <a:pPr/>
              <a:t>9/11/2006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zh-CN" sz="2800">
                <a:solidFill>
                  <a:schemeClr val="tx2"/>
                </a:solidFill>
              </a:rPr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/>
              <a:pPr/>
              <a:t>9/11/2006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zh-CN" sz="2800">
                <a:solidFill>
                  <a:schemeClr val="tx2"/>
                </a:solidFill>
              </a:rPr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33440A-D04E-4FB0-ACBB-D1FD42651063}" type="datetime1">
              <a:rPr/>
              <a:pPr/>
              <a:t>9/11/2006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C7EF4D-DD50-400C-9F04-EB20CB99416E}" type="slidenum">
              <a:rPr lang="zh-CN" sz="2800">
                <a:solidFill>
                  <a:schemeClr val="tx2"/>
                </a:solidFill>
              </a:rPr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 latinLnBrk="0">
              <a:lnSpc>
                <a:spcPts val="4500"/>
              </a:lnSpc>
              <a:buNone/>
              <a:defRPr lang="zh-CN" sz="4000" b="1" cap="all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 latinLnBrk="0">
              <a:lnSpc>
                <a:spcPts val="2300"/>
              </a:lnSpc>
              <a:spcBef>
                <a:spcPts val="0"/>
              </a:spcBef>
              <a:buNone/>
              <a:defRPr lang="zh-CN"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FADA7-12A5-4168-87FD-0A7BA931419B}" type="datetime1">
              <a:rPr/>
              <a:pPr/>
              <a:t>9/11/2006</a:t>
            </a:fld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/>
              <a:pPr/>
              <a:t>‹#›</a:t>
            </a:fld>
            <a:endParaRPr lang="zh-C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 latinLnBrk="0">
              <a:defRPr lang="zh-CN" sz="2800"/>
            </a:lvl1pPr>
            <a:lvl2pPr>
              <a:defRPr lang="zh-CN" sz="2400"/>
            </a:lvl2pPr>
            <a:lvl3pPr>
              <a:defRPr lang="zh-CN" sz="2000"/>
            </a:lvl3pPr>
            <a:lvl4pPr>
              <a:defRPr lang="zh-CN" sz="1800"/>
            </a:lvl4pPr>
            <a:lvl5pPr>
              <a:defRPr lang="zh-CN"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FC5A2C-8CF9-418C-929E-59F23F70E5F3}" type="datetime1">
              <a:rPr/>
              <a:pPr/>
              <a:t>9/11/2006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 latinLnBrk="0">
              <a:defRPr lang="zh-CN" sz="45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CN" sz="19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 latinLnBrk="0">
              <a:lnSpc>
                <a:spcPct val="100000"/>
              </a:lnSpc>
              <a:spcBef>
                <a:spcPts val="100"/>
              </a:spcBef>
              <a:buNone/>
              <a:defRPr lang="zh-CN" sz="1900" b="0">
                <a:solidFill>
                  <a:schemeClr val="tx1"/>
                </a:solidFill>
              </a:defRPr>
            </a:lvl1pPr>
            <a:lvl2pPr>
              <a:buNone/>
              <a:defRPr lang="zh-CN" sz="2000" b="1"/>
            </a:lvl2pPr>
            <a:lvl3pPr>
              <a:buNone/>
              <a:defRPr lang="zh-CN" sz="1800" b="1"/>
            </a:lvl3pPr>
            <a:lvl4pPr>
              <a:buNone/>
              <a:defRPr lang="zh-CN" sz="1600" b="1"/>
            </a:lvl4pPr>
            <a:lvl5pPr>
              <a:buNone/>
              <a:defRPr lang="zh-CN"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CN" sz="2400"/>
            </a:lvl1pPr>
            <a:lvl2pPr>
              <a:lnSpc>
                <a:spcPct val="100000"/>
              </a:lnSpc>
              <a:spcBef>
                <a:spcPts val="700"/>
              </a:spcBef>
              <a:defRPr lang="zh-CN" sz="2000"/>
            </a:lvl2pPr>
            <a:lvl3pPr>
              <a:lnSpc>
                <a:spcPct val="100000"/>
              </a:lnSpc>
              <a:spcBef>
                <a:spcPts val="700"/>
              </a:spcBef>
              <a:defRPr lang="zh-CN" sz="1800"/>
            </a:lvl3pPr>
            <a:lvl4pPr>
              <a:lnSpc>
                <a:spcPct val="100000"/>
              </a:lnSpc>
              <a:spcBef>
                <a:spcPts val="700"/>
              </a:spcBef>
              <a:defRPr lang="zh-CN" sz="1600"/>
            </a:lvl4pPr>
            <a:lvl5pPr>
              <a:lnSpc>
                <a:spcPct val="100000"/>
              </a:lnSpc>
              <a:spcBef>
                <a:spcPts val="700"/>
              </a:spcBef>
              <a:defRPr lang="zh-CN"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 latinLnBrk="0">
              <a:lnSpc>
                <a:spcPct val="100000"/>
              </a:lnSpc>
              <a:spcBef>
                <a:spcPts val="700"/>
              </a:spcBef>
              <a:defRPr lang="zh-CN" sz="2400"/>
            </a:lvl1pPr>
            <a:lvl2pPr>
              <a:lnSpc>
                <a:spcPct val="100000"/>
              </a:lnSpc>
              <a:spcBef>
                <a:spcPts val="700"/>
              </a:spcBef>
              <a:defRPr lang="zh-CN" sz="2000"/>
            </a:lvl2pPr>
            <a:lvl3pPr>
              <a:lnSpc>
                <a:spcPct val="100000"/>
              </a:lnSpc>
              <a:spcBef>
                <a:spcPts val="700"/>
              </a:spcBef>
              <a:defRPr lang="zh-CN" sz="1800"/>
            </a:lvl3pPr>
            <a:lvl4pPr>
              <a:lnSpc>
                <a:spcPct val="100000"/>
              </a:lnSpc>
              <a:spcBef>
                <a:spcPts val="700"/>
              </a:spcBef>
              <a:defRPr lang="zh-CN" sz="1600"/>
            </a:lvl4pPr>
            <a:lvl5pPr>
              <a:lnSpc>
                <a:spcPct val="100000"/>
              </a:lnSpc>
              <a:spcBef>
                <a:spcPts val="700"/>
              </a:spcBef>
              <a:defRPr lang="zh-CN"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569BAF-DF50-49A9-A24B-E772F34D4EE8}" type="datetime1">
              <a:rPr/>
              <a:pPr/>
              <a:t>9/11/2006</a:t>
            </a:fld>
            <a:endParaRPr lang="zh-CN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29F9C-0FE7-4725-BBF1-3A439DEFF6B8}" type="datetime1">
              <a:rPr/>
              <a:pPr/>
              <a:t>9/11/2006</a:t>
            </a:fld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/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192ABE-290F-4556-9BE6-EA283C4356C3}" type="datetime1">
              <a:rPr/>
              <a:pPr/>
              <a:t>9/11/2006</a:t>
            </a:fld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/>
              <a:pPr/>
              <a:t>‹#›</a:t>
            </a:fld>
            <a:endParaRPr lang="zh-C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 latinLnBrk="0">
              <a:lnSpc>
                <a:spcPts val="2000"/>
              </a:lnSpc>
              <a:buNone/>
              <a:defRPr lang="zh-CN" sz="2200" b="1" cap="all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 latinLnBrk="0">
              <a:lnSpc>
                <a:spcPct val="100000"/>
              </a:lnSpc>
              <a:spcBef>
                <a:spcPts val="0"/>
              </a:spcBef>
              <a:buNone/>
              <a:defRPr lang="zh-CN" sz="1400"/>
            </a:lvl1pPr>
            <a:lvl2pPr>
              <a:buNone/>
              <a:defRPr lang="zh-CN" sz="1200"/>
            </a:lvl2pPr>
            <a:lvl3pPr>
              <a:buNone/>
              <a:defRPr lang="zh-CN" sz="1000"/>
            </a:lvl3pPr>
            <a:lvl4pPr>
              <a:buNone/>
              <a:defRPr lang="zh-CN" sz="900"/>
            </a:lvl4pPr>
            <a:lvl5pPr>
              <a:buNone/>
              <a:defRPr lang="zh-CN"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 latinLnBrk="0"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137221-B4EC-499E-8F13-52A4FCD99E36}" type="datetime1">
              <a:rPr/>
              <a:pPr/>
              <a:t>9/11/2006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zh-CN">
                <a:solidFill>
                  <a:srgbClr val="FFFFFF"/>
                </a:solidFill>
              </a:rPr>
              <a:p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 latinLnBrk="0">
              <a:buNone/>
              <a:defRPr lang="zh-CN" sz="2100" b="1"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6F042D-FBEA-40C8-ACF1-388DE857BC66}" type="datetime1">
              <a:rPr/>
              <a:pPr/>
              <a:t>9/11/2006</a:t>
            </a:fld>
            <a:endParaRPr lang="zh-CN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6442B7-F7A6-44F5-A940-BF91B5A1AE3C}" type="slidenum">
              <a:rPr lang="zh-CN">
                <a:solidFill>
                  <a:srgbClr val="FFFFFF"/>
                </a:solidFill>
              </a:rPr>
              <a:pPr/>
              <a:t>‹#›</a:t>
            </a:fld>
            <a:endParaRPr lang="zh-C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zh-CN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 latinLnBrk="0">
              <a:buNone/>
              <a:defRPr lang="zh-CN" sz="3200"/>
            </a:lvl1pPr>
            <a:extLst/>
          </a:lstStyle>
          <a:p>
            <a:pPr marL="0" algn="l"/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 latinLnBrk="0">
              <a:lnSpc>
                <a:spcPts val="1600"/>
              </a:lnSpc>
              <a:spcBef>
                <a:spcPts val="0"/>
              </a:spcBef>
              <a:buNone/>
              <a:defRPr lang="zh-CN" sz="1400">
                <a:solidFill>
                  <a:srgbClr val="777777"/>
                </a:solidFill>
              </a:defRPr>
            </a:lvl1pPr>
            <a:lvl2pPr>
              <a:defRPr lang="zh-CN" sz="1200"/>
            </a:lvl2pPr>
            <a:lvl3pPr>
              <a:defRPr lang="zh-CN" sz="1000"/>
            </a:lvl3pPr>
            <a:lvl4pPr>
              <a:defRPr lang="zh-CN" sz="900"/>
            </a:lvl4pPr>
            <a:lvl5pPr>
              <a:defRPr lang="zh-CN"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  <a:p>
            <a:pPr lvl="5"/>
            <a:r>
              <a:rPr lang="zh-CN"/>
              <a:t>第六级</a:t>
            </a:r>
          </a:p>
          <a:p>
            <a:pPr lvl="6"/>
            <a:r>
              <a:rPr lang="zh-CN"/>
              <a:t>第七级</a:t>
            </a:r>
          </a:p>
          <a:p>
            <a:pPr lvl="7"/>
            <a:r>
              <a:rPr lang="zh-CN"/>
              <a:t>第八级</a:t>
            </a:r>
          </a:p>
          <a:p>
            <a:pPr lvl="8"/>
            <a:r>
              <a:rPr lang="zh-CN"/>
              <a:t>第九级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1A33440A-D04E-4FB0-ACBB-D1FD42651063}" type="datetime1">
              <a:rPr/>
              <a:pPr algn="r"/>
              <a:t>9/11/2006</a:t>
            </a:fld>
            <a:endParaRPr lang="zh-CN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latinLnBrk="0">
              <a:defRPr lang="zh-CN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E5C7EF4D-DD50-400C-9F04-EB20CB99416E}" type="slidenum">
              <a:rPr lang="zh-CN" sz="2800">
                <a:solidFill>
                  <a:schemeClr val="tx2"/>
                </a:solidFill>
              </a:rPr>
              <a:pPr algn="ctr"/>
              <a:t>‹#›</a:t>
            </a:fld>
            <a:endParaRPr lang="zh-CN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0" hangingPunct="1">
        <a:spcBef>
          <a:spcPct val="0"/>
        </a:spcBef>
        <a:buNone/>
        <a:defRPr lang="zh-CN"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CN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6.png"/><Relationship Id="rId9" Type="http://schemas.microsoft.com/office/2007/relationships/diagramDrawing" Target="../diagrams/drawing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19.png"/><Relationship Id="rId9" Type="http://schemas.microsoft.com/office/2007/relationships/diagramDrawing" Target="../diagrams/drawing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8.png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743200" y="1371600"/>
            <a:ext cx="6400800" cy="2286000"/>
          </a:xfrm>
        </p:spPr>
        <p:txBody>
          <a:bodyPr>
            <a:noAutofit/>
          </a:bodyPr>
          <a:lstStyle/>
          <a:p>
            <a:r>
              <a:rPr lang="en-US" altLang="zh-CN" sz="2800" b="1" dirty="0" smtClean="0">
                <a:solidFill>
                  <a:srgbClr val="002060"/>
                </a:solidFill>
                <a:effectLst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MONETARY POLICY ANALYSIS </a:t>
            </a:r>
            <a:br>
              <a:rPr lang="en-US" altLang="zh-CN" sz="2800" b="1" dirty="0" smtClean="0">
                <a:solidFill>
                  <a:srgbClr val="002060"/>
                </a:solidFill>
                <a:effectLst/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r>
              <a:rPr lang="en-US" altLang="zh-CN" sz="2800" b="1" dirty="0" smtClean="0">
                <a:solidFill>
                  <a:srgbClr val="002060"/>
                </a:solidFill>
                <a:effectLst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BASED ON </a:t>
            </a:r>
            <a:r>
              <a:rPr lang="zh-CN" altLang="zh-CN" sz="2800" b="1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zh-CN" altLang="zh-CN" sz="2800" b="1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b="1" dirty="0" smtClean="0">
                <a:solidFill>
                  <a:srgbClr val="C00000"/>
                </a:solidFill>
                <a:effectLst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LASSO</a:t>
            </a:r>
            <a:r>
              <a:rPr lang="en-US" altLang="zh-CN" sz="2800" b="1" dirty="0" smtClean="0">
                <a:solidFill>
                  <a:srgbClr val="002060"/>
                </a:solidFill>
                <a:effectLst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-ASSISTED VECTOR AUTOREGRESSION (LAVAR)</a:t>
            </a:r>
            <a:endParaRPr lang="zh-CN" sz="2800" b="1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48000" y="4114800"/>
            <a:ext cx="7406640" cy="29718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Jiahan Li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Assistant professor of Statistics</a:t>
            </a: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University of Notre Dame</a:t>
            </a:r>
          </a:p>
          <a:p>
            <a:endParaRPr lang="en-US" altLang="zh-CN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R/Finance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406640" cy="8413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Applications</a:t>
            </a:r>
            <a:endParaRPr lang="zh-CN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763000" cy="47793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rgbClr val="002060"/>
                </a:solidFill>
              </a:rPr>
              <a:t> Forecast short-term interest rate</a:t>
            </a:r>
          </a:p>
          <a:p>
            <a:pPr marL="73025" indent="384175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2060"/>
                </a:solidFill>
              </a:rPr>
              <a:t>Forecast yield curve (by no-arbitrage assumption)</a:t>
            </a:r>
          </a:p>
          <a:p>
            <a:pPr marL="73025" indent="384175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</a:rPr>
              <a:t>Forecast the effects of monetary policy</a:t>
            </a:r>
          </a:p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 marL="73025" indent="384175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rgbClr val="002060"/>
                </a:solidFill>
              </a:rPr>
              <a:t>Forecast monthly foreign exchange return</a:t>
            </a:r>
          </a:p>
          <a:p>
            <a:pPr marL="73025" indent="384175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rgbClr val="002060"/>
                </a:solidFill>
              </a:rPr>
              <a:t>Forecast the bond risk premia </a:t>
            </a:r>
          </a:p>
          <a:p>
            <a:pPr marL="73025" indent="384175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rgbClr val="002060"/>
                </a:solidFill>
              </a:rPr>
              <a:t>Forecast the equity risk premia </a:t>
            </a:r>
          </a:p>
          <a:p>
            <a:pPr marL="73025" indent="384175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406640" cy="8413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Monetary policy</a:t>
            </a:r>
            <a:endParaRPr lang="zh-CN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763000" cy="47793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rgbClr val="002060"/>
                </a:solidFill>
              </a:rPr>
              <a:t> Monetary policy: Central </a:t>
            </a:r>
            <a:r>
              <a:rPr lang="en-US" altLang="zh-CN" dirty="0" err="1" smtClean="0">
                <a:solidFill>
                  <a:srgbClr val="002060"/>
                </a:solidFill>
              </a:rPr>
              <a:t>banks’efforts</a:t>
            </a:r>
            <a:r>
              <a:rPr lang="en-US" altLang="zh-CN" dirty="0" smtClean="0">
                <a:solidFill>
                  <a:srgbClr val="002060"/>
                </a:solidFill>
              </a:rPr>
              <a:t> to promote economic growth and stability</a:t>
            </a:r>
          </a:p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rgbClr val="002060"/>
                </a:solidFill>
              </a:rPr>
              <a:t>   Policy instrument: </a:t>
            </a:r>
            <a:r>
              <a:rPr lang="en-US" altLang="zh-CN" dirty="0" smtClean="0">
                <a:solidFill>
                  <a:srgbClr val="C00000"/>
                </a:solidFill>
              </a:rPr>
              <a:t>federal funds rate </a:t>
            </a:r>
            <a:r>
              <a:rPr lang="en-US" altLang="zh-CN" dirty="0" smtClean="0">
                <a:solidFill>
                  <a:srgbClr val="002060"/>
                </a:solidFill>
              </a:rPr>
              <a:t>(short-term interbank lending rate)</a:t>
            </a:r>
          </a:p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rgbClr val="002060"/>
                </a:solidFill>
              </a:rPr>
              <a:t>   Federal funds target rate is determined by the Federal Open Market Committee</a:t>
            </a:r>
          </a:p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rgbClr val="002060"/>
                </a:solidFill>
              </a:rPr>
              <a:t>   Effective federal funds rate is controlled by money supply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406640" cy="8413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Federal fund rate (FFR)</a:t>
            </a:r>
            <a:endParaRPr lang="zh-CN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6172200"/>
            <a:ext cx="449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i="1" dirty="0" smtClean="0"/>
              <a:t>Data Source: Federal Reserve Bank of St. Louis</a:t>
            </a:r>
            <a:endParaRPr lang="zh-CN" altLang="en-US" sz="1500" i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600200"/>
            <a:ext cx="7110454" cy="428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406640" cy="8413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Monetary policy</a:t>
            </a:r>
            <a:endParaRPr lang="zh-CN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7711440" cy="47793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rgbClr val="002060"/>
                </a:solidFill>
              </a:rPr>
              <a:t>   Goal of monetary policy (in U.S.): </a:t>
            </a:r>
          </a:p>
          <a:p>
            <a:pPr>
              <a:spcAft>
                <a:spcPts val="1200"/>
              </a:spcAft>
              <a:buClr>
                <a:srgbClr val="002060"/>
              </a:buClr>
            </a:pPr>
            <a:r>
              <a:rPr lang="en-US" altLang="zh-CN" dirty="0" smtClean="0">
                <a:solidFill>
                  <a:srgbClr val="002060"/>
                </a:solidFill>
              </a:rPr>
              <a:t>Maintain stable prices and low unemployment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406640" cy="8413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Consumer Price Index (CPI)</a:t>
            </a:r>
            <a:endParaRPr lang="zh-CN" dirty="0">
              <a:solidFill>
                <a:srgbClr val="00206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752600"/>
            <a:ext cx="759863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505200" y="6248400"/>
            <a:ext cx="449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i="1" dirty="0" smtClean="0"/>
              <a:t>Data Source: Bureau of Labor Statistics Data</a:t>
            </a:r>
            <a:endParaRPr lang="zh-CN" altLang="en-US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406640" cy="8413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Unemployment rate </a:t>
            </a:r>
            <a:endParaRPr lang="zh-CN" dirty="0">
              <a:solidFill>
                <a:srgbClr val="00206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828800"/>
            <a:ext cx="7467600" cy="4138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05200" y="6248400"/>
            <a:ext cx="449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i="1" dirty="0" smtClean="0"/>
              <a:t>Data Source: Bureau of Labor Statistics Data</a:t>
            </a:r>
            <a:endParaRPr lang="zh-CN" altLang="en-US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406640" cy="8413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Monetary policy</a:t>
            </a:r>
            <a:endParaRPr lang="zh-CN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7711440" cy="47793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rgbClr val="002060"/>
                </a:solidFill>
              </a:rPr>
              <a:t>   Goal of monetary policy (in U.S.): </a:t>
            </a:r>
          </a:p>
          <a:p>
            <a:pPr>
              <a:spcAft>
                <a:spcPts val="1200"/>
              </a:spcAft>
              <a:buClr>
                <a:srgbClr val="002060"/>
              </a:buClr>
            </a:pPr>
            <a:r>
              <a:rPr lang="en-US" altLang="zh-CN" dirty="0" smtClean="0">
                <a:solidFill>
                  <a:srgbClr val="002060"/>
                </a:solidFill>
              </a:rPr>
              <a:t>Maintain stable prices and low unemployment rate</a:t>
            </a:r>
          </a:p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rgbClr val="002060"/>
                </a:solidFill>
              </a:rPr>
              <a:t>   Goal of monetary policy analysis:</a:t>
            </a:r>
          </a:p>
          <a:p>
            <a:pPr marL="73025" indent="384175">
              <a:spcAft>
                <a:spcPts val="1200"/>
              </a:spcAft>
              <a:buClr>
                <a:srgbClr val="002060"/>
              </a:buClr>
            </a:pPr>
            <a:r>
              <a:rPr lang="en-US" altLang="zh-CN" dirty="0" smtClean="0">
                <a:solidFill>
                  <a:srgbClr val="002060"/>
                </a:solidFill>
              </a:rPr>
              <a:t>1. Predict the change of federal funds rate</a:t>
            </a:r>
          </a:p>
          <a:p>
            <a:pPr marL="73025" indent="384175">
              <a:spcAft>
                <a:spcPts val="1200"/>
              </a:spcAft>
              <a:buClr>
                <a:srgbClr val="002060"/>
              </a:buClr>
            </a:pPr>
            <a:r>
              <a:rPr lang="en-US" altLang="zh-CN" dirty="0" smtClean="0">
                <a:solidFill>
                  <a:srgbClr val="002060"/>
                </a:solidFill>
              </a:rPr>
              <a:t>2. Based on the predictions, estimate its effects on the whole economy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406640" cy="8413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Monetary policy analysis</a:t>
            </a:r>
            <a:endParaRPr lang="zh-CN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7711440" cy="47793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rgbClr val="002060"/>
                </a:solidFill>
              </a:rPr>
              <a:t>   Monetary policy analysis measures the quantitative effects of increasing / decreasing federal funds rate on the rest of the economy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endParaRPr lang="en-US" altLang="zh-CN" dirty="0" smtClean="0">
              <a:solidFill>
                <a:srgbClr val="002060"/>
              </a:soli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533400" y="2819400"/>
          <a:ext cx="7315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406640" cy="8413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Monetary policy analysis</a:t>
            </a:r>
            <a:endParaRPr lang="zh-CN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7711440" cy="47793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rgbClr val="002060"/>
                </a:solidFill>
              </a:rPr>
              <a:t>   Vector Auto-Regression (VAR)  </a:t>
            </a:r>
          </a:p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rgbClr val="002060"/>
                </a:solidFill>
              </a:rPr>
              <a:t>   Three categories of VAR models</a:t>
            </a:r>
          </a:p>
          <a:p>
            <a:pPr marL="5207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</a:rPr>
              <a:t>   Low-dimensional VAR</a:t>
            </a:r>
          </a:p>
          <a:p>
            <a:pPr marL="5207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Factor-augmented VAR (FAVAR)</a:t>
            </a:r>
          </a:p>
          <a:p>
            <a:pPr marL="5207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   LASSO-assisted VAR (LAVAR)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9808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Low-dimensional VAR</a:t>
            </a: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447800"/>
            <a:ext cx="76200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ass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762000"/>
            <a:ext cx="9144001" cy="5061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49808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Low-dimensional VAR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457200" y="1524000"/>
            <a:ext cx="8077200" cy="5334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u"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  </a:t>
            </a:r>
            <a:r>
              <a:rPr lang="en-US" altLang="zh-CN" sz="3200" dirty="0" smtClean="0">
                <a:solidFill>
                  <a:srgbClr val="002060"/>
                </a:solidFill>
              </a:rPr>
              <a:t>Vector regression (lag p)</a:t>
            </a:r>
          </a:p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u"/>
            </a:pPr>
            <a:endParaRPr lang="en-US" altLang="zh-CN" sz="3200" noProof="0" dirty="0" smtClean="0"/>
          </a:p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u"/>
            </a:pPr>
            <a:endParaRPr lang="en-US" altLang="zh-CN" sz="3200" dirty="0" smtClean="0"/>
          </a:p>
          <a:p>
            <a:pPr marL="365760" lvl="0" indent="-283464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u"/>
            </a:pPr>
            <a:endParaRPr lang="en-US" altLang="zh-CN" sz="3200" noProof="0" dirty="0" smtClean="0"/>
          </a:p>
          <a:p>
            <a:pPr marL="365760" lvl="0" indent="-283464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u"/>
            </a:pPr>
            <a:r>
              <a:rPr lang="en-US" altLang="zh-CN" sz="3200" dirty="0" smtClean="0">
                <a:solidFill>
                  <a:srgbClr val="002060"/>
                </a:solidFill>
              </a:rPr>
              <a:t>    </a:t>
            </a:r>
            <a:r>
              <a:rPr lang="en-US" altLang="zh-CN" sz="3000" noProof="0" dirty="0" smtClean="0">
                <a:solidFill>
                  <a:srgbClr val="002060"/>
                </a:solidFill>
              </a:rPr>
              <a:t>This system of equations characterize the interplay </a:t>
            </a:r>
            <a:r>
              <a:rPr lang="en-US" altLang="zh-CN" sz="3000" noProof="0" dirty="0" smtClean="0"/>
              <a:t>of </a:t>
            </a:r>
            <a:r>
              <a:rPr lang="en-US" altLang="zh-CN" sz="3000" noProof="0" dirty="0" smtClean="0">
                <a:solidFill>
                  <a:srgbClr val="C00000"/>
                </a:solidFill>
              </a:rPr>
              <a:t>CPI</a:t>
            </a:r>
            <a:r>
              <a:rPr lang="en-US" altLang="zh-CN" sz="3000" noProof="0" dirty="0" smtClean="0"/>
              <a:t>, </a:t>
            </a:r>
            <a:r>
              <a:rPr lang="en-US" altLang="zh-CN" sz="3000" noProof="0" dirty="0" smtClean="0">
                <a:solidFill>
                  <a:srgbClr val="C00000"/>
                </a:solidFill>
              </a:rPr>
              <a:t>Unemployment</a:t>
            </a:r>
            <a:r>
              <a:rPr lang="en-US" altLang="zh-CN" sz="3000" noProof="0" dirty="0" smtClean="0"/>
              <a:t> </a:t>
            </a:r>
            <a:r>
              <a:rPr lang="en-US" altLang="zh-CN" sz="3000" noProof="0" dirty="0" smtClean="0">
                <a:solidFill>
                  <a:srgbClr val="C00000"/>
                </a:solidFill>
              </a:rPr>
              <a:t>rate</a:t>
            </a:r>
            <a:r>
              <a:rPr lang="en-US" altLang="zh-CN" sz="3000" noProof="0" dirty="0" smtClean="0"/>
              <a:t> and </a:t>
            </a:r>
            <a:r>
              <a:rPr lang="en-US" altLang="zh-CN" sz="3000" noProof="0" dirty="0" smtClean="0">
                <a:solidFill>
                  <a:srgbClr val="C00000"/>
                </a:solidFill>
              </a:rPr>
              <a:t>FFR</a:t>
            </a:r>
            <a:r>
              <a:rPr lang="en-US" altLang="zh-CN" sz="3000" noProof="0" dirty="0" smtClean="0"/>
              <a:t>. 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2209800"/>
            <a:ext cx="8610600" cy="1303483"/>
          </a:xfrm>
          <a:prstGeom prst="rect">
            <a:avLst/>
          </a:prstGeom>
          <a:noFill/>
        </p:spPr>
      </p:pic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8153401" cy="1515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1705546"/>
            <a:ext cx="6553200" cy="515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>
          <a:xfrm>
            <a:off x="152400" y="1524000"/>
            <a:ext cx="8534400" cy="228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</a:pPr>
            <a:endParaRPr lang="en-US" altLang="zh-CN" sz="2500" dirty="0" smtClean="0">
              <a:solidFill>
                <a:srgbClr val="002060"/>
              </a:solidFill>
            </a:endParaRPr>
          </a:p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</a:pPr>
            <a:endParaRPr lang="en-US" altLang="zh-CN" sz="2500" dirty="0" smtClean="0">
              <a:solidFill>
                <a:srgbClr val="002060"/>
              </a:solidFill>
            </a:endParaRPr>
          </a:p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</a:pPr>
            <a:r>
              <a:rPr lang="en-US" altLang="zh-CN" sz="2500" dirty="0" smtClean="0">
                <a:solidFill>
                  <a:srgbClr val="002060"/>
                </a:solidFill>
              </a:rPr>
              <a:t>An example from Stock and Watson (2001)   </a:t>
            </a: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002060"/>
              </a:solidFill>
            </a:endParaRP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276600"/>
            <a:ext cx="747769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图示 10"/>
          <p:cNvGraphicFramePr/>
          <p:nvPr/>
        </p:nvGraphicFramePr>
        <p:xfrm>
          <a:off x="228600" y="990600"/>
          <a:ext cx="8686800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9808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Problems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533400" y="1676400"/>
            <a:ext cx="8229600" cy="4191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u"/>
            </a:pP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000" dirty="0" smtClean="0">
                <a:solidFill>
                  <a:srgbClr val="002060"/>
                </a:solidFill>
              </a:rPr>
              <a:t>Low-dimensional VAR characterizes the interplay </a:t>
            </a:r>
            <a:r>
              <a:rPr lang="en-US" altLang="zh-CN" sz="3000" dirty="0" smtClean="0"/>
              <a:t>of </a:t>
            </a:r>
            <a:r>
              <a:rPr lang="en-US" altLang="zh-CN" sz="3000" dirty="0" smtClean="0">
                <a:solidFill>
                  <a:srgbClr val="C00000"/>
                </a:solidFill>
              </a:rPr>
              <a:t>CPI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C00000"/>
                </a:solidFill>
              </a:rPr>
              <a:t>Unemployment</a:t>
            </a:r>
            <a:r>
              <a:rPr lang="en-US" altLang="zh-CN" sz="3000" dirty="0" smtClean="0"/>
              <a:t> </a:t>
            </a:r>
            <a:r>
              <a:rPr lang="en-US" altLang="zh-CN" sz="3000" dirty="0" smtClean="0">
                <a:solidFill>
                  <a:srgbClr val="C00000"/>
                </a:solidFill>
              </a:rPr>
              <a:t>rate</a:t>
            </a:r>
            <a:r>
              <a:rPr lang="en-US" altLang="zh-CN" sz="3000" dirty="0" smtClean="0"/>
              <a:t> and </a:t>
            </a:r>
            <a:r>
              <a:rPr lang="en-US" altLang="zh-CN" sz="3000" dirty="0" smtClean="0">
                <a:solidFill>
                  <a:srgbClr val="C00000"/>
                </a:solidFill>
              </a:rPr>
              <a:t>FFR</a:t>
            </a:r>
            <a:r>
              <a:rPr lang="en-US" altLang="zh-CN" sz="3000" dirty="0" smtClean="0">
                <a:solidFill>
                  <a:srgbClr val="002060"/>
                </a:solidFill>
              </a:rPr>
              <a:t>   </a:t>
            </a:r>
          </a:p>
          <a:p>
            <a:pPr marL="365760" lvl="0" indent="-283464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u"/>
            </a:pPr>
            <a:r>
              <a:rPr lang="en-US" altLang="zh-CN" sz="3000" dirty="0" smtClean="0">
                <a:solidFill>
                  <a:srgbClr val="002060"/>
                </a:solidFill>
              </a:rPr>
              <a:t> More than 3 variables are monitored by central banks and market participants.</a:t>
            </a:r>
          </a:p>
          <a:p>
            <a:pPr marL="365760" lvl="0" indent="-283464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u"/>
            </a:pPr>
            <a:r>
              <a:rPr lang="en-US" altLang="zh-CN" sz="3000" dirty="0" smtClean="0">
                <a:solidFill>
                  <a:srgbClr val="002060"/>
                </a:solidFill>
              </a:rPr>
              <a:t> High-dimensional VAR in a data-rich environment.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13192" cy="1143000"/>
          </a:xfrm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rgbClr val="002060"/>
                </a:solidFill>
              </a:rPr>
              <a:t>Data (120 time series)</a:t>
            </a:r>
            <a:endParaRPr lang="zh-CN" altLang="en-US" sz="3800" dirty="0">
              <a:solidFill>
                <a:srgbClr val="002060"/>
              </a:solidFill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57200" y="1295400"/>
          <a:ext cx="7086600" cy="5334004"/>
        </p:xfrm>
        <a:graphic>
          <a:graphicData uri="http://schemas.openxmlformats.org/drawingml/2006/table">
            <a:tbl>
              <a:tblPr/>
              <a:tblGrid>
                <a:gridCol w="5992848"/>
                <a:gridCol w="1093752"/>
              </a:tblGrid>
              <a:tr h="4103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Real output and income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4103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Employment and hours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3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Consumption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3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Housing starts and sales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3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Real inventories, orders and unfilled orders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3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Stock prices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3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Exchange rates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3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Interest rates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3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Money and credit quantity aggregates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3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Price indexes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3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Average hourly earnings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03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Consumer expectation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308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406640" cy="8413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Monetary policy analysis</a:t>
            </a:r>
            <a:endParaRPr lang="zh-CN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7711440" cy="47793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rgbClr val="002060"/>
                </a:solidFill>
              </a:rPr>
              <a:t>Vector Auto-Regression (VAR)  </a:t>
            </a:r>
          </a:p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rgbClr val="002060"/>
                </a:solidFill>
              </a:rPr>
              <a:t>Three categories of  VAR models</a:t>
            </a:r>
          </a:p>
          <a:p>
            <a:pPr marL="5207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  Low-dimensional VAR</a:t>
            </a:r>
          </a:p>
          <a:p>
            <a:pPr marL="5207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Factor-augmented VAR (FAVAR)</a:t>
            </a:r>
          </a:p>
          <a:p>
            <a:pPr marL="5207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  LASSO-assisted VAR (LAVAR)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13192" cy="1143000"/>
          </a:xfrm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rgbClr val="002060"/>
                </a:solidFill>
              </a:rPr>
              <a:t>Factor-augmented VAR (FAVAR)</a:t>
            </a:r>
            <a:endParaRPr lang="zh-CN" altLang="en-US" sz="3800" dirty="0">
              <a:solidFill>
                <a:srgbClr val="002060"/>
              </a:solidFill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457200" y="1295400"/>
            <a:ext cx="8077200" cy="556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u"/>
            </a:pPr>
            <a:r>
              <a:rPr lang="en-US" altLang="zh-CN" sz="2500" dirty="0" smtClean="0">
                <a:solidFill>
                  <a:srgbClr val="002060"/>
                </a:solidFill>
              </a:rPr>
              <a:t>   Bernanke, </a:t>
            </a:r>
            <a:r>
              <a:rPr lang="en-US" altLang="zh-CN" sz="2500" dirty="0" err="1" smtClean="0">
                <a:solidFill>
                  <a:srgbClr val="002060"/>
                </a:solidFill>
              </a:rPr>
              <a:t>Boivin</a:t>
            </a:r>
            <a:r>
              <a:rPr lang="en-US" altLang="zh-CN" sz="2500" dirty="0" smtClean="0">
                <a:solidFill>
                  <a:srgbClr val="002060"/>
                </a:solidFill>
              </a:rPr>
              <a:t> and </a:t>
            </a:r>
            <a:r>
              <a:rPr lang="en-US" altLang="zh-CN" sz="2500" dirty="0" err="1" smtClean="0">
                <a:solidFill>
                  <a:srgbClr val="002060"/>
                </a:solidFill>
              </a:rPr>
              <a:t>Eliasz</a:t>
            </a:r>
            <a:r>
              <a:rPr lang="en-US" altLang="zh-CN" sz="2500" dirty="0" smtClean="0">
                <a:solidFill>
                  <a:srgbClr val="002060"/>
                </a:solidFill>
              </a:rPr>
              <a:t> (2005)</a:t>
            </a:r>
          </a:p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u"/>
            </a:pPr>
            <a:r>
              <a:rPr lang="en-US" altLang="zh-CN" sz="2500" dirty="0" smtClean="0">
                <a:solidFill>
                  <a:srgbClr val="002060"/>
                </a:solidFill>
              </a:rPr>
              <a:t>   Use principle component analysis (PCA)</a:t>
            </a:r>
          </a:p>
          <a:p>
            <a:pPr marL="365760" lvl="0" indent="-283464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ct val="80000"/>
            </a:pPr>
            <a:endParaRPr lang="en-US" altLang="zh-CN" sz="2500" baseline="-25000" dirty="0" smtClean="0">
              <a:solidFill>
                <a:srgbClr val="002060"/>
              </a:solidFill>
            </a:endParaRPr>
          </a:p>
          <a:p>
            <a:pPr marL="365760" lvl="0" indent="-283464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ct val="80000"/>
            </a:pPr>
            <a:endParaRPr lang="en-US" altLang="zh-CN" sz="2500" baseline="-25000" dirty="0" smtClean="0">
              <a:solidFill>
                <a:srgbClr val="002060"/>
              </a:solidFill>
            </a:endParaRPr>
          </a:p>
          <a:p>
            <a:pPr marL="365760" lvl="0" indent="-283464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ct val="80000"/>
            </a:pPr>
            <a:endParaRPr lang="en-US" altLang="zh-CN" sz="2500" baseline="-25000" dirty="0" smtClean="0">
              <a:solidFill>
                <a:srgbClr val="002060"/>
              </a:solidFill>
            </a:endParaRPr>
          </a:p>
          <a:p>
            <a:pPr marL="365760" lvl="0" indent="-283464">
              <a:lnSpc>
                <a:spcPts val="3000"/>
              </a:lnSpc>
              <a:spcBef>
                <a:spcPts val="12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u"/>
            </a:pPr>
            <a:r>
              <a:rPr lang="en-US" altLang="zh-CN" sz="2500" dirty="0" smtClean="0">
                <a:solidFill>
                  <a:srgbClr val="002060"/>
                </a:solidFill>
              </a:rPr>
              <a:t>   K is usually 3 or 5</a:t>
            </a: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533400" y="2438400"/>
          <a:ext cx="82296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9160" y="152400"/>
            <a:ext cx="7674840" cy="6731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5103674"/>
            <a:ext cx="1371600" cy="1754326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  <a:tileRect/>
          </a:gradFill>
          <a:effectLst/>
          <a:scene3d>
            <a:camera prst="perspectiveFront"/>
            <a:lightRig rig="threePt" dir="t"/>
          </a:scene3d>
          <a:sp3d extrusionH="76200">
            <a:extrusionClr>
              <a:schemeClr val="tx1"/>
            </a:extrusionClr>
          </a:sp3d>
        </p:spPr>
        <p:txBody>
          <a:bodyPr wrap="square" rtlCol="0">
            <a:spAutoFit/>
            <a:flatTx/>
          </a:bodyPr>
          <a:lstStyle/>
          <a:p>
            <a:r>
              <a:rPr lang="en-US" altLang="zh-CN" b="1" dirty="0" smtClean="0"/>
              <a:t>Impulse</a:t>
            </a:r>
          </a:p>
          <a:p>
            <a:r>
              <a:rPr lang="en-US" altLang="zh-CN" b="1" dirty="0" smtClean="0"/>
              <a:t>Response Functions from 3-factor FAVAR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715000"/>
            <a:ext cx="1371600" cy="1143000"/>
          </a:xfrm>
        </p:spPr>
        <p:txBody>
          <a:bodyPr>
            <a:normAutofit/>
          </a:bodyPr>
          <a:lstStyle/>
          <a:p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 factors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"/>
            <a:ext cx="7696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5103674"/>
            <a:ext cx="1371600" cy="1754326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  <a:tileRect/>
          </a:gradFill>
          <a:effectLst/>
          <a:scene3d>
            <a:camera prst="perspectiveFront"/>
            <a:lightRig rig="threePt" dir="t"/>
          </a:scene3d>
          <a:sp3d extrusionH="76200">
            <a:extrusionClr>
              <a:schemeClr val="tx1"/>
            </a:extrusionClr>
          </a:sp3d>
        </p:spPr>
        <p:txBody>
          <a:bodyPr wrap="square" rtlCol="0">
            <a:spAutoFit/>
            <a:flatTx/>
          </a:bodyPr>
          <a:lstStyle/>
          <a:p>
            <a:r>
              <a:rPr lang="en-US" altLang="zh-CN" b="1" dirty="0" smtClean="0"/>
              <a:t>Impulse</a:t>
            </a:r>
          </a:p>
          <a:p>
            <a:r>
              <a:rPr lang="en-US" altLang="zh-CN" b="1" dirty="0" smtClean="0"/>
              <a:t>Response Functions from 20-factor FAVAR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13192" cy="1143000"/>
          </a:xfrm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rgbClr val="002060"/>
                </a:solidFill>
              </a:rPr>
              <a:t>Problem of FAVAR</a:t>
            </a:r>
            <a:endParaRPr lang="zh-CN" altLang="en-US" sz="3800" dirty="0">
              <a:solidFill>
                <a:srgbClr val="002060"/>
              </a:solidFill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1066800" y="1295400"/>
            <a:ext cx="80772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图示 12"/>
          <p:cNvGraphicFramePr/>
          <p:nvPr/>
        </p:nvGraphicFramePr>
        <p:xfrm>
          <a:off x="685800" y="1600200"/>
          <a:ext cx="8077200" cy="21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Rectangle 2"/>
          <p:cNvSpPr txBox="1">
            <a:spLocks/>
          </p:cNvSpPr>
          <p:nvPr/>
        </p:nvSpPr>
        <p:spPr>
          <a:xfrm>
            <a:off x="533400" y="4724400"/>
            <a:ext cx="8153400" cy="2133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Too many</a:t>
            </a:r>
            <a:r>
              <a:rPr kumimoji="0" lang="en-US" altLang="zh-CN" sz="26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parameters give high-dimensional VAR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asso_lunch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9144001" cy="5061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406640" cy="8413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Monetary policy analysis</a:t>
            </a:r>
            <a:endParaRPr lang="zh-CN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7711440" cy="47793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rgbClr val="002060"/>
                </a:solidFill>
              </a:rPr>
              <a:t>Vector Auto-Regression (VAR)  </a:t>
            </a:r>
          </a:p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rgbClr val="002060"/>
                </a:solidFill>
              </a:rPr>
              <a:t>   Three categories of VAR models</a:t>
            </a:r>
          </a:p>
          <a:p>
            <a:pPr marL="5207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  Low-dimensional VAR</a:t>
            </a:r>
          </a:p>
          <a:p>
            <a:pPr marL="5207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  Factor-augmented VAR (FAVAR)</a:t>
            </a:r>
          </a:p>
          <a:p>
            <a:pPr marL="520700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LASSO-assisted VAR (LAVAR)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13192" cy="1143000"/>
          </a:xfrm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rgbClr val="002060"/>
                </a:solidFill>
              </a:rPr>
              <a:t>Lasso estimation</a:t>
            </a:r>
            <a:endParaRPr lang="zh-CN" altLang="en-US" sz="3800" dirty="0">
              <a:solidFill>
                <a:srgbClr val="002060"/>
              </a:solidFill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1066800" y="1295400"/>
            <a:ext cx="80772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"/>
          <p:cNvSpPr txBox="1">
            <a:spLocks/>
          </p:cNvSpPr>
          <p:nvPr/>
        </p:nvSpPr>
        <p:spPr>
          <a:xfrm>
            <a:off x="533400" y="2895600"/>
            <a:ext cx="8229600" cy="2286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u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365760" marR="0" lvl="0" indent="-283464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# of nonzero estimates &lt; 120*120 = 14400, which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is determined by </a:t>
            </a:r>
            <a:r>
              <a:rPr lang="en-US" altLang="zh-CN" sz="2400" i="1" noProof="0" dirty="0" smtClean="0">
                <a:solidFill>
                  <a:srgbClr val="002060"/>
                </a:solidFill>
              </a:rPr>
              <a:t>S</a:t>
            </a:r>
            <a:r>
              <a:rPr lang="en-US" altLang="zh-CN" sz="2400" dirty="0" smtClean="0">
                <a:solidFill>
                  <a:srgbClr val="002060"/>
                </a:solidFill>
              </a:rPr>
              <a:t> </a:t>
            </a:r>
          </a:p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CN" sz="2400" dirty="0" smtClean="0">
                <a:solidFill>
                  <a:srgbClr val="002060"/>
                </a:solidFill>
              </a:rPr>
              <a:t> </a:t>
            </a:r>
            <a:r>
              <a:rPr lang="en-US" altLang="zh-CN" sz="2400" i="1" dirty="0" smtClean="0">
                <a:solidFill>
                  <a:srgbClr val="002060"/>
                </a:solidFill>
              </a:rPr>
              <a:t>S</a:t>
            </a:r>
            <a:r>
              <a:rPr lang="en-US" altLang="zh-CN" sz="2400" dirty="0" smtClean="0">
                <a:solidFill>
                  <a:srgbClr val="002060"/>
                </a:solidFill>
              </a:rPr>
              <a:t> is further determined </a:t>
            </a:r>
            <a:r>
              <a:rPr lang="en-US" altLang="zh-CN" sz="2400" dirty="0">
                <a:solidFill>
                  <a:srgbClr val="002060"/>
                </a:solidFill>
              </a:rPr>
              <a:t>by </a:t>
            </a:r>
            <a:r>
              <a:rPr lang="en-US" altLang="zh-CN" sz="2400" dirty="0" smtClean="0">
                <a:solidFill>
                  <a:srgbClr val="002060"/>
                </a:solidFill>
              </a:rPr>
              <a:t>data (data-driven method)</a:t>
            </a:r>
          </a:p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rgbClr val="002060"/>
              </a:buClr>
              <a:buSzPct val="80000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524000"/>
            <a:ext cx="8482042" cy="1371600"/>
          </a:xfrm>
          <a:prstGeom prst="rect">
            <a:avLst/>
          </a:prstGeom>
          <a:noFill/>
        </p:spPr>
      </p:pic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"/>
          <p:cNvSpPr txBox="1">
            <a:spLocks/>
          </p:cNvSpPr>
          <p:nvPr/>
        </p:nvSpPr>
        <p:spPr>
          <a:xfrm>
            <a:off x="609600" y="4572000"/>
            <a:ext cx="8077200" cy="1219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宋体"/>
            </a:endParaRPr>
          </a:p>
        </p:txBody>
      </p:sp>
      <p:graphicFrame>
        <p:nvGraphicFramePr>
          <p:cNvPr id="22" name="图示 21"/>
          <p:cNvGraphicFramePr/>
          <p:nvPr/>
        </p:nvGraphicFramePr>
        <p:xfrm>
          <a:off x="0" y="5181600"/>
          <a:ext cx="9144000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858000" y="0"/>
            <a:ext cx="2286000" cy="1200329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  <a:tileRect/>
          </a:gradFill>
          <a:effectLst/>
          <a:scene3d>
            <a:camera prst="perspectiveFront"/>
            <a:lightRig rig="threePt" dir="t"/>
          </a:scene3d>
          <a:sp3d extrusionH="76200">
            <a:extrusionClr>
              <a:schemeClr val="tx1"/>
            </a:extrusionClr>
          </a:sp3d>
        </p:spPr>
        <p:txBody>
          <a:bodyPr wrap="square" rtlCol="0">
            <a:spAutoFit/>
            <a:flatTx/>
          </a:bodyPr>
          <a:lstStyle/>
          <a:p>
            <a:r>
              <a:rPr lang="en-US" altLang="zh-CN" b="1" dirty="0" smtClean="0"/>
              <a:t>Error of </a:t>
            </a:r>
          </a:p>
          <a:p>
            <a:r>
              <a:rPr lang="en-US" altLang="zh-CN" b="1" dirty="0" smtClean="0"/>
              <a:t>in-sample fit from January 1959 to August 1996</a:t>
            </a:r>
            <a:endParaRPr lang="zh-CN" altLang="en-US" b="1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1066800" y="1295400"/>
            <a:ext cx="80772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228600"/>
            <a:ext cx="7952740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"/>
            <a:ext cx="77724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6781800" y="0"/>
            <a:ext cx="2362200" cy="1477328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  <a:tileRect/>
          </a:gradFill>
          <a:effectLst/>
          <a:scene3d>
            <a:camera prst="perspectiveFront"/>
            <a:lightRig rig="threePt" dir="t"/>
          </a:scene3d>
          <a:sp3d extrusionH="76200">
            <a:extrusionClr>
              <a:schemeClr val="tx1"/>
            </a:extrusionClr>
          </a:sp3d>
        </p:spPr>
        <p:txBody>
          <a:bodyPr wrap="square" rtlCol="0">
            <a:spAutoFit/>
            <a:flatTx/>
          </a:bodyPr>
          <a:lstStyle/>
          <a:p>
            <a:r>
              <a:rPr lang="en-US" altLang="zh-CN" b="1" dirty="0" smtClean="0"/>
              <a:t>Predictive error of </a:t>
            </a:r>
          </a:p>
          <a:p>
            <a:r>
              <a:rPr lang="en-US" altLang="zh-CN" b="1" dirty="0" smtClean="0"/>
              <a:t>one-step ahead forecasts over 60 months after</a:t>
            </a:r>
          </a:p>
          <a:p>
            <a:r>
              <a:rPr lang="en-US" altLang="zh-CN" b="1" dirty="0" smtClean="0"/>
              <a:t>August 1996</a:t>
            </a:r>
            <a:endParaRPr lang="zh-CN" altLang="en-US" b="1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1066800" y="1295400"/>
            <a:ext cx="80772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0" y="1"/>
            <a:ext cx="3200400" cy="369332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  <a:tileRect/>
          </a:gradFill>
          <a:effectLst/>
          <a:scene3d>
            <a:camera prst="perspectiveFront"/>
            <a:lightRig rig="threePt" dir="t"/>
          </a:scene3d>
          <a:sp3d extrusionH="76200">
            <a:extrusionClr>
              <a:schemeClr val="tx1"/>
            </a:extrusionClr>
          </a:sp3d>
        </p:spPr>
        <p:txBody>
          <a:bodyPr wrap="square" rtlCol="0">
            <a:spAutoFit/>
            <a:flatTx/>
          </a:bodyPr>
          <a:lstStyle/>
          <a:p>
            <a:r>
              <a:rPr lang="en-US" altLang="zh-CN" b="1" dirty="0" smtClean="0"/>
              <a:t>Impulse Response </a:t>
            </a:r>
            <a:r>
              <a:rPr lang="en-US" altLang="zh-CN" b="1" dirty="0" smtClean="0"/>
              <a:t>Functions</a:t>
            </a:r>
            <a:endParaRPr lang="zh-CN" altLang="en-US" b="1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1066800" y="1295400"/>
            <a:ext cx="80772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" name="图片 18" descr="IRF_v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86805"/>
            <a:ext cx="9144000" cy="6571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763000" cy="39624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sz="2800" dirty="0" smtClean="0">
                <a:solidFill>
                  <a:srgbClr val="002060"/>
                </a:solidFill>
              </a:rPr>
              <a:t>Forecast FX rates, bond risk premia, equity premia by selecting important predictors</a:t>
            </a:r>
          </a:p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endParaRPr lang="en-US" altLang="zh-CN" sz="2800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endParaRPr lang="en-US" altLang="zh-CN" sz="2800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sz="2800" dirty="0" smtClean="0">
                <a:solidFill>
                  <a:srgbClr val="C00000"/>
                </a:solidFill>
              </a:rPr>
              <a:t>R Package:</a:t>
            </a:r>
            <a:r>
              <a:rPr lang="en-US" altLang="zh-CN" sz="2800" dirty="0" smtClean="0">
                <a:solidFill>
                  <a:srgbClr val="002060"/>
                </a:solidFill>
              </a:rPr>
              <a:t> 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lars</a:t>
            </a:r>
            <a:r>
              <a:rPr lang="en-US" altLang="zh-CN" sz="2800" dirty="0" smtClean="0">
                <a:solidFill>
                  <a:srgbClr val="002060"/>
                </a:solidFill>
              </a:rPr>
              <a:t>, 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elasticnet</a:t>
            </a:r>
            <a:r>
              <a:rPr lang="en-US" altLang="zh-CN" sz="2800" dirty="0" smtClean="0">
                <a:solidFill>
                  <a:srgbClr val="002060"/>
                </a:solidFill>
              </a:rPr>
              <a:t>, 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glmnet</a:t>
            </a:r>
            <a:endParaRPr lang="en-US" altLang="zh-CN" sz="2800" dirty="0" smtClean="0">
              <a:solidFill>
                <a:srgbClr val="002060"/>
              </a:solidFill>
            </a:endParaRPr>
          </a:p>
          <a:p>
            <a:pPr marL="73025" indent="384175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endParaRPr lang="en-US" altLang="zh-CN" sz="2800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sz="2800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sz="2800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sz="2800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sz="2800" dirty="0" smtClean="0">
              <a:solidFill>
                <a:srgbClr val="002060"/>
              </a:solidFill>
            </a:endParaRPr>
          </a:p>
        </p:txBody>
      </p:sp>
      <p:sp>
        <p:nvSpPr>
          <p:cNvPr id="6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406640" cy="8413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Other applications of lasso</a:t>
            </a:r>
            <a:endParaRPr lang="zh-C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1066800" y="1295400"/>
            <a:ext cx="80772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495800" y="838200"/>
            <a:ext cx="3377260" cy="448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4329925" y="5715000"/>
            <a:ext cx="48140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you! 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lasso_lunch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14400"/>
            <a:ext cx="9144000" cy="5061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lasso_sta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9144000" cy="5061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406640" cy="8413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Motivation</a:t>
            </a:r>
            <a:endParaRPr lang="zh-CN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763000" cy="50292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rgbClr val="002060"/>
                </a:solidFill>
              </a:rPr>
              <a:t> Large models with many parameters</a:t>
            </a:r>
          </a:p>
          <a:p>
            <a:pPr marL="73025" indent="384175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2060"/>
                </a:solidFill>
              </a:rPr>
              <a:t>Large vector autoregressions</a:t>
            </a:r>
          </a:p>
          <a:p>
            <a:pPr marL="73025" indent="384175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2060"/>
                </a:solidFill>
              </a:rPr>
              <a:t>Multivariate GARCH</a:t>
            </a:r>
          </a:p>
          <a:p>
            <a:pPr marL="73025" indent="384175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2060"/>
                </a:solidFill>
              </a:rPr>
              <a:t>Dynamic correlation models</a:t>
            </a:r>
          </a:p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rgbClr val="002060"/>
                </a:solidFill>
              </a:rPr>
              <a:t>   Do NOT try to estimate all parameters</a:t>
            </a:r>
          </a:p>
          <a:p>
            <a:pPr marL="73025" indent="506413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rgbClr val="002060"/>
                </a:solidFill>
              </a:rPr>
              <a:t>Some parameters are estimated exactly as zero </a:t>
            </a: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406640" cy="84132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Lasso (a model selection tool)</a:t>
            </a:r>
            <a:endParaRPr lang="zh-CN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9144000" cy="502920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 err="1" smtClean="0">
                <a:solidFill>
                  <a:srgbClr val="002060"/>
                </a:solidFill>
              </a:rPr>
              <a:t>y</a:t>
            </a:r>
            <a:r>
              <a:rPr lang="en-US" altLang="zh-CN" baseline="-25000" dirty="0" err="1" smtClean="0">
                <a:solidFill>
                  <a:srgbClr val="002060"/>
                </a:solidFill>
              </a:rPr>
              <a:t>i</a:t>
            </a:r>
            <a:r>
              <a:rPr lang="en-US" altLang="zh-CN" dirty="0" smtClean="0">
                <a:solidFill>
                  <a:srgbClr val="002060"/>
                </a:solidFill>
              </a:rPr>
              <a:t> = x</a:t>
            </a:r>
            <a:r>
              <a:rPr lang="en-US" altLang="zh-CN" baseline="-25000" dirty="0" smtClean="0">
                <a:solidFill>
                  <a:srgbClr val="002060"/>
                </a:solidFill>
              </a:rPr>
              <a:t>1i</a:t>
            </a:r>
            <a:r>
              <a:rPr lang="en-US" altLang="zh-CN" dirty="0" smtClean="0">
                <a:solidFill>
                  <a:srgbClr val="002060"/>
                </a:solidFill>
              </a:rPr>
              <a:t>*b</a:t>
            </a:r>
            <a:r>
              <a:rPr lang="en-US" altLang="zh-CN" baseline="-25000" dirty="0" smtClean="0">
                <a:solidFill>
                  <a:srgbClr val="002060"/>
                </a:solidFill>
              </a:rPr>
              <a:t>1 </a:t>
            </a:r>
            <a:r>
              <a:rPr lang="en-US" altLang="zh-CN" dirty="0" smtClean="0">
                <a:solidFill>
                  <a:srgbClr val="002060"/>
                </a:solidFill>
              </a:rPr>
              <a:t>+ … + </a:t>
            </a:r>
            <a:r>
              <a:rPr lang="en-US" altLang="zh-CN" dirty="0" err="1" smtClean="0">
                <a:solidFill>
                  <a:srgbClr val="002060"/>
                </a:solidFill>
              </a:rPr>
              <a:t>x</a:t>
            </a:r>
            <a:r>
              <a:rPr lang="en-US" altLang="zh-CN" baseline="-25000" dirty="0" err="1" smtClean="0">
                <a:solidFill>
                  <a:srgbClr val="002060"/>
                </a:solidFill>
              </a:rPr>
              <a:t>pi</a:t>
            </a:r>
            <a:r>
              <a:rPr lang="en-US" altLang="zh-CN" dirty="0" smtClean="0">
                <a:solidFill>
                  <a:srgbClr val="002060"/>
                </a:solidFill>
              </a:rPr>
              <a:t>*</a:t>
            </a:r>
            <a:r>
              <a:rPr lang="en-US" altLang="zh-CN" dirty="0" err="1" smtClean="0">
                <a:solidFill>
                  <a:srgbClr val="002060"/>
                </a:solidFill>
              </a:rPr>
              <a:t>b</a:t>
            </a:r>
            <a:r>
              <a:rPr lang="en-US" altLang="zh-CN" baseline="-25000" dirty="0" err="1" smtClean="0">
                <a:solidFill>
                  <a:srgbClr val="002060"/>
                </a:solidFill>
              </a:rPr>
              <a:t>p</a:t>
            </a:r>
            <a:r>
              <a:rPr lang="en-US" altLang="zh-CN" dirty="0" smtClean="0">
                <a:solidFill>
                  <a:srgbClr val="002060"/>
                </a:solidFill>
              </a:rPr>
              <a:t> + </a:t>
            </a:r>
            <a:r>
              <a:rPr lang="en-US" altLang="zh-CN" dirty="0" err="1" smtClean="0">
                <a:solidFill>
                  <a:srgbClr val="002060"/>
                </a:solidFill>
              </a:rPr>
              <a:t>error</a:t>
            </a:r>
            <a:r>
              <a:rPr lang="en-US" altLang="zh-CN" baseline="-25000" dirty="0" err="1" smtClean="0">
                <a:solidFill>
                  <a:srgbClr val="002060"/>
                </a:solidFill>
              </a:rPr>
              <a:t>i</a:t>
            </a:r>
            <a:r>
              <a:rPr lang="en-US" altLang="zh-CN" dirty="0" smtClean="0">
                <a:solidFill>
                  <a:srgbClr val="002060"/>
                </a:solidFill>
              </a:rPr>
              <a:t>,	p ~ n, or p &gt; n</a:t>
            </a:r>
            <a:endParaRPr lang="en-US" altLang="zh-CN" baseline="-25000" dirty="0" smtClean="0">
              <a:solidFill>
                <a:srgbClr val="002060"/>
              </a:solidFill>
            </a:endParaRPr>
          </a:p>
          <a:p>
            <a:pPr marL="73025" indent="384175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2060"/>
                </a:solidFill>
              </a:rPr>
              <a:t>Option 1: Least squares</a:t>
            </a:r>
          </a:p>
          <a:p>
            <a:pPr marL="73025" indent="384175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C00000"/>
                </a:solidFill>
              </a:rPr>
              <a:t>Option 2: Least squares with constraint: </a:t>
            </a:r>
            <a:r>
              <a:rPr lang="en-US" altLang="zh-CN" dirty="0" smtClean="0">
                <a:solidFill>
                  <a:srgbClr val="002060"/>
                </a:solidFill>
              </a:rPr>
              <a:t>|b</a:t>
            </a:r>
            <a:r>
              <a:rPr lang="en-US" altLang="zh-CN" baseline="-25000" dirty="0" smtClean="0">
                <a:solidFill>
                  <a:srgbClr val="002060"/>
                </a:solidFill>
              </a:rPr>
              <a:t>1</a:t>
            </a:r>
            <a:r>
              <a:rPr lang="en-US" altLang="zh-CN" dirty="0" smtClean="0">
                <a:solidFill>
                  <a:srgbClr val="002060"/>
                </a:solidFill>
              </a:rPr>
              <a:t>|+ … + |</a:t>
            </a:r>
            <a:r>
              <a:rPr lang="en-US" altLang="zh-CN" dirty="0" err="1" smtClean="0">
                <a:solidFill>
                  <a:srgbClr val="002060"/>
                </a:solidFill>
              </a:rPr>
              <a:t>b</a:t>
            </a:r>
            <a:r>
              <a:rPr lang="en-US" altLang="zh-CN" baseline="-25000" dirty="0" err="1" smtClean="0">
                <a:solidFill>
                  <a:srgbClr val="002060"/>
                </a:solidFill>
              </a:rPr>
              <a:t>p</a:t>
            </a:r>
            <a:r>
              <a:rPr lang="en-US" altLang="zh-CN" dirty="0" smtClean="0">
                <a:solidFill>
                  <a:srgbClr val="002060"/>
                </a:solidFill>
              </a:rPr>
              <a:t>| &lt; </a:t>
            </a:r>
            <a:r>
              <a:rPr lang="en-US" altLang="zh-CN" i="1" dirty="0" smtClean="0">
                <a:solidFill>
                  <a:srgbClr val="002060"/>
                </a:solidFill>
              </a:rPr>
              <a:t>S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73025" indent="384175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2060"/>
                </a:solidFill>
              </a:rPr>
              <a:t>Result: A subset of </a:t>
            </a:r>
            <a:r>
              <a:rPr lang="en-US" altLang="zh-CN" b="1" dirty="0" smtClean="0">
                <a:solidFill>
                  <a:srgbClr val="002060"/>
                </a:solidFill>
              </a:rPr>
              <a:t>(</a:t>
            </a:r>
            <a:r>
              <a:rPr lang="en-US" altLang="zh-CN" dirty="0" smtClean="0">
                <a:solidFill>
                  <a:srgbClr val="002060"/>
                </a:solidFill>
              </a:rPr>
              <a:t>b</a:t>
            </a:r>
            <a:r>
              <a:rPr lang="en-US" altLang="zh-CN" baseline="-25000" dirty="0" smtClean="0">
                <a:solidFill>
                  <a:srgbClr val="002060"/>
                </a:solidFill>
              </a:rPr>
              <a:t>1</a:t>
            </a:r>
            <a:r>
              <a:rPr lang="en-US" altLang="zh-CN" dirty="0" smtClean="0">
                <a:solidFill>
                  <a:srgbClr val="002060"/>
                </a:solidFill>
              </a:rPr>
              <a:t> ,... ,</a:t>
            </a:r>
            <a:r>
              <a:rPr lang="en-US" altLang="zh-CN" dirty="0" err="1" smtClean="0">
                <a:solidFill>
                  <a:srgbClr val="002060"/>
                </a:solidFill>
              </a:rPr>
              <a:t>b</a:t>
            </a:r>
            <a:r>
              <a:rPr lang="en-US" altLang="zh-CN" baseline="-25000" dirty="0" err="1" smtClean="0">
                <a:solidFill>
                  <a:srgbClr val="002060"/>
                </a:solidFill>
              </a:rPr>
              <a:t>p</a:t>
            </a:r>
            <a:r>
              <a:rPr lang="en-US" altLang="zh-CN" b="1" dirty="0" smtClean="0">
                <a:solidFill>
                  <a:srgbClr val="002060"/>
                </a:solidFill>
              </a:rPr>
              <a:t>)</a:t>
            </a:r>
            <a:r>
              <a:rPr lang="en-US" altLang="zh-CN" dirty="0" smtClean="0">
                <a:solidFill>
                  <a:srgbClr val="002060"/>
                </a:solidFill>
              </a:rPr>
              <a:t> will be estimated exactly as 0</a:t>
            </a: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 marL="73025" indent="384175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002060"/>
                </a:solidFill>
              </a:rPr>
              <a:t>Result: small </a:t>
            </a:r>
            <a:r>
              <a:rPr lang="en-US" altLang="zh-CN" i="1" dirty="0" smtClean="0">
                <a:solidFill>
                  <a:srgbClr val="002060"/>
                </a:solidFill>
              </a:rPr>
              <a:t>S</a:t>
            </a:r>
            <a:r>
              <a:rPr lang="en-US" altLang="zh-CN" dirty="0" smtClean="0">
                <a:solidFill>
                  <a:srgbClr val="002060"/>
                </a:solidFill>
              </a:rPr>
              <a:t> gives fewer nonzero estimates</a:t>
            </a: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dirty="0" smtClean="0">
              <a:solidFill>
                <a:srgbClr val="002060"/>
              </a:soli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609600" y="3962400"/>
          <a:ext cx="82296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1066800" y="1295400"/>
            <a:ext cx="80772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图示 20"/>
          <p:cNvGraphicFramePr/>
          <p:nvPr/>
        </p:nvGraphicFramePr>
        <p:xfrm>
          <a:off x="0" y="5588000"/>
          <a:ext cx="9144000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4" name="图片 23" descr="regularizat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-1"/>
            <a:ext cx="9144000" cy="5206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1066800" y="1295400"/>
            <a:ext cx="80772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lnSpc>
                <a:spcPts val="3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1454662"/>
            <a:ext cx="5867400" cy="54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" name="图示 21"/>
          <p:cNvGraphicFramePr/>
          <p:nvPr/>
        </p:nvGraphicFramePr>
        <p:xfrm>
          <a:off x="0" y="0"/>
          <a:ext cx="9144000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406640" cy="8413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Take-home message..</a:t>
            </a:r>
            <a:endParaRPr lang="zh-CN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763000" cy="47793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sz="2800" dirty="0" smtClean="0">
                <a:solidFill>
                  <a:srgbClr val="002060"/>
                </a:solidFill>
              </a:rPr>
              <a:t>   Be cautious when fitting complex models</a:t>
            </a:r>
          </a:p>
          <a:p>
            <a:pPr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endParaRPr lang="en-US" altLang="zh-CN" sz="2800" dirty="0" smtClean="0">
              <a:solidFill>
                <a:srgbClr val="002060"/>
              </a:solidFill>
            </a:endParaRPr>
          </a:p>
          <a:p>
            <a:pPr marL="73025" indent="384175">
              <a:spcAft>
                <a:spcPts val="1200"/>
              </a:spcAft>
              <a:buClr>
                <a:srgbClr val="002060"/>
              </a:buClr>
              <a:buFont typeface="Wingdings" pitchFamily="2" charset="2"/>
              <a:buChar char="u"/>
            </a:pPr>
            <a:r>
              <a:rPr lang="en-US" altLang="zh-CN" sz="2800" dirty="0" smtClean="0">
                <a:solidFill>
                  <a:srgbClr val="002060"/>
                </a:solidFill>
              </a:rPr>
              <a:t>  If you are greedy in estimation, the prediction will NOT be optimal. </a:t>
            </a: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sz="2800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sz="2800" dirty="0" smtClean="0">
              <a:solidFill>
                <a:srgbClr val="002060"/>
              </a:solidFill>
            </a:endParaRPr>
          </a:p>
          <a:p>
            <a:pPr>
              <a:spcAft>
                <a:spcPts val="1200"/>
              </a:spcAft>
              <a:buClr>
                <a:srgbClr val="002060"/>
              </a:buClr>
            </a:pPr>
            <a:endParaRPr lang="en-US" altLang="zh-CN" sz="28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10167129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BAC94E0-821F-4154-927D-52C8073536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TS010167129</Template>
  <TotalTime>0</TotalTime>
  <Words>712</Words>
  <Application>Microsoft Office PowerPoint</Application>
  <PresentationFormat>全屏显示(4:3)</PresentationFormat>
  <Paragraphs>220</Paragraphs>
  <Slides>37</Slides>
  <Notes>37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TS010167129</vt:lpstr>
      <vt:lpstr>MONETARY POLICY ANALYSIS  BASED ON  LASSO-ASSISTED VECTOR AUTOREGRESSION (LAVAR)</vt:lpstr>
      <vt:lpstr>幻灯片 2</vt:lpstr>
      <vt:lpstr>幻灯片 3</vt:lpstr>
      <vt:lpstr>幻灯片 4</vt:lpstr>
      <vt:lpstr>Motivation</vt:lpstr>
      <vt:lpstr>Lasso (a model selection tool)</vt:lpstr>
      <vt:lpstr>幻灯片 7</vt:lpstr>
      <vt:lpstr>幻灯片 8</vt:lpstr>
      <vt:lpstr>Take-home message..</vt:lpstr>
      <vt:lpstr>Applications</vt:lpstr>
      <vt:lpstr>Monetary policy</vt:lpstr>
      <vt:lpstr>Federal fund rate (FFR)</vt:lpstr>
      <vt:lpstr>Monetary policy</vt:lpstr>
      <vt:lpstr>Consumer Price Index (CPI)</vt:lpstr>
      <vt:lpstr>Unemployment rate </vt:lpstr>
      <vt:lpstr>Monetary policy</vt:lpstr>
      <vt:lpstr>Monetary policy analysis</vt:lpstr>
      <vt:lpstr>Monetary policy analysis</vt:lpstr>
      <vt:lpstr>Low-dimensional VAR</vt:lpstr>
      <vt:lpstr>Low-dimensional VAR</vt:lpstr>
      <vt:lpstr>幻灯片 21</vt:lpstr>
      <vt:lpstr>幻灯片 22</vt:lpstr>
      <vt:lpstr>Problems</vt:lpstr>
      <vt:lpstr>Data (120 time series)</vt:lpstr>
      <vt:lpstr>Monetary policy analysis</vt:lpstr>
      <vt:lpstr>Factor-augmented VAR (FAVAR)</vt:lpstr>
      <vt:lpstr>幻灯片 27</vt:lpstr>
      <vt:lpstr>20 factors</vt:lpstr>
      <vt:lpstr>Problem of FAVAR</vt:lpstr>
      <vt:lpstr>Monetary policy analysis</vt:lpstr>
      <vt:lpstr>Lasso estimation</vt:lpstr>
      <vt:lpstr>幻灯片 32</vt:lpstr>
      <vt:lpstr>幻灯片 33</vt:lpstr>
      <vt:lpstr>幻灯片 34</vt:lpstr>
      <vt:lpstr>Other applications of lasso</vt:lpstr>
      <vt:lpstr>幻灯片 36</vt:lpstr>
      <vt:lpstr>幻灯片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2011-11-12T21:01:06Z</dcterms:created>
  <dcterms:modified xsi:type="dcterms:W3CDTF">2012-05-15T15:47:31Z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TC101671299990</vt:lpwstr>
  </property>
</Properties>
</file>