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89" r:id="rId4"/>
    <p:sldId id="317" r:id="rId5"/>
    <p:sldId id="316" r:id="rId6"/>
    <p:sldId id="281" r:id="rId7"/>
    <p:sldId id="318" r:id="rId8"/>
    <p:sldId id="319" r:id="rId9"/>
    <p:sldId id="323" r:id="rId10"/>
    <p:sldId id="282" r:id="rId11"/>
    <p:sldId id="290" r:id="rId12"/>
    <p:sldId id="286" r:id="rId13"/>
    <p:sldId id="293" r:id="rId14"/>
    <p:sldId id="261" r:id="rId15"/>
    <p:sldId id="263" r:id="rId16"/>
    <p:sldId id="262" r:id="rId17"/>
    <p:sldId id="264" r:id="rId18"/>
    <p:sldId id="294" r:id="rId19"/>
    <p:sldId id="308" r:id="rId20"/>
    <p:sldId id="307" r:id="rId21"/>
    <p:sldId id="310" r:id="rId22"/>
    <p:sldId id="311" r:id="rId23"/>
    <p:sldId id="312" r:id="rId24"/>
    <p:sldId id="309" r:id="rId25"/>
    <p:sldId id="315" r:id="rId26"/>
    <p:sldId id="297" r:id="rId27"/>
    <p:sldId id="304" r:id="rId28"/>
    <p:sldId id="320" r:id="rId29"/>
    <p:sldId id="322" r:id="rId30"/>
    <p:sldId id="321" r:id="rId31"/>
    <p:sldId id="313" r:id="rId32"/>
    <p:sldId id="314"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56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183B2ED-50F9-47E6-9DFF-7BE5B1E8D5CC}" type="datetimeFigureOut">
              <a:rPr lang="en-US" smtClean="0"/>
              <a:pPr/>
              <a:t>5/11/12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607B78-9A5E-4433-8166-FC8D45FDAFE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183B2ED-50F9-47E6-9DFF-7BE5B1E8D5CC}" type="datetimeFigureOut">
              <a:rPr lang="en-US" smtClean="0"/>
              <a:pPr/>
              <a:t>5/11/12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607B78-9A5E-4433-8166-FC8D45FDAFE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183B2ED-50F9-47E6-9DFF-7BE5B1E8D5CC}" type="datetimeFigureOut">
              <a:rPr lang="en-US" smtClean="0"/>
              <a:pPr/>
              <a:t>5/11/12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607B78-9A5E-4433-8166-FC8D45FDAFE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183B2ED-50F9-47E6-9DFF-7BE5B1E8D5CC}" type="datetimeFigureOut">
              <a:rPr lang="en-US" smtClean="0"/>
              <a:pPr/>
              <a:t>5/11/12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607B78-9A5E-4433-8166-FC8D45FDAFE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183B2ED-50F9-47E6-9DFF-7BE5B1E8D5CC}" type="datetimeFigureOut">
              <a:rPr lang="en-US" smtClean="0"/>
              <a:pPr/>
              <a:t>5/11/12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607B78-9A5E-4433-8166-FC8D45FDAFE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183B2ED-50F9-47E6-9DFF-7BE5B1E8D5CC}" type="datetimeFigureOut">
              <a:rPr lang="en-US" smtClean="0"/>
              <a:pPr/>
              <a:t>5/11/12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607B78-9A5E-4433-8166-FC8D45FDAFE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183B2ED-50F9-47E6-9DFF-7BE5B1E8D5CC}" type="datetimeFigureOut">
              <a:rPr lang="en-US" smtClean="0"/>
              <a:pPr/>
              <a:t>5/11/12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607B78-9A5E-4433-8166-FC8D45FDAFE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183B2ED-50F9-47E6-9DFF-7BE5B1E8D5CC}" type="datetimeFigureOut">
              <a:rPr lang="en-US" smtClean="0"/>
              <a:pPr/>
              <a:t>5/11/12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607B78-9A5E-4433-8166-FC8D45FDAFE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83B2ED-50F9-47E6-9DFF-7BE5B1E8D5CC}" type="datetimeFigureOut">
              <a:rPr lang="en-US" smtClean="0"/>
              <a:pPr/>
              <a:t>5/11/12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607B78-9A5E-4433-8166-FC8D45FDAFE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183B2ED-50F9-47E6-9DFF-7BE5B1E8D5CC}" type="datetimeFigureOut">
              <a:rPr lang="en-US" smtClean="0"/>
              <a:pPr/>
              <a:t>5/11/12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607B78-9A5E-4433-8166-FC8D45FDAFE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183B2ED-50F9-47E6-9DFF-7BE5B1E8D5CC}" type="datetimeFigureOut">
              <a:rPr lang="en-US" smtClean="0"/>
              <a:pPr/>
              <a:t>5/11/12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607B78-9A5E-4433-8166-FC8D45FDAFE7}"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183B2ED-50F9-47E6-9DFF-7BE5B1E8D5CC}" type="datetimeFigureOut">
              <a:rPr lang="en-US" smtClean="0"/>
              <a:pPr/>
              <a:t>5/11/12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607B78-9A5E-4433-8166-FC8D45FDAFE7}"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lum/>
          </a:blip>
          <a:srcRect/>
          <a:stretch>
            <a:fillRect l="-1000" r="-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2743200"/>
          </a:xfrm>
        </p:spPr>
        <p:txBody>
          <a:bodyPr>
            <a:normAutofit fontScale="90000"/>
          </a:bodyPr>
          <a:lstStyle/>
          <a:p>
            <a:pPr algn="r"/>
            <a:r>
              <a:rPr lang="en-US" dirty="0" smtClean="0"/>
              <a:t/>
            </a:r>
            <a:br>
              <a:rPr lang="en-US" dirty="0" smtClean="0"/>
            </a:br>
            <a:r>
              <a:rPr lang="en-US" dirty="0"/>
              <a:t/>
            </a:r>
            <a:br>
              <a:rPr lang="en-US" dirty="0"/>
            </a:br>
            <a:r>
              <a:rPr lang="en-US" dirty="0" smtClean="0"/>
              <a:t>	</a:t>
            </a:r>
            <a:r>
              <a:rPr lang="en-US" dirty="0" smtClean="0">
                <a:solidFill>
                  <a:schemeClr val="bg1"/>
                </a:solidFill>
              </a:rPr>
              <a:t> </a:t>
            </a:r>
            <a:br>
              <a:rPr lang="en-US" dirty="0" smtClean="0">
                <a:solidFill>
                  <a:schemeClr val="bg1"/>
                </a:solidFill>
              </a:rPr>
            </a:br>
            <a:r>
              <a:rPr lang="en-US" dirty="0" smtClean="0">
                <a:solidFill>
                  <a:schemeClr val="bg1"/>
                </a:solidFill>
              </a:rPr>
              <a:t/>
            </a:r>
            <a:br>
              <a:rPr lang="en-US" dirty="0" smtClean="0">
                <a:solidFill>
                  <a:schemeClr val="bg1"/>
                </a:solidFill>
              </a:rPr>
            </a:br>
            <a:r>
              <a:rPr lang="en-US" dirty="0" smtClean="0">
                <a:solidFill>
                  <a:schemeClr val="bg1"/>
                </a:solidFill>
              </a:rPr>
              <a:t/>
            </a:r>
            <a:br>
              <a:rPr lang="en-US" dirty="0" smtClean="0">
                <a:solidFill>
                  <a:schemeClr val="bg1"/>
                </a:solidFill>
              </a:rPr>
            </a:br>
            <a:r>
              <a:rPr lang="en-US" dirty="0" smtClean="0">
                <a:solidFill>
                  <a:schemeClr val="bg1"/>
                </a:solidFill>
              </a:rPr>
              <a:t>Liquid Gold, Illiquid Assets:</a:t>
            </a:r>
            <a:br>
              <a:rPr lang="en-US" dirty="0" smtClean="0">
                <a:solidFill>
                  <a:schemeClr val="bg1"/>
                </a:solidFill>
              </a:rPr>
            </a:br>
            <a:r>
              <a:rPr lang="en-US" dirty="0" smtClean="0">
                <a:solidFill>
                  <a:schemeClr val="bg1"/>
                </a:solidFill>
              </a:rPr>
              <a:t> Hedging Event Risk </a:t>
            </a:r>
            <a:br>
              <a:rPr lang="en-US" dirty="0" smtClean="0">
                <a:solidFill>
                  <a:schemeClr val="bg1"/>
                </a:solidFill>
              </a:rPr>
            </a:br>
            <a:r>
              <a:rPr lang="en-US" dirty="0" smtClean="0">
                <a:solidFill>
                  <a:schemeClr val="bg1"/>
                </a:solidFill>
              </a:rPr>
              <a:t>in Fixed Income Securities—</a:t>
            </a:r>
            <a:br>
              <a:rPr lang="en-US" dirty="0" smtClean="0">
                <a:solidFill>
                  <a:schemeClr val="bg1"/>
                </a:solidFill>
              </a:rPr>
            </a:br>
            <a:r>
              <a:rPr lang="en-US" dirty="0" smtClean="0">
                <a:solidFill>
                  <a:schemeClr val="bg1"/>
                </a:solidFill>
              </a:rPr>
              <a:t>BP Bonds in the Oil Disaster of 2010</a:t>
            </a:r>
            <a:endParaRPr lang="en-US" dirty="0">
              <a:solidFill>
                <a:schemeClr val="bg1"/>
              </a:solidFill>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Solution:</a:t>
            </a:r>
            <a:endParaRPr lang="en-US" dirty="0"/>
          </a:p>
        </p:txBody>
      </p:sp>
      <p:sp>
        <p:nvSpPr>
          <p:cNvPr id="3" name="Content Placeholder 2"/>
          <p:cNvSpPr>
            <a:spLocks noGrp="1"/>
          </p:cNvSpPr>
          <p:nvPr>
            <p:ph idx="1"/>
          </p:nvPr>
        </p:nvSpPr>
        <p:spPr>
          <a:xfrm>
            <a:off x="685800" y="2240280"/>
            <a:ext cx="8229600" cy="4389120"/>
          </a:xfrm>
        </p:spPr>
        <p:txBody>
          <a:bodyPr>
            <a:normAutofit fontScale="92500" lnSpcReduction="20000"/>
          </a:bodyPr>
          <a:lstStyle/>
          <a:p>
            <a:r>
              <a:rPr lang="en-US" sz="3900" dirty="0" smtClean="0"/>
              <a:t>Mixed-Asset Hedging</a:t>
            </a:r>
          </a:p>
          <a:p>
            <a:endParaRPr lang="en-US" sz="3600" dirty="0" smtClean="0"/>
          </a:p>
          <a:p>
            <a:pPr lvl="1"/>
            <a:r>
              <a:rPr lang="en-US" sz="3600" dirty="0" smtClean="0"/>
              <a:t>Why not use a combination of treasuries and equity instruments to hedge risk in corporate bonds?</a:t>
            </a:r>
          </a:p>
          <a:p>
            <a:pPr lvl="1"/>
            <a:endParaRPr lang="en-US" sz="3600" dirty="0" smtClean="0"/>
          </a:p>
          <a:p>
            <a:pPr lvl="1"/>
            <a:r>
              <a:rPr lang="en-US" sz="3600" dirty="0" smtClean="0"/>
              <a:t>Treasuries-interest rate hedge</a:t>
            </a:r>
          </a:p>
          <a:p>
            <a:pPr lvl="1"/>
            <a:endParaRPr lang="en-US" sz="3600" dirty="0" smtClean="0"/>
          </a:p>
          <a:p>
            <a:pPr lvl="1"/>
            <a:r>
              <a:rPr lang="en-US" sz="3600" dirty="0" smtClean="0"/>
              <a:t>Equities-event risk hedge</a:t>
            </a:r>
            <a:endParaRPr lang="en-US" sz="3600"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43000"/>
            <a:ext cx="8229600" cy="1143000"/>
          </a:xfrm>
        </p:spPr>
        <p:txBody>
          <a:bodyPr>
            <a:normAutofit fontScale="90000"/>
          </a:bodyPr>
          <a:lstStyle/>
          <a:p>
            <a:r>
              <a:rPr lang="en-US" dirty="0" smtClean="0"/>
              <a:t>Some Attempts at Mixed-Asset Hedging Models:</a:t>
            </a:r>
            <a:endParaRPr lang="en-US" dirty="0"/>
          </a:p>
        </p:txBody>
      </p:sp>
      <p:sp>
        <p:nvSpPr>
          <p:cNvPr id="3" name="Content Placeholder 2"/>
          <p:cNvSpPr>
            <a:spLocks noGrp="1"/>
          </p:cNvSpPr>
          <p:nvPr>
            <p:ph idx="1"/>
          </p:nvPr>
        </p:nvSpPr>
        <p:spPr>
          <a:xfrm>
            <a:off x="762000" y="2590800"/>
            <a:ext cx="8229600" cy="4389120"/>
          </a:xfrm>
        </p:spPr>
        <p:txBody>
          <a:bodyPr>
            <a:normAutofit/>
          </a:bodyPr>
          <a:lstStyle/>
          <a:p>
            <a:r>
              <a:rPr lang="en-US" dirty="0" smtClean="0"/>
              <a:t>1986-R. Grieves, “Hedging Corporate Bond Portfolios,” </a:t>
            </a:r>
            <a:r>
              <a:rPr lang="en-US" i="1" dirty="0" smtClean="0"/>
              <a:t>Journal of Portfolio Management</a:t>
            </a:r>
          </a:p>
          <a:p>
            <a:r>
              <a:rPr lang="en-US" dirty="0" smtClean="0"/>
              <a:t>1999-Michalis </a:t>
            </a:r>
            <a:r>
              <a:rPr lang="en-US" dirty="0" err="1" smtClean="0"/>
              <a:t>Ioannides</a:t>
            </a:r>
            <a:r>
              <a:rPr lang="en-US" dirty="0" smtClean="0"/>
              <a:t> and Frank Skinner, “Hedging Corporate Bonds,” </a:t>
            </a:r>
            <a:r>
              <a:rPr lang="en-US" i="1" dirty="0" smtClean="0"/>
              <a:t>Journal of Business Finance and Accounting</a:t>
            </a:r>
          </a:p>
          <a:p>
            <a:r>
              <a:rPr lang="en-US" dirty="0" smtClean="0"/>
              <a:t>2000-Andrew Clare, Frank Skinner and </a:t>
            </a:r>
            <a:r>
              <a:rPr lang="en-US" dirty="0" err="1" smtClean="0"/>
              <a:t>Michalis</a:t>
            </a:r>
            <a:r>
              <a:rPr lang="en-US" dirty="0" smtClean="0"/>
              <a:t> </a:t>
            </a:r>
            <a:r>
              <a:rPr lang="en-US" dirty="0" err="1" smtClean="0"/>
              <a:t>Ioannides</a:t>
            </a:r>
            <a:r>
              <a:rPr lang="en-US" dirty="0" smtClean="0"/>
              <a:t>, “Hedging Corporate Bonds with Stock Index Futures: A Word of Caution,” </a:t>
            </a:r>
            <a:r>
              <a:rPr lang="en-US" i="1" dirty="0" smtClean="0"/>
              <a:t>Journal of Fixed Income</a:t>
            </a:r>
            <a:endParaRPr lang="en-US" i="1"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4221162"/>
          </a:xfrm>
        </p:spPr>
        <p:txBody>
          <a:bodyPr>
            <a:normAutofit fontScale="90000"/>
          </a:bodyPr>
          <a:lstStyle/>
          <a:p>
            <a:pPr algn="ctr"/>
            <a:r>
              <a:rPr lang="en-US" dirty="0" smtClean="0"/>
              <a:t/>
            </a:r>
            <a:br>
              <a:rPr lang="en-US" dirty="0" smtClean="0"/>
            </a:br>
            <a:r>
              <a:rPr lang="en-US" dirty="0" smtClean="0">
                <a:latin typeface="+mn-lt"/>
              </a:rPr>
              <a:t>To Date, No One Has Considered the Application of a </a:t>
            </a:r>
            <a:br>
              <a:rPr lang="en-US" dirty="0" smtClean="0">
                <a:latin typeface="+mn-lt"/>
              </a:rPr>
            </a:br>
            <a:r>
              <a:rPr lang="en-US" dirty="0" smtClean="0">
                <a:latin typeface="+mn-lt"/>
              </a:rPr>
              <a:t>Complex Event Processing Engine to Fixed Income Hedging</a:t>
            </a:r>
            <a:endParaRPr lang="en-US" dirty="0">
              <a:latin typeface="+mn-lt"/>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6000" r="-16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4800" dirty="0" smtClean="0"/>
              <a:t>CASE STUDY:</a:t>
            </a:r>
            <a:br>
              <a:rPr lang="en-US" sz="4800" dirty="0" smtClean="0"/>
            </a:br>
            <a:r>
              <a:rPr lang="en-US" sz="4800" dirty="0" smtClean="0"/>
              <a:t>British Petroleum Bonds</a:t>
            </a:r>
            <a:br>
              <a:rPr lang="en-US" sz="4800" dirty="0" smtClean="0"/>
            </a:br>
            <a:r>
              <a:rPr lang="en-US" sz="4800" dirty="0" smtClean="0"/>
              <a:t>2010</a:t>
            </a:r>
            <a:endParaRPr lang="en-US" sz="4800"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lum/>
          </a:blip>
          <a:srcRect/>
          <a:stretch>
            <a:fillRect l="-30000" r="-3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133600"/>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solidFill>
                  <a:schemeClr val="bg1"/>
                </a:solidFill>
              </a:rPr>
              <a:t>Dow Jones Ticker:</a:t>
            </a:r>
            <a:br>
              <a:rPr lang="en-US" dirty="0" smtClean="0">
                <a:solidFill>
                  <a:schemeClr val="bg1"/>
                </a:solidFill>
              </a:rPr>
            </a:br>
            <a:r>
              <a:rPr lang="en-US" dirty="0" smtClean="0">
                <a:solidFill>
                  <a:schemeClr val="bg1"/>
                </a:solidFill>
              </a:rPr>
              <a:t>April 21, 2010</a:t>
            </a:r>
            <a:br>
              <a:rPr lang="en-US" dirty="0" smtClean="0">
                <a:solidFill>
                  <a:schemeClr val="bg1"/>
                </a:solidFill>
              </a:rPr>
            </a:br>
            <a:r>
              <a:rPr lang="en-US" dirty="0" smtClean="0">
                <a:solidFill>
                  <a:schemeClr val="bg1"/>
                </a:solidFill>
              </a:rPr>
              <a:t>9:22AM GMT</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0" y="1600200"/>
            <a:ext cx="8229600" cy="4525963"/>
          </a:xfrm>
        </p:spPr>
        <p:txBody>
          <a:bodyPr/>
          <a:lstStyle/>
          <a:p>
            <a:pPr>
              <a:buNone/>
            </a:pPr>
            <a:endParaRPr lang="en-US" dirty="0"/>
          </a:p>
          <a:p>
            <a:pPr>
              <a:buNone/>
            </a:pPr>
            <a:endParaRPr lang="en-US" sz="2400" dirty="0" smtClean="0"/>
          </a:p>
          <a:p>
            <a:pPr algn="ctr">
              <a:buNone/>
            </a:pPr>
            <a:r>
              <a:rPr lang="en-US" sz="2400" dirty="0" smtClean="0">
                <a:solidFill>
                  <a:schemeClr val="bg1"/>
                </a:solidFill>
              </a:rPr>
              <a:t>     </a:t>
            </a:r>
            <a:r>
              <a:rPr lang="en-US" sz="2000" dirty="0" smtClean="0">
                <a:solidFill>
                  <a:schemeClr val="bg1"/>
                </a:solidFill>
              </a:rPr>
              <a:t> “Transocean </a:t>
            </a:r>
            <a:r>
              <a:rPr lang="en-US" sz="2000" dirty="0">
                <a:solidFill>
                  <a:schemeClr val="bg1"/>
                </a:solidFill>
              </a:rPr>
              <a:t>Rig Drilling For BP In US Gulf Hit By Explosion"</a:t>
            </a:r>
          </a:p>
        </p:txBody>
      </p:sp>
      <p:sp>
        <p:nvSpPr>
          <p:cNvPr id="4" name="Title 1"/>
          <p:cNvSpPr txBox="1">
            <a:spLocks/>
          </p:cNvSpPr>
          <p:nvPr/>
        </p:nvSpPr>
        <p:spPr>
          <a:xfrm>
            <a:off x="457200" y="381000"/>
            <a:ext cx="8229600" cy="1219200"/>
          </a:xfrm>
          <a:prstGeom prst="rect">
            <a:avLst/>
          </a:prstGeom>
        </p:spPr>
        <p:txBody>
          <a:bodyPr vert="horz" lIns="0" rIns="0" bIns="0" anchor="b">
            <a:normAutofit fontScale="900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dirty="0" smtClean="0">
                <a:solidFill>
                  <a:schemeClr val="bg1"/>
                </a:solidFill>
              </a:rPr>
              <a:t>Dow Jones News Feed </a:t>
            </a:r>
          </a:p>
          <a:p>
            <a:pPr algn="ctr"/>
            <a:r>
              <a:rPr lang="en-US" dirty="0" smtClean="0">
                <a:solidFill>
                  <a:schemeClr val="bg1"/>
                </a:solidFill>
              </a:rPr>
              <a:t>April 21, 2010</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1"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8" dur="5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build="p"/>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lum/>
          </a:blip>
          <a:srcRect/>
          <a:stretch>
            <a:fillRect l="-11000" r="-1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914400"/>
            <a:ext cx="8229600" cy="1143000"/>
          </a:xfrm>
        </p:spPr>
        <p:txBody>
          <a:bodyPr>
            <a:normAutofit fontScale="90000"/>
          </a:bodyPr>
          <a:lstStyle/>
          <a:p>
            <a:r>
              <a:rPr lang="en-US" dirty="0" smtClean="0">
                <a:solidFill>
                  <a:schemeClr val="bg1"/>
                </a:solidFill>
              </a:rPr>
              <a:t>British Petroleum Stock: April, 2010</a:t>
            </a:r>
            <a:br>
              <a:rPr lang="en-US" dirty="0" smtClean="0">
                <a:solidFill>
                  <a:schemeClr val="bg1"/>
                </a:solidFill>
              </a:rPr>
            </a:br>
            <a:r>
              <a:rPr lang="en-US" dirty="0" smtClean="0">
                <a:solidFill>
                  <a:schemeClr val="bg1"/>
                </a:solidFill>
              </a:rPr>
              <a:t>							 </a:t>
            </a:r>
            <a:r>
              <a:rPr lang="en-US" sz="2200" dirty="0" smtClean="0">
                <a:solidFill>
                  <a:schemeClr val="bg1"/>
                </a:solidFill>
              </a:rPr>
              <a:t>Share Price</a:t>
            </a:r>
            <a:endParaRPr lang="en-US" sz="2200" dirty="0">
              <a:solidFill>
                <a:schemeClr val="bg1"/>
              </a:solidFill>
            </a:endParaRPr>
          </a:p>
        </p:txBody>
      </p:sp>
      <p:sp>
        <p:nvSpPr>
          <p:cNvPr id="3" name="Content Placeholder 2"/>
          <p:cNvSpPr>
            <a:spLocks noGrp="1"/>
          </p:cNvSpPr>
          <p:nvPr>
            <p:ph idx="1"/>
          </p:nvPr>
        </p:nvSpPr>
        <p:spPr/>
        <p:txBody>
          <a:bodyPr>
            <a:normAutofit fontScale="92500" lnSpcReduction="20000"/>
          </a:bodyPr>
          <a:lstStyle/>
          <a:p>
            <a:r>
              <a:rPr lang="en-US" dirty="0" smtClean="0">
                <a:solidFill>
                  <a:schemeClr val="bg1"/>
                </a:solidFill>
                <a:latin typeface="+mj-lt"/>
              </a:rPr>
              <a:t>April 20, 2010……………Explosion……………………...........59.49</a:t>
            </a:r>
          </a:p>
          <a:p>
            <a:r>
              <a:rPr lang="en-US" dirty="0" smtClean="0">
                <a:solidFill>
                  <a:schemeClr val="bg1"/>
                </a:solidFill>
                <a:latin typeface="+mj-lt"/>
              </a:rPr>
              <a:t>April 21, 2010……………Coast Guard Report………………59.10</a:t>
            </a:r>
          </a:p>
          <a:p>
            <a:r>
              <a:rPr lang="en-US" dirty="0" smtClean="0">
                <a:solidFill>
                  <a:schemeClr val="bg1"/>
                </a:solidFill>
                <a:latin typeface="+mj-lt"/>
              </a:rPr>
              <a:t>April 22, 2010……………Rig Sinks………………………………  58.57</a:t>
            </a:r>
          </a:p>
          <a:p>
            <a:r>
              <a:rPr lang="en-US" dirty="0" smtClean="0">
                <a:solidFill>
                  <a:schemeClr val="bg1"/>
                </a:solidFill>
                <a:latin typeface="+mj-lt"/>
              </a:rPr>
              <a:t>April 23, 2010………….. Slick Grows to 1x12 miles……..58.90</a:t>
            </a:r>
          </a:p>
          <a:p>
            <a:r>
              <a:rPr lang="en-US" dirty="0" smtClean="0">
                <a:solidFill>
                  <a:schemeClr val="bg1"/>
                </a:solidFill>
                <a:latin typeface="+mj-lt"/>
              </a:rPr>
              <a:t>April 24, 2010……………Saturday…………………………………….….</a:t>
            </a:r>
          </a:p>
          <a:p>
            <a:r>
              <a:rPr lang="en-US" dirty="0" smtClean="0">
                <a:solidFill>
                  <a:schemeClr val="bg1"/>
                </a:solidFill>
                <a:latin typeface="+mj-lt"/>
              </a:rPr>
              <a:t>April 25, 2010……………Sunday…………………………………….…….</a:t>
            </a:r>
          </a:p>
          <a:p>
            <a:r>
              <a:rPr lang="en-US" dirty="0" smtClean="0">
                <a:solidFill>
                  <a:schemeClr val="bg1"/>
                </a:solidFill>
                <a:latin typeface="+mj-lt"/>
              </a:rPr>
              <a:t>April 26, 2010……………Spill Estimate Increase………..…56.96</a:t>
            </a:r>
          </a:p>
          <a:p>
            <a:r>
              <a:rPr lang="en-US" dirty="0" smtClean="0">
                <a:solidFill>
                  <a:schemeClr val="bg1"/>
                </a:solidFill>
                <a:latin typeface="+mj-lt"/>
              </a:rPr>
              <a:t>April 27, 2010…………...BP “Long Struggle Likely”………55.41</a:t>
            </a:r>
          </a:p>
          <a:p>
            <a:r>
              <a:rPr lang="en-US" dirty="0" smtClean="0">
                <a:solidFill>
                  <a:schemeClr val="bg1"/>
                </a:solidFill>
                <a:latin typeface="+mj-lt"/>
              </a:rPr>
              <a:t>April 28, 2010…………...Efforts To Contain Slick Falter..56.40</a:t>
            </a:r>
          </a:p>
          <a:p>
            <a:r>
              <a:rPr lang="en-US" dirty="0" smtClean="0">
                <a:solidFill>
                  <a:schemeClr val="bg1"/>
                </a:solidFill>
                <a:latin typeface="+mj-lt"/>
              </a:rPr>
              <a:t>April 29, 2010……………LA State of Emergency…………..51.70</a:t>
            </a:r>
          </a:p>
          <a:p>
            <a:r>
              <a:rPr lang="en-US" dirty="0" smtClean="0">
                <a:solidFill>
                  <a:schemeClr val="bg1"/>
                </a:solidFill>
                <a:latin typeface="+mj-lt"/>
              </a:rPr>
              <a:t>April 30, 2010……………</a:t>
            </a:r>
            <a:r>
              <a:rPr lang="en-US" b="1" dirty="0" smtClean="0">
                <a:solidFill>
                  <a:schemeClr val="bg1"/>
                </a:solidFill>
                <a:latin typeface="+mj-lt"/>
              </a:rPr>
              <a:t>BP seen as “oversold</a:t>
            </a:r>
            <a:r>
              <a:rPr lang="en-US" dirty="0" smtClean="0">
                <a:solidFill>
                  <a:schemeClr val="bg1"/>
                </a:solidFill>
                <a:latin typeface="+mj-lt"/>
              </a:rPr>
              <a:t>”…………...51.29</a:t>
            </a:r>
          </a:p>
          <a:p>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219200"/>
          </a:xfrm>
        </p:spPr>
        <p:txBody>
          <a:bodyPr>
            <a:normAutofit fontScale="90000"/>
          </a:bodyPr>
          <a:lstStyle/>
          <a:p>
            <a:pPr algn="ctr"/>
            <a:r>
              <a:rPr lang="en-US" dirty="0" smtClean="0"/>
              <a:t/>
            </a:r>
            <a:br>
              <a:rPr lang="en-US" dirty="0" smtClean="0"/>
            </a:br>
            <a:r>
              <a:rPr lang="en-US" dirty="0" smtClean="0"/>
              <a:t>British Petroleum Stock Price 2010</a:t>
            </a:r>
            <a:endParaRPr lang="en-US" dirty="0"/>
          </a:p>
        </p:txBody>
      </p:sp>
      <p:pic>
        <p:nvPicPr>
          <p:cNvPr id="4" name="Content Placeholder 3" descr="BPStockReturns.jpg"/>
          <p:cNvPicPr>
            <a:picLocks noGrp="1" noChangeAspect="1"/>
          </p:cNvPicPr>
          <p:nvPr>
            <p:ph idx="1"/>
          </p:nvPr>
        </p:nvPicPr>
        <p:blipFill>
          <a:blip r:embed="rId2" cstate="print"/>
          <a:stretch>
            <a:fillRect/>
          </a:stretch>
        </p:blipFill>
        <p:spPr>
          <a:xfrm>
            <a:off x="856932" y="1585120"/>
            <a:ext cx="7296468" cy="5211762"/>
          </a:xfrm>
        </p:spPr>
      </p:pic>
      <p:sp>
        <p:nvSpPr>
          <p:cNvPr id="12" name="TextBox 11"/>
          <p:cNvSpPr txBox="1"/>
          <p:nvPr/>
        </p:nvSpPr>
        <p:spPr>
          <a:xfrm flipH="1">
            <a:off x="5867400" y="5334000"/>
            <a:ext cx="2590800" cy="646331"/>
          </a:xfrm>
          <a:prstGeom prst="rect">
            <a:avLst/>
          </a:prstGeom>
          <a:noFill/>
        </p:spPr>
        <p:txBody>
          <a:bodyPr wrap="square" rtlCol="0">
            <a:spAutoFit/>
          </a:bodyPr>
          <a:lstStyle/>
          <a:p>
            <a:r>
              <a:rPr lang="en-US" b="1" dirty="0" smtClean="0"/>
              <a:t>June 25, 2010</a:t>
            </a:r>
          </a:p>
          <a:p>
            <a:r>
              <a:rPr lang="en-US" b="1" dirty="0" smtClean="0"/>
              <a:t>BP SHARES: $27.02</a:t>
            </a:r>
            <a:endParaRPr lang="en-US" b="1" dirty="0"/>
          </a:p>
        </p:txBody>
      </p:sp>
      <p:sp>
        <p:nvSpPr>
          <p:cNvPr id="16" name="Left Arrow 15"/>
          <p:cNvSpPr/>
          <p:nvPr/>
        </p:nvSpPr>
        <p:spPr>
          <a:xfrm>
            <a:off x="4648200" y="5943600"/>
            <a:ext cx="16002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8229600" cy="1143000"/>
          </a:xfrm>
        </p:spPr>
        <p:txBody>
          <a:bodyPr/>
          <a:lstStyle/>
          <a:p>
            <a:r>
              <a:rPr lang="en-US" dirty="0" smtClean="0"/>
              <a:t>BP 5.25’s of 13</a:t>
            </a:r>
            <a:endParaRPr lang="en-US" dirty="0"/>
          </a:p>
        </p:txBody>
      </p:sp>
      <p:pic>
        <p:nvPicPr>
          <p:cNvPr id="8" name="Picture 7" descr="BPBondPrice-1.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0" y="1469571"/>
            <a:ext cx="7543800" cy="5388429"/>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Government Bond 4.875’s of 12</a:t>
            </a:r>
            <a:endParaRPr lang="en-US" dirty="0"/>
          </a:p>
        </p:txBody>
      </p:sp>
      <p:pic>
        <p:nvPicPr>
          <p:cNvPr id="4" name="Picture 3" descr="GovyBondPrice.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600" y="1828800"/>
            <a:ext cx="7013754" cy="5009824"/>
          </a:xfrm>
          <a:prstGeom prst="rect">
            <a:avLst/>
          </a:prstGeom>
        </p:spPr>
      </p:pic>
    </p:spTree>
    <p:extLst>
      <p:ext uri="{BB962C8B-B14F-4D97-AF65-F5344CB8AC3E}">
        <p14:creationId xmlns:p14="http://schemas.microsoft.com/office/powerpoint/2010/main" val="126647828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57200" y="914400"/>
            <a:ext cx="8229600" cy="838200"/>
          </a:xfrm>
        </p:spPr>
        <p:txBody>
          <a:bodyPr>
            <a:normAutofit fontScale="90000"/>
          </a:bodyPr>
          <a:lstStyle/>
          <a:p>
            <a:pPr algn="ct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sz="4400" dirty="0" smtClean="0"/>
              <a:t>Example:</a:t>
            </a:r>
            <a:br>
              <a:rPr lang="en-US" sz="4400" dirty="0" smtClean="0"/>
            </a:br>
            <a:r>
              <a:rPr lang="en-US" sz="4400" dirty="0" smtClean="0"/>
              <a:t>Traditional Hedge</a:t>
            </a:r>
            <a:endParaRPr lang="en-US" sz="4400" dirty="0"/>
          </a:p>
        </p:txBody>
      </p:sp>
      <p:sp>
        <p:nvSpPr>
          <p:cNvPr id="3" name="Content Placeholder 2"/>
          <p:cNvSpPr>
            <a:spLocks noGrp="1"/>
          </p:cNvSpPr>
          <p:nvPr>
            <p:ph idx="1"/>
          </p:nvPr>
        </p:nvSpPr>
        <p:spPr/>
        <p:txBody>
          <a:bodyPr/>
          <a:lstStyle/>
          <a:p>
            <a:endParaRPr lang="en-US" dirty="0" smtClean="0"/>
          </a:p>
          <a:p>
            <a:pPr marL="0" indent="0">
              <a:buNone/>
            </a:pPr>
            <a:r>
              <a:rPr lang="en-US" dirty="0" smtClean="0"/>
              <a:t>Long: 5 Million Dollars, BP 5.25, 11/07/2013</a:t>
            </a:r>
          </a:p>
          <a:p>
            <a:pPr marL="0" indent="0">
              <a:buNone/>
            </a:pPr>
            <a:r>
              <a:rPr lang="en-US" dirty="0" smtClean="0"/>
              <a:t>Short: 5 Million Dollars, Gov. 4.875, 12/20/2012</a:t>
            </a:r>
          </a:p>
          <a:p>
            <a:pPr algn="ctr"/>
            <a:endParaRPr lang="en-US" dirty="0" smtClean="0"/>
          </a:p>
          <a:p>
            <a:pPr marL="0" indent="0">
              <a:buNone/>
            </a:pPr>
            <a:r>
              <a:rPr lang="en-US" dirty="0" smtClean="0"/>
              <a:t>Result: Not an Effective </a:t>
            </a:r>
            <a:r>
              <a:rPr lang="en-US" dirty="0"/>
              <a:t>H</a:t>
            </a:r>
            <a:r>
              <a:rPr lang="en-US" dirty="0" smtClean="0"/>
              <a:t>edge:</a:t>
            </a:r>
          </a:p>
          <a:p>
            <a:pPr algn="ctr"/>
            <a:endParaRPr lang="en-US" dirty="0" smtClean="0"/>
          </a:p>
          <a:p>
            <a:pPr marL="0" indent="0">
              <a:buNone/>
            </a:pPr>
            <a:r>
              <a:rPr lang="en-US" dirty="0" smtClean="0"/>
              <a:t>Net Loss: 750,000 USD (6/28/10)</a:t>
            </a:r>
            <a:endParaRPr lang="en-US" dirty="0"/>
          </a:p>
        </p:txBody>
      </p:sp>
    </p:spTree>
    <p:extLst>
      <p:ext uri="{BB962C8B-B14F-4D97-AF65-F5344CB8AC3E}">
        <p14:creationId xmlns:p14="http://schemas.microsoft.com/office/powerpoint/2010/main" val="226984604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lum/>
          </a:blip>
          <a:srcRect/>
          <a:stretch>
            <a:fillRect l="-8000" r="-8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66800"/>
            <a:ext cx="8229600" cy="4389120"/>
          </a:xfrm>
        </p:spPr>
        <p:txBody>
          <a:bodyPr>
            <a:normAutofit lnSpcReduction="10000"/>
          </a:bodyPr>
          <a:lstStyle/>
          <a:p>
            <a:pPr>
              <a:buNone/>
            </a:pPr>
            <a:r>
              <a:rPr lang="en-US" sz="3600" dirty="0" smtClean="0">
                <a:solidFill>
                  <a:schemeClr val="bg1"/>
                </a:solidFill>
              </a:rPr>
              <a:t>William Casey King, PhD</a:t>
            </a:r>
          </a:p>
          <a:p>
            <a:pPr>
              <a:buNone/>
            </a:pPr>
            <a:r>
              <a:rPr lang="en-US" sz="3600" dirty="0">
                <a:solidFill>
                  <a:schemeClr val="bg1"/>
                </a:solidFill>
              </a:rPr>
              <a:t>	</a:t>
            </a:r>
            <a:r>
              <a:rPr lang="en-US" sz="3600" dirty="0" smtClean="0">
                <a:solidFill>
                  <a:schemeClr val="bg1"/>
                </a:solidFill>
              </a:rPr>
              <a:t>Yale University</a:t>
            </a:r>
          </a:p>
          <a:p>
            <a:pPr>
              <a:buNone/>
            </a:pPr>
            <a:r>
              <a:rPr lang="en-US" sz="3600" dirty="0" smtClean="0">
                <a:solidFill>
                  <a:schemeClr val="bg1"/>
                </a:solidFill>
              </a:rPr>
              <a:t>		</a:t>
            </a:r>
            <a:r>
              <a:rPr lang="en-US" sz="3600" dirty="0" err="1" smtClean="0">
                <a:solidFill>
                  <a:schemeClr val="bg1"/>
                </a:solidFill>
              </a:rPr>
              <a:t>Phronesis</a:t>
            </a:r>
            <a:r>
              <a:rPr lang="en-US" sz="3600" dirty="0" smtClean="0">
                <a:solidFill>
                  <a:schemeClr val="bg1"/>
                </a:solidFill>
              </a:rPr>
              <a:t>, LLC</a:t>
            </a:r>
          </a:p>
          <a:p>
            <a:pPr>
              <a:buNone/>
            </a:pPr>
            <a:endParaRPr lang="en-US" sz="3600" i="1" dirty="0">
              <a:solidFill>
                <a:schemeClr val="bg1"/>
              </a:solidFill>
            </a:endParaRPr>
          </a:p>
          <a:p>
            <a:pPr>
              <a:buNone/>
            </a:pPr>
            <a:r>
              <a:rPr lang="en-US" sz="3600" dirty="0" smtClean="0">
                <a:solidFill>
                  <a:schemeClr val="bg1"/>
                </a:solidFill>
              </a:rPr>
              <a:t>Michael J. Kane, PhD</a:t>
            </a:r>
          </a:p>
          <a:p>
            <a:pPr>
              <a:buNone/>
            </a:pPr>
            <a:r>
              <a:rPr lang="en-US" sz="3600" dirty="0" smtClean="0">
                <a:solidFill>
                  <a:schemeClr val="bg1"/>
                </a:solidFill>
              </a:rPr>
              <a:t> Yale University </a:t>
            </a:r>
          </a:p>
          <a:p>
            <a:pPr>
              <a:buNone/>
            </a:pPr>
            <a:r>
              <a:rPr lang="en-US" sz="3600" dirty="0">
                <a:solidFill>
                  <a:schemeClr val="bg1"/>
                </a:solidFill>
              </a:rPr>
              <a:t>	</a:t>
            </a:r>
            <a:r>
              <a:rPr lang="en-US" sz="3600" dirty="0" smtClean="0">
                <a:solidFill>
                  <a:schemeClr val="bg1"/>
                </a:solidFill>
              </a:rPr>
              <a:t>	</a:t>
            </a:r>
            <a:r>
              <a:rPr lang="en-US" sz="3600" dirty="0" err="1" smtClean="0">
                <a:solidFill>
                  <a:schemeClr val="bg1"/>
                </a:solidFill>
              </a:rPr>
              <a:t>Phronesis</a:t>
            </a:r>
            <a:r>
              <a:rPr lang="en-US" sz="3600" dirty="0" smtClean="0">
                <a:solidFill>
                  <a:schemeClr val="bg1"/>
                </a:solidFill>
              </a:rPr>
              <a:t>, LLC</a:t>
            </a:r>
          </a:p>
          <a:p>
            <a:pPr>
              <a:buNone/>
            </a:pPr>
            <a:endParaRPr lang="en-US" dirty="0" smtClean="0"/>
          </a:p>
          <a:p>
            <a:pPr>
              <a:buNone/>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429512"/>
          </a:xfrm>
        </p:spPr>
        <p:txBody>
          <a:bodyPr>
            <a:normAutofit fontScale="90000"/>
          </a:bodyPr>
          <a:lstStyle/>
          <a:p>
            <a:pPr algn="ctr"/>
            <a:r>
              <a:rPr lang="en-US" dirty="0" smtClean="0"/>
              <a:t>Mixed-Asset Alternative:</a:t>
            </a:r>
            <a:br>
              <a:rPr lang="en-US" dirty="0" smtClean="0"/>
            </a:br>
            <a:endParaRPr lang="en-US" dirty="0"/>
          </a:p>
        </p:txBody>
      </p:sp>
      <p:sp>
        <p:nvSpPr>
          <p:cNvPr id="3" name="Content Placeholder 2"/>
          <p:cNvSpPr>
            <a:spLocks noGrp="1"/>
          </p:cNvSpPr>
          <p:nvPr>
            <p:ph idx="1"/>
          </p:nvPr>
        </p:nvSpPr>
        <p:spPr/>
        <p:txBody>
          <a:bodyPr/>
          <a:lstStyle/>
          <a:p>
            <a:endParaRPr lang="en-US" dirty="0" smtClean="0"/>
          </a:p>
          <a:p>
            <a:pPr marL="0" indent="0">
              <a:buNone/>
            </a:pPr>
            <a:r>
              <a:rPr lang="en-US" dirty="0" smtClean="0"/>
              <a:t>Long 5 Million BP 5.25, 11/07/2013</a:t>
            </a:r>
          </a:p>
          <a:p>
            <a:pPr marL="0" indent="0">
              <a:buNone/>
            </a:pPr>
            <a:r>
              <a:rPr lang="en-US" dirty="0" smtClean="0"/>
              <a:t>Short 5 Million Gov. 4.875, 12/20/2012</a:t>
            </a:r>
          </a:p>
          <a:p>
            <a:pPr marL="0" indent="0">
              <a:buNone/>
            </a:pPr>
            <a:r>
              <a:rPr lang="en-US" dirty="0" smtClean="0"/>
              <a:t>Short $1.6million BP Stock (4/21/10)</a:t>
            </a:r>
          </a:p>
          <a:p>
            <a:endParaRPr lang="en-US" dirty="0"/>
          </a:p>
          <a:p>
            <a:pPr marL="0" indent="0">
              <a:buNone/>
            </a:pPr>
            <a:r>
              <a:rPr lang="en-US" dirty="0" smtClean="0"/>
              <a:t>Effectively Hedged</a:t>
            </a:r>
          </a:p>
          <a:p>
            <a:pPr marL="0" indent="0">
              <a:buNone/>
            </a:pPr>
            <a:r>
              <a:rPr lang="en-US" dirty="0" smtClean="0"/>
              <a:t>No Loss</a:t>
            </a:r>
          </a:p>
          <a:p>
            <a:pPr marL="0" indent="0">
              <a:buNone/>
            </a:pPr>
            <a:r>
              <a:rPr lang="en-US" dirty="0" smtClean="0"/>
              <a:t>Profit of roughly 1.3% (150,000)</a:t>
            </a:r>
            <a:endParaRPr lang="en-US" dirty="0"/>
          </a:p>
        </p:txBody>
      </p:sp>
    </p:spTree>
    <p:extLst>
      <p:ext uri="{BB962C8B-B14F-4D97-AF65-F5344CB8AC3E}">
        <p14:creationId xmlns:p14="http://schemas.microsoft.com/office/powerpoint/2010/main" val="126650246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pPr algn="ctr"/>
            <a:r>
              <a:rPr lang="en-US" dirty="0" smtClean="0"/>
              <a:t>How do you know how much stock to short?</a:t>
            </a:r>
            <a:endParaRPr lang="en-US" dirty="0"/>
          </a:p>
        </p:txBody>
      </p:sp>
      <p:sp>
        <p:nvSpPr>
          <p:cNvPr id="3" name="Content Placeholder 2"/>
          <p:cNvSpPr>
            <a:spLocks noGrp="1"/>
          </p:cNvSpPr>
          <p:nvPr>
            <p:ph idx="1"/>
          </p:nvPr>
        </p:nvSpPr>
        <p:spPr>
          <a:xfrm>
            <a:off x="457200" y="2087880"/>
            <a:ext cx="8229600" cy="4389120"/>
          </a:xfrm>
        </p:spPr>
        <p:txBody>
          <a:bodyPr/>
          <a:lstStyle/>
          <a:p>
            <a:endParaRPr lang="en-US" dirty="0" smtClean="0"/>
          </a:p>
          <a:p>
            <a:r>
              <a:rPr lang="en-US" sz="2800" dirty="0" smtClean="0"/>
              <a:t>Our analysis of oil disasters in the past twenty years reveals that oil stocks rebound after hitting a 9% loss.</a:t>
            </a:r>
          </a:p>
          <a:p>
            <a:endParaRPr lang="en-US" sz="2800" dirty="0"/>
          </a:p>
          <a:p>
            <a:r>
              <a:rPr lang="en-US" sz="2800" dirty="0" smtClean="0"/>
              <a:t>Caveat: Historic data. Historic data on catastrophic events short of default provides a model, not an absolute answer.</a:t>
            </a:r>
            <a:endParaRPr lang="en-US" sz="2800" dirty="0"/>
          </a:p>
        </p:txBody>
      </p:sp>
    </p:spTree>
    <p:extLst>
      <p:ext uri="{BB962C8B-B14F-4D97-AF65-F5344CB8AC3E}">
        <p14:creationId xmlns:p14="http://schemas.microsoft.com/office/powerpoint/2010/main" val="46478125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blipFill rotWithShape="1">
          <a:blip r:embed="rId2">
            <a:alphaModFix amt="89000"/>
          </a:blip>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pPr marL="0" indent="0" algn="ctr">
              <a:buNone/>
            </a:pPr>
            <a:r>
              <a:rPr lang="en-US" sz="4800" dirty="0" smtClean="0"/>
              <a:t>How can you hedge event risk without carrying stock, or other equity instruments?</a:t>
            </a:r>
            <a:endParaRPr lang="en-US" sz="4800" dirty="0"/>
          </a:p>
        </p:txBody>
      </p:sp>
    </p:spTree>
    <p:extLst>
      <p:ext uri="{BB962C8B-B14F-4D97-AF65-F5344CB8AC3E}">
        <p14:creationId xmlns:p14="http://schemas.microsoft.com/office/powerpoint/2010/main" val="36821454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Answer: </a:t>
            </a:r>
            <a:endParaRPr lang="en-US" dirty="0">
              <a:solidFill>
                <a:schemeClr val="bg1"/>
              </a:solidFill>
            </a:endParaRPr>
          </a:p>
        </p:txBody>
      </p:sp>
      <p:sp>
        <p:nvSpPr>
          <p:cNvPr id="3" name="Content Placeholder 2"/>
          <p:cNvSpPr>
            <a:spLocks noGrp="1"/>
          </p:cNvSpPr>
          <p:nvPr>
            <p:ph idx="1"/>
          </p:nvPr>
        </p:nvSpPr>
        <p:spPr/>
        <p:txBody>
          <a:bodyPr/>
          <a:lstStyle/>
          <a:p>
            <a:endParaRPr lang="en-US" dirty="0" smtClean="0"/>
          </a:p>
          <a:p>
            <a:pPr marL="0" indent="0" algn="ctr">
              <a:buNone/>
            </a:pPr>
            <a:r>
              <a:rPr lang="en-US" sz="4000" dirty="0" smtClean="0">
                <a:solidFill>
                  <a:schemeClr val="bg1"/>
                </a:solidFill>
              </a:rPr>
              <a:t>Automated response to news feed in real time.</a:t>
            </a:r>
            <a:endParaRPr lang="en-US" sz="4000" dirty="0">
              <a:solidFill>
                <a:schemeClr val="bg1"/>
              </a:solidFill>
            </a:endParaRPr>
          </a:p>
        </p:txBody>
      </p:sp>
    </p:spTree>
    <p:extLst>
      <p:ext uri="{BB962C8B-B14F-4D97-AF65-F5344CB8AC3E}">
        <p14:creationId xmlns:p14="http://schemas.microsoft.com/office/powerpoint/2010/main" val="351103156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962912"/>
          </a:xfrm>
        </p:spPr>
        <p:txBody>
          <a:bodyPr>
            <a:noAutofit/>
          </a:bodyPr>
          <a:lstStyle/>
          <a:p>
            <a:pPr algn="ctr"/>
            <a:r>
              <a:rPr lang="en-US" sz="4400" dirty="0" smtClean="0"/>
              <a:t>Mixed-Asset Hedge Demands Quick Response and a Carefully Tailored Sentiment Analysis</a:t>
            </a:r>
            <a:endParaRPr lang="en-US" sz="4400" dirty="0"/>
          </a:p>
        </p:txBody>
      </p:sp>
      <p:sp>
        <p:nvSpPr>
          <p:cNvPr id="3" name="Content Placeholder 2"/>
          <p:cNvSpPr>
            <a:spLocks noGrp="1"/>
          </p:cNvSpPr>
          <p:nvPr>
            <p:ph idx="1"/>
          </p:nvPr>
        </p:nvSpPr>
        <p:spPr/>
        <p:txBody>
          <a:bodyPr/>
          <a:lstStyle/>
          <a:p>
            <a:pPr marL="0" indent="0" algn="ctr">
              <a:buNone/>
            </a:pPr>
            <a:endParaRPr lang="en-US" dirty="0" smtClean="0"/>
          </a:p>
          <a:p>
            <a:pPr algn="ctr"/>
            <a:endParaRPr lang="en-US" dirty="0"/>
          </a:p>
          <a:p>
            <a:pPr marL="0" indent="0" algn="ctr">
              <a:buNone/>
            </a:pPr>
            <a:r>
              <a:rPr lang="en-US" sz="3600" dirty="0" smtClean="0"/>
              <a:t>At </a:t>
            </a:r>
            <a:r>
              <a:rPr lang="en-US" sz="3600" dirty="0" err="1" smtClean="0"/>
              <a:t>Phronesis</a:t>
            </a:r>
            <a:r>
              <a:rPr lang="en-US" sz="3600" dirty="0" smtClean="0"/>
              <a:t>, we have developed a sector-by-sector proprietary lexicon that signals catastrophic event for different corporate sectors</a:t>
            </a:r>
            <a:endParaRPr lang="en-US" dirty="0"/>
          </a:p>
          <a:p>
            <a:pPr marL="0" indent="0">
              <a:buNone/>
            </a:pPr>
            <a:endParaRPr lang="en-US" dirty="0" smtClean="0"/>
          </a:p>
        </p:txBody>
      </p:sp>
    </p:spTree>
    <p:extLst>
      <p:ext uri="{BB962C8B-B14F-4D97-AF65-F5344CB8AC3E}">
        <p14:creationId xmlns:p14="http://schemas.microsoft.com/office/powerpoint/2010/main" val="147328399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exNewsIntersect-1.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0" y="1034143"/>
            <a:ext cx="7620000" cy="5442857"/>
          </a:xfrm>
          <a:prstGeom prst="rect">
            <a:avLst/>
          </a:prstGeom>
        </p:spPr>
      </p:pic>
    </p:spTree>
    <p:extLst>
      <p:ext uri="{BB962C8B-B14F-4D97-AF65-F5344CB8AC3E}">
        <p14:creationId xmlns:p14="http://schemas.microsoft.com/office/powerpoint/2010/main" val="392050048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8229600" cy="1600200"/>
          </a:xfrm>
        </p:spPr>
        <p:txBody>
          <a:bodyPr>
            <a:noAutofit/>
          </a:bodyPr>
          <a:lstStyle/>
          <a:p>
            <a:pPr algn="ctr"/>
            <a:r>
              <a:rPr lang="en-US" sz="3600" dirty="0" smtClean="0"/>
              <a:t>Bayesian Change-Point Analysis of Our Lexicon for Catastrophic Oil Industry Events </a:t>
            </a:r>
            <a:r>
              <a:rPr lang="en-US" sz="3600" dirty="0" err="1" smtClean="0"/>
              <a:t>IndustryDisasters</a:t>
            </a:r>
            <a:r>
              <a:rPr lang="en-US" sz="3600" dirty="0" smtClean="0"/>
              <a:t>:</a:t>
            </a:r>
            <a:endParaRPr lang="en-US" sz="3600" dirty="0"/>
          </a:p>
        </p:txBody>
      </p:sp>
      <p:pic>
        <p:nvPicPr>
          <p:cNvPr id="4" name="Picture 3" descr="LexProb.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0" y="1837815"/>
            <a:ext cx="8001000" cy="5007429"/>
          </a:xfrm>
          <a:prstGeom prst="rect">
            <a:avLst/>
          </a:prstGeom>
        </p:spPr>
      </p:pic>
    </p:spTree>
    <p:extLst>
      <p:ext uri="{BB962C8B-B14F-4D97-AF65-F5344CB8AC3E}">
        <p14:creationId xmlns:p14="http://schemas.microsoft.com/office/powerpoint/2010/main" val="7411616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3581400"/>
          </a:xfrm>
        </p:spPr>
        <p:txBody>
          <a:bodyPr/>
          <a:lstStyle/>
          <a:p>
            <a:pPr algn="ctr"/>
            <a:r>
              <a:rPr lang="en-US" dirty="0" smtClean="0">
                <a:solidFill>
                  <a:schemeClr val="bg1"/>
                </a:solidFill>
              </a:rPr>
              <a:t>So How Does </a:t>
            </a:r>
            <a:r>
              <a:rPr lang="en-US" dirty="0">
                <a:solidFill>
                  <a:schemeClr val="bg1"/>
                </a:solidFill>
              </a:rPr>
              <a:t>T</a:t>
            </a:r>
            <a:r>
              <a:rPr lang="en-US" dirty="0" smtClean="0">
                <a:solidFill>
                  <a:schemeClr val="bg1"/>
                </a:solidFill>
              </a:rPr>
              <a:t>his Work?</a:t>
            </a:r>
            <a:endParaRPr lang="en-US" dirty="0">
              <a:solidFill>
                <a:schemeClr val="bg1"/>
              </a:solidFill>
            </a:endParaRPr>
          </a:p>
        </p:txBody>
      </p:sp>
    </p:spTree>
    <p:extLst>
      <p:ext uri="{BB962C8B-B14F-4D97-AF65-F5344CB8AC3E}">
        <p14:creationId xmlns:p14="http://schemas.microsoft.com/office/powerpoint/2010/main" val="138350110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
            </a:r>
            <a:br>
              <a:rPr lang="en-US" dirty="0" smtClean="0"/>
            </a:br>
            <a:r>
              <a:rPr lang="en-US" dirty="0"/>
              <a:t/>
            </a:r>
            <a:br>
              <a:rPr lang="en-US" dirty="0"/>
            </a:br>
            <a:r>
              <a:rPr lang="en-US" dirty="0" smtClean="0"/>
              <a:t/>
            </a:r>
            <a:br>
              <a:rPr lang="en-US" dirty="0" smtClean="0"/>
            </a:br>
            <a:r>
              <a:rPr lang="en-US" dirty="0" smtClean="0"/>
              <a:t>Articles</a:t>
            </a:r>
            <a:br>
              <a:rPr lang="en-US" dirty="0" smtClean="0"/>
            </a:br>
            <a:endParaRPr lang="en-US" dirty="0"/>
          </a:p>
        </p:txBody>
      </p:sp>
      <p:sp>
        <p:nvSpPr>
          <p:cNvPr id="3" name="Content Placeholder 2"/>
          <p:cNvSpPr>
            <a:spLocks noGrp="1"/>
          </p:cNvSpPr>
          <p:nvPr>
            <p:ph idx="1"/>
          </p:nvPr>
        </p:nvSpPr>
        <p:spPr>
          <a:xfrm>
            <a:off x="457200" y="1935480"/>
            <a:ext cx="8229600" cy="4617720"/>
          </a:xfrm>
        </p:spPr>
        <p:txBody>
          <a:bodyPr>
            <a:normAutofit/>
          </a:bodyPr>
          <a:lstStyle/>
          <a:p>
            <a:pPr marL="0" indent="0" algn="ctr">
              <a:buNone/>
            </a:pPr>
            <a:r>
              <a:rPr lang="en-US" sz="3600" dirty="0" smtClean="0"/>
              <a:t>Total </a:t>
            </a:r>
            <a:r>
              <a:rPr lang="en-US" sz="3600" dirty="0"/>
              <a:t>number of </a:t>
            </a:r>
            <a:r>
              <a:rPr lang="en-US" sz="3600" dirty="0" smtClean="0"/>
              <a:t>articles:1</a:t>
            </a:r>
            <a:r>
              <a:rPr lang="en-US" sz="3600" dirty="0"/>
              <a:t>/2009-2/2012: </a:t>
            </a:r>
            <a:r>
              <a:rPr lang="en-US" sz="3600" dirty="0" smtClean="0"/>
              <a:t>10,238,426</a:t>
            </a:r>
            <a:endParaRPr lang="en-US" sz="3600" dirty="0"/>
          </a:p>
          <a:p>
            <a:pPr marL="0" indent="0" algn="ctr">
              <a:buNone/>
            </a:pPr>
            <a:endParaRPr lang="en-US" sz="3600" dirty="0" smtClean="0"/>
          </a:p>
          <a:p>
            <a:pPr marL="0" indent="0" algn="ctr">
              <a:buNone/>
            </a:pPr>
            <a:r>
              <a:rPr lang="en-US" sz="3600" dirty="0" smtClean="0"/>
              <a:t>Total </a:t>
            </a:r>
            <a:r>
              <a:rPr lang="en-US" sz="3600" dirty="0"/>
              <a:t>number of BP articles (2009-2010): </a:t>
            </a:r>
            <a:r>
              <a:rPr lang="en-US" sz="3600" dirty="0" smtClean="0"/>
              <a:t>20,262</a:t>
            </a:r>
            <a:endParaRPr lang="en-US" sz="3600" dirty="0"/>
          </a:p>
          <a:p>
            <a:pPr marL="0" indent="0">
              <a:buNone/>
            </a:pPr>
            <a:endParaRPr lang="en-US" sz="9600" dirty="0"/>
          </a:p>
          <a:p>
            <a:endParaRPr lang="en-US" sz="7200" dirty="0"/>
          </a:p>
          <a:p>
            <a:endParaRPr lang="en-US" dirty="0"/>
          </a:p>
        </p:txBody>
      </p:sp>
    </p:spTree>
    <p:extLst>
      <p:ext uri="{BB962C8B-B14F-4D97-AF65-F5344CB8AC3E}">
        <p14:creationId xmlns:p14="http://schemas.microsoft.com/office/powerpoint/2010/main" val="229485813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Some R Code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2800" dirty="0" err="1"/>
              <a:t>wordsByHours</a:t>
            </a:r>
            <a:r>
              <a:rPr lang="en-US" sz="2800" dirty="0"/>
              <a:t> &lt;- </a:t>
            </a:r>
            <a:r>
              <a:rPr lang="en-US" sz="2800" dirty="0" err="1"/>
              <a:t>foreach</a:t>
            </a:r>
            <a:r>
              <a:rPr lang="en-US" sz="2800" dirty="0"/>
              <a:t> (file=files) %</a:t>
            </a:r>
            <a:r>
              <a:rPr lang="en-US" sz="2800" dirty="0" err="1"/>
              <a:t>dopar</a:t>
            </a:r>
            <a:r>
              <a:rPr lang="en-US" sz="2800" dirty="0"/>
              <a:t>% {</a:t>
            </a:r>
          </a:p>
          <a:p>
            <a:pPr marL="0" indent="0">
              <a:buNone/>
            </a:pPr>
            <a:r>
              <a:rPr lang="en-US" sz="2800" dirty="0"/>
              <a:t> # Get the time-stamped text for each article </a:t>
            </a:r>
          </a:p>
          <a:p>
            <a:pPr marL="0" indent="0">
              <a:buNone/>
            </a:pPr>
            <a:r>
              <a:rPr lang="en-US" sz="2800" dirty="0"/>
              <a:t> # for a day of news.</a:t>
            </a:r>
          </a:p>
          <a:p>
            <a:pPr marL="0" indent="0">
              <a:buNone/>
            </a:pPr>
            <a:r>
              <a:rPr lang="en-US" sz="2800" dirty="0"/>
              <a:t>  articles &lt;- </a:t>
            </a:r>
            <a:r>
              <a:rPr lang="en-US" sz="2800" dirty="0" err="1"/>
              <a:t>articlesFromFile</a:t>
            </a:r>
            <a:r>
              <a:rPr lang="en-US" sz="2800" dirty="0"/>
              <a:t>(file)</a:t>
            </a:r>
          </a:p>
          <a:p>
            <a:pPr marL="0" indent="0">
              <a:buNone/>
            </a:pPr>
            <a:r>
              <a:rPr lang="en-US" sz="2800" dirty="0"/>
              <a:t> </a:t>
            </a:r>
          </a:p>
          <a:p>
            <a:pPr marL="0" indent="0">
              <a:buNone/>
            </a:pPr>
            <a:r>
              <a:rPr lang="en-US" sz="2800" dirty="0"/>
              <a:t>  </a:t>
            </a:r>
            <a:r>
              <a:rPr lang="en-US" sz="2800" dirty="0" err="1"/>
              <a:t>foreach</a:t>
            </a:r>
            <a:r>
              <a:rPr lang="en-US" sz="2800" dirty="0"/>
              <a:t> (article=articles) %do%</a:t>
            </a:r>
          </a:p>
          <a:p>
            <a:pPr marL="0" indent="0">
              <a:buNone/>
            </a:pPr>
            <a:r>
              <a:rPr lang="en-US" sz="2800" dirty="0"/>
              <a:t>  # Use </a:t>
            </a:r>
            <a:r>
              <a:rPr lang="en-US" sz="2800" dirty="0" err="1"/>
              <a:t>xts</a:t>
            </a:r>
            <a:r>
              <a:rPr lang="en-US" sz="2800" dirty="0"/>
              <a:t> and tm to get the unique</a:t>
            </a:r>
          </a:p>
          <a:p>
            <a:pPr marL="0" indent="0">
              <a:buNone/>
            </a:pPr>
            <a:r>
              <a:rPr lang="en-US" sz="2800" dirty="0"/>
              <a:t>  # words in the BP articles.</a:t>
            </a:r>
          </a:p>
          <a:p>
            <a:pPr marL="0" indent="0">
              <a:buNone/>
            </a:pPr>
            <a:r>
              <a:rPr lang="en-US" sz="2800" dirty="0"/>
              <a:t>  </a:t>
            </a:r>
            <a:r>
              <a:rPr lang="en-US" sz="2800" dirty="0" err="1"/>
              <a:t>unionWords</a:t>
            </a:r>
            <a:r>
              <a:rPr lang="en-US" sz="2800" dirty="0"/>
              <a:t>(file, on="hours")</a:t>
            </a:r>
          </a:p>
          <a:p>
            <a:pPr marL="0" indent="0">
              <a:buNone/>
            </a:pPr>
            <a:r>
              <a:rPr lang="en-US" sz="2800" dirty="0"/>
              <a:t>  }</a:t>
            </a:r>
          </a:p>
          <a:p>
            <a:pPr marL="0" indent="0">
              <a:buNone/>
            </a:pPr>
            <a:r>
              <a:rPr lang="en-US" sz="2800" dirty="0"/>
              <a:t>	}</a:t>
            </a:r>
            <a:endParaRPr lang="en-US" dirty="0"/>
          </a:p>
        </p:txBody>
      </p:sp>
    </p:spTree>
    <p:extLst>
      <p:ext uri="{BB962C8B-B14F-4D97-AF65-F5344CB8AC3E}">
        <p14:creationId xmlns:p14="http://schemas.microsoft.com/office/powerpoint/2010/main" val="104108265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04088"/>
            <a:ext cx="8229600" cy="1143000"/>
          </a:xfrm>
        </p:spPr>
        <p:txBody>
          <a:bodyPr/>
          <a:lstStyle/>
          <a:p>
            <a:r>
              <a:rPr lang="en-US" dirty="0" smtClean="0"/>
              <a:t>Corporate Bonds</a:t>
            </a:r>
            <a:endParaRPr lang="en-US" dirty="0"/>
          </a:p>
        </p:txBody>
      </p:sp>
      <p:sp>
        <p:nvSpPr>
          <p:cNvPr id="3" name="Content Placeholder 2"/>
          <p:cNvSpPr>
            <a:spLocks noGrp="1"/>
          </p:cNvSpPr>
          <p:nvPr>
            <p:ph idx="1"/>
          </p:nvPr>
        </p:nvSpPr>
        <p:spPr>
          <a:xfrm>
            <a:off x="609600" y="2087880"/>
            <a:ext cx="8229600" cy="4389120"/>
          </a:xfrm>
        </p:spPr>
        <p:txBody>
          <a:bodyPr/>
          <a:lstStyle/>
          <a:p>
            <a:endParaRPr lang="en-US" dirty="0" smtClean="0"/>
          </a:p>
          <a:p>
            <a:r>
              <a:rPr lang="en-US" dirty="0" smtClean="0"/>
              <a:t>The </a:t>
            </a:r>
            <a:r>
              <a:rPr lang="en-US" dirty="0"/>
              <a:t>c</a:t>
            </a:r>
            <a:r>
              <a:rPr lang="en-US" dirty="0" smtClean="0"/>
              <a:t>orporate bond </a:t>
            </a:r>
            <a:r>
              <a:rPr lang="en-US" dirty="0"/>
              <a:t>m</a:t>
            </a:r>
            <a:r>
              <a:rPr lang="en-US" dirty="0" smtClean="0"/>
              <a:t>arket: roughly 6.3 trillion </a:t>
            </a:r>
            <a:r>
              <a:rPr lang="en-US" dirty="0"/>
              <a:t>d</a:t>
            </a:r>
            <a:r>
              <a:rPr lang="en-US" dirty="0" smtClean="0"/>
              <a:t>ollars</a:t>
            </a:r>
          </a:p>
          <a:p>
            <a:endParaRPr lang="en-US" dirty="0" smtClean="0"/>
          </a:p>
          <a:p>
            <a:r>
              <a:rPr lang="en-US" dirty="0" smtClean="0"/>
              <a:t>Larger than the US </a:t>
            </a:r>
            <a:r>
              <a:rPr lang="en-US" dirty="0"/>
              <a:t>T</a:t>
            </a:r>
            <a:r>
              <a:rPr lang="en-US" dirty="0" smtClean="0"/>
              <a:t>reasury </a:t>
            </a:r>
            <a:r>
              <a:rPr lang="en-US" dirty="0"/>
              <a:t>b</a:t>
            </a:r>
            <a:r>
              <a:rPr lang="en-US" dirty="0" smtClean="0"/>
              <a:t>ond </a:t>
            </a:r>
            <a:r>
              <a:rPr lang="en-US" dirty="0"/>
              <a:t>m</a:t>
            </a:r>
            <a:r>
              <a:rPr lang="en-US" dirty="0" smtClean="0"/>
              <a:t>arket and municipal bond markets combined</a:t>
            </a:r>
          </a:p>
          <a:p>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Some More R Code</a:t>
            </a:r>
            <a:endParaRPr lang="en-US" dirty="0"/>
          </a:p>
        </p:txBody>
      </p:sp>
      <p:sp>
        <p:nvSpPr>
          <p:cNvPr id="3" name="Content Placeholder 2"/>
          <p:cNvSpPr>
            <a:spLocks noGrp="1"/>
          </p:cNvSpPr>
          <p:nvPr>
            <p:ph idx="1"/>
          </p:nvPr>
        </p:nvSpPr>
        <p:spPr/>
        <p:txBody>
          <a:bodyPr>
            <a:normAutofit fontScale="92500" lnSpcReduction="10000"/>
          </a:bodyPr>
          <a:lstStyle/>
          <a:p>
            <a:r>
              <a:rPr lang="en-US" sz="2800" dirty="0"/>
              <a:t># Load the lexicon</a:t>
            </a:r>
          </a:p>
          <a:p>
            <a:r>
              <a:rPr lang="en-US" sz="2800" dirty="0" err="1"/>
              <a:t>lex</a:t>
            </a:r>
            <a:r>
              <a:rPr lang="en-US" sz="2800" dirty="0"/>
              <a:t> &lt;- scan("</a:t>
            </a:r>
            <a:r>
              <a:rPr lang="en-US" sz="2800" dirty="0" err="1"/>
              <a:t>BPLexicon.csv</a:t>
            </a:r>
            <a:r>
              <a:rPr lang="en-US" sz="2800" dirty="0"/>
              <a:t>", what=character(), </a:t>
            </a:r>
            <a:r>
              <a:rPr lang="en-US" sz="2800" dirty="0" err="1"/>
              <a:t>sep</a:t>
            </a:r>
            <a:r>
              <a:rPr lang="en-US" sz="2800" dirty="0"/>
              <a:t>="\n")</a:t>
            </a:r>
          </a:p>
          <a:p>
            <a:r>
              <a:rPr lang="en-US" sz="2800" dirty="0"/>
              <a:t> </a:t>
            </a:r>
          </a:p>
          <a:p>
            <a:r>
              <a:rPr lang="en-US" sz="2800" dirty="0"/>
              <a:t># Get the intersection between the </a:t>
            </a:r>
          </a:p>
          <a:p>
            <a:r>
              <a:rPr lang="en-US" sz="2800" dirty="0"/>
              <a:t># lexicon and the words in an article.</a:t>
            </a:r>
          </a:p>
          <a:p>
            <a:r>
              <a:rPr lang="en-US" sz="2800" dirty="0" err="1"/>
              <a:t>lexCount</a:t>
            </a:r>
            <a:r>
              <a:rPr lang="en-US" sz="2800" dirty="0"/>
              <a:t> &lt;- </a:t>
            </a:r>
            <a:r>
              <a:rPr lang="en-US" sz="2800" dirty="0" err="1"/>
              <a:t>foreach</a:t>
            </a:r>
            <a:r>
              <a:rPr lang="en-US" sz="2800" dirty="0"/>
              <a:t>(words=</a:t>
            </a:r>
            <a:r>
              <a:rPr lang="en-US" sz="2800" dirty="0" err="1"/>
              <a:t>wordsByHours</a:t>
            </a:r>
            <a:r>
              <a:rPr lang="en-US" sz="2800" dirty="0"/>
              <a:t>, .combine=c) %do% {</a:t>
            </a:r>
          </a:p>
          <a:p>
            <a:r>
              <a:rPr lang="en-US" sz="2800" dirty="0"/>
              <a:t>  sum(</a:t>
            </a:r>
            <a:r>
              <a:rPr lang="en-US" sz="2800" dirty="0" err="1"/>
              <a:t>lex</a:t>
            </a:r>
            <a:r>
              <a:rPr lang="en-US" sz="2800" dirty="0"/>
              <a:t> %in% words)</a:t>
            </a:r>
          </a:p>
          <a:p>
            <a:r>
              <a:rPr lang="en-US" sz="2800" dirty="0"/>
              <a:t>}</a:t>
            </a:r>
          </a:p>
          <a:p>
            <a:endParaRPr lang="en-US" dirty="0"/>
          </a:p>
        </p:txBody>
      </p:sp>
    </p:spTree>
    <p:extLst>
      <p:ext uri="{BB962C8B-B14F-4D97-AF65-F5344CB8AC3E}">
        <p14:creationId xmlns:p14="http://schemas.microsoft.com/office/powerpoint/2010/main" val="148218943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bg>
      <p:bgPr>
        <a:blipFill rotWithShape="1">
          <a:blip r:embed="rId2">
            <a:alphaModFix amt="85000"/>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solidFill>
                  <a:schemeClr val="bg2"/>
                </a:solidFill>
              </a:rPr>
              <a:t/>
            </a:r>
            <a:br>
              <a:rPr lang="en-US" dirty="0" smtClean="0">
                <a:solidFill>
                  <a:schemeClr val="bg2"/>
                </a:solidFill>
              </a:rPr>
            </a:br>
            <a:r>
              <a:rPr lang="en-US" dirty="0">
                <a:solidFill>
                  <a:schemeClr val="bg2"/>
                </a:solidFill>
              </a:rPr>
              <a:t/>
            </a:r>
            <a:br>
              <a:rPr lang="en-US" dirty="0">
                <a:solidFill>
                  <a:schemeClr val="bg2"/>
                </a:solidFill>
              </a:rPr>
            </a:br>
            <a:r>
              <a:rPr lang="en-US" dirty="0" smtClean="0">
                <a:solidFill>
                  <a:schemeClr val="tx1"/>
                </a:solidFill>
              </a:rPr>
              <a:t>Mixed-Asset Hedging for Corporate </a:t>
            </a:r>
            <a:r>
              <a:rPr lang="en-US" dirty="0">
                <a:solidFill>
                  <a:schemeClr val="tx1"/>
                </a:solidFill>
              </a:rPr>
              <a:t>B</a:t>
            </a:r>
            <a:r>
              <a:rPr lang="en-US" dirty="0" smtClean="0">
                <a:solidFill>
                  <a:schemeClr val="tx1"/>
                </a:solidFill>
              </a:rPr>
              <a:t>onds in Real-Time</a:t>
            </a:r>
            <a:endParaRPr lang="en-US" dirty="0">
              <a:solidFill>
                <a:schemeClr val="tx1"/>
              </a:solidFill>
            </a:endParaRPr>
          </a:p>
        </p:txBody>
      </p:sp>
      <p:sp>
        <p:nvSpPr>
          <p:cNvPr id="3" name="Content Placeholder 2"/>
          <p:cNvSpPr>
            <a:spLocks noGrp="1"/>
          </p:cNvSpPr>
          <p:nvPr>
            <p:ph idx="1"/>
          </p:nvPr>
        </p:nvSpPr>
        <p:spPr/>
        <p:txBody>
          <a:bodyPr>
            <a:normAutofit fontScale="92500" lnSpcReduction="20000"/>
          </a:bodyPr>
          <a:lstStyle/>
          <a:p>
            <a:pPr marL="0" indent="0">
              <a:buNone/>
            </a:pPr>
            <a:endParaRPr lang="en-US" dirty="0" smtClean="0"/>
          </a:p>
          <a:p>
            <a:pPr marL="0" indent="0">
              <a:buNone/>
            </a:pPr>
            <a:r>
              <a:rPr lang="en-US" dirty="0" smtClean="0"/>
              <a:t>1.  Develop lexicon </a:t>
            </a:r>
            <a:r>
              <a:rPr lang="en-US" dirty="0"/>
              <a:t>b</a:t>
            </a:r>
            <a:r>
              <a:rPr lang="en-US" dirty="0" smtClean="0"/>
              <a:t>ased on a qualitative </a:t>
            </a:r>
            <a:r>
              <a:rPr lang="en-US" dirty="0"/>
              <a:t>a</a:t>
            </a:r>
            <a:r>
              <a:rPr lang="en-US" dirty="0" smtClean="0"/>
              <a:t>nalysis of </a:t>
            </a:r>
            <a:r>
              <a:rPr lang="en-US" dirty="0"/>
              <a:t>h</a:t>
            </a:r>
            <a:r>
              <a:rPr lang="en-US" dirty="0" smtClean="0"/>
              <a:t>istoric news feed data for catastrophic events in relevant sectors</a:t>
            </a:r>
          </a:p>
          <a:p>
            <a:endParaRPr lang="en-US" dirty="0"/>
          </a:p>
          <a:p>
            <a:pPr marL="0" indent="0">
              <a:buNone/>
            </a:pPr>
            <a:r>
              <a:rPr lang="en-US" dirty="0" smtClean="0"/>
              <a:t>2.  Develop an analysis that extracts sentiment from a news feed based on the lexicon</a:t>
            </a:r>
          </a:p>
          <a:p>
            <a:endParaRPr lang="en-US" dirty="0"/>
          </a:p>
          <a:p>
            <a:pPr marL="0" indent="0">
              <a:buNone/>
            </a:pPr>
            <a:r>
              <a:rPr lang="en-US" dirty="0"/>
              <a:t>3</a:t>
            </a:r>
            <a:r>
              <a:rPr lang="en-US" dirty="0" smtClean="0"/>
              <a:t>. Bind news feed to a buy/sell </a:t>
            </a:r>
            <a:r>
              <a:rPr lang="en-US" dirty="0"/>
              <a:t>s</a:t>
            </a:r>
            <a:r>
              <a:rPr lang="en-US" dirty="0" smtClean="0"/>
              <a:t>trategy based on previous analysis</a:t>
            </a:r>
          </a:p>
          <a:p>
            <a:pPr marL="0" indent="0">
              <a:buNone/>
            </a:pPr>
            <a:endParaRPr lang="en-US" dirty="0"/>
          </a:p>
          <a:p>
            <a:pPr marL="0" indent="0">
              <a:buNone/>
            </a:pPr>
            <a:r>
              <a:rPr lang="en-US" dirty="0"/>
              <a:t>4</a:t>
            </a:r>
            <a:r>
              <a:rPr lang="en-US" dirty="0" smtClean="0"/>
              <a:t>. Operationalize the strategy through a complex event processing engine </a:t>
            </a:r>
            <a:r>
              <a:rPr lang="en-US" dirty="0" smtClean="0"/>
              <a:t>like ESPERR</a:t>
            </a:r>
            <a:endParaRPr lang="en-US" dirty="0"/>
          </a:p>
        </p:txBody>
      </p:sp>
    </p:spTree>
    <p:extLst>
      <p:ext uri="{BB962C8B-B14F-4D97-AF65-F5344CB8AC3E}">
        <p14:creationId xmlns:p14="http://schemas.microsoft.com/office/powerpoint/2010/main" val="240167077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0" y="0"/>
            <a:ext cx="5105400" cy="5105400"/>
          </a:xfrm>
        </p:spPr>
        <p:txBody>
          <a:bodyPr>
            <a:normAutofit/>
          </a:bodyPr>
          <a:lstStyle/>
          <a:p>
            <a:pPr>
              <a:buNone/>
            </a:pPr>
            <a:endParaRPr lang="en-US" sz="3600" i="1" dirty="0" smtClean="0">
              <a:solidFill>
                <a:schemeClr val="bg1"/>
              </a:solidFill>
            </a:endParaRPr>
          </a:p>
          <a:p>
            <a:pPr algn="r">
              <a:buNone/>
            </a:pPr>
            <a:r>
              <a:rPr lang="en-US" sz="3200" dirty="0" smtClean="0">
                <a:solidFill>
                  <a:schemeClr val="bg1"/>
                </a:solidFill>
              </a:rPr>
              <a:t>Michael J. Kane, PhD</a:t>
            </a:r>
          </a:p>
          <a:p>
            <a:pPr algn="r">
              <a:buNone/>
            </a:pPr>
            <a:r>
              <a:rPr lang="en-US" sz="3200" dirty="0" smtClean="0">
                <a:solidFill>
                  <a:schemeClr val="bg1"/>
                </a:solidFill>
              </a:rPr>
              <a:t>Yale University </a:t>
            </a:r>
          </a:p>
          <a:p>
            <a:pPr algn="r">
              <a:buNone/>
            </a:pPr>
            <a:r>
              <a:rPr lang="en-US" sz="3200" dirty="0" err="1" smtClean="0">
                <a:solidFill>
                  <a:schemeClr val="bg1"/>
                </a:solidFill>
              </a:rPr>
              <a:t>Phronesis</a:t>
            </a:r>
            <a:r>
              <a:rPr lang="en-US" sz="3200" dirty="0" smtClean="0">
                <a:solidFill>
                  <a:schemeClr val="bg1"/>
                </a:solidFill>
              </a:rPr>
              <a:t>, LLC</a:t>
            </a:r>
          </a:p>
          <a:p>
            <a:pPr algn="r">
              <a:buNone/>
            </a:pPr>
            <a:r>
              <a:rPr lang="en-US" sz="3200" u="sng" dirty="0" err="1" smtClean="0">
                <a:solidFill>
                  <a:schemeClr val="bg1"/>
                </a:solidFill>
              </a:rPr>
              <a:t>michael.kane@yale.edu</a:t>
            </a:r>
            <a:endParaRPr lang="en-US" sz="3200" u="sng" dirty="0" smtClean="0"/>
          </a:p>
          <a:p>
            <a:pPr>
              <a:buNone/>
            </a:pPr>
            <a:endParaRPr lang="en-US" dirty="0"/>
          </a:p>
        </p:txBody>
      </p:sp>
      <p:sp>
        <p:nvSpPr>
          <p:cNvPr id="4" name="Content Placeholder 2"/>
          <p:cNvSpPr txBox="1">
            <a:spLocks/>
          </p:cNvSpPr>
          <p:nvPr/>
        </p:nvSpPr>
        <p:spPr>
          <a:xfrm>
            <a:off x="3657600" y="3962400"/>
            <a:ext cx="5257800" cy="358140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r">
              <a:buFont typeface="Wingdings 2"/>
              <a:buNone/>
            </a:pPr>
            <a:r>
              <a:rPr lang="en-US" sz="3200" dirty="0" smtClean="0">
                <a:solidFill>
                  <a:schemeClr val="bg1"/>
                </a:solidFill>
              </a:rPr>
              <a:t>William Casey King, PhD</a:t>
            </a:r>
          </a:p>
          <a:p>
            <a:pPr algn="r">
              <a:buFont typeface="Wingdings 2"/>
              <a:buNone/>
            </a:pPr>
            <a:r>
              <a:rPr lang="en-US" sz="3200" dirty="0" smtClean="0">
                <a:solidFill>
                  <a:schemeClr val="bg1"/>
                </a:solidFill>
              </a:rPr>
              <a:t>	Yale University</a:t>
            </a:r>
          </a:p>
          <a:p>
            <a:pPr algn="r">
              <a:buFont typeface="Wingdings 2"/>
              <a:buNone/>
            </a:pPr>
            <a:r>
              <a:rPr lang="en-US" sz="3200" dirty="0" smtClean="0">
                <a:solidFill>
                  <a:schemeClr val="bg1"/>
                </a:solidFill>
              </a:rPr>
              <a:t>		</a:t>
            </a:r>
            <a:r>
              <a:rPr lang="en-US" sz="3200" dirty="0" err="1" smtClean="0">
                <a:solidFill>
                  <a:schemeClr val="bg1"/>
                </a:solidFill>
              </a:rPr>
              <a:t>Phronesis</a:t>
            </a:r>
            <a:r>
              <a:rPr lang="en-US" sz="3200" dirty="0" smtClean="0">
                <a:solidFill>
                  <a:schemeClr val="bg1"/>
                </a:solidFill>
              </a:rPr>
              <a:t>, LLC</a:t>
            </a:r>
          </a:p>
          <a:p>
            <a:pPr algn="r">
              <a:buFont typeface="Wingdings 2"/>
              <a:buNone/>
            </a:pPr>
            <a:r>
              <a:rPr lang="en-US" sz="3200" dirty="0" smtClean="0"/>
              <a:t>		</a:t>
            </a:r>
            <a:r>
              <a:rPr lang="en-US" sz="3200" u="sng" dirty="0" err="1" smtClean="0">
                <a:solidFill>
                  <a:schemeClr val="bg1"/>
                </a:solidFill>
              </a:rPr>
              <a:t>casey.king@yale.edu</a:t>
            </a:r>
            <a:endParaRPr lang="en-US" sz="3200" u="sng" dirty="0" smtClean="0"/>
          </a:p>
          <a:p>
            <a:pPr>
              <a:buFont typeface="Wingdings 2"/>
              <a:buNone/>
            </a:pPr>
            <a:endParaRPr lang="en-US" sz="3600" i="1" dirty="0" smtClean="0">
              <a:solidFill>
                <a:schemeClr val="bg1"/>
              </a:solidFill>
            </a:endParaRPr>
          </a:p>
          <a:p>
            <a:pPr>
              <a:buFont typeface="Wingdings 2"/>
              <a:buNone/>
            </a:pPr>
            <a:endParaRPr lang="en-US" dirty="0"/>
          </a:p>
        </p:txBody>
      </p:sp>
    </p:spTree>
    <p:extLst>
      <p:ext uri="{BB962C8B-B14F-4D97-AF65-F5344CB8AC3E}">
        <p14:creationId xmlns:p14="http://schemas.microsoft.com/office/powerpoint/2010/main" val="35757109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505712"/>
          </a:xfrm>
        </p:spPr>
        <p:txBody>
          <a:bodyPr>
            <a:normAutofit/>
          </a:bodyPr>
          <a:lstStyle/>
          <a:p>
            <a:pPr algn="ctr"/>
            <a:r>
              <a:rPr lang="en-US" sz="3100" dirty="0" smtClean="0"/>
              <a:t>Not Just for Institutional Investors Anymore: Growth in Corporate Bond Mutual Fund Assets</a:t>
            </a:r>
            <a:br>
              <a:rPr lang="en-US" sz="3100" dirty="0" smtClean="0"/>
            </a:br>
            <a:r>
              <a:rPr lang="en-US" sz="2000" dirty="0" smtClean="0"/>
              <a:t>Source: Investment Co. Institute, Bloomberg</a:t>
            </a:r>
            <a:endParaRPr lang="en-US" sz="2000" dirty="0"/>
          </a:p>
        </p:txBody>
      </p:sp>
      <p:pic>
        <p:nvPicPr>
          <p:cNvPr id="4" name="Content Placeholder 3" descr="corp bond holding .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6492" r="-16492"/>
          <a:stretch/>
        </p:blipFill>
        <p:spPr>
          <a:xfrm>
            <a:off x="-1524000" y="2468562"/>
            <a:ext cx="12192000" cy="4389438"/>
          </a:xfrm>
        </p:spPr>
      </p:pic>
    </p:spTree>
    <p:extLst>
      <p:ext uri="{BB962C8B-B14F-4D97-AF65-F5344CB8AC3E}">
        <p14:creationId xmlns:p14="http://schemas.microsoft.com/office/powerpoint/2010/main" val="165388830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Why the </a:t>
            </a:r>
            <a:r>
              <a:rPr lang="en-US" dirty="0"/>
              <a:t>S</a:t>
            </a:r>
            <a:r>
              <a:rPr lang="en-US" dirty="0" smtClean="0"/>
              <a:t>udden Interest?</a:t>
            </a:r>
            <a:endParaRPr lang="en-US" dirty="0"/>
          </a:p>
        </p:txBody>
      </p:sp>
      <p:sp>
        <p:nvSpPr>
          <p:cNvPr id="3" name="Content Placeholder 2"/>
          <p:cNvSpPr>
            <a:spLocks noGrp="1"/>
          </p:cNvSpPr>
          <p:nvPr>
            <p:ph idx="1"/>
          </p:nvPr>
        </p:nvSpPr>
        <p:spPr/>
        <p:txBody>
          <a:bodyPr/>
          <a:lstStyle/>
          <a:p>
            <a:r>
              <a:rPr lang="en-US" dirty="0" smtClean="0"/>
              <a:t>Corporate Bonds are seen as safer investment alternatives to equities</a:t>
            </a:r>
          </a:p>
          <a:p>
            <a:endParaRPr lang="en-US" dirty="0"/>
          </a:p>
          <a:p>
            <a:r>
              <a:rPr lang="en-US" dirty="0" smtClean="0"/>
              <a:t>The most significant “risk” in </a:t>
            </a:r>
            <a:r>
              <a:rPr lang="en-US" smtClean="0"/>
              <a:t>corporate bonds </a:t>
            </a:r>
            <a:r>
              <a:rPr lang="en-US" dirty="0" smtClean="0"/>
              <a:t>is interest rate risk</a:t>
            </a:r>
          </a:p>
          <a:p>
            <a:endParaRPr lang="en-US" dirty="0"/>
          </a:p>
          <a:p>
            <a:r>
              <a:rPr lang="en-US" dirty="0" smtClean="0"/>
              <a:t>While interest rate risk does not concern investors who hold bonds to maturity, for the active trader it is considered the primary concern, and something that needs to be hedged against</a:t>
            </a:r>
          </a:p>
        </p:txBody>
      </p:sp>
    </p:spTree>
    <p:extLst>
      <p:ext uri="{BB962C8B-B14F-4D97-AF65-F5344CB8AC3E}">
        <p14:creationId xmlns:p14="http://schemas.microsoft.com/office/powerpoint/2010/main" val="308857328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066800"/>
            <a:ext cx="7924800" cy="780288"/>
          </a:xfrm>
        </p:spPr>
        <p:txBody>
          <a:bodyPr>
            <a:normAutofit/>
          </a:bodyPr>
          <a:lstStyle/>
          <a:p>
            <a:r>
              <a:rPr lang="en-US" sz="4000" dirty="0" smtClean="0">
                <a:latin typeface="+mn-lt"/>
              </a:rPr>
              <a:t>Traditional Corporate Bond Hedge:</a:t>
            </a:r>
            <a:endParaRPr lang="en-US" sz="4000" dirty="0">
              <a:latin typeface="+mn-lt"/>
            </a:endParaRPr>
          </a:p>
        </p:txBody>
      </p:sp>
      <p:sp>
        <p:nvSpPr>
          <p:cNvPr id="3" name="Content Placeholder 2"/>
          <p:cNvSpPr>
            <a:spLocks noGrp="1"/>
          </p:cNvSpPr>
          <p:nvPr>
            <p:ph idx="1"/>
          </p:nvPr>
        </p:nvSpPr>
        <p:spPr>
          <a:xfrm>
            <a:off x="685800" y="2240280"/>
            <a:ext cx="8229600" cy="4389120"/>
          </a:xfrm>
        </p:spPr>
        <p:txBody>
          <a:bodyPr/>
          <a:lstStyle/>
          <a:p>
            <a:endParaRPr lang="en-US" sz="4000" dirty="0" smtClean="0"/>
          </a:p>
          <a:p>
            <a:r>
              <a:rPr lang="en-US" sz="4000" dirty="0" smtClean="0"/>
              <a:t>Treasury </a:t>
            </a:r>
            <a:r>
              <a:rPr lang="en-US" sz="4000" dirty="0"/>
              <a:t>i</a:t>
            </a:r>
            <a:r>
              <a:rPr lang="en-US" sz="4000" dirty="0" smtClean="0"/>
              <a:t>nstruments</a:t>
            </a:r>
          </a:p>
          <a:p>
            <a:endParaRPr lang="en-US" sz="4000" dirty="0"/>
          </a:p>
          <a:p>
            <a:r>
              <a:rPr lang="en-US" sz="4000" dirty="0" smtClean="0"/>
              <a:t>Effective hedge for interest rate fluctuations</a:t>
            </a:r>
          </a:p>
          <a:p>
            <a:pPr lvl="1">
              <a:buNone/>
            </a:pPr>
            <a:endParaRPr lang="en-US" dirty="0" smtClean="0"/>
          </a:p>
          <a:p>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553712"/>
          </a:xfrm>
        </p:spPr>
        <p:txBody>
          <a:bodyPr>
            <a:normAutofit fontScale="90000"/>
          </a:bodyPr>
          <a:lstStyle/>
          <a:p>
            <a:pPr algn="ctr"/>
            <a:r>
              <a:rPr lang="en-US" dirty="0" smtClean="0"/>
              <a:t/>
            </a:r>
            <a:br>
              <a:rPr lang="en-US" dirty="0" smtClean="0"/>
            </a:br>
            <a:r>
              <a:rPr lang="en-US" dirty="0" smtClean="0"/>
              <a:t/>
            </a:r>
            <a:br>
              <a:rPr lang="en-US" dirty="0" smtClean="0"/>
            </a:br>
            <a:r>
              <a:rPr lang="en-US" dirty="0" smtClean="0">
                <a:latin typeface="+mn-lt"/>
              </a:rPr>
              <a:t>But a trader is not fully hedged if </a:t>
            </a:r>
            <a:br>
              <a:rPr lang="en-US" dirty="0" smtClean="0">
                <a:latin typeface="+mn-lt"/>
              </a:rPr>
            </a:br>
            <a:r>
              <a:rPr lang="en-US" dirty="0" smtClean="0">
                <a:latin typeface="+mn-lt"/>
              </a:rPr>
              <a:t>he or she hedges </a:t>
            </a:r>
            <a:br>
              <a:rPr lang="en-US" dirty="0" smtClean="0">
                <a:latin typeface="+mn-lt"/>
              </a:rPr>
            </a:br>
            <a:r>
              <a:rPr lang="en-US" dirty="0" smtClean="0">
                <a:latin typeface="+mn-lt"/>
              </a:rPr>
              <a:t>against interest-rate risk alone</a:t>
            </a:r>
            <a:br>
              <a:rPr lang="en-US" dirty="0" smtClean="0">
                <a:latin typeface="+mn-lt"/>
              </a:rPr>
            </a:br>
            <a:r>
              <a:rPr lang="en-US" dirty="0" smtClean="0"/>
              <a:t/>
            </a:r>
            <a:br>
              <a:rPr lang="en-US" dirty="0" smtClean="0"/>
            </a:br>
            <a:endParaRPr lang="en-US" dirty="0"/>
          </a:p>
        </p:txBody>
      </p:sp>
      <p:sp>
        <p:nvSpPr>
          <p:cNvPr id="3" name="Content Placeholder 2"/>
          <p:cNvSpPr>
            <a:spLocks noGrp="1"/>
          </p:cNvSpPr>
          <p:nvPr>
            <p:ph idx="1"/>
          </p:nvPr>
        </p:nvSpPr>
        <p:spPr>
          <a:xfrm>
            <a:off x="457200" y="5410200"/>
            <a:ext cx="8229600" cy="914400"/>
          </a:xfrm>
        </p:spPr>
        <p:txBody>
          <a:bodyPr/>
          <a:lstStyle/>
          <a:p>
            <a:endParaRPr lang="en-US" dirty="0" smtClean="0"/>
          </a:p>
          <a:p>
            <a:endParaRPr lang="en-US" dirty="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08900834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100609-G-5030M-3198.jpg"/>
          <p:cNvPicPr>
            <a:picLocks noGrp="1" noChangeAspect="1"/>
          </p:cNvPicPr>
          <p:nvPr>
            <p:ph idx="1"/>
          </p:nvPr>
        </p:nvPicPr>
        <p:blipFill>
          <a:blip r:embed="rId2" cstate="print">
            <a:extLst>
              <a:ext uri="{28A0092B-C50C-407E-A947-70E740481C1C}">
                <a14:useLocalDpi xmlns:a14="http://schemas.microsoft.com/office/drawing/2010/main" val="0"/>
              </a:ext>
            </a:extLst>
          </a:blip>
          <a:srcRect l="-4183" r="-4183"/>
          <a:stretch>
            <a:fillRect/>
          </a:stretch>
        </p:blipFill>
        <p:spPr>
          <a:xfrm>
            <a:off x="-381000" y="0"/>
            <a:ext cx="9906000" cy="6858000"/>
          </a:xfrm>
        </p:spPr>
      </p:pic>
    </p:spTree>
    <p:extLst>
      <p:ext uri="{BB962C8B-B14F-4D97-AF65-F5344CB8AC3E}">
        <p14:creationId xmlns:p14="http://schemas.microsoft.com/office/powerpoint/2010/main" val="327137629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533400" y="-1049148"/>
            <a:ext cx="8153400" cy="7366119"/>
          </a:xfrm>
          <a:prstGeom prst="rect">
            <a:avLst/>
          </a:prstGeom>
        </p:spPr>
        <p:txBody>
          <a:bodyPr wrap="square">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algn="ctr"/>
            <a:r>
              <a:rPr lang="en-US" sz="4400" i="1" dirty="0" smtClean="0"/>
              <a:t>Financial Times</a:t>
            </a:r>
          </a:p>
          <a:p>
            <a:pPr algn="ctr"/>
            <a:r>
              <a:rPr lang="en-US" sz="4400" i="1" dirty="0" smtClean="0"/>
              <a:t>May 12, 2012</a:t>
            </a:r>
          </a:p>
          <a:p>
            <a:endParaRPr lang="en-US" dirty="0"/>
          </a:p>
          <a:p>
            <a:pPr algn="ctr"/>
            <a:endParaRPr lang="en-US" dirty="0" smtClean="0"/>
          </a:p>
          <a:p>
            <a:pPr algn="ctr"/>
            <a:r>
              <a:rPr lang="en-US" sz="2400" dirty="0" smtClean="0"/>
              <a:t>“Fixed </a:t>
            </a:r>
            <a:r>
              <a:rPr lang="en-US" sz="2400" dirty="0"/>
              <a:t>income traders face risk model </a:t>
            </a:r>
            <a:r>
              <a:rPr lang="en-US" sz="2400" dirty="0" smtClean="0"/>
              <a:t>change”</a:t>
            </a:r>
            <a:endParaRPr lang="en-US" sz="2400" dirty="0"/>
          </a:p>
          <a:p>
            <a:pPr algn="ctr"/>
            <a:r>
              <a:rPr lang="en-US" dirty="0"/>
              <a:t>By Brooke Masters, Chief Regulation Correspondent</a:t>
            </a:r>
          </a:p>
          <a:p>
            <a:r>
              <a:rPr lang="en-US" dirty="0"/>
              <a:t> </a:t>
            </a:r>
          </a:p>
          <a:p>
            <a:pPr algn="just">
              <a:lnSpc>
                <a:spcPct val="200000"/>
              </a:lnSpc>
            </a:pPr>
            <a:r>
              <a:rPr lang="en-US" sz="2000" dirty="0" smtClean="0"/>
              <a:t>“Under </a:t>
            </a:r>
            <a:r>
              <a:rPr lang="en-US" sz="2000" dirty="0"/>
              <a:t>the “fundamental review” proposed by the Basel Committee on Banking Supervision, banks around the world would have to rewrite their risk models for assets they plan to buy and sell to take into account rare but damaging </a:t>
            </a:r>
            <a:r>
              <a:rPr lang="en-US" sz="2000" dirty="0" smtClean="0"/>
              <a:t>events”</a:t>
            </a:r>
            <a:endParaRPr lang="en-US" sz="2000" dirty="0"/>
          </a:p>
        </p:txBody>
      </p:sp>
    </p:spTree>
    <p:extLst>
      <p:ext uri="{BB962C8B-B14F-4D97-AF65-F5344CB8AC3E}">
        <p14:creationId xmlns:p14="http://schemas.microsoft.com/office/powerpoint/2010/main" val="2913277657"/>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6701</TotalTime>
  <Words>986</Words>
  <Application>Microsoft Macintosh PowerPoint</Application>
  <PresentationFormat>On-screen Show (4:3)</PresentationFormat>
  <Paragraphs>159</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Flow</vt:lpstr>
      <vt:lpstr>       Liquid Gold, Illiquid Assets:  Hedging Event Risk  in Fixed Income Securities— BP Bonds in the Oil Disaster of 2010</vt:lpstr>
      <vt:lpstr>PowerPoint Presentation</vt:lpstr>
      <vt:lpstr>Corporate Bonds</vt:lpstr>
      <vt:lpstr>Not Just for Institutional Investors Anymore: Growth in Corporate Bond Mutual Fund Assets Source: Investment Co. Institute, Bloomberg</vt:lpstr>
      <vt:lpstr>Why the Sudden Interest?</vt:lpstr>
      <vt:lpstr>Traditional Corporate Bond Hedge:</vt:lpstr>
      <vt:lpstr>  But a trader is not fully hedged if  he or she hedges  against interest-rate risk alone  </vt:lpstr>
      <vt:lpstr>PowerPoint Presentation</vt:lpstr>
      <vt:lpstr>PowerPoint Presentation</vt:lpstr>
      <vt:lpstr>Possible Solution:</vt:lpstr>
      <vt:lpstr>Some Attempts at Mixed-Asset Hedging Models:</vt:lpstr>
      <vt:lpstr> To Date, No One Has Considered the Application of a  Complex Event Processing Engine to Fixed Income Hedging</vt:lpstr>
      <vt:lpstr>PowerPoint Presentation</vt:lpstr>
      <vt:lpstr>    Dow Jones Ticker: April 21, 2010 9:22AM GMT    </vt:lpstr>
      <vt:lpstr>British Petroleum Stock: April, 2010         Share Price</vt:lpstr>
      <vt:lpstr> British Petroleum Stock Price 2010</vt:lpstr>
      <vt:lpstr>BP 5.25’s of 13</vt:lpstr>
      <vt:lpstr>Government Bond 4.875’s of 12</vt:lpstr>
      <vt:lpstr>    Example: Traditional Hedge</vt:lpstr>
      <vt:lpstr>Mixed-Asset Alternative: </vt:lpstr>
      <vt:lpstr>How do you know how much stock to short?</vt:lpstr>
      <vt:lpstr>PowerPoint Presentation</vt:lpstr>
      <vt:lpstr>Answer: </vt:lpstr>
      <vt:lpstr>Mixed-Asset Hedge Demands Quick Response and a Carefully Tailored Sentiment Analysis</vt:lpstr>
      <vt:lpstr>PowerPoint Presentation</vt:lpstr>
      <vt:lpstr>Bayesian Change-Point Analysis of Our Lexicon for Catastrophic Oil Industry Events IndustryDisasters:</vt:lpstr>
      <vt:lpstr>So How Does This Work?</vt:lpstr>
      <vt:lpstr>   Articles </vt:lpstr>
      <vt:lpstr>Some R Code</vt:lpstr>
      <vt:lpstr>Some More R Code</vt:lpstr>
      <vt:lpstr>  Mixed-Asset Hedging for Corporate Bonds in Real-Time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Liquid Gold, Illiquid Assets:  Hedging Event Risk  in Fixed Income Securities— BP Bonds in the Oil Disaster of 2010</dc:title>
  <dc:creator>William Casey King</dc:creator>
  <cp:lastModifiedBy>Casey King</cp:lastModifiedBy>
  <cp:revision>58</cp:revision>
  <dcterms:created xsi:type="dcterms:W3CDTF">2012-03-23T19:30:08Z</dcterms:created>
  <dcterms:modified xsi:type="dcterms:W3CDTF">2012-05-12T04:15:28Z</dcterms:modified>
</cp:coreProperties>
</file>