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5" r:id="rId3"/>
    <p:sldId id="377" r:id="rId4"/>
    <p:sldId id="381" r:id="rId5"/>
    <p:sldId id="33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1"/>
    <a:srgbClr val="949CA1"/>
    <a:srgbClr val="5E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7" autoAdjust="0"/>
    <p:restoredTop sz="85119" autoAdjust="0"/>
  </p:normalViewPr>
  <p:slideViewPr>
    <p:cSldViewPr snapToGrid="0" snapToObjects="1">
      <p:cViewPr>
        <p:scale>
          <a:sx n="125" d="100"/>
          <a:sy n="125" d="100"/>
        </p:scale>
        <p:origin x="-1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-29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6B00D-4EB5-2248-B73B-7DC366782DEA}" type="datetimeFigureOut">
              <a:rPr lang="en-US" smtClean="0"/>
              <a:t>11/05/2012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EE144-3BB8-8A4B-9ECB-E1437174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1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1E2BA-BB41-A64A-ACB4-704CF3ECB438}" type="datetimeFigureOut">
              <a:rPr lang="en-US" smtClean="0"/>
              <a:t>11/05/2012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4B9E3-F3D5-EB46-BAAF-03DE0FEE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4B9E3-F3D5-EB46-BAAF-03DE0FEEB0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6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4B9E3-F3D5-EB46-BAAF-03DE0FEEB0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6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1BA7-8BD5-514A-9E84-5FE39C8BA4E5}" type="datetime1">
              <a:rPr lang="en-GB" smtClean="0"/>
              <a:t>11/05/2012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5B8A-3325-0B48-88C9-5E73205BC3C7}" type="datetime1">
              <a:rPr lang="en-GB" smtClean="0"/>
              <a:t>11/05/2012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1967-71BD-034D-86A9-D43E5B5F1DB7}" type="datetime1">
              <a:rPr lang="en-GB" smtClean="0"/>
              <a:t>11/05/2012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592-6BF2-6D4F-8C95-6F6AFC8AC998}" type="datetime1">
              <a:rPr lang="en-GB" smtClean="0"/>
              <a:t>11/05/2012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71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0D1F-59D8-F246-8C5C-50BAB8135C6E}" type="datetime1">
              <a:rPr lang="en-GB" smtClean="0"/>
              <a:t>11/05/2012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229600" y="0"/>
            <a:ext cx="9144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935663" y="1237193"/>
            <a:ext cx="2835804" cy="973137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35663" y="2489200"/>
            <a:ext cx="2835804" cy="914400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6"/>
          </p:nvPr>
        </p:nvSpPr>
        <p:spPr>
          <a:xfrm>
            <a:off x="5935663" y="3725863"/>
            <a:ext cx="2835804" cy="14218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27063" y="1236663"/>
            <a:ext cx="4638675" cy="1082675"/>
          </a:xfrm>
        </p:spPr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627063" y="2489200"/>
            <a:ext cx="4638675" cy="33861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17E-1562-A745-8F49-1FCDD6474CE7}" type="datetime1">
              <a:rPr lang="en-GB" smtClean="0"/>
              <a:t>11/05/2012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5D88-B70B-C346-8F9A-9E044367AD42}" type="datetime1">
              <a:rPr lang="en-GB" smtClean="0"/>
              <a:t>11/05/2012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1445-DD45-CA44-B18B-854EC1964EAD}" type="datetime1">
              <a:rPr lang="en-GB" smtClean="0"/>
              <a:t>11/05/2012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2050-5D50-874E-B5A7-64395C0FF54F}" type="datetime1">
              <a:rPr lang="en-GB" smtClean="0"/>
              <a:t>11/05/2012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71AA-9C86-B141-B9D5-71952AE64FFB}" type="datetime1">
              <a:rPr lang="en-GB" smtClean="0"/>
              <a:t>11/05/2012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E7A-6B7B-9143-8C51-A9FDD268AA85}" type="datetime1">
              <a:rPr lang="en-GB" smtClean="0"/>
              <a:t>11/05/2012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2E88-72E8-C249-88CF-9A3AB2431CBC}" type="datetime1">
              <a:rPr lang="en-GB" smtClean="0"/>
              <a:t>11/05/2012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rgbClr val="949CA1"/>
                </a:solidFill>
                <a:latin typeface="Trebuchet MS"/>
                <a:cs typeface="Trebuchet MS"/>
              </a:defRPr>
            </a:lvl1pPr>
          </a:lstStyle>
          <a:p>
            <a:fld id="{9BC30D1F-59D8-F246-8C5C-50BAB8135C6E}" type="datetime1">
              <a:rPr lang="en-GB" smtClean="0"/>
              <a:t>11/05/2012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rgbClr val="949CA1"/>
                </a:solidFill>
                <a:latin typeface="Trebuchet MS"/>
                <a:cs typeface="Trebuchet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005581"/>
                </a:solidFill>
                <a:latin typeface="Trebuchet MS"/>
                <a:cs typeface="Trebuchet MS"/>
              </a:defRPr>
            </a:lvl1pPr>
          </a:lstStyle>
          <a:p>
            <a:fld id="{22D201F7-CE26-284F-8A08-14C8FA4CAD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5EC2A5"/>
          </a:solidFill>
          <a:latin typeface="Apertura Bold Condensed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949CA1"/>
          </a:solidFill>
          <a:latin typeface="Apertura Condensed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949CA1"/>
          </a:solidFill>
          <a:latin typeface="Apertura Condensed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949CA1"/>
          </a:solidFill>
          <a:latin typeface="Apertura Condensed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949CA1"/>
          </a:solidFill>
          <a:latin typeface="Apertura Condensed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949CA1"/>
          </a:solidFill>
          <a:latin typeface="Apertura Condensed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60489"/>
            <a:ext cx="8059756" cy="588065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R/Finance 2012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4444" y="5310477"/>
            <a:ext cx="4955311" cy="515746"/>
          </a:xfrm>
        </p:spPr>
        <p:txBody>
          <a:bodyPr>
            <a:noAutofit/>
          </a:bodyPr>
          <a:lstStyle/>
          <a:p>
            <a:pPr algn="r"/>
            <a:r>
              <a:rPr lang="en-US" sz="2400" b="1" dirty="0" smtClean="0">
                <a:solidFill>
                  <a:srgbClr val="005581"/>
                </a:solidFill>
              </a:rPr>
              <a:t>11</a:t>
            </a:r>
            <a:r>
              <a:rPr lang="en-US" sz="2400" b="1" baseline="30000" dirty="0" smtClean="0">
                <a:solidFill>
                  <a:srgbClr val="005581"/>
                </a:solidFill>
              </a:rPr>
              <a:t>th</a:t>
            </a:r>
            <a:r>
              <a:rPr lang="en-US" sz="2400" b="1" dirty="0" smtClean="0">
                <a:solidFill>
                  <a:srgbClr val="005581"/>
                </a:solidFill>
              </a:rPr>
              <a:t> May 2012</a:t>
            </a:r>
          </a:p>
          <a:p>
            <a:pPr algn="r"/>
            <a:r>
              <a:rPr lang="en-US" sz="2400" b="1" dirty="0" smtClean="0">
                <a:solidFill>
                  <a:srgbClr val="005581"/>
                </a:solidFill>
              </a:rPr>
              <a:t>Kirk Wylie, CEO, OpenGamma</a:t>
            </a:r>
            <a:endParaRPr lang="en-US" sz="2400" b="1" dirty="0">
              <a:solidFill>
                <a:srgbClr val="0055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67"/>
    </mc:Choice>
    <mc:Fallback xmlns="">
      <p:transition xmlns:p14="http://schemas.microsoft.com/office/powerpoint/2010/main" spd="slow" advTm="95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674"/>
            <a:ext cx="8229600" cy="1143000"/>
          </a:xfrm>
        </p:spPr>
        <p:txBody>
          <a:bodyPr/>
          <a:lstStyle/>
          <a:p>
            <a:r>
              <a:rPr lang="en-US" dirty="0" smtClean="0"/>
              <a:t>OpenGamma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27063" y="975361"/>
            <a:ext cx="8059737" cy="52730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/>
              <a:t>Single solution for all analytics applications</a:t>
            </a:r>
          </a:p>
          <a:p>
            <a:pPr lvl="2"/>
            <a:r>
              <a:rPr lang="en-US" sz="2200" dirty="0" smtClean="0"/>
              <a:t>Live trading applications</a:t>
            </a:r>
          </a:p>
          <a:p>
            <a:pPr lvl="2"/>
            <a:r>
              <a:rPr lang="en-US" sz="2200" dirty="0" smtClean="0"/>
              <a:t>Ad-Hoc Pre-Trade analytics</a:t>
            </a:r>
          </a:p>
          <a:p>
            <a:pPr lvl="2"/>
            <a:r>
              <a:rPr lang="en-US" sz="2200" dirty="0" smtClean="0"/>
              <a:t>Near-Real-Time risk management</a:t>
            </a:r>
          </a:p>
          <a:p>
            <a:pPr lvl="2"/>
            <a:r>
              <a:rPr lang="en-US" sz="2200" dirty="0" smtClean="0"/>
              <a:t>Batch/Overnight risk management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Designed for integration</a:t>
            </a:r>
          </a:p>
          <a:p>
            <a:pPr lvl="2"/>
            <a:r>
              <a:rPr lang="en-US" sz="2200" dirty="0" smtClean="0"/>
              <a:t>Leverage proprietary in-house systems</a:t>
            </a:r>
          </a:p>
          <a:p>
            <a:pPr lvl="2"/>
            <a:r>
              <a:rPr lang="en-US" sz="2200" dirty="0" smtClean="0"/>
              <a:t>Integrate with existing vendor solutions</a:t>
            </a:r>
          </a:p>
          <a:p>
            <a:pPr lvl="2"/>
            <a:r>
              <a:rPr lang="en-US" sz="2200" dirty="0" smtClean="0"/>
              <a:t>White-box as part of a comprehensive offering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Comprehensive solution</a:t>
            </a:r>
          </a:p>
          <a:p>
            <a:pPr lvl="2"/>
            <a:r>
              <a:rPr lang="en-US" sz="2200" dirty="0" smtClean="0"/>
              <a:t>Everything from a comprehensive risk and analytics platform for trading</a:t>
            </a:r>
          </a:p>
          <a:p>
            <a:pPr lvl="2"/>
            <a:r>
              <a:rPr lang="en-US" sz="2200" dirty="0" smtClean="0"/>
              <a:t>Scales from individual trader to enterprise-wide use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Asset-class neutral</a:t>
            </a:r>
            <a:endParaRPr lang="en-US" sz="2400" dirty="0"/>
          </a:p>
          <a:p>
            <a:pPr>
              <a:lnSpc>
                <a:spcPct val="140000"/>
              </a:lnSpc>
            </a:pPr>
            <a:r>
              <a:rPr lang="en-US" sz="2400" dirty="0" smtClean="0"/>
              <a:t>Open Source – APLv2</a:t>
            </a:r>
          </a:p>
          <a:p>
            <a:pPr lvl="1">
              <a:lnSpc>
                <a:spcPct val="140000"/>
              </a:lnSpc>
            </a:pPr>
            <a:r>
              <a:rPr lang="en-US" sz="2200" dirty="0" smtClean="0"/>
              <a:t>Yes, really!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0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7"/>
    </mc:Choice>
    <mc:Fallback xmlns="">
      <p:transition xmlns:p14="http://schemas.microsoft.com/office/powerpoint/2010/main" spd="slow" advTm="334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674"/>
            <a:ext cx="8229600" cy="114300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27063" y="1236663"/>
            <a:ext cx="8059737" cy="447325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/>
              <a:t>Unified Analytics Calculation Infrastructure</a:t>
            </a:r>
          </a:p>
          <a:p>
            <a:pPr lvl="2"/>
            <a:r>
              <a:rPr lang="en-US" sz="2200" dirty="0" smtClean="0"/>
              <a:t>Ad-Hoc, Near-Real-Time/Streaming and Batch in one architecture</a:t>
            </a:r>
          </a:p>
          <a:p>
            <a:pPr lvl="2"/>
            <a:r>
              <a:rPr lang="en-US" sz="2200" dirty="0" smtClean="0"/>
              <a:t>Re-use all integration with proprietary modules across all projects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Radically Open Architecture</a:t>
            </a:r>
          </a:p>
          <a:p>
            <a:pPr lvl="2"/>
            <a:r>
              <a:rPr lang="en-US" sz="2200" dirty="0" smtClean="0"/>
              <a:t>Every component can be replaced at customer site</a:t>
            </a:r>
          </a:p>
          <a:p>
            <a:pPr lvl="2"/>
            <a:r>
              <a:rPr lang="en-US" sz="2200" dirty="0" smtClean="0"/>
              <a:t>Every component can be used independently</a:t>
            </a:r>
          </a:p>
          <a:p>
            <a:pPr lvl="2"/>
            <a:r>
              <a:rPr lang="en-US" sz="2200" dirty="0" smtClean="0"/>
              <a:t>Built with the needs of Tier-1 institutions in mind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Modern, Distributed Architecture</a:t>
            </a:r>
          </a:p>
          <a:p>
            <a:pPr lvl="2"/>
            <a:r>
              <a:rPr lang="en-US" sz="2200" dirty="0" err="1" smtClean="0"/>
              <a:t>RESTful</a:t>
            </a:r>
            <a:r>
              <a:rPr lang="en-US" sz="2200" dirty="0" smtClean="0"/>
              <a:t> endpoints to all services</a:t>
            </a:r>
          </a:p>
          <a:p>
            <a:pPr lvl="2"/>
            <a:r>
              <a:rPr lang="en-US" sz="2200" dirty="0" smtClean="0"/>
              <a:t>MOM-based data distribution possible for all connections</a:t>
            </a:r>
          </a:p>
          <a:p>
            <a:pPr lvl="2"/>
            <a:r>
              <a:rPr lang="en-US" sz="2200" dirty="0" smtClean="0"/>
              <a:t>Web-scale techniques used throughout system</a:t>
            </a:r>
          </a:p>
          <a:p>
            <a:pPr lvl="2"/>
            <a:r>
              <a:rPr lang="en-US" sz="2200" dirty="0" smtClean="0"/>
              <a:t>Components configurable through Dependency Injection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Source Code for All Modules at Your </a:t>
            </a:r>
            <a:r>
              <a:rPr lang="en-US" sz="2400" dirty="0" smtClean="0"/>
              <a:t>Fingertips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Modern Analytics library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38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7"/>
    </mc:Choice>
    <mc:Fallback xmlns="">
      <p:transition xmlns:p14="http://schemas.microsoft.com/office/powerpoint/2010/main" spd="slow" advTm="334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674"/>
            <a:ext cx="8229600" cy="1143000"/>
          </a:xfrm>
        </p:spPr>
        <p:txBody>
          <a:bodyPr/>
          <a:lstStyle/>
          <a:p>
            <a:r>
              <a:rPr lang="en-US" dirty="0" smtClean="0"/>
              <a:t>OpenGamma +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27063" y="1236663"/>
            <a:ext cx="8059737" cy="44732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Primarily for scenario analysis and stress testing</a:t>
            </a:r>
          </a:p>
          <a:p>
            <a:pPr lvl="2">
              <a:lnSpc>
                <a:spcPct val="120000"/>
              </a:lnSpc>
            </a:pPr>
            <a:r>
              <a:rPr lang="en-US" sz="2200" dirty="0" smtClean="0"/>
              <a:t>Pull in all types of data – appear as native R objects</a:t>
            </a:r>
          </a:p>
          <a:p>
            <a:pPr lvl="2">
              <a:lnSpc>
                <a:spcPct val="120000"/>
              </a:lnSpc>
            </a:pPr>
            <a:r>
              <a:rPr lang="en-US" sz="2200" dirty="0" smtClean="0"/>
              <a:t>Drive </a:t>
            </a:r>
            <a:r>
              <a:rPr lang="en-US" sz="2200" dirty="0"/>
              <a:t>shocks, stress tests, and historical simulations (including perturbing market data at either individual ticker or tensor level</a:t>
            </a:r>
            <a:r>
              <a:rPr lang="en-US" sz="2200" dirty="0" smtClean="0"/>
              <a:t>)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Customizable securities and portfolio simulations controlled from R</a:t>
            </a:r>
          </a:p>
          <a:p>
            <a:r>
              <a:rPr lang="en-US" sz="2400" dirty="0" smtClean="0"/>
              <a:t>Create custom trades and portfolios for what-if scenarios</a:t>
            </a:r>
          </a:p>
          <a:p>
            <a:r>
              <a:rPr lang="en-US" sz="2400" dirty="0" smtClean="0"/>
              <a:t>Put your entire distributed environment behind your </a:t>
            </a:r>
            <a:r>
              <a:rPr lang="en-US" sz="2400" smtClean="0"/>
              <a:t>R workstation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3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7"/>
    </mc:Choice>
    <mc:Fallback xmlns="">
      <p:transition xmlns:p14="http://schemas.microsoft.com/office/powerpoint/2010/main" spd="slow" advTm="334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0880" y="2243449"/>
            <a:ext cx="6434156" cy="58806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Thank You!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6241" y="3153214"/>
            <a:ext cx="5458796" cy="3194783"/>
          </a:xfrm>
        </p:spPr>
        <p:txBody>
          <a:bodyPr>
            <a:noAutofit/>
          </a:bodyPr>
          <a:lstStyle/>
          <a:p>
            <a:pPr algn="r"/>
            <a:r>
              <a:rPr lang="en-US" sz="2000" b="1" dirty="0" smtClean="0">
                <a:solidFill>
                  <a:srgbClr val="005581"/>
                </a:solidFill>
              </a:rPr>
              <a:t>www.opengamma.com</a:t>
            </a:r>
            <a:endParaRPr lang="en-US" sz="2000" b="1" dirty="0">
              <a:solidFill>
                <a:srgbClr val="005581"/>
              </a:solidFill>
            </a:endParaRPr>
          </a:p>
          <a:p>
            <a:pPr algn="r"/>
            <a:r>
              <a:rPr lang="en-US" sz="2000" b="1" dirty="0" smtClean="0">
                <a:solidFill>
                  <a:srgbClr val="005581"/>
                </a:solidFill>
              </a:rPr>
              <a:t>@OpenGamma</a:t>
            </a:r>
          </a:p>
          <a:p>
            <a:pPr algn="r"/>
            <a:endParaRPr lang="en-US" sz="2000" b="1" dirty="0">
              <a:solidFill>
                <a:srgbClr val="005581"/>
              </a:solidFill>
            </a:endParaRPr>
          </a:p>
          <a:p>
            <a:pPr algn="r"/>
            <a:endParaRPr lang="en-US" sz="2000" b="1" dirty="0" smtClean="0">
              <a:solidFill>
                <a:srgbClr val="005581"/>
              </a:solidFill>
            </a:endParaRPr>
          </a:p>
          <a:p>
            <a:pPr algn="r"/>
            <a:r>
              <a:rPr lang="en-US" sz="2000" b="1" dirty="0" smtClean="0">
                <a:solidFill>
                  <a:srgbClr val="005581"/>
                </a:solidFill>
              </a:rPr>
              <a:t>info@opengamma.com</a:t>
            </a:r>
          </a:p>
          <a:p>
            <a:pPr algn="r"/>
            <a:r>
              <a:rPr lang="en-US" sz="2000" b="1" dirty="0" smtClean="0">
                <a:solidFill>
                  <a:srgbClr val="005581"/>
                </a:solidFill>
              </a:rPr>
              <a:t>+44 20 3416 3333</a:t>
            </a:r>
          </a:p>
          <a:p>
            <a:pPr algn="r"/>
            <a:r>
              <a:rPr lang="en-US" sz="2000" b="1" dirty="0" smtClean="0">
                <a:solidFill>
                  <a:srgbClr val="005581"/>
                </a:solidFill>
              </a:rPr>
              <a:t>185 Park Street, London SE1 9BL, UK</a:t>
            </a:r>
            <a:endParaRPr lang="en-US" sz="2000" b="1" dirty="0">
              <a:solidFill>
                <a:srgbClr val="0055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01F7-CE26-284F-8A08-14C8FA4CAD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"/>
    </mc:Choice>
    <mc:Fallback xmlns="">
      <p:transition xmlns:p14="http://schemas.microsoft.com/office/powerpoint/2010/main" spd="slow" advTm="4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Apertur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pertur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49853</TotalTime>
  <Words>302</Words>
  <Application>Microsoft Macintosh PowerPoint</Application>
  <PresentationFormat>On-screen Show (4:3)</PresentationFormat>
  <Paragraphs>56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R/Finance 2012</vt:lpstr>
      <vt:lpstr>OpenGamma Platform</vt:lpstr>
      <vt:lpstr>Key Features</vt:lpstr>
      <vt:lpstr>OpenGamma + R</vt:lpstr>
      <vt:lpstr>Thank You!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Katherine Fajen</dc:creator>
  <cp:keywords/>
  <dc:description/>
  <cp:lastModifiedBy>Kirk Wylie</cp:lastModifiedBy>
  <cp:revision>689</cp:revision>
  <cp:lastPrinted>2012-04-02T17:26:30Z</cp:lastPrinted>
  <dcterms:created xsi:type="dcterms:W3CDTF">2011-03-30T16:49:33Z</dcterms:created>
  <dcterms:modified xsi:type="dcterms:W3CDTF">2012-05-11T16:40:50Z</dcterms:modified>
  <cp:category/>
</cp:coreProperties>
</file>