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336" r:id="rId4"/>
    <p:sldId id="339" r:id="rId5"/>
    <p:sldId id="340" r:id="rId6"/>
    <p:sldId id="341" r:id="rId7"/>
    <p:sldId id="334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BA5"/>
    <a:srgbClr val="003399"/>
    <a:srgbClr val="FCFEA0"/>
    <a:srgbClr val="DDF3EA"/>
    <a:srgbClr val="99FF66"/>
    <a:srgbClr val="028418"/>
    <a:srgbClr val="550B4C"/>
    <a:srgbClr val="FFFFFF"/>
    <a:srgbClr val="FAFFC9"/>
    <a:srgbClr val="AF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6" autoAdjust="0"/>
    <p:restoredTop sz="91798" autoAdjust="0"/>
  </p:normalViewPr>
  <p:slideViewPr>
    <p:cSldViewPr snapToGrid="0">
      <p:cViewPr>
        <p:scale>
          <a:sx n="100" d="100"/>
          <a:sy n="100" d="100"/>
        </p:scale>
        <p:origin x="-60" y="834"/>
      </p:cViewPr>
      <p:guideLst>
        <p:guide orient="horz" pos="2166"/>
        <p:guide pos="2880"/>
      </p:guideLst>
    </p:cSldViewPr>
  </p:slideViewPr>
  <p:outlineViewPr>
    <p:cViewPr>
      <p:scale>
        <a:sx n="33" d="100"/>
        <a:sy n="33" d="100"/>
      </p:scale>
      <p:origin x="48" y="112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5388AD-D5EC-40D1-87A5-025D40F8A9C2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AA7612-B806-446D-94FD-C81DC363F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Sample</a:t>
            </a:r>
            <a:r>
              <a:rPr lang="en-US" baseline="0" dirty="0" smtClean="0">
                <a:solidFill>
                  <a:srgbClr val="FF0000"/>
                </a:solidFill>
              </a:rPr>
              <a:t> data flow with sample real-time and historical data sources spanning multiple asset classes.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End of Slide ON-Click Pop-Up: All presently supported real-time and historical interfaces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Sample</a:t>
            </a:r>
            <a:r>
              <a:rPr lang="en-US" baseline="0" dirty="0" smtClean="0">
                <a:solidFill>
                  <a:srgbClr val="FF0000"/>
                </a:solidFill>
              </a:rPr>
              <a:t> data flow with sample real-time and historical data sources spanning multiple asset classes.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End of Slide ON-Click Pop-Up: All presently supported real-time and historical interfaces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Sample</a:t>
            </a:r>
            <a:r>
              <a:rPr lang="en-US" baseline="0" dirty="0" smtClean="0">
                <a:solidFill>
                  <a:srgbClr val="FF0000"/>
                </a:solidFill>
              </a:rPr>
              <a:t> data flow with sample real-time and historical data sources spanning multiple asset classes.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End of Slide ON-Click Pop-Up: All presently supported real-time and historical interfaces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68288"/>
            <a:ext cx="2001838" cy="5749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268288"/>
            <a:ext cx="5853112" cy="5749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6FC2A-98F6-4D1E-B7AF-764F656B2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1E326-7D1C-4647-9915-9C7B674B1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A08BF-F925-4C58-B6ED-E0D9184F9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88C79-A626-42A6-AADE-C1AC52D7D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ACD57-30D9-450A-9932-D8DAE0BAD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C45F6-4199-4A0F-9A4B-D3ED81943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D01C5-654A-454B-89FE-D354D79F6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E682-8839-4AB6-9AFF-2AA90C1CE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7E74F-7A02-4BE0-8C20-3F62F42A3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4B776-0740-4990-B9C2-C9538485D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5813" cy="5138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8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B346-D346-4768-A476-747A7D21F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370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F2E1E-EEEE-463E-827E-52F2A3654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2712" cy="4265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752600"/>
            <a:ext cx="3924300" cy="4265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7999412" cy="426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609600" y="6172200"/>
            <a:ext cx="7924800" cy="1588"/>
          </a:xfrm>
          <a:prstGeom prst="line">
            <a:avLst/>
          </a:prstGeom>
          <a:noFill/>
          <a:ln w="324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5225"/>
            <a:ext cx="19796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fld id="{6AE46B4B-148E-4C02-A218-F73966B2DAEB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19796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8288"/>
            <a:ext cx="7999413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2pPr>
      <a:lvl3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3pPr>
      <a:lvl4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4pPr>
      <a:lvl5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1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01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101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0813" cy="1370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fld id="{6415608F-4AFF-441B-B17C-DA40D3305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2pPr>
      <a:lvl3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3pPr>
      <a:lvl4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4pPr>
      <a:lvl5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1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01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101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Solutions from </a:t>
            </a:r>
            <a:r>
              <a:rPr lang="en-US" sz="4000" b="1" dirty="0" smtClean="0">
                <a:solidFill>
                  <a:srgbClr val="002060"/>
                </a:solidFill>
              </a:rPr>
              <a:t/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0070C0"/>
                </a:solidFill>
              </a:rPr>
              <a:t>OneTick</a:t>
            </a:r>
            <a:r>
              <a:rPr lang="en-US" sz="4000" b="1" dirty="0" smtClean="0"/>
              <a:t> </a:t>
            </a:r>
            <a:r>
              <a:rPr lang="en-US" sz="4000" b="1" dirty="0">
                <a:solidFill>
                  <a:srgbClr val="002060"/>
                </a:solidFill>
              </a:rPr>
              <a:t>and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70C0"/>
                </a:solidFill>
              </a:rPr>
              <a:t>R</a:t>
            </a:r>
            <a:r>
              <a:rPr lang="en-US" sz="4000" b="1" dirty="0">
                <a:solidFill>
                  <a:srgbClr val="028418"/>
                </a:solidFill>
              </a:rPr>
              <a:t/>
            </a:r>
            <a:br>
              <a:rPr lang="en-US" sz="4000" b="1" dirty="0">
                <a:solidFill>
                  <a:srgbClr val="028418"/>
                </a:solidFill>
              </a:rPr>
            </a:b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91762"/>
            <a:ext cx="6400800" cy="175260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002060"/>
                </a:solidFill>
              </a:rPr>
              <a:t>F</a:t>
            </a:r>
            <a:r>
              <a:rPr lang="en-US" sz="2800" b="1" dirty="0" smtClean="0">
                <a:solidFill>
                  <a:srgbClr val="002060"/>
                </a:solidFill>
              </a:rPr>
              <a:t>or </a:t>
            </a:r>
            <a:r>
              <a:rPr lang="en-US" sz="2800" b="1" dirty="0">
                <a:solidFill>
                  <a:srgbClr val="002060"/>
                </a:solidFill>
              </a:rPr>
              <a:t>Market Data 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Time </a:t>
            </a:r>
            <a:r>
              <a:rPr lang="en-US" sz="2800" b="1" dirty="0">
                <a:solidFill>
                  <a:srgbClr val="002060"/>
                </a:solidFill>
              </a:rPr>
              <a:t>Series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8496" y="5235388"/>
            <a:ext cx="7207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2060"/>
                </a:solidFill>
              </a:rPr>
              <a:t>Maria Belianina, Ph.D.</a:t>
            </a:r>
          </a:p>
          <a:p>
            <a:pPr algn="r"/>
            <a:r>
              <a:rPr lang="en-US" sz="2000" b="1" dirty="0" smtClean="0">
                <a:solidFill>
                  <a:srgbClr val="002060"/>
                </a:solidFill>
              </a:rPr>
              <a:t>Director, Pre-Sales Engineering Support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4" y="691663"/>
            <a:ext cx="1745984" cy="7482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Double Wave 5"/>
          <p:cNvSpPr/>
          <p:nvPr/>
        </p:nvSpPr>
        <p:spPr bwMode="auto">
          <a:xfrm>
            <a:off x="4643120" y="232682"/>
            <a:ext cx="4216400" cy="833120"/>
          </a:xfrm>
          <a:prstGeom prst="doubleWave">
            <a:avLst/>
          </a:prstGeom>
          <a:solidFill>
            <a:srgbClr val="FCFEA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Lightning Talk…. 6 Minutes Only… Watch out!!!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  <a:sym typeface="Wingdings" pitchFamily="2" charset="2"/>
              </a:rPr>
              <a:t>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0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96209"/>
            <a:ext cx="4040188" cy="3329954"/>
          </a:xfrm>
        </p:spPr>
        <p:txBody>
          <a:bodyPr>
            <a:normAutofit/>
          </a:bodyPr>
          <a:lstStyle/>
          <a:p>
            <a:pPr marL="344488" indent="-344488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Hedge Funds &amp; Proprietary Trading Firms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Large Asset Managers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Banks / Brokers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Marketplaces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Technology &amp; Information Providers</a:t>
            </a:r>
          </a:p>
          <a:p>
            <a:pPr marL="457200" indent="-457200"/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96209"/>
            <a:ext cx="4041775" cy="3329954"/>
          </a:xfrm>
        </p:spPr>
        <p:txBody>
          <a:bodyPr>
            <a:normAutofit lnSpcReduction="10000"/>
          </a:bodyPr>
          <a:lstStyle/>
          <a:p>
            <a:pPr marL="344488" indent="-344488">
              <a:buFont typeface="Wingdings" pitchFamily="2" charset="2"/>
              <a:buChar char="q"/>
            </a:pPr>
            <a:r>
              <a:rPr lang="en-US" sz="1700" b="1" dirty="0" smtClean="0">
                <a:solidFill>
                  <a:srgbClr val="002060"/>
                </a:solidFill>
              </a:rPr>
              <a:t>Backtesting &amp; Quantitative Research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700" b="1" dirty="0" smtClean="0">
                <a:solidFill>
                  <a:srgbClr val="002060"/>
                </a:solidFill>
              </a:rPr>
              <a:t>High frequency trading signal generation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700" b="1" dirty="0" smtClean="0">
                <a:solidFill>
                  <a:srgbClr val="002060"/>
                </a:solidFill>
              </a:rPr>
              <a:t>Pre- &amp; Post- Trade TCA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700" b="1" dirty="0" smtClean="0">
                <a:solidFill>
                  <a:srgbClr val="002060"/>
                </a:solidFill>
              </a:rPr>
              <a:t>Backbone for </a:t>
            </a:r>
            <a:br>
              <a:rPr lang="en-US" sz="1700" b="1" dirty="0" smtClean="0">
                <a:solidFill>
                  <a:srgbClr val="002060"/>
                </a:solidFill>
              </a:rPr>
            </a:br>
            <a:r>
              <a:rPr lang="en-US" sz="1700" b="1" dirty="0" smtClean="0">
                <a:solidFill>
                  <a:srgbClr val="002060"/>
                </a:solidFill>
              </a:rPr>
              <a:t>Charting / Time and Sales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700" b="1" dirty="0" smtClean="0">
                <a:solidFill>
                  <a:srgbClr val="002060"/>
                </a:solidFill>
              </a:rPr>
              <a:t>Compliance &amp; Regulatory Reporting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700" b="1" dirty="0" smtClean="0">
                <a:solidFill>
                  <a:srgbClr val="002060"/>
                </a:solidFill>
              </a:rPr>
              <a:t>Risk &amp; Portfolio Analytics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843" y="1934815"/>
            <a:ext cx="3962400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Our clients: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74675" y="689112"/>
            <a:ext cx="7999413" cy="83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marL="25146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marL="29718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marL="34290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marL="38862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r>
              <a:rPr lang="en-US" sz="3200" b="1" dirty="0" smtClean="0">
                <a:solidFill>
                  <a:srgbClr val="0070C0"/>
                </a:solidFill>
              </a:rPr>
              <a:t>OneTick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: Sample Business Cases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7835" y="1934815"/>
            <a:ext cx="3962400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Business Cases: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675" y="6207760"/>
            <a:ext cx="7999413" cy="33855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sz="1600" dirty="0" smtClean="0"/>
              <a:t>Let’s look at a sample…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971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629920" y="863120"/>
            <a:ext cx="628904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                 WHAT THE CLIENT IS LOOKING FOR: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             now </a:t>
            </a:r>
            <a:r>
              <a:rPr lang="en-US" b="1" dirty="0">
                <a:solidFill>
                  <a:srgbClr val="175BA5"/>
                </a:solidFill>
              </a:rPr>
              <a:t>and later</a:t>
            </a:r>
            <a:endParaRPr lang="en-US" dirty="0">
              <a:solidFill>
                <a:srgbClr val="175BA5"/>
              </a:solidFill>
            </a:endParaRPr>
          </a:p>
          <a:p>
            <a:endParaRPr lang="en-US" b="1" u="sng" dirty="0" smtClean="0">
              <a:solidFill>
                <a:srgbClr val="002060"/>
              </a:solidFill>
            </a:endParaRPr>
          </a:p>
          <a:p>
            <a:r>
              <a:rPr lang="en-US" b="1" u="sng" dirty="0" smtClean="0">
                <a:solidFill>
                  <a:srgbClr val="002060"/>
                </a:solidFill>
              </a:rPr>
              <a:t>Asset Classes</a:t>
            </a:r>
            <a:r>
              <a:rPr lang="en-US" sz="1600" b="1" u="sng" dirty="0" smtClean="0">
                <a:solidFill>
                  <a:srgbClr val="002060"/>
                </a:solidFill>
              </a:rPr>
              <a:t/>
            </a:r>
            <a:br>
              <a:rPr lang="en-US" sz="1600" b="1" u="sng" dirty="0" smtClean="0">
                <a:solidFill>
                  <a:srgbClr val="002060"/>
                </a:solidFill>
              </a:rPr>
            </a:br>
            <a:endParaRPr lang="en-US" sz="1600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</a:rPr>
              <a:t>Equities &amp; Futures,</a:t>
            </a:r>
            <a:br>
              <a:rPr lang="en-US" sz="1600" b="1" dirty="0" smtClean="0">
                <a:solidFill>
                  <a:srgbClr val="002060"/>
                </a:solidFill>
              </a:rPr>
            </a:br>
            <a:r>
              <a:rPr lang="en-US" sz="1600" b="1" dirty="0" smtClean="0">
                <a:solidFill>
                  <a:srgbClr val="002060"/>
                </a:solidFill>
              </a:rPr>
              <a:t>Levels 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</a:rPr>
              <a:t>&amp; II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</a:rPr>
              <a:t>FX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solidFill>
                  <a:srgbClr val="175BA5"/>
                </a:solidFill>
              </a:rPr>
              <a:t>Later: </a:t>
            </a:r>
            <a:r>
              <a:rPr lang="en-US" sz="1600" b="1" dirty="0" smtClean="0">
                <a:solidFill>
                  <a:srgbClr val="175BA5"/>
                </a:solidFill>
              </a:rPr>
              <a:t>Options, CDS </a:t>
            </a:r>
            <a:r>
              <a:rPr lang="en-US" sz="1600" b="1" dirty="0">
                <a:solidFill>
                  <a:srgbClr val="175BA5"/>
                </a:solidFill>
              </a:rPr>
              <a:t>and more </a:t>
            </a:r>
            <a:r>
              <a:rPr lang="en-US" sz="1600" b="1" dirty="0" smtClean="0">
                <a:solidFill>
                  <a:srgbClr val="175BA5"/>
                </a:solidFill>
              </a:rPr>
              <a:t>classes</a:t>
            </a:r>
            <a:r>
              <a:rPr lang="en-US" sz="1600" b="1" dirty="0" smtClean="0">
                <a:solidFill>
                  <a:srgbClr val="002060"/>
                </a:solidFill>
              </a:rPr>
              <a:t/>
            </a:r>
            <a:br>
              <a:rPr lang="en-US" sz="1600" b="1" dirty="0" smtClean="0">
                <a:solidFill>
                  <a:srgbClr val="002060"/>
                </a:solidFill>
              </a:rPr>
            </a:br>
            <a:endParaRPr lang="en-US" sz="1600" b="1" dirty="0" smtClean="0">
              <a:solidFill>
                <a:srgbClr val="002060"/>
              </a:solidFill>
            </a:endParaRPr>
          </a:p>
          <a:p>
            <a:r>
              <a:rPr lang="en-US" b="1" u="sng" dirty="0" smtClean="0">
                <a:solidFill>
                  <a:srgbClr val="002060"/>
                </a:solidFill>
              </a:rPr>
              <a:t>“Must Have” Features</a:t>
            </a:r>
            <a:r>
              <a:rPr lang="en-US" sz="1600" b="1" u="sng" dirty="0" smtClean="0">
                <a:solidFill>
                  <a:srgbClr val="002060"/>
                </a:solidFill>
              </a:rPr>
              <a:t/>
            </a:r>
            <a:br>
              <a:rPr lang="en-US" sz="1600" b="1" u="sng" dirty="0" smtClean="0">
                <a:solidFill>
                  <a:srgbClr val="002060"/>
                </a:solidFill>
              </a:rPr>
            </a:br>
            <a:endParaRPr lang="en-US" sz="1600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</a:rPr>
              <a:t>Real-Time collection from Bloomberg &amp; Reuters; </a:t>
            </a:r>
            <a:r>
              <a:rPr lang="en-US" sz="1600" b="1" dirty="0" smtClean="0">
                <a:solidFill>
                  <a:srgbClr val="175BA5"/>
                </a:solidFill>
              </a:rPr>
              <a:t>later - directly from exchanges &amp; custom feeds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02060"/>
                </a:solidFill>
              </a:rPr>
              <a:t>Back-fill history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</a:rPr>
              <a:t>Historical &amp; Real-Time Market Data Analysis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</a:rPr>
              <a:t>Use existing R analytics libraries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</a:rPr>
              <a:t>Order Book Building Analytics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</a:rPr>
              <a:t>Corporate actions, symbol name mapping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</a:rPr>
              <a:t>High compression, low latency, high throughput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 bwMode="auto">
          <a:xfrm>
            <a:off x="7169958" y="1839886"/>
            <a:ext cx="1828799" cy="107542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C++ Trading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App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 real-time query signals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Flowchart: Process 68"/>
          <p:cNvSpPr/>
          <p:nvPr/>
        </p:nvSpPr>
        <p:spPr bwMode="auto">
          <a:xfrm>
            <a:off x="7169958" y="3023524"/>
            <a:ext cx="1828799" cy="1225747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C# &amp; Java Back-Testing Apps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 strategies against historical data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Flowchart: Process 71"/>
          <p:cNvSpPr/>
          <p:nvPr/>
        </p:nvSpPr>
        <p:spPr bwMode="auto">
          <a:xfrm>
            <a:off x="7169958" y="4361777"/>
            <a:ext cx="1828799" cy="984010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b="1" dirty="0" smtClean="0">
                <a:solidFill>
                  <a:srgbClr val="0070C0"/>
                </a:solidFill>
                <a:latin typeface="Arial Black" pitchFamily="34" charset="0"/>
                <a:cs typeface="Arial" charset="0"/>
              </a:rPr>
              <a:t>R</a:t>
            </a:r>
            <a:endParaRPr lang="en-US" sz="16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Historical time-series research &amp; analysis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Flowchart: Process 72"/>
          <p:cNvSpPr/>
          <p:nvPr/>
        </p:nvSpPr>
        <p:spPr bwMode="auto">
          <a:xfrm>
            <a:off x="7169958" y="5450123"/>
            <a:ext cx="1828799" cy="604075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Excel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P&amp;L, daily bars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Flowchart: Process 73"/>
          <p:cNvSpPr/>
          <p:nvPr/>
        </p:nvSpPr>
        <p:spPr bwMode="auto">
          <a:xfrm>
            <a:off x="7169958" y="6140423"/>
            <a:ext cx="1828799" cy="604075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b="1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Panopticon</a:t>
            </a:r>
            <a:endParaRPr lang="en-US" sz="1600" b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Vizualize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84" y="267984"/>
            <a:ext cx="8638389" cy="453376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2000" b="1" u="sng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Sample</a:t>
            </a:r>
            <a:r>
              <a:rPr lang="en-US" sz="2000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Multi-Asset </a:t>
            </a: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Class Business Case</a:t>
            </a:r>
            <a:endParaRPr lang="en-US" sz="2000" b="1" kern="12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88" y="4404915"/>
            <a:ext cx="214288" cy="232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81" y="5493946"/>
            <a:ext cx="222722" cy="222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1040" y="1747249"/>
            <a:ext cx="1368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KEY</a:t>
            </a:r>
          </a:p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TARGET CLIENT SYSTEMS: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8" y="5259939"/>
            <a:ext cx="214288" cy="23265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>
            <a:off x="629920" y="1584960"/>
            <a:ext cx="8368837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29920" y="5954082"/>
            <a:ext cx="6106159" cy="6645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>
            <a:lvl1pPr algn="ctr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 b="1" u="sng">
                <a:solidFill>
                  <a:schemeClr val="accent6">
                    <a:lumMod val="50000"/>
                  </a:schemeClr>
                </a:solidFill>
              </a:defRPr>
            </a:lvl1pPr>
            <a:lvl2pPr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marL="2514600" indent="-228600"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marL="2971800" indent="-228600"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marL="3429000" indent="-228600"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marL="3886200" indent="-228600"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marL="285750" indent="-285750" algn="l">
              <a:buFont typeface="Wingdings" pitchFamily="2" charset="2"/>
              <a:buChar char="ü"/>
            </a:pPr>
            <a:r>
              <a:rPr lang="en-US" sz="1600" i="1" u="none" dirty="0" smtClean="0">
                <a:solidFill>
                  <a:srgbClr val="0070C0"/>
                </a:solidFill>
              </a:rPr>
              <a:t>Forgot to mention: </a:t>
            </a:r>
            <a:r>
              <a:rPr lang="en-US" sz="1600" b="0" i="1" u="none" dirty="0" smtClean="0">
                <a:solidFill>
                  <a:srgbClr val="0070C0"/>
                </a:solidFill>
              </a:rPr>
              <a:t>it </a:t>
            </a:r>
            <a:r>
              <a:rPr lang="en-US" sz="1600" b="0" i="1" u="none" dirty="0">
                <a:solidFill>
                  <a:srgbClr val="0070C0"/>
                </a:solidFill>
              </a:rPr>
              <a:t>will </a:t>
            </a:r>
            <a:r>
              <a:rPr lang="en-US" sz="1600" b="0" i="1" u="none" dirty="0" smtClean="0">
                <a:solidFill>
                  <a:srgbClr val="0070C0"/>
                </a:solidFill>
              </a:rPr>
              <a:t>eventually be </a:t>
            </a:r>
            <a:r>
              <a:rPr lang="en-US" sz="1600" i="1" u="none" dirty="0" smtClean="0">
                <a:solidFill>
                  <a:srgbClr val="0070C0"/>
                </a:solidFill>
              </a:rPr>
              <a:t>global</a:t>
            </a:r>
            <a:r>
              <a:rPr lang="en-US" sz="1600" b="0" i="1" u="none" dirty="0" smtClean="0">
                <a:solidFill>
                  <a:srgbClr val="0070C0"/>
                </a:solidFill>
              </a:rPr>
              <a:t>!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600" b="0" i="1" u="none" dirty="0" smtClean="0">
                <a:solidFill>
                  <a:srgbClr val="0070C0"/>
                </a:solidFill>
              </a:rPr>
              <a:t>And we’ll be loading </a:t>
            </a:r>
            <a:r>
              <a:rPr lang="en-US" sz="1600" i="1" u="none" dirty="0">
                <a:solidFill>
                  <a:srgbClr val="0070C0"/>
                </a:solidFill>
              </a:rPr>
              <a:t>n</a:t>
            </a:r>
            <a:r>
              <a:rPr lang="en-US" sz="1600" i="1" u="none" dirty="0" smtClean="0">
                <a:solidFill>
                  <a:srgbClr val="0070C0"/>
                </a:solidFill>
              </a:rPr>
              <a:t>ews feed </a:t>
            </a:r>
            <a:r>
              <a:rPr lang="en-US" sz="1600" b="0" i="1" u="none" dirty="0" smtClean="0">
                <a:solidFill>
                  <a:srgbClr val="0070C0"/>
                </a:solidFill>
              </a:rPr>
              <a:t>too…</a:t>
            </a:r>
            <a:endParaRPr lang="en-US" sz="1600" b="0" i="1" u="non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Process 46"/>
          <p:cNvSpPr/>
          <p:nvPr/>
        </p:nvSpPr>
        <p:spPr bwMode="auto">
          <a:xfrm>
            <a:off x="2164080" y="700566"/>
            <a:ext cx="1249680" cy="6043931"/>
          </a:xfrm>
          <a:prstGeom prst="flowChartProcess">
            <a:avLst/>
          </a:prstGeom>
          <a:solidFill>
            <a:srgbClr val="DDF3EA">
              <a:alpha val="23000"/>
            </a:srgbClr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91440" rIns="91440" bIns="9144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OneTick Collection </a:t>
            </a:r>
            <a:br>
              <a:rPr lang="en-US" sz="1200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&amp; Loading</a:t>
            </a:r>
            <a:endParaRPr lang="en-US" sz="1600" b="1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70" name="Flowchart: Process 69"/>
          <p:cNvSpPr/>
          <p:nvPr/>
        </p:nvSpPr>
        <p:spPr bwMode="auto">
          <a:xfrm>
            <a:off x="7169958" y="1839886"/>
            <a:ext cx="1828799" cy="107542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C++ Trading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App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 real-time query signals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>
            <a:off x="6816038" y="1918560"/>
            <a:ext cx="654552" cy="26436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API</a:t>
            </a:r>
            <a:endParaRPr lang="en-US" sz="12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7" name="Flowchart: Process 66"/>
          <p:cNvSpPr/>
          <p:nvPr/>
        </p:nvSpPr>
        <p:spPr bwMode="auto">
          <a:xfrm>
            <a:off x="7169958" y="699238"/>
            <a:ext cx="1828799" cy="1031054"/>
          </a:xfrm>
          <a:prstGeom prst="flowChartProcess">
            <a:avLst/>
          </a:prstGeom>
          <a:solidFill>
            <a:srgbClr val="DDF3EA">
              <a:alpha val="50000"/>
            </a:srgb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OneTick GUI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Design, debug, </a:t>
            </a:r>
            <a:b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view, tune queries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6816038" y="1176880"/>
            <a:ext cx="654552" cy="26436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2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69" name="Flowchart: Process 68"/>
          <p:cNvSpPr/>
          <p:nvPr/>
        </p:nvSpPr>
        <p:spPr bwMode="auto">
          <a:xfrm>
            <a:off x="7169958" y="3023524"/>
            <a:ext cx="1828799" cy="1225747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C# &amp; Java Back-Testing Apps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 strategies against historical data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Flowchart: Process 71"/>
          <p:cNvSpPr/>
          <p:nvPr/>
        </p:nvSpPr>
        <p:spPr bwMode="auto">
          <a:xfrm>
            <a:off x="7169958" y="4361777"/>
            <a:ext cx="1828799" cy="984010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b="1" dirty="0" smtClean="0">
                <a:solidFill>
                  <a:srgbClr val="0070C0"/>
                </a:solidFill>
                <a:latin typeface="Arial Black" pitchFamily="34" charset="0"/>
                <a:cs typeface="Arial" charset="0"/>
              </a:rPr>
              <a:t>R</a:t>
            </a:r>
            <a:endParaRPr lang="en-US" sz="16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Historical time-series research &amp; analysis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Flowchart: Process 72"/>
          <p:cNvSpPr/>
          <p:nvPr/>
        </p:nvSpPr>
        <p:spPr bwMode="auto">
          <a:xfrm>
            <a:off x="7169958" y="5450123"/>
            <a:ext cx="1828799" cy="604075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Excel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P&amp;L, daily bars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6816038" y="2182720"/>
            <a:ext cx="654552" cy="26436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API</a:t>
            </a:r>
            <a:endParaRPr lang="en-US" sz="12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6816038" y="3080442"/>
            <a:ext cx="654552" cy="26436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API</a:t>
            </a:r>
            <a:endParaRPr lang="en-US" sz="12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6816038" y="4709796"/>
            <a:ext cx="654552" cy="26436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2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2" name="Right Arrow 41"/>
          <p:cNvSpPr/>
          <p:nvPr/>
        </p:nvSpPr>
        <p:spPr bwMode="auto">
          <a:xfrm>
            <a:off x="6816038" y="5440636"/>
            <a:ext cx="654552" cy="26436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2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6816038" y="882240"/>
            <a:ext cx="654552" cy="26436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2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74" name="Flowchart: Process 73"/>
          <p:cNvSpPr/>
          <p:nvPr/>
        </p:nvSpPr>
        <p:spPr bwMode="auto">
          <a:xfrm>
            <a:off x="7169958" y="6140423"/>
            <a:ext cx="1828799" cy="604075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b="1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Panopticon</a:t>
            </a:r>
            <a:endParaRPr lang="en-US" sz="1600" b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Vizualize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ight Arrow 42"/>
          <p:cNvSpPr/>
          <p:nvPr/>
        </p:nvSpPr>
        <p:spPr bwMode="auto">
          <a:xfrm rot="3465652">
            <a:off x="6868542" y="5781534"/>
            <a:ext cx="424645" cy="264367"/>
          </a:xfrm>
          <a:prstGeom prst="rightArrow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2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Flowchart: Process 33"/>
          <p:cNvSpPr/>
          <p:nvPr/>
        </p:nvSpPr>
        <p:spPr bwMode="auto">
          <a:xfrm>
            <a:off x="3455725" y="699238"/>
            <a:ext cx="1943780" cy="6045260"/>
          </a:xfrm>
          <a:prstGeom prst="flowChartProcess">
            <a:avLst/>
          </a:prstGeom>
          <a:solidFill>
            <a:schemeClr val="bg1">
              <a:lumMod val="85000"/>
              <a:alpha val="50000"/>
            </a:scheme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OneTick File Databases</a:t>
            </a:r>
            <a:endParaRPr lang="en-US" sz="1200" b="1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65" name="Flowchart: Magnetic Disk 64"/>
          <p:cNvSpPr/>
          <p:nvPr/>
        </p:nvSpPr>
        <p:spPr bwMode="auto">
          <a:xfrm>
            <a:off x="3741418" y="5572820"/>
            <a:ext cx="1422253" cy="820546"/>
          </a:xfrm>
          <a:prstGeom prst="flowChartMagneticDisk">
            <a:avLst/>
          </a:prstGeom>
          <a:solidFill>
            <a:srgbClr val="175BA5"/>
          </a:solidFill>
          <a:ln w="9525" cap="flat" cmpd="sng" algn="ctr">
            <a:solidFill>
              <a:srgbClr val="DDF3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b="1" dirty="0" smtClean="0">
                <a:solidFill>
                  <a:srgbClr val="99FF66"/>
                </a:solidFill>
                <a:latin typeface="Arial" charset="0"/>
                <a:cs typeface="Arial" charset="0"/>
              </a:rPr>
              <a:t>Reference</a:t>
            </a:r>
            <a:br>
              <a:rPr lang="en-US" sz="1400" b="1" dirty="0" smtClean="0">
                <a:solidFill>
                  <a:srgbClr val="99FF66"/>
                </a:solidFill>
                <a:latin typeface="Arial" charset="0"/>
                <a:cs typeface="Arial" charset="0"/>
              </a:rPr>
            </a:br>
            <a:r>
              <a:rPr lang="en-US" sz="1400" b="1" dirty="0" smtClean="0">
                <a:solidFill>
                  <a:srgbClr val="99FF66"/>
                </a:solidFill>
                <a:latin typeface="Arial" charset="0"/>
                <a:cs typeface="Arial" charset="0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99FF66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ight Arrow 81"/>
          <p:cNvSpPr/>
          <p:nvPr/>
        </p:nvSpPr>
        <p:spPr bwMode="auto">
          <a:xfrm rot="16200000">
            <a:off x="4171178" y="4788476"/>
            <a:ext cx="1513354" cy="28254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2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Flowchart: Magnetic Disk 59"/>
          <p:cNvSpPr/>
          <p:nvPr/>
        </p:nvSpPr>
        <p:spPr bwMode="auto">
          <a:xfrm>
            <a:off x="3751921" y="4612149"/>
            <a:ext cx="1422253" cy="955213"/>
          </a:xfrm>
          <a:prstGeom prst="flowChartMagneticDisk">
            <a:avLst/>
          </a:prstGeom>
          <a:solidFill>
            <a:srgbClr val="175BA5"/>
          </a:solidFill>
          <a:ln w="9525" cap="flat" cmpd="sng" algn="ctr">
            <a:solidFill>
              <a:srgbClr val="DDF3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4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FX Data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b="1" dirty="0" smtClean="0">
                <a:solidFill>
                  <a:srgbClr val="99FF66"/>
                </a:solidFill>
                <a:latin typeface="Arial" charset="0"/>
                <a:cs typeface="Arial" charset="0"/>
              </a:rPr>
              <a:t>History</a:t>
            </a:r>
            <a:r>
              <a:rPr lang="en-US" sz="14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+ 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Intraday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3" name="Right Arrow 82"/>
          <p:cNvSpPr/>
          <p:nvPr/>
        </p:nvSpPr>
        <p:spPr bwMode="auto">
          <a:xfrm rot="16200000">
            <a:off x="3705689" y="4323642"/>
            <a:ext cx="608442" cy="282543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2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84" y="136269"/>
            <a:ext cx="8638389" cy="453011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000" b="1" kern="1200" dirty="0" smtClean="0">
                <a:solidFill>
                  <a:srgbClr val="0070C0"/>
                </a:solidFill>
                <a:latin typeface="Arial Black" pitchFamily="34" charset="0"/>
                <a:ea typeface="+mn-ea"/>
                <a:cs typeface="+mn-cs"/>
              </a:rPr>
              <a:t>OneTick Solution</a:t>
            </a: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b="1" u="sng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Sample</a:t>
            </a:r>
            <a:r>
              <a:rPr lang="en-US" sz="2000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Multi-Asset </a:t>
            </a: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Class Data Flow</a:t>
            </a:r>
            <a:endParaRPr lang="en-US" sz="2000" b="1" kern="12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36004" y="699239"/>
            <a:ext cx="1813127" cy="138785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Real-Time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[</a:t>
            </a:r>
            <a:r>
              <a:rPr kumimoji="0" lang="en-US" sz="1400" i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Bloomberg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] Feed for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Trades 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&amp;</a:t>
            </a:r>
            <a:r>
              <a:rPr lang="en-US" sz="1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 Quotes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Levels I &amp; II</a:t>
            </a:r>
          </a:p>
        </p:txBody>
      </p:sp>
      <p:sp>
        <p:nvSpPr>
          <p:cNvPr id="9" name="Flowchart: Multidocument 8"/>
          <p:cNvSpPr/>
          <p:nvPr/>
        </p:nvSpPr>
        <p:spPr bwMode="auto">
          <a:xfrm>
            <a:off x="222063" y="2211113"/>
            <a:ext cx="1827068" cy="1984650"/>
          </a:xfrm>
          <a:prstGeom prst="flowChartMultidocumen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Back fill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Trade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&amp;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Quote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History from [</a:t>
            </a: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Reuters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] 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&amp; [</a:t>
            </a:r>
            <a:r>
              <a:rPr kumimoji="0" lang="en-US" sz="1400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CME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] 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1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10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years, Levels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I&amp;II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2035188" y="1636966"/>
            <a:ext cx="1683777" cy="4501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200" b="1" dirty="0">
                <a:solidFill>
                  <a:srgbClr val="002060"/>
                </a:solidFill>
                <a:latin typeface="Arial" charset="0"/>
                <a:cs typeface="Arial" charset="0"/>
              </a:rPr>
              <a:t>e</a:t>
            </a:r>
            <a:r>
              <a:rPr lang="en-US" sz="1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quities, futures</a:t>
            </a:r>
            <a:endParaRPr lang="en-US" sz="14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2035189" y="2318966"/>
            <a:ext cx="1683777" cy="459121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200" b="1" dirty="0">
                <a:solidFill>
                  <a:srgbClr val="002060"/>
                </a:solidFill>
                <a:latin typeface="Arial" charset="0"/>
                <a:cs typeface="Arial" charset="0"/>
              </a:rPr>
              <a:t>e</a:t>
            </a:r>
            <a:r>
              <a:rPr lang="en-US" sz="1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quities, futures</a:t>
            </a:r>
            <a:endParaRPr lang="en-US" sz="14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61" name="Flowchart: Process 60"/>
          <p:cNvSpPr/>
          <p:nvPr/>
        </p:nvSpPr>
        <p:spPr bwMode="auto">
          <a:xfrm>
            <a:off x="222062" y="4297956"/>
            <a:ext cx="1827068" cy="95984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Real-Time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[</a:t>
            </a:r>
            <a:r>
              <a:rPr kumimoji="0" lang="en-US" sz="1400" i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Wombat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] 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Exchange Rates</a:t>
            </a:r>
          </a:p>
        </p:txBody>
      </p:sp>
      <p:sp>
        <p:nvSpPr>
          <p:cNvPr id="63" name="Flowchart: Process 62"/>
          <p:cNvSpPr/>
          <p:nvPr/>
        </p:nvSpPr>
        <p:spPr bwMode="auto">
          <a:xfrm>
            <a:off x="236003" y="5368019"/>
            <a:ext cx="1813127" cy="1134880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Corp Actions,  Continuous Contract s,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Symbol Name Mappings</a:t>
            </a:r>
          </a:p>
        </p:txBody>
      </p:sp>
      <p:sp>
        <p:nvSpPr>
          <p:cNvPr id="64" name="Right Arrow 63"/>
          <p:cNvSpPr/>
          <p:nvPr/>
        </p:nvSpPr>
        <p:spPr bwMode="auto">
          <a:xfrm>
            <a:off x="2034544" y="5745966"/>
            <a:ext cx="1687503" cy="450128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200" b="1" dirty="0">
                <a:solidFill>
                  <a:srgbClr val="002060"/>
                </a:solidFill>
                <a:latin typeface="Arial" charset="0"/>
                <a:cs typeface="Arial" charset="0"/>
              </a:rPr>
              <a:t>r</a:t>
            </a:r>
            <a:r>
              <a:rPr lang="en-US" sz="1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eference</a:t>
            </a:r>
            <a:endParaRPr lang="en-US" sz="14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66" name="Flowchart: Process 65"/>
          <p:cNvSpPr/>
          <p:nvPr/>
        </p:nvSpPr>
        <p:spPr bwMode="auto">
          <a:xfrm>
            <a:off x="5449704" y="699238"/>
            <a:ext cx="1432799" cy="4904740"/>
          </a:xfrm>
          <a:prstGeom prst="flowChartProcess">
            <a:avLst/>
          </a:prstGeom>
          <a:solidFill>
            <a:srgbClr val="DDF3EA">
              <a:alpha val="50000"/>
            </a:srgb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u="sng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OneTick Analytics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600" b="1" u="sng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Continuous Event Processing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(CEP) real-time,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intraday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&amp;</a:t>
            </a:r>
            <a:r>
              <a:rPr lang="en-US" sz="1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 historical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600" b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Extend analytics with: </a:t>
            </a:r>
            <a:br>
              <a:rPr lang="en-US" sz="1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</a:br>
            <a:endParaRPr lang="en-US" sz="1400" b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Arial Black" pitchFamily="34" charset="0"/>
                <a:cs typeface="Arial" charset="0"/>
              </a:rPr>
              <a:t>R</a:t>
            </a:r>
            <a:r>
              <a:rPr lang="en-US" sz="1100" b="1" dirty="0" smtClean="0">
                <a:solidFill>
                  <a:srgbClr val="0070C0"/>
                </a:solidFill>
                <a:latin typeface="Arial Black" pitchFamily="34" charset="0"/>
                <a:cs typeface="Arial" charset="0"/>
              </a:rPr>
              <a:t> </a:t>
            </a:r>
            <a:br>
              <a:rPr lang="en-US" sz="1100" b="1" dirty="0" smtClean="0">
                <a:solidFill>
                  <a:srgbClr val="0070C0"/>
                </a:solidFill>
                <a:latin typeface="Arial Black" pitchFamily="34" charset="0"/>
                <a:cs typeface="Arial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(any libraries)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6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err="1" smtClean="0">
                <a:solidFill>
                  <a:srgbClr val="002060"/>
                </a:solidFill>
                <a:latin typeface="Arial" charset="0"/>
                <a:cs typeface="Arial" charset="0"/>
              </a:rPr>
              <a:t>MatLab</a:t>
            </a:r>
            <a:endParaRPr lang="en-US" sz="1400" b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C++, C#, Java, Python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endParaRPr lang="en-US" b="1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77" name="Flowchart: Magnetic Disk 76"/>
          <p:cNvSpPr/>
          <p:nvPr/>
        </p:nvSpPr>
        <p:spPr bwMode="auto">
          <a:xfrm>
            <a:off x="3753709" y="3365675"/>
            <a:ext cx="1422253" cy="820546"/>
          </a:xfrm>
          <a:prstGeom prst="flowChartMagneticDisk">
            <a:avLst/>
          </a:prstGeom>
          <a:solidFill>
            <a:srgbClr val="175BA5"/>
          </a:solidFill>
          <a:ln w="9525" cap="flat" cmpd="sng" algn="ctr">
            <a:solidFill>
              <a:srgbClr val="DDF3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b="1" dirty="0" smtClean="0">
                <a:solidFill>
                  <a:srgbClr val="99FF66"/>
                </a:solidFill>
                <a:latin typeface="Arial" charset="0"/>
                <a:cs typeface="Arial" charset="0"/>
              </a:rPr>
              <a:t>Derived Daily Statistics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99FF66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5400000">
            <a:off x="4178866" y="3083736"/>
            <a:ext cx="601217" cy="26436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2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>
            <a:off x="2034544" y="795130"/>
            <a:ext cx="3557399" cy="4501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200" b="1" dirty="0">
                <a:solidFill>
                  <a:srgbClr val="002060"/>
                </a:solidFill>
                <a:latin typeface="Arial" charset="0"/>
                <a:cs typeface="Arial" charset="0"/>
              </a:rPr>
              <a:t>r</a:t>
            </a:r>
            <a:r>
              <a:rPr lang="en-US" sz="1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eal-time CEP subscription (</a:t>
            </a:r>
            <a:r>
              <a:rPr lang="en-US" sz="1200" b="1" dirty="0" err="1" smtClean="0">
                <a:solidFill>
                  <a:srgbClr val="002060"/>
                </a:solidFill>
                <a:latin typeface="Arial" charset="0"/>
                <a:cs typeface="Arial" charset="0"/>
              </a:rPr>
              <a:t>equities,futures</a:t>
            </a:r>
            <a:r>
              <a:rPr lang="en-US" sz="1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)</a:t>
            </a:r>
            <a:endParaRPr lang="en-US" sz="14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0824" y="5997581"/>
            <a:ext cx="1222324" cy="739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1600" b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400" b="0" dirty="0">
                <a:solidFill>
                  <a:schemeClr val="tx1"/>
                </a:solidFill>
              </a:rPr>
              <a:t>CSV file with portfolio compositions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593714" y="5935304"/>
            <a:ext cx="1222324" cy="739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1600" b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400" b="0" dirty="0">
                <a:solidFill>
                  <a:schemeClr val="tx1"/>
                </a:solidFill>
              </a:rPr>
              <a:t>CSV file with portfolio compositions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73224" y="5871696"/>
            <a:ext cx="1222324" cy="739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1600" b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400" b="0" dirty="0">
                <a:solidFill>
                  <a:schemeClr val="tx1"/>
                </a:solidFill>
              </a:rPr>
              <a:t>CSV </a:t>
            </a:r>
            <a:r>
              <a:rPr lang="en-US" sz="1400" b="0" dirty="0" smtClean="0">
                <a:solidFill>
                  <a:schemeClr val="tx1"/>
                </a:solidFill>
              </a:rPr>
              <a:t>files </a:t>
            </a:r>
            <a:r>
              <a:rPr lang="en-US" sz="1400" b="0" dirty="0">
                <a:solidFill>
                  <a:schemeClr val="tx1"/>
                </a:solidFill>
              </a:rPr>
              <a:t>with portfolio compositions</a:t>
            </a:r>
          </a:p>
        </p:txBody>
      </p:sp>
      <p:sp>
        <p:nvSpPr>
          <p:cNvPr id="86" name="Right Arrow 85"/>
          <p:cNvSpPr/>
          <p:nvPr/>
        </p:nvSpPr>
        <p:spPr bwMode="auto">
          <a:xfrm>
            <a:off x="2034544" y="4332436"/>
            <a:ext cx="3557401" cy="4501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real-time CEP subscription (FX)</a:t>
            </a:r>
            <a:endParaRPr lang="en-US" sz="14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88" name="Right Arrow 87"/>
          <p:cNvSpPr/>
          <p:nvPr/>
        </p:nvSpPr>
        <p:spPr bwMode="auto">
          <a:xfrm rot="16200000">
            <a:off x="6428435" y="5605923"/>
            <a:ext cx="298140" cy="29424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2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89" name="Right Arrow 88"/>
          <p:cNvSpPr/>
          <p:nvPr/>
        </p:nvSpPr>
        <p:spPr bwMode="auto">
          <a:xfrm rot="16200000">
            <a:off x="5793681" y="5607252"/>
            <a:ext cx="298140" cy="2942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2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Right Arrow 61"/>
          <p:cNvSpPr/>
          <p:nvPr/>
        </p:nvSpPr>
        <p:spPr bwMode="auto">
          <a:xfrm>
            <a:off x="2034544" y="4873023"/>
            <a:ext cx="1696953" cy="4501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FX</a:t>
            </a:r>
            <a:endParaRPr lang="en-US" sz="14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Flowchart: Magnetic Disk 57"/>
          <p:cNvSpPr/>
          <p:nvPr/>
        </p:nvSpPr>
        <p:spPr bwMode="auto">
          <a:xfrm>
            <a:off x="3746619" y="1278713"/>
            <a:ext cx="1422253" cy="1711697"/>
          </a:xfrm>
          <a:prstGeom prst="flowChartMagneticDisk">
            <a:avLst/>
          </a:prstGeom>
          <a:solidFill>
            <a:srgbClr val="175BA5"/>
          </a:solidFill>
          <a:ln w="9525" cap="flat" cmpd="sng" algn="ctr">
            <a:solidFill>
              <a:srgbClr val="DDF3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Equities &amp; Futures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b="1" dirty="0" smtClean="0">
                <a:solidFill>
                  <a:srgbClr val="99FF66"/>
                </a:solidFill>
                <a:latin typeface="Arial" charset="0"/>
                <a:cs typeface="Arial" charset="0"/>
              </a:rPr>
              <a:t>History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+ 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Intraday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88" y="4404915"/>
            <a:ext cx="214288" cy="232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81" y="5493946"/>
            <a:ext cx="222722" cy="22272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90" y="3928037"/>
            <a:ext cx="214288" cy="2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/>
      <p:bldP spid="44" grpId="0" animBg="1"/>
      <p:bldP spid="67" grpId="0" animBg="1"/>
      <p:bldP spid="46" grpId="0" animBg="1"/>
      <p:bldP spid="39" grpId="0" animBg="1"/>
      <p:bldP spid="40" grpId="0" animBg="1"/>
      <p:bldP spid="41" grpId="0" animBg="1"/>
      <p:bldP spid="42" grpId="0" animBg="1"/>
      <p:bldP spid="37" grpId="0" animBg="1"/>
      <p:bldP spid="43" grpId="0" animBg="1"/>
      <p:bldP spid="34" grpId="0" animBg="1"/>
      <p:bldP spid="65" grpId="0" animBg="1"/>
      <p:bldP spid="82" grpId="0" animBg="1"/>
      <p:bldP spid="60" grpId="0" animBg="1"/>
      <p:bldP spid="83" grpId="0" animBg="1"/>
      <p:bldP spid="8" grpId="0" animBg="1"/>
      <p:bldP spid="9" grpId="0" animBg="1"/>
      <p:bldP spid="45" grpId="0" animBg="1"/>
      <p:bldP spid="48" grpId="0" animBg="1"/>
      <p:bldP spid="61" grpId="0" animBg="1"/>
      <p:bldP spid="63" grpId="0" animBg="1"/>
      <p:bldP spid="64" grpId="0" animBg="1"/>
      <p:bldP spid="66" grpId="0" animBg="1"/>
      <p:bldP spid="77" grpId="0" animBg="1"/>
      <p:bldP spid="78" grpId="0" animBg="1"/>
      <p:bldP spid="79" grpId="0" animBg="1"/>
      <p:bldP spid="4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62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" y="825645"/>
            <a:ext cx="5649777" cy="5849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/>
          <p:cNvCxnSpPr>
            <a:stCxn id="20" idx="1"/>
            <a:endCxn id="7" idx="3"/>
          </p:cNvCxnSpPr>
          <p:nvPr/>
        </p:nvCxnSpPr>
        <p:spPr bwMode="auto">
          <a:xfrm flipH="1" flipV="1">
            <a:off x="5699760" y="5364480"/>
            <a:ext cx="292598" cy="711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568960" y="4826000"/>
            <a:ext cx="5130800" cy="107696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2358" y="1135116"/>
            <a:ext cx="31516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Retrieve </a:t>
            </a:r>
            <a:r>
              <a:rPr lang="en-US" sz="1600" b="1" dirty="0" smtClean="0">
                <a:solidFill>
                  <a:srgbClr val="002060"/>
                </a:solidFill>
              </a:rPr>
              <a:t>3 order books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2060"/>
                </a:solidFill>
              </a:rPr>
              <a:t>Consolidate books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r>
              <a:rPr lang="en-US" sz="1600" b="1" dirty="0" smtClean="0">
                <a:solidFill>
                  <a:srgbClr val="002060"/>
                </a:solidFill>
              </a:rPr>
              <a:t>build level 1 “running” ASK/BID snapshots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Add tick-by-tick </a:t>
            </a:r>
            <a:r>
              <a:rPr lang="en-US" sz="1600" b="1" dirty="0" smtClean="0">
                <a:solidFill>
                  <a:srgbClr val="002060"/>
                </a:solidFill>
              </a:rPr>
              <a:t>MID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2358" y="4457250"/>
            <a:ext cx="3004321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smtClean="0">
                <a:solidFill>
                  <a:srgbClr val="002060"/>
                </a:solidFill>
              </a:rPr>
              <a:t>Create </a:t>
            </a:r>
            <a:r>
              <a:rPr lang="en-US" sz="1600" b="1" dirty="0" smtClean="0">
                <a:solidFill>
                  <a:srgbClr val="002060"/>
                </a:solidFill>
              </a:rPr>
              <a:t>running</a:t>
            </a:r>
            <a:r>
              <a:rPr lang="en-US" sz="1600" dirty="0" smtClean="0">
                <a:solidFill>
                  <a:srgbClr val="002060"/>
                </a:solidFill>
              </a:rPr>
              <a:t> (a.k.a. </a:t>
            </a:r>
            <a:r>
              <a:rPr lang="en-US" sz="1600" b="1" dirty="0" smtClean="0">
                <a:solidFill>
                  <a:srgbClr val="002060"/>
                </a:solidFill>
              </a:rPr>
              <a:t>sliding</a:t>
            </a:r>
            <a:r>
              <a:rPr lang="en-US" sz="1600" dirty="0" smtClean="0">
                <a:solidFill>
                  <a:srgbClr val="002060"/>
                </a:solidFill>
              </a:rPr>
              <a:t>) </a:t>
            </a:r>
            <a:r>
              <a:rPr lang="en-US" sz="1600" b="1" dirty="0" smtClean="0">
                <a:solidFill>
                  <a:srgbClr val="002060"/>
                </a:solidFill>
              </a:rPr>
              <a:t>aggregation</a:t>
            </a:r>
            <a:r>
              <a:rPr lang="en-US" sz="1600" dirty="0" smtClean="0">
                <a:solidFill>
                  <a:srgbClr val="002060"/>
                </a:solidFill>
              </a:rPr>
              <a:t> of 32 </a:t>
            </a:r>
            <a:r>
              <a:rPr lang="en-US" sz="1600" b="1" dirty="0" smtClean="0">
                <a:solidFill>
                  <a:srgbClr val="002060"/>
                </a:solidFill>
              </a:rPr>
              <a:t>RETURN</a:t>
            </a:r>
            <a:r>
              <a:rPr lang="en-US" sz="1600" dirty="0" smtClean="0">
                <a:solidFill>
                  <a:srgbClr val="002060"/>
                </a:solidFill>
              </a:rPr>
              <a:t> ticks</a:t>
            </a:r>
            <a:r>
              <a:rPr lang="en-US" sz="1600" dirty="0">
                <a:solidFill>
                  <a:srgbClr val="002060"/>
                </a:solidFill>
              </a:rPr>
              <a:t/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 smtClean="0">
                <a:solidFill>
                  <a:srgbClr val="0070C0"/>
                </a:solidFill>
              </a:rPr>
              <a:t>Call </a:t>
            </a:r>
            <a:r>
              <a:rPr lang="en-US" sz="1600" b="1" dirty="0" smtClean="0">
                <a:solidFill>
                  <a:srgbClr val="0070C0"/>
                </a:solidFill>
              </a:rPr>
              <a:t>R</a:t>
            </a:r>
            <a:r>
              <a:rPr lang="en-US" sz="1600" dirty="0" smtClean="0">
                <a:solidFill>
                  <a:srgbClr val="0070C0"/>
                </a:solidFill>
              </a:rPr>
              <a:t> function </a:t>
            </a:r>
            <a:r>
              <a:rPr lang="en-US" sz="1600" b="1" dirty="0" smtClean="0">
                <a:solidFill>
                  <a:srgbClr val="0070C0"/>
                </a:solidFill>
              </a:rPr>
              <a:t>acf(…) </a:t>
            </a:r>
            <a:br>
              <a:rPr lang="en-US" sz="1600" b="1" dirty="0" smtClean="0">
                <a:solidFill>
                  <a:srgbClr val="0070C0"/>
                </a:solidFill>
              </a:rPr>
            </a:br>
            <a:r>
              <a:rPr lang="en-US" sz="1600" dirty="0" smtClean="0">
                <a:solidFill>
                  <a:srgbClr val="0070C0"/>
                </a:solidFill>
              </a:rPr>
              <a:t>for each sliding group</a:t>
            </a:r>
            <a:br>
              <a:rPr lang="en-US" sz="1600" dirty="0" smtClean="0">
                <a:solidFill>
                  <a:srgbClr val="0070C0"/>
                </a:solidFill>
              </a:rPr>
            </a:br>
            <a:r>
              <a:rPr lang="en-US" sz="1600" dirty="0" smtClean="0">
                <a:solidFill>
                  <a:srgbClr val="002060"/>
                </a:solidFill>
              </a:rPr>
              <a:t>Pass </a:t>
            </a:r>
            <a:r>
              <a:rPr lang="en-US" sz="1600" dirty="0">
                <a:solidFill>
                  <a:srgbClr val="002060"/>
                </a:solidFill>
              </a:rPr>
              <a:t>values of MID and LAG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92358" y="2896674"/>
            <a:ext cx="3100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sz="1600" b="1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endParaRPr lang="en-US" sz="1600" b="1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solidFill>
                  <a:srgbClr val="002060"/>
                </a:solidFill>
              </a:rPr>
              <a:t>Calculate</a:t>
            </a:r>
            <a:r>
              <a:rPr lang="en-US" sz="1600" b="1" dirty="0" smtClean="0">
                <a:solidFill>
                  <a:srgbClr val="002060"/>
                </a:solidFill>
              </a:rPr>
              <a:t> RETURN</a:t>
            </a:r>
            <a:r>
              <a:rPr lang="en-US" sz="1600" dirty="0" smtClean="0">
                <a:solidFill>
                  <a:srgbClr val="002060"/>
                </a:solidFill>
              </a:rPr>
              <a:t>(MID)</a:t>
            </a:r>
            <a:br>
              <a:rPr lang="en-US" sz="1600" dirty="0" smtClean="0">
                <a:solidFill>
                  <a:srgbClr val="002060"/>
                </a:solidFill>
              </a:rPr>
            </a:br>
            <a:r>
              <a:rPr lang="en-US" sz="1600" dirty="0" smtClean="0">
                <a:solidFill>
                  <a:srgbClr val="002060"/>
                </a:solidFill>
              </a:rPr>
              <a:t>over every 60 seconds</a:t>
            </a:r>
            <a:br>
              <a:rPr lang="en-US" sz="1600" dirty="0" smtClean="0">
                <a:solidFill>
                  <a:srgbClr val="002060"/>
                </a:solidFill>
              </a:rPr>
            </a:b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1600" b="1" dirty="0" smtClean="0">
                <a:solidFill>
                  <a:srgbClr val="002060"/>
                </a:solidFill>
              </a:rPr>
              <a:t>Add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</a:rPr>
              <a:t>field </a:t>
            </a:r>
            <a:r>
              <a:rPr lang="en-US" sz="1600" dirty="0" smtClean="0">
                <a:solidFill>
                  <a:srgbClr val="002060"/>
                </a:solidFill>
              </a:rPr>
              <a:t>LAG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230188" indent="-230188">
              <a:buFont typeface="Arial" pitchFamily="34" charset="0"/>
              <a:buChar char="•"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230188" indent="-230188">
              <a:buFont typeface="Arial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30188" indent="-230188">
              <a:buFont typeface="Arial" pitchFamily="34" charset="0"/>
              <a:buChar char="•"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230188" indent="-230188">
              <a:buFont typeface="Arial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30188" indent="-230188">
              <a:buFont typeface="Arial" pitchFamily="34" charset="0"/>
              <a:buChar char="•"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230188" indent="-230188">
              <a:buFont typeface="Arial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30188" indent="-230188">
              <a:buFont typeface="Arial" pitchFamily="34" charset="0"/>
              <a:buChar char="•"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n-US" sz="1600" b="1" dirty="0" smtClean="0">
                <a:solidFill>
                  <a:srgbClr val="002060"/>
                </a:solidFill>
              </a:rPr>
              <a:t>Filter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r>
              <a:rPr lang="en-US" sz="1600" b="1" dirty="0" smtClean="0">
                <a:solidFill>
                  <a:srgbClr val="002060"/>
                </a:solidFill>
              </a:rPr>
              <a:t>view</a:t>
            </a:r>
            <a:r>
              <a:rPr lang="en-US" sz="1600" dirty="0" smtClean="0">
                <a:solidFill>
                  <a:srgbClr val="002060"/>
                </a:solidFill>
              </a:rPr>
              <a:t> results…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84" y="267984"/>
            <a:ext cx="8638389" cy="453376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Sample Query: </a:t>
            </a:r>
            <a:r>
              <a:rPr lang="en-US" sz="2000" b="1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OneTick Consolidated Book </a:t>
            </a:r>
            <a:r>
              <a:rPr lang="en-US" sz="2000" b="1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+ </a:t>
            </a:r>
            <a:r>
              <a:rPr lang="en-US" sz="2000" b="1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 ACF</a:t>
            </a:r>
            <a:endParaRPr lang="en-US" sz="2000" b="1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1767840"/>
            <a:ext cx="1635760" cy="53848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345440" y="1568450"/>
            <a:ext cx="865123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345440" y="2400300"/>
            <a:ext cx="865123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51790" y="2889250"/>
            <a:ext cx="865123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5846059" y="1066800"/>
            <a:ext cx="0" cy="116205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771900" y="1581150"/>
            <a:ext cx="5124450" cy="36792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vert="horz" wrap="square" lIns="548640" tIns="182880" rIns="182880" bIns="182880" numCol="1" rtlCol="0" anchor="ctr" anchorCtr="0" compatLnSpc="1">
            <a:prstTxWarp prst="textNoShape">
              <a:avLst/>
            </a:prstTxWarp>
            <a:noAutofit/>
          </a:bodyPr>
          <a:lstStyle>
            <a:lvl1pPr algn="ctr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 b="1" u="sng">
                <a:solidFill>
                  <a:schemeClr val="accent6">
                    <a:lumMod val="50000"/>
                  </a:schemeClr>
                </a:solidFill>
              </a:defRPr>
            </a:lvl1pPr>
            <a:lvl2pPr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marL="2514600" indent="-228600"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marL="2971800" indent="-228600"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marL="3429000" indent="-228600"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marL="3886200" indent="-228600"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pPr algn="l"/>
            <a:r>
              <a:rPr lang="en-US" u="none" dirty="0" smtClean="0">
                <a:solidFill>
                  <a:srgbClr val="0070C0"/>
                </a:solidFill>
              </a:rPr>
              <a:t>What else: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b="0" u="none" dirty="0" smtClean="0">
              <a:solidFill>
                <a:srgbClr val="0070C0"/>
              </a:solidFill>
            </a:endParaRPr>
          </a:p>
          <a:p>
            <a:pPr marL="342900" indent="-342900" algn="l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ü"/>
            </a:pPr>
            <a:r>
              <a:rPr lang="en-US" b="0" u="none" dirty="0" smtClean="0">
                <a:solidFill>
                  <a:srgbClr val="0070C0"/>
                </a:solidFill>
              </a:rPr>
              <a:t>Add any number of </a:t>
            </a:r>
            <a:r>
              <a:rPr lang="en-US" u="none" dirty="0" smtClean="0">
                <a:solidFill>
                  <a:srgbClr val="0070C0"/>
                </a:solidFill>
              </a:rPr>
              <a:t>R</a:t>
            </a:r>
            <a:r>
              <a:rPr lang="en-US" b="0" u="none" dirty="0" smtClean="0">
                <a:solidFill>
                  <a:srgbClr val="0070C0"/>
                </a:solidFill>
              </a:rPr>
              <a:t> nodes</a:t>
            </a:r>
          </a:p>
          <a:p>
            <a:pPr marL="342900" indent="-342900" algn="l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ü"/>
            </a:pPr>
            <a:r>
              <a:rPr lang="en-US" b="0" u="none" dirty="0" smtClean="0">
                <a:solidFill>
                  <a:srgbClr val="0070C0"/>
                </a:solidFill>
              </a:rPr>
              <a:t>Load any </a:t>
            </a:r>
            <a:r>
              <a:rPr lang="en-US" u="none" dirty="0" smtClean="0">
                <a:solidFill>
                  <a:srgbClr val="0070C0"/>
                </a:solidFill>
              </a:rPr>
              <a:t>R</a:t>
            </a:r>
            <a:r>
              <a:rPr lang="en-US" b="0" u="none" dirty="0" smtClean="0">
                <a:solidFill>
                  <a:srgbClr val="0070C0"/>
                </a:solidFill>
              </a:rPr>
              <a:t> libraries</a:t>
            </a:r>
          </a:p>
          <a:p>
            <a:pPr marL="342900" indent="-342900" algn="l">
              <a:lnSpc>
                <a:spcPct val="100000"/>
              </a:lnSpc>
              <a:buClr>
                <a:srgbClr val="0070C0"/>
              </a:buClr>
              <a:buFont typeface="Wingdings" pitchFamily="2" charset="2"/>
              <a:buChar char="ü"/>
            </a:pPr>
            <a:r>
              <a:rPr lang="en-US" b="0" u="none" dirty="0" smtClean="0">
                <a:solidFill>
                  <a:srgbClr val="0070C0"/>
                </a:solidFill>
              </a:rPr>
              <a:t>Run this query in </a:t>
            </a:r>
            <a:br>
              <a:rPr lang="en-US" b="0" u="none" dirty="0" smtClean="0">
                <a:solidFill>
                  <a:srgbClr val="0070C0"/>
                </a:solidFill>
              </a:rPr>
            </a:br>
            <a:r>
              <a:rPr lang="en-US" u="none" dirty="0" smtClean="0">
                <a:solidFill>
                  <a:srgbClr val="0070C0"/>
                </a:solidFill>
              </a:rPr>
              <a:t>Historical, Intraday</a:t>
            </a:r>
            <a:br>
              <a:rPr lang="en-US" u="none" dirty="0" smtClean="0">
                <a:solidFill>
                  <a:srgbClr val="0070C0"/>
                </a:solidFill>
              </a:rPr>
            </a:br>
            <a:r>
              <a:rPr lang="en-US" b="0" u="none" dirty="0" smtClean="0">
                <a:solidFill>
                  <a:srgbClr val="0070C0"/>
                </a:solidFill>
              </a:rPr>
              <a:t>or </a:t>
            </a:r>
            <a:r>
              <a:rPr lang="en-US" u="none" dirty="0" smtClean="0">
                <a:solidFill>
                  <a:srgbClr val="0070C0"/>
                </a:solidFill>
              </a:rPr>
              <a:t>Real-Time CEP mode</a:t>
            </a:r>
          </a:p>
          <a:p>
            <a:pPr marL="342900" indent="-342900" algn="l">
              <a:lnSpc>
                <a:spcPct val="100000"/>
              </a:lnSpc>
              <a:buClr>
                <a:srgbClr val="0070C0"/>
              </a:buClr>
              <a:buFont typeface="Wingdings" pitchFamily="2" charset="2"/>
              <a:buChar char="ü"/>
            </a:pPr>
            <a:r>
              <a:rPr lang="en-US" b="0" u="none" dirty="0" smtClean="0">
                <a:solidFill>
                  <a:srgbClr val="0070C0"/>
                </a:solidFill>
              </a:rPr>
              <a:t>Any asset classes, any number of books and symbols</a:t>
            </a:r>
            <a:endParaRPr lang="en-US" b="0" u="non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059" y="1873227"/>
            <a:ext cx="6146216" cy="821848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770" y="4011943"/>
            <a:ext cx="7422774" cy="204021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b="1" u="sng" dirty="0" smtClean="0">
                <a:solidFill>
                  <a:srgbClr val="002060"/>
                </a:solidFill>
              </a:rPr>
              <a:t>Contacts: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maria.belianina@onetick.com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info@onetick.com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90880" y="2987040"/>
            <a:ext cx="4277360" cy="11534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marL="25146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marL="29718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marL="34290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marL="38862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r>
              <a:rPr lang="en-US" sz="2800" dirty="0" smtClean="0">
                <a:solidFill>
                  <a:srgbClr val="002060"/>
                </a:solidFill>
              </a:rPr>
              <a:t>Stop by our desk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for a quick demo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MD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OMD</Template>
  <TotalTime>5304</TotalTime>
  <Words>471</Words>
  <Application>Microsoft Office PowerPoint</Application>
  <PresentationFormat>On-screen Show (4:3)</PresentationFormat>
  <Paragraphs>154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OMD</vt:lpstr>
      <vt:lpstr>1_Office Theme</vt:lpstr>
      <vt:lpstr>Solutions from  OneTick and R </vt:lpstr>
      <vt:lpstr>PowerPoint Presentation</vt:lpstr>
      <vt:lpstr>Sample Multi-Asset Class Business Case</vt:lpstr>
      <vt:lpstr>OneTick Solution: Sample Multi-Asset Class Data Flow</vt:lpstr>
      <vt:lpstr>Sample Query: OneTick Consolidated Book + R ACF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Belianina</dc:creator>
  <cp:lastModifiedBy>Richard</cp:lastModifiedBy>
  <cp:revision>831</cp:revision>
  <dcterms:created xsi:type="dcterms:W3CDTF">2010-04-06T14:53:30Z</dcterms:created>
  <dcterms:modified xsi:type="dcterms:W3CDTF">2012-05-11T17:18:24Z</dcterms:modified>
</cp:coreProperties>
</file>