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35" r:id="rId4"/>
    <p:sldId id="336" r:id="rId5"/>
    <p:sldId id="337" r:id="rId6"/>
    <p:sldId id="338" r:id="rId7"/>
    <p:sldId id="259" r:id="rId8"/>
    <p:sldId id="283" r:id="rId9"/>
    <p:sldId id="285" r:id="rId10"/>
    <p:sldId id="286" r:id="rId11"/>
    <p:sldId id="339" r:id="rId12"/>
    <p:sldId id="289" r:id="rId13"/>
    <p:sldId id="295" r:id="rId14"/>
    <p:sldId id="296" r:id="rId15"/>
    <p:sldId id="341" r:id="rId16"/>
    <p:sldId id="263" r:id="rId17"/>
    <p:sldId id="301" r:id="rId18"/>
    <p:sldId id="340" r:id="rId19"/>
    <p:sldId id="266" r:id="rId20"/>
    <p:sldId id="267" r:id="rId21"/>
    <p:sldId id="316" r:id="rId22"/>
    <p:sldId id="315" r:id="rId23"/>
    <p:sldId id="326" r:id="rId24"/>
    <p:sldId id="331" r:id="rId25"/>
    <p:sldId id="332" r:id="rId26"/>
    <p:sldId id="268" r:id="rId27"/>
    <p:sldId id="274" r:id="rId28"/>
    <p:sldId id="333" r:id="rId29"/>
    <p:sldId id="321" r:id="rId30"/>
    <p:sldId id="32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3333FF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5" autoAdjust="0"/>
    <p:restoredTop sz="98554" autoAdjust="0"/>
  </p:normalViewPr>
  <p:slideViewPr>
    <p:cSldViewPr>
      <p:cViewPr varScale="1">
        <p:scale>
          <a:sx n="70" d="100"/>
          <a:sy n="70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BCEB9-A306-4C7B-8E9F-E79D5D10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05AFE-3B0A-4739-A0A8-CE86A81E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C9362-0C94-4769-B789-E10F31490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83DA-2CBA-401E-8F8F-E1E809295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B8DD-A3CD-4964-A0AD-B2154C217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D0C39-1EC4-4052-B678-F78C117BE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0FC0B-1B49-4448-8676-5AA02A420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D938B-DD65-4676-B1F0-2742AE9E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6442-7DED-42DE-8784-0AF5A8572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D4505-EFE0-4F11-B390-DBEE11BD4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510C8-5217-4732-B44C-9C43C6E78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ECA3E-964A-48BD-97DB-C544C1415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0E18-A50A-493C-ABED-A88B670B9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9183-30B7-4D17-B749-D97310599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E8A7F-4134-420A-8B94-A72D186A3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93A18-1540-42C3-B3ED-36C57453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81E6-EC36-4C76-97B8-1116E740E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D82B7-95C2-449F-9955-9DEE9E18D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FEC8CE-12C3-49DE-8155-B6975D309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8229600" cy="106997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accent2"/>
                </a:solidFill>
              </a:rPr>
              <a:t>Estimating The Dynamics of Price Discovery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784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Bingcheng Yan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Numeric Investors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Eric Zivot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Robert Richards Chaired Professor of Economics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Adjunct Professor of Finance, Statistics and Applied Mathematics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University of Washington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May11,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Reduced Form Cointegration Model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ph idx="1"/>
          </p:nvPr>
        </p:nvGraphicFramePr>
        <p:xfrm>
          <a:off x="1757363" y="1981200"/>
          <a:ext cx="5405437" cy="3581400"/>
        </p:xfrm>
        <a:graphic>
          <a:graphicData uri="http://schemas.openxmlformats.org/presentationml/2006/ole">
            <p:oleObj spid="_x0000_s3074" name="Equation" r:id="rId3" imgW="4952880" imgH="33526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219200"/>
            <a:ext cx="6324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Common Efficient Price Representation: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Reduced Form Cointegration Model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1752600" y="2590800"/>
          <a:ext cx="5105400" cy="1676400"/>
        </p:xfrm>
        <a:graphic>
          <a:graphicData uri="http://schemas.openxmlformats.org/presentationml/2006/ole">
            <p:oleObj spid="_x0000_s4098" name="Equation" r:id="rId3" imgW="3860640" imgH="1625400" progId="Equation.DSMT4">
              <p:embed/>
            </p:oleObj>
          </a:graphicData>
        </a:graphic>
      </p:graphicFrame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533400" y="16002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Assume approximating VEC(</a:t>
            </a:r>
            <a:r>
              <a:rPr lang="en-US" sz="2400" i="1">
                <a:latin typeface="Times New Roman" pitchFamily="18" charset="0"/>
              </a:rPr>
              <a:t>K</a:t>
            </a:r>
            <a:r>
              <a:rPr lang="en-US" sz="2400">
                <a:latin typeface="Times New Roman" pitchFamily="18" charset="0"/>
              </a:rPr>
              <a:t>-1) model implied by infinite order cointegrated VAR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648200"/>
            <a:ext cx="6553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Note: Johansen (1991) </a:t>
            </a:r>
            <a:r>
              <a:rPr lang="en-US" sz="2400" dirty="0" smtClean="0">
                <a:latin typeface="+mj-lt"/>
              </a:rPr>
              <a:t>factorization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09800" y="5410200"/>
          <a:ext cx="4419600" cy="990600"/>
        </p:xfrm>
        <a:graphic>
          <a:graphicData uri="http://schemas.openxmlformats.org/presentationml/2006/ole">
            <p:oleObj spid="_x0000_s4099" name="Equation" r:id="rId4" imgW="157464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1066800"/>
            <a:ext cx="6858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Empirical Model: Reduced Form VEC Model: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Structural Cointegration Model</a:t>
            </a:r>
          </a:p>
        </p:txBody>
      </p:sp>
      <p:graphicFrame>
        <p:nvGraphicFramePr>
          <p:cNvPr id="8194" name="Rectangle 4"/>
          <p:cNvGraphicFramePr>
            <a:graphicFrameLocks/>
          </p:cNvGraphicFramePr>
          <p:nvPr>
            <p:ph sz="half" idx="1"/>
          </p:nvPr>
        </p:nvGraphicFramePr>
        <p:xfrm>
          <a:off x="2476500" y="3862388"/>
          <a:ext cx="0" cy="0"/>
        </p:xfrm>
        <a:graphic>
          <a:graphicData uri="http://schemas.openxmlformats.org/presentationml/2006/ole">
            <p:oleObj spid="_x0000_s8194" name="Equation" r:id="rId3" imgW="0" imgH="0" progId="Equation.DSMT4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100138" y="1600200"/>
          <a:ext cx="6867525" cy="4724400"/>
        </p:xfrm>
        <a:graphic>
          <a:graphicData uri="http://schemas.openxmlformats.org/presentationml/2006/ole">
            <p:oleObj spid="_x0000_s8195" name="Equation" r:id="rId4" imgW="3174840" imgH="2184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Permanent and Transitory Shocks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1219200" y="3903663"/>
          <a:ext cx="6172200" cy="955675"/>
        </p:xfrm>
        <a:graphic>
          <a:graphicData uri="http://schemas.openxmlformats.org/presentationml/2006/ole">
            <p:oleObj spid="_x0000_s9218" name="Equation" r:id="rId3" imgW="2869920" imgH="444240" progId="Equation.DSMT4">
              <p:embed/>
            </p:oleObj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600200" y="2133600"/>
          <a:ext cx="5867400" cy="990600"/>
        </p:xfrm>
        <a:graphic>
          <a:graphicData uri="http://schemas.openxmlformats.org/presentationml/2006/ole">
            <p:oleObj spid="_x0000_s9219" name="Equation" r:id="rId4" imgW="2882880" imgH="444240" progId="Equation.DSMT4">
              <p:embed/>
            </p:oleObj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62000" y="15240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Long-run impact of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transitory</a:t>
            </a:r>
            <a:r>
              <a:rPr lang="en-US" sz="2400">
                <a:latin typeface="Times New Roman" pitchFamily="18" charset="0"/>
              </a:rPr>
              <a:t> shock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85800" y="3352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Long-run impact of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permanent</a:t>
            </a:r>
            <a:r>
              <a:rPr lang="en-US" sz="2400">
                <a:latin typeface="Times New Roman" pitchFamily="18" charset="0"/>
              </a:rPr>
              <a:t> shock</a:t>
            </a:r>
          </a:p>
        </p:txBody>
      </p:sp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914400" y="5029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Long-run impact matrix</a:t>
            </a:r>
          </a:p>
        </p:txBody>
      </p:sp>
      <p:graphicFrame>
        <p:nvGraphicFramePr>
          <p:cNvPr id="9220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3265488" y="5486400"/>
          <a:ext cx="1925637" cy="990600"/>
        </p:xfrm>
        <a:graphic>
          <a:graphicData uri="http://schemas.openxmlformats.org/presentationml/2006/ole">
            <p:oleObj spid="_x0000_s9220" name="Equation" r:id="rId5" imgW="888840" imgH="457200" progId="Equation.DSMT4">
              <p:embed/>
            </p:oleObj>
          </a:graphicData>
        </a:graphic>
      </p:graphicFrame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5638800" y="49530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Normalization imposed by common fundamental value</a:t>
            </a:r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 flipH="1" flipV="1">
            <a:off x="73914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Common Efficient Price Representation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ph idx="1"/>
          </p:nvPr>
        </p:nvGraphicFramePr>
        <p:xfrm>
          <a:off x="1066800" y="1752600"/>
          <a:ext cx="7010400" cy="4419600"/>
        </p:xfrm>
        <a:graphic>
          <a:graphicData uri="http://schemas.openxmlformats.org/presentationml/2006/ole">
            <p:oleObj spid="_x0000_s10242" name="Equation" r:id="rId3" imgW="4952880" imgH="3429000" progId="Equation.DSMT4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29200" y="2819400"/>
            <a:ext cx="388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Pricing error contains reactions to both permanent and transitory shocks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4343400" y="3200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2895600" y="3276600"/>
            <a:ext cx="2133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Identification of Structural Cointegration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 smtClean="0"/>
              <a:t>Parameters of structural model can be uniquely identified using a modification of the P-T decomposition of Gonzalo and Ng (2001, JEDC)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dirty="0" smtClean="0">
                <a:cs typeface="Times New Roman" pitchFamily="18" charset="0"/>
              </a:rPr>
              <a:t>Identification does not depend on the ordering of the variables in the VAR</a:t>
            </a: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New Dynamic Measures of Price Discovery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i="1" smtClean="0">
                <a:solidFill>
                  <a:srgbClr val="FF0000"/>
                </a:solidFill>
              </a:rPr>
              <a:t>Price Discovery Impulse Response Function</a:t>
            </a:r>
            <a:r>
              <a:rPr lang="en-US" sz="2800" smtClean="0"/>
              <a:t> (PDIRF): New information </a:t>
            </a:r>
            <a:r>
              <a:rPr lang="en-US" sz="2800" smtClean="0">
                <a:cs typeface="Times New Roman" pitchFamily="18" charset="0"/>
              </a:rPr>
              <a:t>→</a:t>
            </a:r>
            <a:r>
              <a:rPr lang="en-US" sz="2800" smtClean="0"/>
              <a:t> market price response</a:t>
            </a:r>
          </a:p>
          <a:p>
            <a:pPr lvl="1" eaLnBrk="1" hangingPunct="1">
              <a:buFont typeface="Wingdings" pitchFamily="2" charset="2"/>
              <a:buChar char="q"/>
            </a:pPr>
            <a:endParaRPr lang="en-US" sz="2400" smtClean="0"/>
          </a:p>
          <a:p>
            <a:pPr lvl="1" eaLnBrk="1" hangingPunct="1">
              <a:buFont typeface="Wingdings" pitchFamily="2" charset="2"/>
              <a:buChar char="q"/>
            </a:pPr>
            <a:endParaRPr lang="en-US" sz="2400" smtClean="0"/>
          </a:p>
          <a:p>
            <a:pPr lvl="1" eaLnBrk="1" hangingPunct="1">
              <a:buFont typeface="Wingdings" pitchFamily="2" charset="2"/>
              <a:buChar char="q"/>
            </a:pPr>
            <a:endParaRPr lang="en-US" sz="240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 </a:t>
            </a:r>
            <a:r>
              <a:rPr lang="en-US" sz="2400" smtClean="0">
                <a:cs typeface="Times New Roman" pitchFamily="18" charset="0"/>
              </a:rPr>
              <a:t>    </a:t>
            </a:r>
            <a:r>
              <a:rPr lang="en-US" sz="2400" smtClean="0"/>
              <a:t>permanently moves the efficient price, </a:t>
            </a:r>
            <a:r>
              <a:rPr lang="en-US" sz="2400" i="1" smtClean="0"/>
              <a:t>m</a:t>
            </a:r>
            <a:r>
              <a:rPr lang="en-US" sz="2400" i="1" baseline="-25000" smtClean="0"/>
              <a:t>t</a:t>
            </a:r>
            <a:r>
              <a:rPr lang="en-US" sz="2400" smtClean="0"/>
              <a:t>, and drives multiple market prices to </a:t>
            </a:r>
            <a:r>
              <a:rPr lang="en-US" sz="2400" i="1" smtClean="0"/>
              <a:t>m</a:t>
            </a:r>
            <a:r>
              <a:rPr lang="en-US" sz="2400" i="1" baseline="-25000" smtClean="0"/>
              <a:t>t</a:t>
            </a:r>
            <a:r>
              <a:rPr lang="en-US" sz="2400" smtClean="0"/>
              <a:t> in the long run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A direct characterization of how market prices discover the new efficient price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11266" name="Object 16"/>
          <p:cNvGraphicFramePr>
            <a:graphicFrameLocks noChangeAspect="1"/>
          </p:cNvGraphicFramePr>
          <p:nvPr/>
        </p:nvGraphicFramePr>
        <p:xfrm>
          <a:off x="1285875" y="4319588"/>
          <a:ext cx="400050" cy="415925"/>
        </p:xfrm>
        <a:graphic>
          <a:graphicData uri="http://schemas.openxmlformats.org/presentationml/2006/ole">
            <p:oleObj spid="_x0000_s11266" name="Equation" r:id="rId3" imgW="266400" imgH="330120" progId="Equation.DSMT4">
              <p:embed/>
            </p:oleObj>
          </a:graphicData>
        </a:graphic>
      </p:graphicFrame>
      <p:graphicFrame>
        <p:nvGraphicFramePr>
          <p:cNvPr id="11267" name="Object 23"/>
          <p:cNvGraphicFramePr>
            <a:graphicFrameLocks noChangeAspect="1"/>
          </p:cNvGraphicFramePr>
          <p:nvPr>
            <p:ph sz="half" idx="2"/>
          </p:nvPr>
        </p:nvGraphicFramePr>
        <p:xfrm>
          <a:off x="762000" y="3035300"/>
          <a:ext cx="6477000" cy="1133475"/>
        </p:xfrm>
        <a:graphic>
          <a:graphicData uri="http://schemas.openxmlformats.org/presentationml/2006/ole">
            <p:oleObj spid="_x0000_s11267" name="Equation" r:id="rId4" imgW="25398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Dynamic Measures of Price Discovery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53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i="1" smtClean="0">
                <a:solidFill>
                  <a:srgbClr val="FF0000"/>
                </a:solidFill>
              </a:rPr>
              <a:t>Price Discovery Efficiency Loss</a:t>
            </a:r>
            <a:r>
              <a:rPr lang="en-US" sz="2800" smtClean="0"/>
              <a:t> (PDEL)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914400" y="3581400"/>
            <a:ext cx="7010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f</a:t>
            </a:r>
            <a:r>
              <a:rPr lang="en-US" sz="2800" i="1" baseline="-25000">
                <a:latin typeface="Times New Roman" pitchFamily="18" charset="0"/>
              </a:rPr>
              <a:t>ik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– 1 = pricing error w.r.t. new information</a:t>
            </a:r>
          </a:p>
          <a:p>
            <a:pPr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L</a:t>
            </a:r>
            <a:r>
              <a:rPr lang="en-US" sz="2800">
                <a:latin typeface="Times New Roman" pitchFamily="18" charset="0"/>
              </a:rPr>
              <a:t>( ) = non-negative loss function</a:t>
            </a:r>
          </a:p>
          <a:p>
            <a:pPr>
              <a:spcBef>
                <a:spcPct val="50000"/>
              </a:spcBef>
            </a:pPr>
            <a:r>
              <a:rPr lang="en-US" sz="2800" i="1">
                <a:latin typeface="Times New Roman" pitchFamily="18" charset="0"/>
              </a:rPr>
              <a:t>K</a:t>
            </a:r>
            <a:r>
              <a:rPr lang="en-US" sz="2800">
                <a:latin typeface="Times New Roman" pitchFamily="18" charset="0"/>
              </a:rPr>
              <a:t>* = truncation lag</a:t>
            </a:r>
          </a:p>
        </p:txBody>
      </p:sp>
      <p:graphicFrame>
        <p:nvGraphicFramePr>
          <p:cNvPr id="1229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371600" y="2209800"/>
          <a:ext cx="5867400" cy="1160463"/>
        </p:xfrm>
        <a:graphic>
          <a:graphicData uri="http://schemas.openxmlformats.org/presentationml/2006/ole">
            <p:oleObj spid="_x0000_s12290" name="Equation" r:id="rId3" imgW="215892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7467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</a:rPr>
              <a:t>PDIRF and PDEL from Partial Adjustment Model</a:t>
            </a:r>
          </a:p>
        </p:txBody>
      </p:sp>
      <p:pic>
        <p:nvPicPr>
          <p:cNvPr id="34819" name="Picture 6" descr="IRFLagPriceAdj_Simple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4736" t="9212" r="2704" b="2632"/>
          <a:stretch>
            <a:fillRect/>
          </a:stretch>
        </p:blipFill>
        <p:spPr>
          <a:xfrm>
            <a:off x="609600" y="1066800"/>
            <a:ext cx="7010400" cy="5410200"/>
          </a:xfrm>
          <a:noFill/>
        </p:spPr>
      </p:pic>
      <p:sp>
        <p:nvSpPr>
          <p:cNvPr id="6" name="TextBox 5"/>
          <p:cNvSpPr txBox="1"/>
          <p:nvPr/>
        </p:nvSpPr>
        <p:spPr>
          <a:xfrm>
            <a:off x="7467600" y="1905000"/>
            <a:ext cx="129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PDEL = 1.5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3276600"/>
            <a:ext cx="152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PDEL = 0.25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876800"/>
            <a:ext cx="129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PDEL = 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1295400"/>
            <a:ext cx="129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L(∙) = abs(∙)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487362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Empirical Example: Price Discovery in Fx Markets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Empirical analysis of price discovery dynamics of the direct JPY/EUR rate and the US dollar implied rate (from JPY/USD and USD/EUR)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US dollar, major vehicle currency in </a:t>
            </a:r>
            <a:r>
              <a:rPr lang="en-US" sz="2400" dirty="0" err="1" smtClean="0"/>
              <a:t>Fx</a:t>
            </a:r>
            <a:r>
              <a:rPr lang="en-US" sz="2400" dirty="0" smtClean="0"/>
              <a:t> markets, has trillions of dollar daily turnover 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Any news regarding JPY(EUR) may first             or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q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Does liquidity and high trading volume imply more efficient price discovery in US dollar markets?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i="1" dirty="0" smtClean="0"/>
              <a:t>Who moves first?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705600" y="3200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JPY/USD (USD/EUR)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934200" y="4724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JPY/EUR</a:t>
            </a: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6172200" y="4267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V="1">
            <a:off x="61722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Presentation Outline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Background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Objectives and Contributions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Reduced Form Cointegration Model and Price Discovery Measures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Structural Cointegration Model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Dynamic Price Discovery Measures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Empirical Example Using Fx Data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smtClean="0"/>
              <a:t>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Data Set and Variables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Bid-ask quotes on spot Fx rates: USD/EUR, JPY/USD, and JPY/EUR, time stamped up to milliseconds in GMT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EBS (Electronic Brokerage Service)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Quotes are firm (tradable)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Sample: 12 business weeks, July 6 – September 26, 2003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One business week: 22:00 Sunday – 22:00 Friday, GMT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Prices = log of mid quotes * 10000 (price changes in basis points)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Irregularly spaced quotes for all rates aligned to common time clock using “previous tick”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</a:rPr>
              <a:t>Data Set and Variables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 smtClean="0"/>
              <a:t>Dollar implied rate for JPY/EUR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log mid quote (JPY/USD) + log mid quote (USD/EUR)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dirty="0" smtClean="0"/>
              <a:t>Spreads (measures of transaction costs &amp; liquidity)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Bid/Ask spread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Bid/Ask spread ratio: 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43200" y="4724400"/>
          <a:ext cx="4038600" cy="1025525"/>
        </p:xfrm>
        <a:graphic>
          <a:graphicData uri="http://schemas.openxmlformats.org/presentationml/2006/ole">
            <p:oleObj spid="_x0000_s23554" name="Equation" r:id="rId3" imgW="15490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Intraday Trading Sessions</a:t>
            </a:r>
          </a:p>
        </p:txBody>
      </p:sp>
      <p:graphicFrame>
        <p:nvGraphicFramePr>
          <p:cNvPr id="148506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15148"/>
        </p:xfrm>
        <a:graphic>
          <a:graphicData uri="http://schemas.openxmlformats.org/drawingml/2006/table">
            <a:tbl>
              <a:tblPr/>
              <a:tblGrid>
                <a:gridCol w="1644650"/>
                <a:gridCol w="1647825"/>
                <a:gridCol w="1644650"/>
                <a:gridCol w="1647825"/>
                <a:gridCol w="1644650"/>
              </a:tblGrid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Asian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European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American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Post-American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 in GMT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22:00 - 06:00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06:00 - 12:00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12:00 - 18:00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18:00 - 22:00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One Episode in Foreign Exchange Markets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5867400"/>
            <a:ext cx="8382000" cy="487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At 23:50 on Aug. 11, 2003, Japan released the first GDP estimates for the second quarter of 2003</a:t>
            </a:r>
          </a:p>
        </p:txBody>
      </p:sp>
      <p:pic>
        <p:nvPicPr>
          <p:cNvPr id="41988" name="Picture 4" descr="LeadLag_200308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81000"/>
            <a:ext cx="8229600" cy="5867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rAveTickFr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-455613"/>
            <a:ext cx="10058400" cy="77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3657600" y="533400"/>
            <a:ext cx="0" cy="571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5486400" y="533400"/>
            <a:ext cx="0" cy="5486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7239000" y="609600"/>
            <a:ext cx="0" cy="563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71600" y="152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Asian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657600" y="152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European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638800" y="152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American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239000" y="152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Post-American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rMeanSp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55613"/>
            <a:ext cx="9601200" cy="777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Line 3"/>
          <p:cNvSpPr>
            <a:spLocks noChangeShapeType="1"/>
          </p:cNvSpPr>
          <p:nvPr/>
        </p:nvSpPr>
        <p:spPr bwMode="auto">
          <a:xfrm flipV="1">
            <a:off x="3657600" y="609600"/>
            <a:ext cx="0" cy="563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5562600" y="609600"/>
            <a:ext cx="0" cy="563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7162800" y="609600"/>
            <a:ext cx="0" cy="563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71600" y="152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Asian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57600" y="152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European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851525" y="-3968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562600" y="15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American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162800" y="152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 American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sz="1600" b="1" smtClean="0"/>
              <a:t>Figure 3 – 6. Price Discovery IRFs (15 – second resolution)</a:t>
            </a:r>
          </a:p>
        </p:txBody>
      </p:sp>
      <p:sp>
        <p:nvSpPr>
          <p:cNvPr id="45059" name="Text Box 11"/>
          <p:cNvSpPr txBox="1">
            <a:spLocks noChangeArrowheads="1"/>
          </p:cNvSpPr>
          <p:nvPr/>
        </p:nvSpPr>
        <p:spPr bwMode="auto">
          <a:xfrm>
            <a:off x="533400" y="30480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Asian</a:t>
            </a:r>
          </a:p>
        </p:txBody>
      </p:sp>
      <p:sp>
        <p:nvSpPr>
          <p:cNvPr id="45060" name="Text Box 13"/>
          <p:cNvSpPr txBox="1">
            <a:spLocks noChangeArrowheads="1"/>
          </p:cNvSpPr>
          <p:nvPr/>
        </p:nvSpPr>
        <p:spPr bwMode="auto">
          <a:xfrm>
            <a:off x="7848600" y="304800"/>
            <a:ext cx="8509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European</a:t>
            </a:r>
          </a:p>
        </p:txBody>
      </p:sp>
      <p:sp>
        <p:nvSpPr>
          <p:cNvPr id="45061" name="Text Box 14"/>
          <p:cNvSpPr txBox="1">
            <a:spLocks noChangeArrowheads="1"/>
          </p:cNvSpPr>
          <p:nvPr/>
        </p:nvSpPr>
        <p:spPr bwMode="auto">
          <a:xfrm>
            <a:off x="533400" y="3505200"/>
            <a:ext cx="8350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American</a:t>
            </a:r>
          </a:p>
        </p:txBody>
      </p:sp>
      <p:sp>
        <p:nvSpPr>
          <p:cNvPr id="45062" name="Text Box 15"/>
          <p:cNvSpPr txBox="1">
            <a:spLocks noChangeArrowheads="1"/>
          </p:cNvSpPr>
          <p:nvPr/>
        </p:nvSpPr>
        <p:spPr bwMode="auto">
          <a:xfrm>
            <a:off x="7543800" y="3505200"/>
            <a:ext cx="11906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Post-American</a:t>
            </a:r>
          </a:p>
        </p:txBody>
      </p:sp>
      <p:sp>
        <p:nvSpPr>
          <p:cNvPr id="45063" name="Text Box 16"/>
          <p:cNvSpPr txBox="1">
            <a:spLocks noChangeArrowheads="1"/>
          </p:cNvSpPr>
          <p:nvPr/>
        </p:nvSpPr>
        <p:spPr bwMode="auto">
          <a:xfrm>
            <a:off x="7162800" y="1295400"/>
            <a:ext cx="1531938" cy="25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Dollar implied JPY/EUR</a:t>
            </a:r>
          </a:p>
        </p:txBody>
      </p:sp>
      <p:sp>
        <p:nvSpPr>
          <p:cNvPr id="45064" name="Text Box 17"/>
          <p:cNvSpPr txBox="1">
            <a:spLocks noChangeArrowheads="1"/>
          </p:cNvSpPr>
          <p:nvPr/>
        </p:nvSpPr>
        <p:spPr bwMode="auto">
          <a:xfrm>
            <a:off x="7375525" y="2497138"/>
            <a:ext cx="1095375" cy="25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Direct JPY/EUR</a:t>
            </a:r>
          </a:p>
        </p:txBody>
      </p:sp>
      <p:pic>
        <p:nvPicPr>
          <p:cNvPr id="45065" name="Picture 35" descr="IRFOneTrendNorm_15s_Asi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81000" y="152400"/>
            <a:ext cx="5257800" cy="3505200"/>
          </a:xfrm>
          <a:noFill/>
        </p:spPr>
      </p:pic>
      <p:pic>
        <p:nvPicPr>
          <p:cNvPr id="45066" name="Picture 37" descr="IRFOneTrendNorm_15s_Europea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14800" y="152400"/>
            <a:ext cx="5181600" cy="3505200"/>
          </a:xfrm>
          <a:noFill/>
        </p:spPr>
      </p:pic>
      <p:pic>
        <p:nvPicPr>
          <p:cNvPr id="45067" name="Picture 39" descr="IRFOneTrendNorm_15s_American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-457200" y="3505200"/>
            <a:ext cx="5410200" cy="3200400"/>
          </a:xfrm>
          <a:noFill/>
        </p:spPr>
      </p:pic>
      <p:pic>
        <p:nvPicPr>
          <p:cNvPr id="45068" name="Picture 41" descr="IRFOneTrendNorm_15s_PostAmerica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038600" y="3505200"/>
            <a:ext cx="5334000" cy="3200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sz="1600" b="1" smtClean="0"/>
              <a:t>Figure 7 – 10. Price Discovery IRFs (5 – minute resolution)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533400" y="304800"/>
            <a:ext cx="573088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Asian</a:t>
            </a:r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7848600" y="304800"/>
            <a:ext cx="8509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European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533400" y="3505200"/>
            <a:ext cx="8350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American</a:t>
            </a:r>
          </a:p>
        </p:txBody>
      </p:sp>
      <p:sp>
        <p:nvSpPr>
          <p:cNvPr id="46086" name="Text Box 10"/>
          <p:cNvSpPr txBox="1">
            <a:spLocks noChangeArrowheads="1"/>
          </p:cNvSpPr>
          <p:nvPr/>
        </p:nvSpPr>
        <p:spPr bwMode="auto">
          <a:xfrm>
            <a:off x="7543800" y="3505200"/>
            <a:ext cx="119062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Post-American</a:t>
            </a:r>
          </a:p>
        </p:txBody>
      </p:sp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7162800" y="1295400"/>
            <a:ext cx="1531938" cy="25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Dollar implied JPY/EUR</a:t>
            </a:r>
          </a:p>
        </p:txBody>
      </p:sp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7375525" y="2497138"/>
            <a:ext cx="1095375" cy="25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Direct JPY/EUR</a:t>
            </a:r>
          </a:p>
        </p:txBody>
      </p:sp>
      <p:pic>
        <p:nvPicPr>
          <p:cNvPr id="46089" name="Picture 38" descr="IRFOneTrendNorm_300s_Asi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304800" y="228600"/>
            <a:ext cx="5257800" cy="3429000"/>
          </a:xfrm>
          <a:noFill/>
        </p:spPr>
      </p:pic>
      <p:pic>
        <p:nvPicPr>
          <p:cNvPr id="46090" name="Picture 40" descr="IRFOneTrendNorm_300s_Europea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038600" y="228600"/>
            <a:ext cx="5257800" cy="3429000"/>
          </a:xfrm>
          <a:noFill/>
        </p:spPr>
      </p:pic>
      <p:pic>
        <p:nvPicPr>
          <p:cNvPr id="46091" name="Picture 42" descr="IRFOneTrendNorm_300s_American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-381000" y="3352800"/>
            <a:ext cx="5410200" cy="3352800"/>
          </a:xfrm>
          <a:noFill/>
        </p:spPr>
      </p:pic>
      <p:pic>
        <p:nvPicPr>
          <p:cNvPr id="46092" name="Picture 44" descr="IRFOneTrendNorm_300s_PostAmerica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038600" y="3352800"/>
            <a:ext cx="5334000" cy="3352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838" y="0"/>
            <a:ext cx="6918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1371600" y="2667000"/>
            <a:ext cx="5943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447800" y="5638800"/>
            <a:ext cx="5867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447800" y="4191000"/>
            <a:ext cx="5867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391400" y="1219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Asian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391400" y="3048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European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7391400" y="4572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American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391400" y="5791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Post American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xPDELSpreadRat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0"/>
            <a:ext cx="100584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411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Background: Definitions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smtClean="0"/>
              <a:t>Price discovery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“The search for an equilibrium price” (Schreiber and Schwartz, JPM, 1986)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“The dynamic process by which markets impound new information” (Hasbrouck, JF, 1995)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The incorporation of the information implicit in investor trading into market prices (Lehmann, JFM, 2002)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One of the most important functions of financial markets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Conclusions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Propose new approach for the econometric analysis of price discovery dynamics based on structural cointegration model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Propose new measures of the dynamics of price discovery: PDIRF, PDEL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mtClean="0"/>
              <a:t>In application to Fx markets, show implied dollar JPY/EUR rate incorporates new information faster than direct JPY/EUR rate</a:t>
            </a:r>
          </a:p>
          <a:p>
            <a:pPr eaLnBrk="1" hangingPunct="1">
              <a:buFont typeface="Wingdings" pitchFamily="2" charset="2"/>
              <a:buChar char="q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5638800" cy="8382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Background: Questions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754563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smtClean="0"/>
              <a:t>Research questions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Does the proliferation of alternative trading venues and the resulting market fragmentation adversely affect price discovery?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How do the dynamics of price discovery depend on market characteristics such as trading costs, liquidity?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What institutional factors and trading protocols facilitate information aggregation and price discovery?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Which markets move first in incorporating new information?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smtClean="0"/>
              <a:t>Answers require econometric methodology for measuring the </a:t>
            </a:r>
            <a:r>
              <a:rPr lang="en-US" sz="2800" b="1" i="1" smtClean="0"/>
              <a:t>dynamics</a:t>
            </a:r>
            <a:r>
              <a:rPr lang="en-US" sz="2800" b="1" smtClean="0"/>
              <a:t> of price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4111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Background: Methodology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70038"/>
            <a:ext cx="8229600" cy="3916362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b="1" smtClean="0"/>
              <a:t>Institutional trend of financial markets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Trading of identical or closely related assets in multiple markets; 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smtClean="0"/>
              <a:t>cross-listed stocks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smtClean="0"/>
              <a:t>stock index and index futures, 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smtClean="0"/>
              <a:t>stock and stock options, 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smtClean="0"/>
              <a:t>direct and implied exchange rates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Provides a mechanism to measure price discovery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4572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Background: Methodology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smtClean="0"/>
              <a:t>A common implicit efficient price shared by multiple market prices – </a:t>
            </a:r>
            <a:r>
              <a:rPr lang="en-US" sz="2400" i="1" smtClean="0"/>
              <a:t>cointegration</a:t>
            </a:r>
            <a:r>
              <a:rPr lang="en-US" sz="2400" smtClean="0"/>
              <a:t> framework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smtClean="0"/>
              <a:t>Hasbrouck (1995) proposed a reduced form cointegration model for arbitrage linked multiple market prices and defined the </a:t>
            </a:r>
            <a:r>
              <a:rPr lang="en-US" sz="2400" i="1" smtClean="0"/>
              <a:t>information share </a:t>
            </a:r>
            <a:r>
              <a:rPr lang="en-US" sz="2400" smtClean="0"/>
              <a:t>measure of price discovery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smtClean="0"/>
              <a:t>Booth et al. (1999) used Granger-Gonzalo permanent-transitory decomposition and defined the </a:t>
            </a:r>
            <a:r>
              <a:rPr lang="en-US" sz="2400" i="1" smtClean="0"/>
              <a:t>component share </a:t>
            </a:r>
            <a:r>
              <a:rPr lang="en-US" sz="2400" smtClean="0"/>
              <a:t>measure of price discovery.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smtClean="0"/>
              <a:t>There exists substantial confusion regarding the interpretation of existing price discovery measures because they are based on reduced form residuals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smtClean="0"/>
              <a:t>Existing measures of price discovery are static in nature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487363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Objectives and Contributions of This Paper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smtClean="0"/>
              <a:t>Propose </a:t>
            </a:r>
            <a:r>
              <a:rPr lang="en-US" sz="2800" i="1" dirty="0" smtClean="0"/>
              <a:t>structural</a:t>
            </a:r>
            <a:r>
              <a:rPr lang="en-US" sz="2800" dirty="0" smtClean="0"/>
              <a:t> </a:t>
            </a:r>
            <a:r>
              <a:rPr lang="en-US" sz="2800" dirty="0" err="1" smtClean="0"/>
              <a:t>cointegration</a:t>
            </a:r>
            <a:r>
              <a:rPr lang="en-US" sz="2800" dirty="0" smtClean="0"/>
              <a:t> model with identified permanent and transitory shocks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Borrow SVAR methodology from empirical macroeconomics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smtClean="0"/>
              <a:t>Propose a new methodology for measuring the dynamic price discovery process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Price discovery impulse response functions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Price discovery efficiency loss measures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smtClean="0"/>
              <a:t>Illustrate the new approach with an empirical application to </a:t>
            </a:r>
            <a:r>
              <a:rPr lang="en-US" sz="2800" dirty="0" err="1" smtClean="0"/>
              <a:t>Fx</a:t>
            </a:r>
            <a:r>
              <a:rPr lang="en-US" sz="2800" dirty="0" smtClean="0"/>
              <a:t> markets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Price discovery between the US dollar implied JPY/EUR and the direct JPY/EUR rates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smtClean="0"/>
              <a:t>Investigate impact of trading costs and liquidity on price discovery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Reduced Form Cointegration Model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Same asset trading in two arbitrage linked markets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smtClean="0"/>
              <a:t>Note</a:t>
            </a:r>
            <a:r>
              <a:rPr lang="en-US" sz="2400" smtClean="0"/>
              <a:t>: time index represents high frequency intra-day data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3810000"/>
          <a:ext cx="5511800" cy="2616200"/>
        </p:xfrm>
        <a:graphic>
          <a:graphicData uri="http://schemas.openxmlformats.org/presentationml/2006/ole">
            <p:oleObj spid="_x0000_s1026" name="Equation" r:id="rId3" imgW="5511600" imgH="2616120" progId="Equation.DSMT4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136650" y="1828800"/>
          <a:ext cx="2501900" cy="381000"/>
        </p:xfrm>
        <a:graphic>
          <a:graphicData uri="http://schemas.openxmlformats.org/presentationml/2006/ole">
            <p:oleObj spid="_x0000_s1027" name="Equation" r:id="rId4" imgW="2501640" imgH="380880" progId="Equation.DSMT4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130300" y="2286000"/>
          <a:ext cx="4356100" cy="381000"/>
        </p:xfrm>
        <a:graphic>
          <a:graphicData uri="http://schemas.openxmlformats.org/presentationml/2006/ole">
            <p:oleObj spid="_x0000_s1028" name="Equation" r:id="rId5" imgW="4356000" imgH="380880" progId="Equation.DSMT4">
              <p:embed/>
            </p:oleObj>
          </a:graphicData>
        </a:graphic>
      </p:graphicFrame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85800" y="3276600"/>
            <a:ext cx="3525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MA (Wold)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2"/>
                </a:solidFill>
              </a:rPr>
              <a:t>Reduced form Cointegration Model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idx="1"/>
          </p:nvPr>
        </p:nvGraphicFramePr>
        <p:xfrm>
          <a:off x="1514475" y="1828800"/>
          <a:ext cx="5732463" cy="4495800"/>
        </p:xfrm>
        <a:graphic>
          <a:graphicData uri="http://schemas.openxmlformats.org/presentationml/2006/ole">
            <p:oleObj spid="_x0000_s2050" name="Equation" r:id="rId3" imgW="4952880" imgH="42796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1371600"/>
            <a:ext cx="5105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Common Trends Representation: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1032</Words>
  <Application>Microsoft Office PowerPoint</Application>
  <PresentationFormat>On-screen Show (4:3)</PresentationFormat>
  <Paragraphs>167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Estimating The Dynamics of Price Discovery</vt:lpstr>
      <vt:lpstr>Presentation Outline</vt:lpstr>
      <vt:lpstr>Background: Definitions</vt:lpstr>
      <vt:lpstr>Background: Questions</vt:lpstr>
      <vt:lpstr>Background: Methodology</vt:lpstr>
      <vt:lpstr>Background: Methodology</vt:lpstr>
      <vt:lpstr>Objectives and Contributions of This Paper</vt:lpstr>
      <vt:lpstr>Reduced Form Cointegration Model</vt:lpstr>
      <vt:lpstr>Reduced form Cointegration Model</vt:lpstr>
      <vt:lpstr>Reduced Form Cointegration Model</vt:lpstr>
      <vt:lpstr>Reduced Form Cointegration Model</vt:lpstr>
      <vt:lpstr>Structural Cointegration Model</vt:lpstr>
      <vt:lpstr>Permanent and Transitory Shocks</vt:lpstr>
      <vt:lpstr>Common Efficient Price Representation</vt:lpstr>
      <vt:lpstr>Identification of Structural Cointegration</vt:lpstr>
      <vt:lpstr>New Dynamic Measures of Price Discovery</vt:lpstr>
      <vt:lpstr>Dynamic Measures of Price Discovery</vt:lpstr>
      <vt:lpstr>Slide 18</vt:lpstr>
      <vt:lpstr>Empirical Example: Price Discovery in Fx Markets</vt:lpstr>
      <vt:lpstr>Data Set and Variables</vt:lpstr>
      <vt:lpstr>Data Set and Variables</vt:lpstr>
      <vt:lpstr>Intraday Trading Sessions</vt:lpstr>
      <vt:lpstr>One Episode in Foreign Exchange Markets</vt:lpstr>
      <vt:lpstr>Slide 24</vt:lpstr>
      <vt:lpstr>Slide 25</vt:lpstr>
      <vt:lpstr>Figure 3 – 6. Price Discovery IRFs (15 – second resolution)</vt:lpstr>
      <vt:lpstr>Figure 7 – 10. Price Discovery IRFs (5 – minute resolution)</vt:lpstr>
      <vt:lpstr>Slide 28</vt:lpstr>
      <vt:lpstr>Slide 29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Dynamics of Price Discovery</dc:title>
  <dc:creator>Wang ke</dc:creator>
  <cp:lastModifiedBy>ezivot</cp:lastModifiedBy>
  <cp:revision>156</cp:revision>
  <dcterms:created xsi:type="dcterms:W3CDTF">2004-01-25T04:22:01Z</dcterms:created>
  <dcterms:modified xsi:type="dcterms:W3CDTF">2012-05-11T16:09:54Z</dcterms:modified>
</cp:coreProperties>
</file>