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2"/>
  </p:notesMasterIdLst>
  <p:sldIdLst>
    <p:sldId id="256" r:id="rId2"/>
    <p:sldId id="258" r:id="rId3"/>
    <p:sldId id="266" r:id="rId4"/>
    <p:sldId id="275" r:id="rId5"/>
    <p:sldId id="276" r:id="rId6"/>
    <p:sldId id="268" r:id="rId7"/>
    <p:sldId id="269" r:id="rId8"/>
    <p:sldId id="273"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6D9B9-CB8C-4612-AFFE-2681CC393981}" type="datetimeFigureOut">
              <a:rPr lang="en-US"/>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8A314-37FE-4CF9-BA37-F6A8B07226C0}"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8A314-37FE-4CF9-BA37-F6A8B07226C0}" type="slidenum">
              <a:rPr lang="en-US"/>
              <a:t>1</a:t>
            </a:fld>
            <a:endParaRPr lang="en-US"/>
          </a:p>
        </p:txBody>
      </p:sp>
    </p:spTree>
    <p:extLst>
      <p:ext uri="{BB962C8B-B14F-4D97-AF65-F5344CB8AC3E}">
        <p14:creationId xmlns:p14="http://schemas.microsoft.com/office/powerpoint/2010/main" val="3212048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8A314-37FE-4CF9-BA37-F6A8B07226C0}" type="slidenum">
              <a:rPr lang="en-US"/>
              <a:t>10</a:t>
            </a:fld>
            <a:endParaRPr lang="en-US"/>
          </a:p>
        </p:txBody>
      </p:sp>
    </p:spTree>
    <p:extLst>
      <p:ext uri="{BB962C8B-B14F-4D97-AF65-F5344CB8AC3E}">
        <p14:creationId xmlns:p14="http://schemas.microsoft.com/office/powerpoint/2010/main" val="174610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8A314-37FE-4CF9-BA37-F6A8B07226C0}" type="slidenum">
              <a:rPr lang="en-US"/>
              <a:t>2</a:t>
            </a:fld>
            <a:endParaRPr lang="en-US"/>
          </a:p>
        </p:txBody>
      </p:sp>
    </p:spTree>
    <p:extLst>
      <p:ext uri="{BB962C8B-B14F-4D97-AF65-F5344CB8AC3E}">
        <p14:creationId xmlns:p14="http://schemas.microsoft.com/office/powerpoint/2010/main" val="324760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8A314-37FE-4CF9-BA37-F6A8B07226C0}" type="slidenum">
              <a:rPr lang="en-US"/>
              <a:t>3</a:t>
            </a:fld>
            <a:endParaRPr lang="en-US"/>
          </a:p>
        </p:txBody>
      </p:sp>
    </p:spTree>
    <p:extLst>
      <p:ext uri="{BB962C8B-B14F-4D97-AF65-F5344CB8AC3E}">
        <p14:creationId xmlns:p14="http://schemas.microsoft.com/office/powerpoint/2010/main" val="272648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8A314-37FE-4CF9-BA37-F6A8B07226C0}" type="slidenum">
              <a:rPr lang="en-US"/>
              <a:t>4</a:t>
            </a:fld>
            <a:endParaRPr lang="en-US"/>
          </a:p>
        </p:txBody>
      </p:sp>
    </p:spTree>
    <p:extLst>
      <p:ext uri="{BB962C8B-B14F-4D97-AF65-F5344CB8AC3E}">
        <p14:creationId xmlns:p14="http://schemas.microsoft.com/office/powerpoint/2010/main" val="276220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8A314-37FE-4CF9-BA37-F6A8B07226C0}" type="slidenum">
              <a:rPr lang="en-US"/>
              <a:t>5</a:t>
            </a:fld>
            <a:endParaRPr lang="en-US"/>
          </a:p>
        </p:txBody>
      </p:sp>
    </p:spTree>
    <p:extLst>
      <p:ext uri="{BB962C8B-B14F-4D97-AF65-F5344CB8AC3E}">
        <p14:creationId xmlns:p14="http://schemas.microsoft.com/office/powerpoint/2010/main" val="1130992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8A314-37FE-4CF9-BA37-F6A8B07226C0}" type="slidenum">
              <a:rPr lang="en-US"/>
              <a:t>6</a:t>
            </a:fld>
            <a:endParaRPr lang="en-US"/>
          </a:p>
        </p:txBody>
      </p:sp>
    </p:spTree>
    <p:extLst>
      <p:ext uri="{BB962C8B-B14F-4D97-AF65-F5344CB8AC3E}">
        <p14:creationId xmlns:p14="http://schemas.microsoft.com/office/powerpoint/2010/main" val="386293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8A314-37FE-4CF9-BA37-F6A8B07226C0}" type="slidenum">
              <a:rPr lang="en-US"/>
              <a:t>7</a:t>
            </a:fld>
            <a:endParaRPr lang="en-US"/>
          </a:p>
        </p:txBody>
      </p:sp>
    </p:spTree>
    <p:extLst>
      <p:ext uri="{BB962C8B-B14F-4D97-AF65-F5344CB8AC3E}">
        <p14:creationId xmlns:p14="http://schemas.microsoft.com/office/powerpoint/2010/main" val="3465125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8A314-37FE-4CF9-BA37-F6A8B07226C0}" type="slidenum">
              <a:rPr lang="en-US"/>
              <a:t>8</a:t>
            </a:fld>
            <a:endParaRPr lang="en-US"/>
          </a:p>
        </p:txBody>
      </p:sp>
    </p:spTree>
    <p:extLst>
      <p:ext uri="{BB962C8B-B14F-4D97-AF65-F5344CB8AC3E}">
        <p14:creationId xmlns:p14="http://schemas.microsoft.com/office/powerpoint/2010/main" val="1962176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E8A314-37FE-4CF9-BA37-F6A8B07226C0}" type="slidenum">
              <a:rPr lang="en-US"/>
              <a:t>9</a:t>
            </a:fld>
            <a:endParaRPr lang="en-US"/>
          </a:p>
        </p:txBody>
      </p:sp>
    </p:spTree>
    <p:extLst>
      <p:ext uri="{BB962C8B-B14F-4D97-AF65-F5344CB8AC3E}">
        <p14:creationId xmlns:p14="http://schemas.microsoft.com/office/powerpoint/2010/main" val="352424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565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99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0359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26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1185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6056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9875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39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375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140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2859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22261334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1830" y="1228725"/>
            <a:ext cx="8919148" cy="2098504"/>
          </a:xfrm>
        </p:spPr>
        <p:txBody>
          <a:bodyPr/>
          <a:lstStyle/>
          <a:p>
            <a:r>
              <a:rPr lang="EN-US">
                <a:latin typeface="Times New Roman"/>
              </a:rPr>
              <a:t>Election-Analysis.io</a:t>
            </a:r>
            <a:endParaRPr lang="EN-US">
              <a:solidFill>
                <a:srgbClr val="000000"/>
              </a:solidFill>
              <a:latin typeface="Times New Roman"/>
            </a:endParaRPr>
          </a:p>
        </p:txBody>
      </p:sp>
      <p:sp>
        <p:nvSpPr>
          <p:cNvPr id="3" name="Subtitle 2"/>
          <p:cNvSpPr>
            <a:spLocks noGrp="1"/>
          </p:cNvSpPr>
          <p:nvPr>
            <p:ph type="subTitle" idx="1"/>
          </p:nvPr>
        </p:nvSpPr>
        <p:spPr>
          <a:xfrm>
            <a:off x="0" y="4176713"/>
            <a:ext cx="12693248" cy="2682875"/>
          </a:xfrm>
          <a:solidFill>
            <a:srgbClr val="FF0000"/>
          </a:solidFill>
        </p:spPr>
        <p:txBody>
          <a:bodyPr vert="horz" lIns="91440" tIns="45720" rIns="91440" bIns="45720" rtlCol="0" anchor="t">
            <a:normAutofit/>
          </a:bodyPr>
          <a:lstStyle/>
          <a:p>
            <a:r>
              <a:rPr lang="EN-US">
                <a:latin typeface="Times New Roman"/>
              </a:rPr>
              <a:t>By Arturo </a:t>
            </a:r>
            <a:r>
              <a:rPr lang="EN-US" err="1">
                <a:latin typeface="Times New Roman"/>
              </a:rPr>
              <a:t>Corro</a:t>
            </a:r>
            <a:r>
              <a:rPr lang="EN-US">
                <a:latin typeface="Times New Roman"/>
              </a:rPr>
              <a:t> and Steven Barrios</a:t>
            </a:r>
            <a:endParaRPr lang="EN-US">
              <a:solidFill>
                <a:srgbClr val="000000"/>
              </a:solidFill>
              <a:latin typeface="Times New Roman"/>
            </a:endParaRPr>
          </a:p>
        </p:txBody>
      </p:sp>
      <p:pic>
        <p:nvPicPr>
          <p:cNvPr id="6" name="Picture 5"/>
          <p:cNvPicPr>
            <a:picLocks noChangeAspect="1"/>
          </p:cNvPicPr>
          <p:nvPr/>
        </p:nvPicPr>
        <p:blipFill>
          <a:blip r:embed="rId3"/>
          <a:stretch>
            <a:fillRect/>
          </a:stretch>
        </p:blipFill>
        <p:spPr>
          <a:xfrm>
            <a:off x="9391650" y="1809750"/>
            <a:ext cx="1411470" cy="141147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932" cy="1325563"/>
          </a:xfrm>
          <a:solidFill>
            <a:schemeClr val="accent1">
              <a:lumMod val="75000"/>
            </a:schemeClr>
          </a:solidFill>
        </p:spPr>
        <p:txBody>
          <a:bodyPr>
            <a:normAutofit/>
          </a:bodyPr>
          <a:lstStyle/>
          <a:p>
            <a:r>
              <a:rPr lang="EN-US" sz="5400">
                <a:solidFill>
                  <a:srgbClr val="FFFFFF"/>
                </a:solidFill>
                <a:latin typeface="Times"/>
              </a:rPr>
              <a:t>What We Are Proud Of</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US"/>
              <a:t>Although some of the information we need is not as readily available as we would like, we are still able to properly inspect our four factors sufficiently and provide the necessary information.</a:t>
            </a:r>
          </a:p>
          <a:p>
            <a:pPr marL="0" indent="0">
              <a:buNone/>
            </a:pPr>
            <a:endParaRPr lang="EN-US">
              <a:solidFill>
                <a:srgbClr val="000000"/>
              </a:solidFill>
              <a:latin typeface="Calibri"/>
            </a:endParaRPr>
          </a:p>
          <a:p>
            <a:pPr marL="0" indent="0">
              <a:buNone/>
            </a:pPr>
            <a:r>
              <a:rPr lang="EN-US">
                <a:solidFill>
                  <a:srgbClr val="000000"/>
                </a:solidFill>
                <a:latin typeface="Calibri"/>
              </a:rPr>
              <a:t>Our interactive methods and overall positive user experience adds to the excitement of analyzing data and becoming more knowledgeable.</a:t>
            </a:r>
          </a:p>
          <a:p>
            <a:pPr marL="0" indent="0">
              <a:buNone/>
            </a:pPr>
            <a:endParaRPr lang="EN-US">
              <a:solidFill>
                <a:srgbClr val="000000"/>
              </a:solidFill>
              <a:latin typeface="Calibri"/>
            </a:endParaRPr>
          </a:p>
          <a:p>
            <a:pPr marL="0" indent="0">
              <a:buNone/>
            </a:pPr>
            <a:r>
              <a:rPr lang="EN-US">
                <a:solidFill>
                  <a:srgbClr val="000000"/>
                </a:solidFill>
                <a:latin typeface="Calibri"/>
              </a:rPr>
              <a:t>We are certain that users will be more informed when voting, reporting on political matters, or simply running for President of the United States of America after utilizing Election-Analysis.io.</a:t>
            </a:r>
          </a:p>
        </p:txBody>
      </p:sp>
    </p:spTree>
    <p:extLst>
      <p:ext uri="{BB962C8B-B14F-4D97-AF65-F5344CB8AC3E}">
        <p14:creationId xmlns:p14="http://schemas.microsoft.com/office/powerpoint/2010/main" val="133209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932" cy="1325563"/>
          </a:xfrm>
          <a:solidFill>
            <a:schemeClr val="accent1">
              <a:lumMod val="75000"/>
            </a:schemeClr>
          </a:solidFill>
        </p:spPr>
        <p:txBody>
          <a:bodyPr>
            <a:normAutofit/>
          </a:bodyPr>
          <a:lstStyle/>
          <a:p>
            <a:r>
              <a:rPr lang="EN-US" sz="5400">
                <a:solidFill>
                  <a:srgbClr val="FFFFFF"/>
                </a:solidFill>
                <a:latin typeface="Times"/>
              </a:rPr>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a:latin typeface="Times New Roman"/>
              </a:rPr>
              <a:t>At Election-Analysis.io, we believe that elections are heavily influenced by factors not relating to the actual candidates themselves and more on historical trends and population behavior. </a:t>
            </a:r>
          </a:p>
          <a:p>
            <a:r>
              <a:rPr lang="EN-US">
                <a:solidFill>
                  <a:srgbClr val="000000"/>
                </a:solidFill>
                <a:latin typeface="Times New Roman"/>
              </a:rPr>
              <a:t>With the use of our proprietary algorithms and databases, we provide the tools necessary to analyze well known data and uncover surprising trends and correlations</a:t>
            </a:r>
          </a:p>
        </p:txBody>
      </p:sp>
    </p:spTree>
    <p:extLst>
      <p:ext uri="{BB962C8B-B14F-4D97-AF65-F5344CB8AC3E}">
        <p14:creationId xmlns:p14="http://schemas.microsoft.com/office/powerpoint/2010/main" val="230640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932" cy="1325563"/>
          </a:xfrm>
          <a:solidFill>
            <a:schemeClr val="accent1">
              <a:lumMod val="75000"/>
            </a:schemeClr>
          </a:solidFill>
        </p:spPr>
        <p:txBody>
          <a:bodyPr>
            <a:normAutofit/>
          </a:bodyPr>
          <a:lstStyle/>
          <a:p>
            <a:r>
              <a:rPr lang="EN-US" sz="5400">
                <a:solidFill>
                  <a:srgbClr val="FFFFFF"/>
                </a:solidFill>
                <a:latin typeface="Times"/>
              </a:rPr>
              <a:t>Can You Benefit From Our Services?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latin typeface="Times"/>
              </a:rPr>
              <a:t>If you are a... </a:t>
            </a:r>
            <a:endParaRPr lang="EN-US">
              <a:solidFill>
                <a:srgbClr val="000000"/>
              </a:solidFill>
              <a:latin typeface="Times"/>
            </a:endParaRPr>
          </a:p>
          <a:p>
            <a:pPr lvl="1"/>
            <a:r>
              <a:rPr lang="EN-US">
                <a:latin typeface="Times"/>
              </a:rPr>
              <a:t>Voter interested in political data </a:t>
            </a:r>
          </a:p>
          <a:p>
            <a:pPr lvl="1"/>
            <a:r>
              <a:rPr lang="EN-US">
                <a:latin typeface="Times"/>
              </a:rPr>
              <a:t>Political correspondent </a:t>
            </a:r>
          </a:p>
          <a:p>
            <a:pPr lvl="1"/>
            <a:r>
              <a:rPr lang="EN-US">
                <a:latin typeface="Times"/>
              </a:rPr>
              <a:t>Journalist </a:t>
            </a:r>
          </a:p>
          <a:p>
            <a:pPr lvl="1"/>
            <a:r>
              <a:rPr lang="EN-US">
                <a:latin typeface="Times"/>
              </a:rPr>
              <a:t>Author </a:t>
            </a:r>
          </a:p>
          <a:p>
            <a:pPr lvl="1"/>
            <a:r>
              <a:rPr lang="EN-US">
                <a:latin typeface="Times"/>
              </a:rPr>
              <a:t>Reporter </a:t>
            </a:r>
          </a:p>
          <a:p>
            <a:pPr marL="0" indent="0">
              <a:buNone/>
            </a:pPr>
            <a:r>
              <a:rPr lang="EN-US">
                <a:latin typeface="Times"/>
              </a:rPr>
              <a:t>...You will benefit from visiting and interacting with Election-analysis.io </a:t>
            </a:r>
          </a:p>
          <a:p>
            <a:pPr marL="0" indent="0">
              <a:buNone/>
            </a:pPr>
            <a:endParaRPr lang="EN-US">
              <a:solidFill>
                <a:srgbClr val="FFFFFF"/>
              </a:solidFill>
              <a:latin typeface="Times"/>
            </a:endParaRPr>
          </a:p>
        </p:txBody>
      </p:sp>
    </p:spTree>
    <p:extLst>
      <p:ext uri="{BB962C8B-B14F-4D97-AF65-F5344CB8AC3E}">
        <p14:creationId xmlns:p14="http://schemas.microsoft.com/office/powerpoint/2010/main" val="267278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932" cy="1325563"/>
          </a:xfrm>
          <a:solidFill>
            <a:schemeClr val="accent1">
              <a:lumMod val="75000"/>
            </a:schemeClr>
          </a:solidFill>
        </p:spPr>
        <p:txBody>
          <a:bodyPr>
            <a:normAutofit/>
          </a:bodyPr>
          <a:lstStyle/>
          <a:p>
            <a:r>
              <a:rPr lang="EN-US" sz="5400">
                <a:solidFill>
                  <a:srgbClr val="FFFFFF"/>
                </a:solidFill>
                <a:latin typeface="Times"/>
              </a:rPr>
              <a:t>Can You Benefit From Our Services?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latin typeface="Times"/>
              </a:rPr>
              <a:t>Even political campaigns can benefit from Election-Analysis.io. Campaign managers can use this information to better decide where to allocate resources and obtain success during elections.</a:t>
            </a:r>
            <a:endParaRPr lang="en-US">
              <a:solidFill>
                <a:srgbClr val="000000"/>
              </a:solidFill>
              <a:latin typeface="Times"/>
            </a:endParaRPr>
          </a:p>
          <a:p>
            <a:pPr marL="0" indent="0">
              <a:buNone/>
            </a:pPr>
            <a:endParaRPr lang="EN-US">
              <a:solidFill>
                <a:srgbClr val="FFFFFF"/>
              </a:solidFill>
              <a:latin typeface="Times"/>
            </a:endParaRPr>
          </a:p>
        </p:txBody>
      </p:sp>
    </p:spTree>
    <p:extLst>
      <p:ext uri="{BB962C8B-B14F-4D97-AF65-F5344CB8AC3E}">
        <p14:creationId xmlns:p14="http://schemas.microsoft.com/office/powerpoint/2010/main" val="377964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932" cy="1325563"/>
          </a:xfrm>
          <a:solidFill>
            <a:schemeClr val="accent1">
              <a:lumMod val="75000"/>
            </a:schemeClr>
          </a:solidFill>
        </p:spPr>
        <p:txBody>
          <a:bodyPr>
            <a:normAutofit/>
          </a:bodyPr>
          <a:lstStyle/>
          <a:p>
            <a:r>
              <a:rPr lang="EN-US" sz="5400">
                <a:solidFill>
                  <a:srgbClr val="FFFFFF"/>
                </a:solidFill>
                <a:latin typeface="Times"/>
              </a:rPr>
              <a:t>Our Approach</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solidFill>
                  <a:srgbClr val="000000"/>
                </a:solidFill>
                <a:latin typeface="Times New Roman"/>
              </a:rPr>
              <a:t>At Election-Analysis.io, we believe that elections are primarily dependent on four factors...</a:t>
            </a:r>
          </a:p>
          <a:p>
            <a:pPr lvl="1"/>
            <a:r>
              <a:rPr lang="EN-US">
                <a:solidFill>
                  <a:srgbClr val="000000"/>
                </a:solidFill>
                <a:latin typeface="Times New Roman"/>
              </a:rPr>
              <a:t>Voter Influence</a:t>
            </a:r>
          </a:p>
          <a:p>
            <a:pPr lvl="1"/>
            <a:r>
              <a:rPr lang="EN-US">
                <a:solidFill>
                  <a:srgbClr val="000000"/>
                </a:solidFill>
                <a:latin typeface="Times New Roman"/>
              </a:rPr>
              <a:t>State Influence</a:t>
            </a:r>
          </a:p>
          <a:p>
            <a:pPr lvl="1"/>
            <a:r>
              <a:rPr lang="EN-US">
                <a:solidFill>
                  <a:srgbClr val="000000"/>
                </a:solidFill>
                <a:latin typeface="Times New Roman"/>
              </a:rPr>
              <a:t>Historical Election Influence</a:t>
            </a:r>
          </a:p>
          <a:p>
            <a:pPr lvl="1"/>
            <a:r>
              <a:rPr lang="EN-US">
                <a:solidFill>
                  <a:srgbClr val="000000"/>
                </a:solidFill>
                <a:latin typeface="Times New Roman"/>
              </a:rPr>
              <a:t>Party Influence</a:t>
            </a:r>
          </a:p>
          <a:p>
            <a:pPr marL="0" indent="0">
              <a:buNone/>
            </a:pPr>
            <a:r>
              <a:rPr lang="EN-US">
                <a:solidFill>
                  <a:srgbClr val="000000"/>
                </a:solidFill>
                <a:latin typeface="Times New Roman"/>
              </a:rPr>
              <a:t>By exploring these four factors and seeing how they are as important as the actual candidates running, we can make more educated predictions on election results.</a:t>
            </a:r>
          </a:p>
          <a:p>
            <a:endParaRPr lang="EN-US">
              <a:solidFill>
                <a:srgbClr val="000000"/>
              </a:solidFill>
              <a:latin typeface="Times New Roman"/>
            </a:endParaRPr>
          </a:p>
        </p:txBody>
      </p:sp>
    </p:spTree>
    <p:extLst>
      <p:ext uri="{BB962C8B-B14F-4D97-AF65-F5344CB8AC3E}">
        <p14:creationId xmlns:p14="http://schemas.microsoft.com/office/powerpoint/2010/main" val="89657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932" cy="1325563"/>
          </a:xfrm>
          <a:solidFill>
            <a:schemeClr val="accent1">
              <a:lumMod val="75000"/>
            </a:schemeClr>
          </a:solidFill>
        </p:spPr>
        <p:txBody>
          <a:bodyPr>
            <a:normAutofit/>
          </a:bodyPr>
          <a:lstStyle/>
          <a:p>
            <a:r>
              <a:rPr lang="EN-US" sz="5400">
                <a:solidFill>
                  <a:srgbClr val="FFFFFF"/>
                </a:solidFill>
                <a:latin typeface="Times"/>
              </a:rPr>
              <a:t>Functionality </a:t>
            </a:r>
            <a:endParaRPr lang="EN-US" sz="5400">
              <a:latin typeface="Times"/>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US">
                <a:latin typeface="Times New Roman"/>
              </a:rPr>
              <a:t>Voter Influence </a:t>
            </a:r>
            <a:endParaRPr lang="en-US">
              <a:latin typeface="Times New Roman"/>
            </a:endParaRPr>
          </a:p>
          <a:p>
            <a:pPr lvl="1"/>
            <a:r>
              <a:rPr lang="EN-US">
                <a:latin typeface="Times New Roman"/>
              </a:rPr>
              <a:t>This section's purpose is to show the influence that voters impose on elections based on their individual data. </a:t>
            </a:r>
          </a:p>
          <a:p>
            <a:pPr lvl="1"/>
            <a:r>
              <a:rPr lang="EN-US">
                <a:latin typeface="Times New Roman"/>
              </a:rPr>
              <a:t>Here, we analyze Gross Domestic Product per capita, education level, voter eligible population, and voter race demographics. </a:t>
            </a:r>
          </a:p>
          <a:p>
            <a:pPr lvl="1"/>
            <a:r>
              <a:rPr lang="EN-US">
                <a:latin typeface="Times New Roman"/>
              </a:rPr>
              <a:t>User's have the ability to inspect yearly data by simply interacting with our graphs and seeing the correlation between data points.</a:t>
            </a:r>
          </a:p>
          <a:p>
            <a:pPr marL="0" indent="0">
              <a:buNone/>
            </a:pPr>
            <a:r>
              <a:rPr lang="EN-US">
                <a:latin typeface="Times New Roman"/>
              </a:rPr>
              <a:t>State Influence </a:t>
            </a:r>
          </a:p>
          <a:p>
            <a:pPr lvl="1"/>
            <a:r>
              <a:rPr lang="EN-US">
                <a:solidFill>
                  <a:srgbClr val="000000"/>
                </a:solidFill>
                <a:latin typeface="Times New Roman"/>
              </a:rPr>
              <a:t>Average income per state has a direct correlation to their political affiliation which can be see given our most recent election. In this section, the user has visual representation of how which political party a state may align with according to its income.</a:t>
            </a:r>
          </a:p>
        </p:txBody>
      </p:sp>
    </p:spTree>
    <p:extLst>
      <p:ext uri="{BB962C8B-B14F-4D97-AF65-F5344CB8AC3E}">
        <p14:creationId xmlns:p14="http://schemas.microsoft.com/office/powerpoint/2010/main" val="240249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932" cy="1325563"/>
          </a:xfrm>
          <a:solidFill>
            <a:schemeClr val="accent1">
              <a:lumMod val="75000"/>
            </a:schemeClr>
          </a:solidFill>
        </p:spPr>
        <p:txBody>
          <a:bodyPr>
            <a:normAutofit/>
          </a:bodyPr>
          <a:lstStyle/>
          <a:p>
            <a:r>
              <a:rPr lang="EN-US" sz="5400">
                <a:solidFill>
                  <a:srgbClr val="FFFFFF"/>
                </a:solidFill>
                <a:latin typeface="Times"/>
              </a:rPr>
              <a:t>Functionality (cont'd) </a:t>
            </a:r>
            <a:endParaRPr lang="EN-US" sz="5400">
              <a:latin typeface="Times"/>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solidFill>
                  <a:srgbClr val="000000"/>
                </a:solidFill>
                <a:latin typeface="Times New Roman"/>
              </a:rPr>
              <a:t>Historical Election Influence</a:t>
            </a:r>
            <a:endParaRPr lang="EN-US">
              <a:solidFill>
                <a:srgbClr val="FFFFFF"/>
              </a:solidFill>
              <a:latin typeface="Times New Roman"/>
            </a:endParaRPr>
          </a:p>
          <a:p>
            <a:pPr lvl="1"/>
            <a:r>
              <a:rPr lang="EN-US">
                <a:solidFill>
                  <a:srgbClr val="000000"/>
                </a:solidFill>
                <a:latin typeface="Times New Roman"/>
              </a:rPr>
              <a:t>Our proprietary algorithms filter and compile data from our database to show relations between two elections. Here, users can see details about elections and see the similarities between their results.</a:t>
            </a:r>
          </a:p>
          <a:p>
            <a:pPr marL="0" indent="0">
              <a:buNone/>
            </a:pPr>
            <a:r>
              <a:rPr lang="EN-US">
                <a:solidFill>
                  <a:srgbClr val="000000"/>
                </a:solidFill>
                <a:latin typeface="Times New Roman"/>
              </a:rPr>
              <a:t>Party Influence </a:t>
            </a:r>
            <a:endParaRPr lang="EN-US">
              <a:solidFill>
                <a:srgbClr val="FFFFFF"/>
              </a:solidFill>
              <a:latin typeface="Times New Roman"/>
            </a:endParaRPr>
          </a:p>
          <a:p>
            <a:pPr lvl="1"/>
            <a:r>
              <a:rPr lang="EN-US">
                <a:solidFill>
                  <a:srgbClr val="000000"/>
                </a:solidFill>
                <a:latin typeface="Times New Roman"/>
              </a:rPr>
              <a:t>We have seen the two chambers of Congress, the Senate and the House of Representatives, play a huge role during the elections.  </a:t>
            </a:r>
            <a:endParaRPr lang="EN-US">
              <a:solidFill>
                <a:srgbClr val="FFFFFF"/>
              </a:solidFill>
              <a:latin typeface="Times New Roman"/>
            </a:endParaRPr>
          </a:p>
          <a:p>
            <a:pPr lvl="1"/>
            <a:r>
              <a:rPr lang="EN-US">
                <a:latin typeface="Times New Roman"/>
              </a:rPr>
              <a:t>Here we let the user select any combination of parties for the President and the two chambers to see what parties were in control during their election. </a:t>
            </a:r>
            <a:endParaRPr lang="EN-US">
              <a:solidFill>
                <a:srgbClr val="FFFFFF"/>
              </a:solidFill>
              <a:latin typeface="Times New Roman"/>
            </a:endParaRPr>
          </a:p>
          <a:p>
            <a:endParaRPr lang="EN-US">
              <a:latin typeface="Calibri"/>
            </a:endParaRPr>
          </a:p>
          <a:p>
            <a:endParaRPr lang="EN-US">
              <a:latin typeface="Calibri"/>
            </a:endParaRPr>
          </a:p>
          <a:p>
            <a:pPr marL="0" indent="0">
              <a:buNone/>
            </a:pPr>
            <a:endParaRPr lang="EN-US" sz="2000">
              <a:solidFill>
                <a:srgbClr val="000000"/>
              </a:solidFill>
              <a:latin typeface="Times New Roman"/>
            </a:endParaRPr>
          </a:p>
        </p:txBody>
      </p:sp>
    </p:spTree>
    <p:extLst>
      <p:ext uri="{BB962C8B-B14F-4D97-AF65-F5344CB8AC3E}">
        <p14:creationId xmlns:p14="http://schemas.microsoft.com/office/powerpoint/2010/main" val="1660616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932" cy="1325563"/>
          </a:xfrm>
          <a:solidFill>
            <a:schemeClr val="accent1">
              <a:lumMod val="75000"/>
            </a:schemeClr>
          </a:solidFill>
        </p:spPr>
        <p:txBody>
          <a:bodyPr>
            <a:normAutofit/>
          </a:bodyPr>
          <a:lstStyle/>
          <a:p>
            <a:r>
              <a:rPr lang="EN-US" sz="5400">
                <a:solidFill>
                  <a:srgbClr val="FFFFFF"/>
                </a:solidFill>
                <a:latin typeface="Times"/>
              </a:rPr>
              <a:t>Interactive</a:t>
            </a:r>
            <a:endParaRPr lang="EN-US" sz="5400">
              <a:latin typeface="Times"/>
            </a:endParaRPr>
          </a:p>
        </p:txBody>
      </p:sp>
      <p:pic>
        <p:nvPicPr>
          <p:cNvPr id="5" name="Content Placeholder 4" descr="image2.png"/>
          <p:cNvPicPr>
            <a:picLocks noGrp="1" noChangeAspect="1"/>
          </p:cNvPicPr>
          <p:nvPr>
            <p:ph idx="1"/>
          </p:nvPr>
        </p:nvPicPr>
        <p:blipFill>
          <a:blip r:embed="rId3"/>
          <a:stretch>
            <a:fillRect/>
          </a:stretch>
        </p:blipFill>
        <p:spPr>
          <a:xfrm>
            <a:off x="7029450" y="1600200"/>
            <a:ext cx="3126077" cy="4806649"/>
          </a:xfrm>
        </p:spPr>
      </p:pic>
      <p:sp>
        <p:nvSpPr>
          <p:cNvPr id="6" name="TextBox 5"/>
          <p:cNvSpPr txBox="1"/>
          <p:nvPr/>
        </p:nvSpPr>
        <p:spPr>
          <a:xfrm>
            <a:off x="1304925" y="2762250"/>
            <a:ext cx="4606092" cy="2677656"/>
          </a:xfrm>
          <a:prstGeom prst="rect">
            <a:avLst/>
          </a:prstGeom>
        </p:spPr>
        <p:txBody>
          <a:bodyPr rtlCol="0">
            <a:spAutoFit/>
          </a:bodyPr>
          <a:lstStyle/>
          <a:p>
            <a:r>
              <a:rPr lang="EN-US" sz="2800"/>
              <a:t>Our user interface lets you dynamically change which data you want presented to you making it easier to interpret the data. </a:t>
            </a:r>
            <a:endParaRPr lang="EN-US" sz="2800">
              <a:solidFill>
                <a:srgbClr val="000000"/>
              </a:solidFill>
              <a:latin typeface="Calibri"/>
            </a:endParaRPr>
          </a:p>
          <a:p>
            <a:endParaRPr lang="EN-US" sz="2800">
              <a:solidFill>
                <a:srgbClr val="000000"/>
              </a:solidFill>
              <a:latin typeface="Calibri"/>
            </a:endParaRPr>
          </a:p>
        </p:txBody>
      </p:sp>
    </p:spTree>
    <p:extLst>
      <p:ext uri="{BB962C8B-B14F-4D97-AF65-F5344CB8AC3E}">
        <p14:creationId xmlns:p14="http://schemas.microsoft.com/office/powerpoint/2010/main" val="424700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5932" cy="1325563"/>
          </a:xfrm>
          <a:solidFill>
            <a:schemeClr val="accent1">
              <a:lumMod val="75000"/>
            </a:schemeClr>
          </a:solidFill>
        </p:spPr>
        <p:txBody>
          <a:bodyPr>
            <a:normAutofit/>
          </a:bodyPr>
          <a:lstStyle/>
          <a:p>
            <a:r>
              <a:rPr lang="EN-US" sz="5400">
                <a:solidFill>
                  <a:srgbClr val="FFFFFF"/>
                </a:solidFill>
                <a:latin typeface="Times"/>
              </a:rPr>
              <a:t>Database Access</a:t>
            </a:r>
          </a:p>
        </p:txBody>
      </p:sp>
      <p:pic>
        <p:nvPicPr>
          <p:cNvPr id="4" name="Content Placeholder 3" descr="image1.png"/>
          <p:cNvPicPr>
            <a:picLocks noGrp="1" noChangeAspect="1"/>
          </p:cNvPicPr>
          <p:nvPr>
            <p:ph idx="1"/>
          </p:nvPr>
        </p:nvPicPr>
        <p:blipFill>
          <a:blip r:embed="rId3"/>
          <a:stretch>
            <a:fillRect/>
          </a:stretch>
        </p:blipFill>
        <p:spPr>
          <a:xfrm>
            <a:off x="4572000" y="3086100"/>
            <a:ext cx="7582958" cy="1743318"/>
          </a:xfrm>
        </p:spPr>
      </p:pic>
      <p:sp>
        <p:nvSpPr>
          <p:cNvPr id="5" name="TextBox 4"/>
          <p:cNvSpPr txBox="1"/>
          <p:nvPr/>
        </p:nvSpPr>
        <p:spPr>
          <a:xfrm>
            <a:off x="295275" y="3133725"/>
            <a:ext cx="4028071" cy="2246769"/>
          </a:xfrm>
          <a:prstGeom prst="rect">
            <a:avLst/>
          </a:prstGeom>
        </p:spPr>
        <p:txBody>
          <a:bodyPr rtlCol="0">
            <a:spAutoFit/>
          </a:bodyPr>
          <a:lstStyle/>
          <a:p>
            <a:r>
              <a:rPr lang="EN-US" sz="2800">
                <a:latin typeface="Times New Roman"/>
              </a:rPr>
              <a:t>Election-analysis.io allows for extensive manipulation of its unique database facilitating the delivery of election data. </a:t>
            </a:r>
            <a:endParaRPr lang="EN-US" sz="2800">
              <a:solidFill>
                <a:srgbClr val="000000"/>
              </a:solidFill>
              <a:latin typeface="Times New Roman"/>
            </a:endParaRPr>
          </a:p>
        </p:txBody>
      </p:sp>
    </p:spTree>
    <p:extLst>
      <p:ext uri="{BB962C8B-B14F-4D97-AF65-F5344CB8AC3E}">
        <p14:creationId xmlns:p14="http://schemas.microsoft.com/office/powerpoint/2010/main" val="23446654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Election-Analysis.io</vt:lpstr>
      <vt:lpstr>Introduction</vt:lpstr>
      <vt:lpstr>Can You Benefit From Our Services?</vt:lpstr>
      <vt:lpstr>Can You Benefit From Our Services?</vt:lpstr>
      <vt:lpstr>Our Approach</vt:lpstr>
      <vt:lpstr>Functionality </vt:lpstr>
      <vt:lpstr>Functionality (cont'd) </vt:lpstr>
      <vt:lpstr>Interactive</vt:lpstr>
      <vt:lpstr>Database Access</vt:lpstr>
      <vt:lpstr>What We Are Proud 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Election-Analysis.io</dc:title>
  <cp:revision>1</cp:revision>
  <dcterms:modified xsi:type="dcterms:W3CDTF">2016-12-07T01:44:20Z</dcterms:modified>
</cp:coreProperties>
</file>