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624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8119138149556399"/>
          <c:y val="0.13286600596245299"/>
          <c:w val="0.679543726235741"/>
          <c:h val="0.68705180887922002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Contenido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8A2C02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152-4090-A0A9-2011A46CA2A8}"/>
              </c:ext>
            </c:extLst>
          </c:dPt>
          <c:dPt>
            <c:idx val="1"/>
            <c:bubble3D val="0"/>
            <c:spPr>
              <a:solidFill>
                <a:srgbClr val="F08B33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152-4090-A0A9-2011A46CA2A8}"/>
              </c:ext>
            </c:extLst>
          </c:dPt>
          <c:dPt>
            <c:idx val="2"/>
            <c:bubble3D val="0"/>
            <c:spPr>
              <a:solidFill>
                <a:srgbClr val="EECC8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152-4090-A0A9-2011A46CA2A8}"/>
              </c:ext>
            </c:extLst>
          </c:dPt>
          <c:dPt>
            <c:idx val="3"/>
            <c:bubble3D val="0"/>
            <c:spPr>
              <a:solidFill>
                <a:srgbClr val="D75404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A152-4090-A0A9-2011A46CA2A8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52-4090-A0A9-2011A46CA2A8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52-4090-A0A9-2011A46CA2A8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152-4090-A0A9-2011A46CA2A8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52-4090-A0A9-2011A46CA2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2800" b="1" strike="noStrike" spc="-1">
                    <a:solidFill>
                      <a:srgbClr val="FFFFFF"/>
                    </a:solidFill>
                    <a:latin typeface="Arial"/>
                    <a:ea typeface="DejaVu San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4"/>
                <c:pt idx="0">
                  <c:v>Ramp Up</c:v>
                </c:pt>
                <c:pt idx="1">
                  <c:v>Data Analysis</c:v>
                </c:pt>
                <c:pt idx="2">
                  <c:v>Machine Learning</c:v>
                </c:pt>
                <c:pt idx="3">
                  <c:v>Business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52-4090-A0A9-2011A46CA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5.3651158477777197E-2"/>
          <c:y val="0.78763654406287298"/>
          <c:w val="0.94356827518284703"/>
          <c:h val="0.20089116412748301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2400" b="0" strike="noStrike" spc="-1">
              <a:solidFill>
                <a:srgbClr val="FFFFFF"/>
              </a:solidFill>
              <a:latin typeface="Arial"/>
              <a:ea typeface="DejaVu Sans"/>
            </a:defRPr>
          </a:pPr>
          <a:endParaRPr lang="es-ES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oreilly.com/" TargetMode="External"/><Relationship Id="rId2" Type="http://schemas.openxmlformats.org/officeDocument/2006/relationships/hyperlink" Target="file:///C:\Users\Daney\Desktop\Archivos\Bootcamps\prof_datasciencebootcamps\thebridgedsftsep20\1-Ramp%20Up\documentos\classroom.google.com\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forms/d/e/1FAIpQLScTbFgrHEER-u8SBdUCdL5SCJ3RvESvzBk09WPCyTE9KnOf2A/viewform" TargetMode="External"/><Relationship Id="rId4" Type="http://schemas.openxmlformats.org/officeDocument/2006/relationships/hyperlink" Target="https://slack.com/sign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hyperlink" Target="https://www.linkedin.com/in/daniel-ortiz-l&#243;pez/" TargetMode="External"/><Relationship Id="rId4" Type="http://schemas.openxmlformats.org/officeDocument/2006/relationships/image" Target="../media/image4.png"/><Relationship Id="rId9" Type="http://schemas.openxmlformats.org/officeDocument/2006/relationships/hyperlink" Target="mailto:daniel@thebridgeschool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45320" y="4250160"/>
            <a:ext cx="6596640" cy="268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F7F9F8"/>
                </a:solidFill>
                <a:latin typeface="Segoe UI"/>
                <a:ea typeface="Muli"/>
              </a:rPr>
              <a:t>Data Science </a:t>
            </a:r>
            <a:r>
              <a:rPr lang="en-US" sz="4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Full-Time</a:t>
            </a:r>
            <a:endParaRPr lang="es-ES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Promoción</a:t>
            </a:r>
            <a:r>
              <a:rPr lang="en-US" sz="28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 </a:t>
            </a:r>
            <a:r>
              <a:rPr lang="en-US" sz="2800" i="1" spc="-1" dirty="0" err="1">
                <a:solidFill>
                  <a:srgbClr val="F7F9F8"/>
                </a:solidFill>
                <a:latin typeface="Segoe UI"/>
                <a:ea typeface="Arial"/>
              </a:rPr>
              <a:t>Enero</a:t>
            </a:r>
            <a:r>
              <a:rPr lang="en-US" sz="28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 2021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39" name="Imagen 2" descr="Imagen que contiene dibujo&#10;&#10;Descripción generada automáticamente"/>
          <p:cNvPicPr/>
          <p:nvPr/>
        </p:nvPicPr>
        <p:blipFill>
          <a:blip r:embed="rId2"/>
          <a:stretch/>
        </p:blipFill>
        <p:spPr>
          <a:xfrm>
            <a:off x="4089240" y="2403000"/>
            <a:ext cx="10109160" cy="1345680"/>
          </a:xfrm>
          <a:prstGeom prst="rect">
            <a:avLst/>
          </a:prstGeom>
          <a:ln w="0"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779040" y="556200"/>
            <a:ext cx="11671560" cy="51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pc="-1" dirty="0">
                <a:solidFill>
                  <a:srgbClr val="D9D9D9"/>
                </a:solidFill>
                <a:latin typeface="Segoe UI"/>
                <a:ea typeface="Arial"/>
              </a:rPr>
              <a:t>25</a:t>
            </a:r>
            <a:r>
              <a:rPr lang="en-US" sz="2000" b="1" strike="noStrike" spc="-1" dirty="0">
                <a:solidFill>
                  <a:srgbClr val="D9D9D9"/>
                </a:solidFill>
                <a:latin typeface="Segoe UI"/>
                <a:ea typeface="Arial"/>
              </a:rPr>
              <a:t> de </a:t>
            </a:r>
            <a:r>
              <a:rPr lang="en-US" sz="2000" b="1" strike="noStrike" spc="-1" dirty="0" err="1">
                <a:solidFill>
                  <a:srgbClr val="D9D9D9"/>
                </a:solidFill>
                <a:latin typeface="Segoe UI"/>
                <a:ea typeface="Arial"/>
              </a:rPr>
              <a:t>Enero</a:t>
            </a:r>
            <a:r>
              <a:rPr lang="en-US" sz="2000" b="1" strike="noStrike" spc="-1" dirty="0">
                <a:solidFill>
                  <a:srgbClr val="D9D9D9"/>
                </a:solidFill>
                <a:latin typeface="Segoe UI"/>
                <a:ea typeface="Arial"/>
              </a:rPr>
              <a:t> de 2021 - Madrid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79040" y="7433280"/>
            <a:ext cx="5531400" cy="22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 dirty="0">
                <a:solidFill>
                  <a:srgbClr val="F7F9F8"/>
                </a:solidFill>
                <a:latin typeface="Segoe UI"/>
                <a:ea typeface="Arial"/>
              </a:rPr>
              <a:t> </a:t>
            </a:r>
            <a:endParaRPr lang="es-E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D9D9D9"/>
                </a:solidFill>
                <a:latin typeface="Segoe UI"/>
                <a:ea typeface="Arial"/>
              </a:rPr>
              <a:t>Lead Instructor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Daniel Ortiz López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D9D9D9"/>
                </a:solidFill>
                <a:latin typeface="Segoe UI"/>
                <a:ea typeface="Arial"/>
              </a:rPr>
              <a:t>Teacher Assistant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Ander Arana </a:t>
            </a:r>
            <a:r>
              <a:rPr lang="en-US" sz="2400" b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Munárriz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4032720"/>
            <a:ext cx="3363840" cy="22208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1028880" y="4614840"/>
            <a:ext cx="5367600" cy="21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Muli"/>
              </a:rPr>
              <a:t>Herramientas</a:t>
            </a:r>
            <a:endParaRPr lang="es-ES" sz="6000" b="0" strike="noStrike" spc="-1"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Arial"/>
              </a:rPr>
              <a:t>de clase</a:t>
            </a:r>
            <a:endParaRPr lang="es-ES" sz="6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330320" y="-161640"/>
            <a:ext cx="10958760" cy="10609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Google Shape;136;p5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9509760" y="10202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SLACK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9509760" y="162036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Canal del campus, de clase y canales privados. Utilizado en comunicaciones oficiales.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9509760" y="27050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GOOGLE CLASSROOM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9509760" y="330552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Material de clase. Aquí se suben también las clases grabadas. </a:t>
            </a:r>
            <a:r>
              <a:rPr lang="es-ES" sz="2400" b="1" strike="noStrike" spc="-1">
                <a:solidFill>
                  <a:srgbClr val="FFFFFF"/>
                </a:solidFill>
                <a:latin typeface="Segoe UI"/>
                <a:ea typeface="Arial"/>
              </a:rPr>
              <a:t>¡Nececsitas una cuenta Google!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9509760" y="62960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KAHOOT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9509760" y="6896160"/>
            <a:ext cx="75279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Preguntas rápidas entre unidades de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9509760" y="450396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GOOGLE CALENDAR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9509760" y="510408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Calendario con las fechas de las unidades, entregas y días festivos.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26" name="Imagen 4" descr="Imagen que contiene dibujo, luz, alimentos&#10;&#10;Descripción generada automáticamente"/>
          <p:cNvPicPr/>
          <p:nvPr/>
        </p:nvPicPr>
        <p:blipFill>
          <a:blip r:embed="rId3"/>
          <a:stretch/>
        </p:blipFill>
        <p:spPr>
          <a:xfrm>
            <a:off x="8412840" y="820440"/>
            <a:ext cx="1016280" cy="1016280"/>
          </a:xfrm>
          <a:prstGeom prst="rect">
            <a:avLst/>
          </a:prstGeom>
          <a:ln w="0">
            <a:noFill/>
          </a:ln>
        </p:spPr>
      </p:pic>
      <p:pic>
        <p:nvPicPr>
          <p:cNvPr id="227" name="Imagen 6" descr="Imagen que contiene dibujo&#10;&#10;Descripción generada automáticamente"/>
          <p:cNvPicPr/>
          <p:nvPr/>
        </p:nvPicPr>
        <p:blipFill>
          <a:blip r:embed="rId4"/>
          <a:stretch/>
        </p:blipFill>
        <p:spPr>
          <a:xfrm>
            <a:off x="8546400" y="2679120"/>
            <a:ext cx="749520" cy="645840"/>
          </a:xfrm>
          <a:prstGeom prst="rect">
            <a:avLst/>
          </a:prstGeom>
          <a:ln w="0">
            <a:noFill/>
          </a:ln>
        </p:spPr>
      </p:pic>
      <p:pic>
        <p:nvPicPr>
          <p:cNvPr id="228" name="Imagen 8" descr="Imagen que contiene reloj, señal, firmar&#10;&#10;Descripción generada automáticamente"/>
          <p:cNvPicPr/>
          <p:nvPr/>
        </p:nvPicPr>
        <p:blipFill>
          <a:blip r:embed="rId5"/>
          <a:stretch/>
        </p:blipFill>
        <p:spPr>
          <a:xfrm>
            <a:off x="8576640" y="4531320"/>
            <a:ext cx="663480" cy="646560"/>
          </a:xfrm>
          <a:prstGeom prst="rect">
            <a:avLst/>
          </a:prstGeom>
          <a:ln w="0">
            <a:noFill/>
          </a:ln>
        </p:spPr>
      </p:pic>
      <p:pic>
        <p:nvPicPr>
          <p:cNvPr id="229" name="Imagen 12" descr="Imagen que contiene dibujo, señal&#10;&#10;Descripción generada automáticamente"/>
          <p:cNvPicPr/>
          <p:nvPr/>
        </p:nvPicPr>
        <p:blipFill>
          <a:blip r:embed="rId6"/>
          <a:stretch/>
        </p:blipFill>
        <p:spPr>
          <a:xfrm>
            <a:off x="8576640" y="6296040"/>
            <a:ext cx="646560" cy="646560"/>
          </a:xfrm>
          <a:prstGeom prst="rect">
            <a:avLst/>
          </a:prstGeom>
          <a:ln w="0">
            <a:noFill/>
          </a:ln>
        </p:spPr>
      </p:pic>
      <p:sp>
        <p:nvSpPr>
          <p:cNvPr id="230" name="CustomShape 12"/>
          <p:cNvSpPr/>
          <p:nvPr/>
        </p:nvSpPr>
        <p:spPr>
          <a:xfrm>
            <a:off x="9585360" y="77378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O’REILLY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9585360" y="8337960"/>
            <a:ext cx="75279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Documentación, vídeos, libros de Data Science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32" name="Picture 4" descr="O'Reilly Logotype Guidelines - O'Reilly Media"/>
          <p:cNvPicPr/>
          <p:nvPr/>
        </p:nvPicPr>
        <p:blipFill>
          <a:blip r:embed="rId7"/>
          <a:srcRect l="20484" t="32025" r="21567" b="30464"/>
          <a:stretch/>
        </p:blipFill>
        <p:spPr>
          <a:xfrm>
            <a:off x="8471880" y="7881480"/>
            <a:ext cx="865800" cy="34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-204120" y="0"/>
            <a:ext cx="18695520" cy="3042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1028880" y="793080"/>
            <a:ext cx="15428160" cy="15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7000" b="1" strike="noStrike" spc="-1">
                <a:solidFill>
                  <a:srgbClr val="F7F9F8"/>
                </a:solidFill>
                <a:latin typeface="Segoe UI"/>
                <a:ea typeface="Muli"/>
              </a:rPr>
              <a:t>Enlaces</a:t>
            </a:r>
            <a:endParaRPr lang="es-ES" sz="7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360440" y="3615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6" name="Group 4"/>
          <p:cNvGrpSpPr/>
          <p:nvPr/>
        </p:nvGrpSpPr>
        <p:grpSpPr>
          <a:xfrm>
            <a:off x="2085120" y="3987000"/>
            <a:ext cx="6728040" cy="1480680"/>
            <a:chOff x="2085120" y="3987000"/>
            <a:chExt cx="6728040" cy="1480680"/>
          </a:xfrm>
        </p:grpSpPr>
        <p:sp>
          <p:nvSpPr>
            <p:cNvPr id="237" name="CustomShape 5"/>
            <p:cNvSpPr/>
            <p:nvPr/>
          </p:nvSpPr>
          <p:spPr>
            <a:xfrm>
              <a:off x="2085120" y="398700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Google Clasroom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38" name="CustomShape 6"/>
            <p:cNvSpPr/>
            <p:nvPr/>
          </p:nvSpPr>
          <p:spPr>
            <a:xfrm>
              <a:off x="2085120" y="4715640"/>
              <a:ext cx="6728040" cy="75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n-U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Muli"/>
                  <a:hlinkClick r:id="rId2"/>
                </a:rPr>
                <a:t>classroom.google.com/</a:t>
              </a:r>
              <a:endParaRPr lang="es-ES" sz="2500" b="0" strike="noStrike" spc="-1">
                <a:latin typeface="Arial"/>
              </a:endParaRPr>
            </a:p>
          </p:txBody>
        </p:sp>
      </p:grpSp>
      <p:sp>
        <p:nvSpPr>
          <p:cNvPr id="239" name="CustomShape 7"/>
          <p:cNvSpPr/>
          <p:nvPr/>
        </p:nvSpPr>
        <p:spPr>
          <a:xfrm>
            <a:off x="9474480" y="3615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" name="Group 8"/>
          <p:cNvGrpSpPr/>
          <p:nvPr/>
        </p:nvGrpSpPr>
        <p:grpSpPr>
          <a:xfrm>
            <a:off x="10244520" y="3799440"/>
            <a:ext cx="6728040" cy="2037600"/>
            <a:chOff x="10244520" y="3799440"/>
            <a:chExt cx="6728040" cy="2037600"/>
          </a:xfrm>
        </p:grpSpPr>
        <p:sp>
          <p:nvSpPr>
            <p:cNvPr id="241" name="CustomShape 9"/>
            <p:cNvSpPr/>
            <p:nvPr/>
          </p:nvSpPr>
          <p:spPr>
            <a:xfrm>
              <a:off x="10244520" y="379944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O’Reilly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42" name="CustomShape 10"/>
            <p:cNvSpPr/>
            <p:nvPr/>
          </p:nvSpPr>
          <p:spPr>
            <a:xfrm>
              <a:off x="10244520" y="4403520"/>
              <a:ext cx="6728040" cy="143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Arial"/>
                  <a:hlinkClick r:id="rId3"/>
                </a:rPr>
                <a:t>learning.oreilly.com</a:t>
              </a:r>
              <a:endParaRPr lang="es-ES" sz="2500" b="0" strike="noStrike" spc="-1">
                <a:latin typeface="Arial"/>
              </a:endParaRPr>
            </a:p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strike="noStrike" spc="-1">
                  <a:solidFill>
                    <a:srgbClr val="000000"/>
                  </a:solidFill>
                  <a:latin typeface="Segoe UI"/>
                  <a:ea typeface="Arial"/>
                </a:rPr>
                <a:t>Usuario y contraseña: en Slack!</a:t>
              </a:r>
              <a:endParaRPr lang="es-ES" sz="2500" b="0" strike="noStrike" spc="-1">
                <a:latin typeface="Arial"/>
              </a:endParaRPr>
            </a:p>
          </p:txBody>
        </p:sp>
      </p:grpSp>
      <p:sp>
        <p:nvSpPr>
          <p:cNvPr id="243" name="CustomShape 11"/>
          <p:cNvSpPr/>
          <p:nvPr/>
        </p:nvSpPr>
        <p:spPr>
          <a:xfrm>
            <a:off x="9512280" y="699372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4" name="Group 12"/>
          <p:cNvGrpSpPr/>
          <p:nvPr/>
        </p:nvGrpSpPr>
        <p:grpSpPr>
          <a:xfrm>
            <a:off x="10282680" y="7427160"/>
            <a:ext cx="6728040" cy="914760"/>
            <a:chOff x="10282680" y="7427160"/>
            <a:chExt cx="6728040" cy="914760"/>
          </a:xfrm>
        </p:grpSpPr>
        <p:sp>
          <p:nvSpPr>
            <p:cNvPr id="245" name="CustomShape 13"/>
            <p:cNvSpPr/>
            <p:nvPr/>
          </p:nvSpPr>
          <p:spPr>
            <a:xfrm>
              <a:off x="10282680" y="742716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Daily check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46" name="CustomShape 14"/>
            <p:cNvSpPr/>
            <p:nvPr/>
          </p:nvSpPr>
          <p:spPr>
            <a:xfrm>
              <a:off x="10282680" y="7957080"/>
              <a:ext cx="6728040" cy="3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" name="CustomShape 15"/>
          <p:cNvSpPr/>
          <p:nvPr/>
        </p:nvSpPr>
        <p:spPr>
          <a:xfrm>
            <a:off x="1360440" y="6954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8" name="Group 16"/>
          <p:cNvGrpSpPr/>
          <p:nvPr/>
        </p:nvGrpSpPr>
        <p:grpSpPr>
          <a:xfrm>
            <a:off x="2085120" y="7288560"/>
            <a:ext cx="14925600" cy="2102760"/>
            <a:chOff x="2085120" y="7288560"/>
            <a:chExt cx="14925600" cy="2102760"/>
          </a:xfrm>
        </p:grpSpPr>
        <p:sp>
          <p:nvSpPr>
            <p:cNvPr id="249" name="CustomShape 17"/>
            <p:cNvSpPr/>
            <p:nvPr/>
          </p:nvSpPr>
          <p:spPr>
            <a:xfrm>
              <a:off x="2085120" y="728856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Slack – The Bridge Campus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50" name="CustomShape 18"/>
            <p:cNvSpPr/>
            <p:nvPr/>
          </p:nvSpPr>
          <p:spPr>
            <a:xfrm>
              <a:off x="2085120" y="7957800"/>
              <a:ext cx="6728040" cy="143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Arial"/>
                  <a:hlinkClick r:id="rId4"/>
                </a:rPr>
                <a:t>https://slack.com/signin</a:t>
              </a:r>
              <a:endParaRPr lang="es-ES" sz="2500" b="0" strike="noStrike" spc="-1">
                <a:latin typeface="Arial"/>
              </a:endParaRPr>
            </a:p>
            <a:p>
              <a:pPr>
                <a:lnSpc>
                  <a:spcPct val="179000"/>
                </a:lnSpc>
                <a:tabLst>
                  <a:tab pos="0" algn="l"/>
                </a:tabLst>
              </a:pPr>
              <a:endParaRPr lang="es-ES" sz="2500" b="0" strike="noStrike" spc="-1">
                <a:latin typeface="Arial"/>
              </a:endParaRPr>
            </a:p>
          </p:txBody>
        </p:sp>
        <p:sp>
          <p:nvSpPr>
            <p:cNvPr id="251" name="CustomShape 19"/>
            <p:cNvSpPr/>
            <p:nvPr/>
          </p:nvSpPr>
          <p:spPr>
            <a:xfrm>
              <a:off x="10282680" y="8030880"/>
              <a:ext cx="6728040" cy="75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Arial"/>
                  <a:hlinkClick r:id="rId5"/>
                </a:rPr>
                <a:t>Enlace al daily</a:t>
              </a:r>
              <a:endParaRPr lang="es-ES" sz="2500" b="0" strike="noStrike" spc="-1">
                <a:latin typeface="Arial"/>
              </a:endParaRPr>
            </a:p>
          </p:txBody>
        </p:sp>
      </p:grpSp>
      <p:sp>
        <p:nvSpPr>
          <p:cNvPr id="252" name="CustomShape 20"/>
          <p:cNvSpPr/>
          <p:nvPr/>
        </p:nvSpPr>
        <p:spPr>
          <a:xfrm>
            <a:off x="568440" y="9293040"/>
            <a:ext cx="156337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* Si no tienes acceso a alguno de estos recursos, por favor escríbenos (mails última diapositiva)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-119160"/>
            <a:ext cx="10136880" cy="105246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999000" y="7102440"/>
            <a:ext cx="8145000" cy="59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10909"/>
                </a:solidFill>
                <a:latin typeface="Segoe UI"/>
                <a:ea typeface="Muli"/>
              </a:rPr>
              <a:t>Daniel - LI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999000" y="7693920"/>
            <a:ext cx="81450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F7F9F8"/>
                </a:solidFill>
                <a:latin typeface="Segoe UI"/>
                <a:ea typeface="Arial"/>
              </a:rPr>
              <a:t>daniel@thebridgeschool.es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999000" y="8434800"/>
            <a:ext cx="8145000" cy="59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10909"/>
                </a:solidFill>
                <a:latin typeface="Segoe UI"/>
                <a:ea typeface="Muli"/>
              </a:rPr>
              <a:t>Ander  - TA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999000" y="9033120"/>
            <a:ext cx="81450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F7F9F8"/>
                </a:solidFill>
                <a:latin typeface="Segoe UI"/>
                <a:ea typeface="Muli"/>
              </a:rPr>
              <a:t>ander@thebridgeschool.es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58" name="Google Shape;441;p24"/>
          <p:cNvPicPr/>
          <p:nvPr/>
        </p:nvPicPr>
        <p:blipFill>
          <a:blip r:embed="rId2"/>
          <a:stretch/>
        </p:blipFill>
        <p:spPr>
          <a:xfrm>
            <a:off x="2198880" y="706320"/>
            <a:ext cx="6224040" cy="2175480"/>
          </a:xfrm>
          <a:prstGeom prst="rect">
            <a:avLst/>
          </a:prstGeom>
          <a:ln w="0">
            <a:noFill/>
          </a:ln>
        </p:spPr>
      </p:pic>
      <p:sp>
        <p:nvSpPr>
          <p:cNvPr id="259" name="CustomShape 6"/>
          <p:cNvSpPr/>
          <p:nvPr/>
        </p:nvSpPr>
        <p:spPr>
          <a:xfrm>
            <a:off x="14968440" y="7038720"/>
            <a:ext cx="3562560" cy="222120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2004120" y="3287520"/>
            <a:ext cx="6613560" cy="100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F7F9F8"/>
                </a:solidFill>
                <a:latin typeface="Segoe UI"/>
                <a:ea typeface="Arial"/>
              </a:rPr>
              <a:t>¡BIENVENIDOS!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261" name="Imagen 2"/>
          <p:cNvPicPr/>
          <p:nvPr/>
        </p:nvPicPr>
        <p:blipFill>
          <a:blip r:embed="rId3"/>
          <a:stretch/>
        </p:blipFill>
        <p:spPr>
          <a:xfrm>
            <a:off x="11235600" y="1794240"/>
            <a:ext cx="6117120" cy="279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8287280" cy="59997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3069440" y="7450920"/>
            <a:ext cx="3415680" cy="10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Segoe UI"/>
                <a:ea typeface="Arial"/>
              </a:rPr>
              <a:t>Daniel Ortiz</a:t>
            </a:r>
            <a:endParaRPr lang="es-E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i="1" strike="noStrike" spc="-1">
                <a:solidFill>
                  <a:srgbClr val="000000"/>
                </a:solidFill>
                <a:latin typeface="Segoe UI"/>
                <a:ea typeface="Arial"/>
              </a:rPr>
              <a:t>Lead Instructor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03280" y="431640"/>
            <a:ext cx="579060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FFFFFF"/>
                </a:solidFill>
                <a:latin typeface="Segoe UI"/>
                <a:ea typeface="Arial"/>
              </a:rPr>
              <a:t>Trayectoria</a:t>
            </a:r>
            <a:endParaRPr lang="es-ES" sz="5400" b="0" strike="noStrike" spc="-1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3218120" y="4132080"/>
            <a:ext cx="3267000" cy="3016800"/>
          </a:xfrm>
          <a:prstGeom prst="ellipse">
            <a:avLst/>
          </a:prstGeom>
          <a:blipFill rotWithShape="0">
            <a:blip r:embed="rId2"/>
            <a:stretch>
              <a:fillRect l="-11157" r="-11157"/>
            </a:stretch>
          </a:blipFill>
          <a:ln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2" descr="ETSI de Telecomunicación: Imagen corporativa"/>
          <p:cNvPicPr/>
          <p:nvPr/>
        </p:nvPicPr>
        <p:blipFill>
          <a:blip r:embed="rId3"/>
          <a:stretch/>
        </p:blipFill>
        <p:spPr>
          <a:xfrm>
            <a:off x="242280" y="1192680"/>
            <a:ext cx="1393920" cy="197280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6" descr="Microsoft-logo-m-box-880x660 - MasGamers"/>
          <p:cNvPicPr/>
          <p:nvPr/>
        </p:nvPicPr>
        <p:blipFill>
          <a:blip r:embed="rId4"/>
          <a:stretch/>
        </p:blipFill>
        <p:spPr>
          <a:xfrm>
            <a:off x="-47160" y="2708640"/>
            <a:ext cx="2021040" cy="15156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8" descr="Santander - Gomo Learning"/>
          <p:cNvPicPr/>
          <p:nvPr/>
        </p:nvPicPr>
        <p:blipFill>
          <a:blip r:embed="rId5"/>
          <a:stretch/>
        </p:blipFill>
        <p:spPr>
          <a:xfrm>
            <a:off x="458280" y="4302000"/>
            <a:ext cx="1014840" cy="101484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1644480" y="181584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Universidad Politécnica de Madrid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Ingeniero de Teleco e investigación en IoT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644480" y="309096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Microsoft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Evangelista Técnico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644480" y="441072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Banco Santander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Data Scientist en Riesgos y Estrategia del dato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412560" y="8669880"/>
            <a:ext cx="212184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Música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Rock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2982600" y="8609760"/>
            <a:ext cx="212184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Juegos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De mesa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8698680" y="8609760"/>
            <a:ext cx="318996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Desarrollador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Tiempo libre :)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55" name="Imagen 67" descr="Imagen que contiene luz, dibujo&#10;&#10;Descripción generada automáticamente"/>
          <p:cNvPicPr/>
          <p:nvPr/>
        </p:nvPicPr>
        <p:blipFill>
          <a:blip r:embed="rId6"/>
          <a:stretch/>
        </p:blipFill>
        <p:spPr>
          <a:xfrm>
            <a:off x="3647520" y="7415280"/>
            <a:ext cx="983520" cy="983520"/>
          </a:xfrm>
          <a:prstGeom prst="rect">
            <a:avLst/>
          </a:prstGeom>
          <a:ln w="0">
            <a:noFill/>
          </a:ln>
        </p:spPr>
      </p:pic>
      <p:pic>
        <p:nvPicPr>
          <p:cNvPr id="56" name="Imagen 69" descr="Imagen que contiene cuchillo&#10;&#10;Descripción generada automáticamente"/>
          <p:cNvPicPr/>
          <p:nvPr/>
        </p:nvPicPr>
        <p:blipFill>
          <a:blip r:embed="rId7"/>
          <a:stretch/>
        </p:blipFill>
        <p:spPr>
          <a:xfrm>
            <a:off x="6488640" y="7407000"/>
            <a:ext cx="858240" cy="85824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11"/>
          <p:cNvSpPr/>
          <p:nvPr/>
        </p:nvSpPr>
        <p:spPr>
          <a:xfrm>
            <a:off x="5499000" y="8575560"/>
            <a:ext cx="281196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Viajes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Todo lo que se pueda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58" name="Imagen 73" descr="Imagen que contiene dibujo, reloj&#10;&#10;Descripción generada automáticamente"/>
          <p:cNvPicPr/>
          <p:nvPr/>
        </p:nvPicPr>
        <p:blipFill>
          <a:blip r:embed="rId8"/>
          <a:stretch/>
        </p:blipFill>
        <p:spPr>
          <a:xfrm>
            <a:off x="9727560" y="7520400"/>
            <a:ext cx="858240" cy="85824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12"/>
          <p:cNvSpPr/>
          <p:nvPr/>
        </p:nvSpPr>
        <p:spPr>
          <a:xfrm>
            <a:off x="11993400" y="8829000"/>
            <a:ext cx="5738760" cy="12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Contacto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0" i="1" u="sng" strike="noStrike" spc="-1">
                <a:solidFill>
                  <a:srgbClr val="0000FF"/>
                </a:solidFill>
                <a:uFillTx/>
                <a:latin typeface="Segoe UI"/>
                <a:ea typeface="Arial"/>
                <a:hlinkClick r:id="rId9"/>
              </a:rPr>
              <a:t>daniel@thebridgeschool.es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0" i="1" u="sng" strike="noStrike" spc="-1">
                <a:solidFill>
                  <a:srgbClr val="0000FF"/>
                </a:solidFill>
                <a:uFillTx/>
                <a:latin typeface="Segoe UI"/>
                <a:ea typeface="Arial"/>
                <a:hlinkClick r:id="rId10"/>
              </a:rPr>
              <a:t>LinkedIn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558000" y="6377760"/>
            <a:ext cx="579060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413D3D"/>
                </a:solidFill>
                <a:latin typeface="Segoe UI"/>
                <a:ea typeface="Arial"/>
              </a:rPr>
              <a:t>Hobbies</a:t>
            </a:r>
            <a:endParaRPr lang="es-ES" sz="5400" b="0" strike="noStrike" spc="-1">
              <a:latin typeface="Arial"/>
            </a:endParaRPr>
          </a:p>
        </p:txBody>
      </p:sp>
      <p:pic>
        <p:nvPicPr>
          <p:cNvPr id="61" name="Imagen 79" descr="Imagen que contiene dibujo&#10;&#10;Descripción generada automáticamente"/>
          <p:cNvPicPr/>
          <p:nvPr/>
        </p:nvPicPr>
        <p:blipFill>
          <a:blip r:embed="rId11"/>
          <a:srcRect l="26006" r="58543"/>
          <a:stretch/>
        </p:blipFill>
        <p:spPr>
          <a:xfrm>
            <a:off x="8077320" y="1637280"/>
            <a:ext cx="1154880" cy="995400"/>
          </a:xfrm>
          <a:prstGeom prst="rect">
            <a:avLst/>
          </a:prstGeom>
          <a:ln w="0">
            <a:noFill/>
          </a:ln>
        </p:spPr>
      </p:pic>
      <p:sp>
        <p:nvSpPr>
          <p:cNvPr id="62" name="CustomShape 14"/>
          <p:cNvSpPr/>
          <p:nvPr/>
        </p:nvSpPr>
        <p:spPr>
          <a:xfrm>
            <a:off x="9497880" y="175896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The Bridge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Data Science Lead Instructor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63" name="Imagen 2" descr="Imagen que contiene objeto, candelabro&#10;&#10;Descripción generada automáticamente"/>
          <p:cNvPicPr/>
          <p:nvPr/>
        </p:nvPicPr>
        <p:blipFill>
          <a:blip r:embed="rId12"/>
          <a:stretch/>
        </p:blipFill>
        <p:spPr>
          <a:xfrm>
            <a:off x="955080" y="7391160"/>
            <a:ext cx="1090440" cy="109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935640" y="0"/>
            <a:ext cx="8351640" cy="10382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2882160" cy="23342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028880" y="1028880"/>
            <a:ext cx="777636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Muli"/>
              </a:rPr>
              <a:t>Contenido Bootcamp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87" name="Google Shape;204;p10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8" name="Gráfico 3"/>
          <p:cNvGraphicFramePr/>
          <p:nvPr/>
        </p:nvGraphicFramePr>
        <p:xfrm>
          <a:off x="10335240" y="227520"/>
          <a:ext cx="7100640" cy="893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CustomShape 4"/>
          <p:cNvSpPr/>
          <p:nvPr/>
        </p:nvSpPr>
        <p:spPr>
          <a:xfrm>
            <a:off x="899640" y="3151440"/>
            <a:ext cx="8409240" cy="112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Ramp</a:t>
            </a: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 Up		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25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/01 - 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14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/02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Aprenderás a manejarte con Python, sus principales herramientas y los fundamentos matemáticos de Data </a:t>
            </a:r>
            <a:r>
              <a:rPr lang="es-ES" sz="2000" b="0" i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Science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906840" y="4890600"/>
            <a:ext cx="8409240" cy="11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Data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Analytics</a:t>
            </a:r>
            <a:r>
              <a:rPr lang="es-ES" sz="32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	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15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/02 - 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14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/03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Dominarás las técnicas de exploración y preparación de datos para su análisis y visualización.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99640" y="6819480"/>
            <a:ext cx="840924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Machine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Learning</a:t>
            </a: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15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/03 - 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25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/04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Construirás tus propios modelos de aprendizaje de datos.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899640" y="8069040"/>
            <a:ext cx="8409240" cy="14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Business		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26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/04 - 18/05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Conocerás cómo la ciencia de datos se convierte en un proceso de negocio y cómo relacionarla con otras áreas de negocio a través del </a:t>
            </a:r>
            <a:r>
              <a:rPr lang="es-ES" sz="2000" b="0" i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storytelling</a:t>
            </a: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 de datos.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01DFD34-59EE-4F01-BA6B-BF9A4795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80" y="6003232"/>
            <a:ext cx="3239612" cy="29044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70B386-48F2-4351-8261-AEC28F0A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00" y="6015487"/>
            <a:ext cx="3297437" cy="2918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174040-36ED-4ED7-A078-85F750FC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177" y="2856078"/>
            <a:ext cx="3423880" cy="29225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786213-3B08-4345-AD62-59902AA56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452" y="2866026"/>
            <a:ext cx="3276542" cy="2904480"/>
          </a:xfrm>
          <a:prstGeom prst="rect">
            <a:avLst/>
          </a:prstGeom>
        </p:spPr>
      </p:pic>
      <p:sp>
        <p:nvSpPr>
          <p:cNvPr id="93" name="CustomShape 1"/>
          <p:cNvSpPr/>
          <p:nvPr/>
        </p:nvSpPr>
        <p:spPr>
          <a:xfrm>
            <a:off x="983160" y="494280"/>
            <a:ext cx="10581840" cy="21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500" b="1" strike="noStrike" spc="-1">
                <a:solidFill>
                  <a:srgbClr val="F7F9F8"/>
                </a:solidFill>
                <a:latin typeface="Segoe UI"/>
                <a:ea typeface="Muli"/>
              </a:rPr>
              <a:t>Calendario</a:t>
            </a:r>
            <a:endParaRPr lang="es-ES" sz="65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F7F9F8"/>
                </a:solidFill>
                <a:latin typeface="Segoe UI"/>
                <a:ea typeface="Arial"/>
              </a:rPr>
              <a:t>Google calendar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4" name="Google Shape;108;p3"/>
          <p:cNvPicPr/>
          <p:nvPr/>
        </p:nvPicPr>
        <p:blipFill>
          <a:blip r:embed="rId6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3257360" y="2750040"/>
            <a:ext cx="717480" cy="553680"/>
          </a:xfrm>
          <a:prstGeom prst="rect">
            <a:avLst/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3257360" y="4186080"/>
            <a:ext cx="717480" cy="553680"/>
          </a:xfrm>
          <a:prstGeom prst="rect">
            <a:avLst/>
          </a:prstGeom>
          <a:solidFill>
            <a:srgbClr val="4AA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3257360" y="3450600"/>
            <a:ext cx="717480" cy="553680"/>
          </a:xfrm>
          <a:prstGeom prst="rect">
            <a:avLst/>
          </a:prstGeom>
          <a:solidFill>
            <a:srgbClr val="99B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3257360" y="4889160"/>
            <a:ext cx="717480" cy="553680"/>
          </a:xfrm>
          <a:prstGeom prst="rect">
            <a:avLst/>
          </a:prstGeom>
          <a:solidFill>
            <a:srgbClr val="2C4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14166000" y="272844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Ramp-Up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14166000" y="418572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Machine Learning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14166000" y="345852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Data Analysis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14166000" y="483804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Business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4495093" y="4288320"/>
            <a:ext cx="3061440" cy="1278000"/>
          </a:xfrm>
          <a:prstGeom prst="roundRect">
            <a:avLst>
              <a:gd name="adj" fmla="val 16667"/>
            </a:avLst>
          </a:prstGeom>
          <a:solidFill>
            <a:srgbClr val="99B958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2"/>
          <p:cNvSpPr/>
          <p:nvPr/>
        </p:nvSpPr>
        <p:spPr>
          <a:xfrm>
            <a:off x="8005130" y="3624480"/>
            <a:ext cx="3025421" cy="654073"/>
          </a:xfrm>
          <a:prstGeom prst="roundRect">
            <a:avLst>
              <a:gd name="adj" fmla="val 16667"/>
            </a:avLst>
          </a:prstGeom>
          <a:solidFill>
            <a:srgbClr val="99B958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3"/>
          <p:cNvSpPr/>
          <p:nvPr/>
        </p:nvSpPr>
        <p:spPr>
          <a:xfrm>
            <a:off x="8005130" y="4291928"/>
            <a:ext cx="3025420" cy="1406227"/>
          </a:xfrm>
          <a:prstGeom prst="roundRect">
            <a:avLst>
              <a:gd name="adj" fmla="val 16667"/>
            </a:avLst>
          </a:prstGeom>
          <a:solidFill>
            <a:srgbClr val="4AABC5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2401560" y="6716879"/>
            <a:ext cx="3150748" cy="1368341"/>
          </a:xfrm>
          <a:prstGeom prst="roundRect">
            <a:avLst>
              <a:gd name="adj" fmla="val 16667"/>
            </a:avLst>
          </a:prstGeom>
          <a:solidFill>
            <a:srgbClr val="4AABC5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5"/>
          <p:cNvSpPr/>
          <p:nvPr/>
        </p:nvSpPr>
        <p:spPr>
          <a:xfrm>
            <a:off x="2401559" y="8151034"/>
            <a:ext cx="3150747" cy="717480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6"/>
          <p:cNvSpPr/>
          <p:nvPr/>
        </p:nvSpPr>
        <p:spPr>
          <a:xfrm>
            <a:off x="5986966" y="6758639"/>
            <a:ext cx="2949840" cy="1018573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7"/>
          <p:cNvSpPr/>
          <p:nvPr/>
        </p:nvSpPr>
        <p:spPr>
          <a:xfrm>
            <a:off x="454871" y="7032599"/>
            <a:ext cx="1739880" cy="24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2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8"/>
          <p:cNvSpPr/>
          <p:nvPr/>
        </p:nvSpPr>
        <p:spPr>
          <a:xfrm>
            <a:off x="394391" y="6500519"/>
            <a:ext cx="18604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Career</a:t>
            </a:r>
            <a:r>
              <a:rPr lang="es-E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s-E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Rediness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Desafío tripulaciones</a:t>
            </a:r>
            <a:endParaRPr lang="es-ES" sz="1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E6C682-4DA0-4C17-A266-52418B764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65" y="2856078"/>
            <a:ext cx="3272415" cy="2922691"/>
          </a:xfrm>
          <a:prstGeom prst="rect">
            <a:avLst/>
          </a:prstGeom>
        </p:spPr>
      </p:pic>
      <p:sp>
        <p:nvSpPr>
          <p:cNvPr id="108" name="CustomShape 10"/>
          <p:cNvSpPr/>
          <p:nvPr/>
        </p:nvSpPr>
        <p:spPr>
          <a:xfrm>
            <a:off x="1037520" y="4968805"/>
            <a:ext cx="3061440" cy="729351"/>
          </a:xfrm>
          <a:prstGeom prst="roundRect">
            <a:avLst>
              <a:gd name="adj" fmla="val 16667"/>
            </a:avLst>
          </a:prstGeom>
          <a:solidFill>
            <a:srgbClr val="4E80BB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0">
            <a:extLst>
              <a:ext uri="{FF2B5EF4-FFF2-40B4-BE49-F238E27FC236}">
                <a16:creationId xmlns:a16="http://schemas.microsoft.com/office/drawing/2014/main" id="{E64D3F64-2C71-4820-865E-0797775CB666}"/>
              </a:ext>
            </a:extLst>
          </p:cNvPr>
          <p:cNvSpPr/>
          <p:nvPr/>
        </p:nvSpPr>
        <p:spPr>
          <a:xfrm>
            <a:off x="4506003" y="3624480"/>
            <a:ext cx="3061440" cy="654073"/>
          </a:xfrm>
          <a:prstGeom prst="roundRect">
            <a:avLst>
              <a:gd name="adj" fmla="val 16667"/>
            </a:avLst>
          </a:prstGeom>
          <a:solidFill>
            <a:srgbClr val="4E80BB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16">
            <a:extLst>
              <a:ext uri="{FF2B5EF4-FFF2-40B4-BE49-F238E27FC236}">
                <a16:creationId xmlns:a16="http://schemas.microsoft.com/office/drawing/2014/main" id="{F6B080E2-D03B-4465-8660-69AFF970B4FA}"/>
              </a:ext>
            </a:extLst>
          </p:cNvPr>
          <p:cNvSpPr/>
          <p:nvPr/>
        </p:nvSpPr>
        <p:spPr>
          <a:xfrm>
            <a:off x="5986966" y="7833175"/>
            <a:ext cx="692967" cy="252045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4974200" y="0"/>
            <a:ext cx="3313080" cy="44031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Google Shape;224;p12"/>
          <p:cNvPicPr/>
          <p:nvPr/>
        </p:nvPicPr>
        <p:blipFill>
          <a:blip r:embed="rId2"/>
          <a:srcRect l="29670" r="29670"/>
          <a:stretch/>
        </p:blipFill>
        <p:spPr>
          <a:xfrm>
            <a:off x="11596680" y="1028880"/>
            <a:ext cx="5662080" cy="927756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0" y="-147240"/>
            <a:ext cx="10533600" cy="105811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231;p12"/>
          <p:cNvPicPr/>
          <p:nvPr/>
        </p:nvPicPr>
        <p:blipFill>
          <a:blip r:embed="rId3"/>
          <a:srcRect l="27218" t="12500" r="17034" b="12500"/>
          <a:stretch/>
        </p:blipFill>
        <p:spPr>
          <a:xfrm>
            <a:off x="11143800" y="1368000"/>
            <a:ext cx="5803920" cy="104112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028880" y="79956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Ramp Up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22" name="Line 4"/>
          <p:cNvSpPr/>
          <p:nvPr/>
        </p:nvSpPr>
        <p:spPr>
          <a:xfrm>
            <a:off x="1119960" y="132264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1120320" y="14666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DS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Toolkit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3119400" y="14666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spc="-1" dirty="0">
                <a:solidFill>
                  <a:srgbClr val="FFFFFF"/>
                </a:solidFill>
                <a:latin typeface="Segoe UI"/>
              </a:rPr>
              <a:t>Git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7118280" y="14666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Numpy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118840" y="14522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Python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1001160" y="302688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Data Analysis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28" name="Line 10"/>
          <p:cNvSpPr/>
          <p:nvPr/>
        </p:nvSpPr>
        <p:spPr>
          <a:xfrm>
            <a:off x="1092240" y="354996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109260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Exploratorio de datos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309204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Visualización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509112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Feature Engineering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028880" y="530820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Machine Learning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34" name="Line 16"/>
          <p:cNvSpPr/>
          <p:nvPr/>
        </p:nvSpPr>
        <p:spPr>
          <a:xfrm>
            <a:off x="1119960" y="583128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7"/>
          <p:cNvSpPr/>
          <p:nvPr/>
        </p:nvSpPr>
        <p:spPr>
          <a:xfrm>
            <a:off x="112032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Modelos supervisados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311940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Modelos no supervisados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11884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Time Series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1092600" y="753552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Data Science &amp; Business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39" name="Line 21"/>
          <p:cNvSpPr/>
          <p:nvPr/>
        </p:nvSpPr>
        <p:spPr>
          <a:xfrm>
            <a:off x="1183680" y="805860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2"/>
          <p:cNvSpPr/>
          <p:nvPr/>
        </p:nvSpPr>
        <p:spPr>
          <a:xfrm>
            <a:off x="118404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Storytelling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41" name="CustomShape 23"/>
          <p:cNvSpPr/>
          <p:nvPr/>
        </p:nvSpPr>
        <p:spPr>
          <a:xfrm>
            <a:off x="318348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DS y negocio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518256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Segoe UI"/>
                <a:ea typeface="Arial"/>
              </a:rPr>
              <a:t>Productivización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3" name="CustomShape 25"/>
          <p:cNvSpPr/>
          <p:nvPr/>
        </p:nvSpPr>
        <p:spPr>
          <a:xfrm>
            <a:off x="7118280" y="595872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Deep Learning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29" name="CustomShape 24">
            <a:extLst>
              <a:ext uri="{FF2B5EF4-FFF2-40B4-BE49-F238E27FC236}">
                <a16:creationId xmlns:a16="http://schemas.microsoft.com/office/drawing/2014/main" id="{A93A5B60-43DF-41FB-8D59-86070184AE23}"/>
              </a:ext>
            </a:extLst>
          </p:cNvPr>
          <p:cNvSpPr/>
          <p:nvPr/>
        </p:nvSpPr>
        <p:spPr>
          <a:xfrm>
            <a:off x="7181640" y="8202599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Cloud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30" name="CustomShape 11">
            <a:extLst>
              <a:ext uri="{FF2B5EF4-FFF2-40B4-BE49-F238E27FC236}">
                <a16:creationId xmlns:a16="http://schemas.microsoft.com/office/drawing/2014/main" id="{17A83779-A584-4DC1-BA79-FF1D179A26C8}"/>
              </a:ext>
            </a:extLst>
          </p:cNvPr>
          <p:cNvSpPr/>
          <p:nvPr/>
        </p:nvSpPr>
        <p:spPr>
          <a:xfrm>
            <a:off x="7118280" y="368460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Data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Sources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44000" y="494280"/>
            <a:ext cx="3618720" cy="137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F7F9F8"/>
                </a:solidFill>
                <a:latin typeface="Segoe UI"/>
                <a:ea typeface="Muli"/>
              </a:rPr>
              <a:t>Horario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145" name="Google Shape;108;p3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983160" y="6660720"/>
            <a:ext cx="261468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7994520" y="6660720"/>
            <a:ext cx="1017000" cy="494640"/>
          </a:xfrm>
          <a:prstGeom prst="rect">
            <a:avLst/>
          </a:prstGeom>
          <a:solidFill>
            <a:srgbClr val="EEC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9095760" y="6668640"/>
            <a:ext cx="101700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10197000" y="6660720"/>
            <a:ext cx="3828960" cy="502560"/>
          </a:xfrm>
          <a:prstGeom prst="rect">
            <a:avLst/>
          </a:prstGeom>
          <a:solidFill>
            <a:srgbClr val="D7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1062360" y="5742720"/>
            <a:ext cx="3146400" cy="82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F7F9F8"/>
                </a:solidFill>
                <a:latin typeface="Segoe UI"/>
                <a:ea typeface="Muli"/>
              </a:rPr>
              <a:t>Bootcamp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1062360" y="2853360"/>
            <a:ext cx="2552760" cy="50760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1062360" y="1947600"/>
            <a:ext cx="3146400" cy="82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F7F9F8"/>
                </a:solidFill>
                <a:latin typeface="Segoe UI"/>
                <a:ea typeface="Muli"/>
              </a:rPr>
              <a:t>Ramp Up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 flipV="1">
            <a:off x="1062360" y="349452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 flipV="1">
            <a:off x="6815520" y="349452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1"/>
          <p:cNvSpPr/>
          <p:nvPr/>
        </p:nvSpPr>
        <p:spPr>
          <a:xfrm flipV="1">
            <a:off x="1062360" y="732384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2"/>
          <p:cNvSpPr/>
          <p:nvPr/>
        </p:nvSpPr>
        <p:spPr>
          <a:xfrm flipV="1">
            <a:off x="7910640" y="73396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 flipV="1">
            <a:off x="9061920" y="732384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4"/>
          <p:cNvSpPr/>
          <p:nvPr/>
        </p:nvSpPr>
        <p:spPr>
          <a:xfrm flipV="1">
            <a:off x="10156680" y="73396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5"/>
          <p:cNvSpPr/>
          <p:nvPr/>
        </p:nvSpPr>
        <p:spPr>
          <a:xfrm flipV="1">
            <a:off x="14011920" y="732276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6"/>
          <p:cNvSpPr/>
          <p:nvPr/>
        </p:nvSpPr>
        <p:spPr>
          <a:xfrm>
            <a:off x="13103640" y="2600640"/>
            <a:ext cx="717480" cy="55368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7"/>
          <p:cNvSpPr/>
          <p:nvPr/>
        </p:nvSpPr>
        <p:spPr>
          <a:xfrm>
            <a:off x="13103640" y="4036680"/>
            <a:ext cx="717480" cy="553680"/>
          </a:xfrm>
          <a:prstGeom prst="rect">
            <a:avLst/>
          </a:prstGeom>
          <a:solidFill>
            <a:srgbClr val="EEC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8"/>
          <p:cNvSpPr/>
          <p:nvPr/>
        </p:nvSpPr>
        <p:spPr>
          <a:xfrm>
            <a:off x="13103640" y="3300840"/>
            <a:ext cx="717480" cy="55368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9"/>
          <p:cNvSpPr/>
          <p:nvPr/>
        </p:nvSpPr>
        <p:spPr>
          <a:xfrm>
            <a:off x="13103640" y="4739400"/>
            <a:ext cx="717480" cy="553680"/>
          </a:xfrm>
          <a:prstGeom prst="rect">
            <a:avLst/>
          </a:prstGeom>
          <a:solidFill>
            <a:srgbClr val="D7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0"/>
          <p:cNvSpPr/>
          <p:nvPr/>
        </p:nvSpPr>
        <p:spPr>
          <a:xfrm>
            <a:off x="249480" y="82540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9:05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5" name="CustomShape 21"/>
          <p:cNvSpPr/>
          <p:nvPr/>
        </p:nvSpPr>
        <p:spPr>
          <a:xfrm>
            <a:off x="249480" y="449712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9:05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6" name="CustomShape 22"/>
          <p:cNvSpPr/>
          <p:nvPr/>
        </p:nvSpPr>
        <p:spPr>
          <a:xfrm>
            <a:off x="5973120" y="450360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13:05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7" name="CustomShape 23"/>
          <p:cNvSpPr/>
          <p:nvPr/>
        </p:nvSpPr>
        <p:spPr>
          <a:xfrm>
            <a:off x="7068240" y="833544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14:05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8" name="CustomShape 24"/>
          <p:cNvSpPr/>
          <p:nvPr/>
        </p:nvSpPr>
        <p:spPr>
          <a:xfrm>
            <a:off x="8241480" y="83332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rgbClr val="F7F9F8"/>
                </a:solidFill>
                <a:latin typeface="Segoe UI"/>
                <a:ea typeface="Muli"/>
              </a:rPr>
              <a:t>14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:30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9" name="CustomShape 25"/>
          <p:cNvSpPr/>
          <p:nvPr/>
        </p:nvSpPr>
        <p:spPr>
          <a:xfrm>
            <a:off x="9314280" y="83332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15:05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0" name="CustomShape 26"/>
          <p:cNvSpPr/>
          <p:nvPr/>
        </p:nvSpPr>
        <p:spPr>
          <a:xfrm>
            <a:off x="12803040" y="8237160"/>
            <a:ext cx="2559600" cy="10394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17:35 (L-J)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Arial"/>
              </a:rPr>
              <a:t>14:05 (V)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1" name="CustomShape 27"/>
          <p:cNvSpPr/>
          <p:nvPr/>
        </p:nvSpPr>
        <p:spPr>
          <a:xfrm>
            <a:off x="14011920" y="257904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Clase de mañana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2" name="CustomShape 28"/>
          <p:cNvSpPr/>
          <p:nvPr/>
        </p:nvSpPr>
        <p:spPr>
          <a:xfrm>
            <a:off x="14011920" y="403632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Comida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3" name="CustomShape 29"/>
          <p:cNvSpPr/>
          <p:nvPr/>
        </p:nvSpPr>
        <p:spPr>
          <a:xfrm>
            <a:off x="14011920" y="330912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Descanso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4" name="CustomShape 30"/>
          <p:cNvSpPr/>
          <p:nvPr/>
        </p:nvSpPr>
        <p:spPr>
          <a:xfrm>
            <a:off x="14011920" y="4688280"/>
            <a:ext cx="245016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Tarde de </a:t>
            </a:r>
            <a:r>
              <a:rPr lang="en-US" sz="24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práctica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5" name="CustomShape 31"/>
          <p:cNvSpPr/>
          <p:nvPr/>
        </p:nvSpPr>
        <p:spPr>
          <a:xfrm flipV="1">
            <a:off x="3888720" y="35272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2"/>
          <p:cNvSpPr/>
          <p:nvPr/>
        </p:nvSpPr>
        <p:spPr>
          <a:xfrm>
            <a:off x="2985120" y="4558680"/>
            <a:ext cx="1799640" cy="10394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11:35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Muli"/>
              </a:rPr>
              <a:t>Descanso 20’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7" name="CustomShape 33"/>
          <p:cNvSpPr/>
          <p:nvPr/>
        </p:nvSpPr>
        <p:spPr>
          <a:xfrm flipV="1">
            <a:off x="3888720" y="73018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4"/>
          <p:cNvSpPr/>
          <p:nvPr/>
        </p:nvSpPr>
        <p:spPr>
          <a:xfrm>
            <a:off x="2970000" y="8333280"/>
            <a:ext cx="1875600" cy="164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rgbClr val="F7F9F8"/>
                </a:solidFill>
                <a:latin typeface="Segoe UI"/>
                <a:ea typeface="Muli"/>
              </a:rPr>
              <a:t>11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:35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Muli"/>
              </a:rPr>
              <a:t>Descanso 20’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</p:txBody>
      </p:sp>
      <p:sp>
        <p:nvSpPr>
          <p:cNvPr id="179" name="CustomShape 35"/>
          <p:cNvSpPr/>
          <p:nvPr/>
        </p:nvSpPr>
        <p:spPr>
          <a:xfrm>
            <a:off x="4116960" y="2858040"/>
            <a:ext cx="2697840" cy="50256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6"/>
          <p:cNvSpPr/>
          <p:nvPr/>
        </p:nvSpPr>
        <p:spPr>
          <a:xfrm>
            <a:off x="3682080" y="2858040"/>
            <a:ext cx="36864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7"/>
          <p:cNvSpPr/>
          <p:nvPr/>
        </p:nvSpPr>
        <p:spPr>
          <a:xfrm>
            <a:off x="4116960" y="6660720"/>
            <a:ext cx="379296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8"/>
          <p:cNvSpPr/>
          <p:nvPr/>
        </p:nvSpPr>
        <p:spPr>
          <a:xfrm>
            <a:off x="3682080" y="6660720"/>
            <a:ext cx="36864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-119160"/>
            <a:ext cx="6392880" cy="10609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2" descr="Meme: Brace Yourself! Evaluation is Coming! - Bowman Performance Consulting"/>
          <p:cNvPicPr/>
          <p:nvPr/>
        </p:nvPicPr>
        <p:blipFill>
          <a:blip r:embed="rId2"/>
          <a:stretch/>
        </p:blipFill>
        <p:spPr>
          <a:xfrm>
            <a:off x="489240" y="2774880"/>
            <a:ext cx="5502960" cy="4210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5" name="Table 2"/>
          <p:cNvGraphicFramePr/>
          <p:nvPr>
            <p:extLst>
              <p:ext uri="{D42A27DB-BD31-4B8C-83A1-F6EECF244321}">
                <p14:modId xmlns:p14="http://schemas.microsoft.com/office/powerpoint/2010/main" val="2091169258"/>
              </p:ext>
            </p:extLst>
          </p:nvPr>
        </p:nvGraphicFramePr>
        <p:xfrm>
          <a:off x="6800760" y="2198520"/>
          <a:ext cx="10298520" cy="6396840"/>
        </p:xfrm>
        <a:graphic>
          <a:graphicData uri="http://schemas.openxmlformats.org/drawingml/2006/table">
            <a:tbl>
              <a:tblPr/>
              <a:tblGrid>
                <a:gridCol w="343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 dirty="0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Módulo</a:t>
                      </a:r>
                      <a:endParaRPr lang="es-ES" sz="2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Evaluación</a:t>
                      </a:r>
                      <a:endParaRPr lang="es-E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Formato</a:t>
                      </a:r>
                      <a:endParaRPr lang="es-E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Ramp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 Up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Práctica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Entrega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Ramp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 Up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Test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Test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Data 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Analysis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Práctica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Entrega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Data Analysis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1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Machine Learning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1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Business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1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Reto tripulaciones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 final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54800" y="0"/>
            <a:ext cx="3873960" cy="22208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9652320" y="1111320"/>
            <a:ext cx="7606440" cy="127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tabLst>
                <a:tab pos="0" algn="l"/>
              </a:tabLst>
            </a:pPr>
            <a:r>
              <a:rPr lang="en-US" sz="7000" b="1" strike="noStrike" spc="-1">
                <a:solidFill>
                  <a:srgbClr val="231F1D"/>
                </a:solidFill>
                <a:latin typeface="Segoe UI"/>
                <a:ea typeface="Muli"/>
              </a:rPr>
              <a:t>Clase</a:t>
            </a:r>
            <a:endParaRPr lang="es-ES" sz="7000" b="0" strike="noStrike" spc="-1">
              <a:latin typeface="Arial"/>
            </a:endParaRPr>
          </a:p>
        </p:txBody>
      </p:sp>
      <p:pic>
        <p:nvPicPr>
          <p:cNvPr id="188" name="Google Shape;120;p4"/>
          <p:cNvPicPr/>
          <p:nvPr/>
        </p:nvPicPr>
        <p:blipFill>
          <a:blip r:embed="rId2"/>
          <a:stretch/>
        </p:blipFill>
        <p:spPr>
          <a:xfrm>
            <a:off x="13229640" y="9660600"/>
            <a:ext cx="4929120" cy="45684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7465191" y="5663530"/>
            <a:ext cx="532296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12833151" y="5663530"/>
            <a:ext cx="258552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"/>
          <p:cNvSpPr/>
          <p:nvPr/>
        </p:nvSpPr>
        <p:spPr>
          <a:xfrm>
            <a:off x="8593071" y="5045050"/>
            <a:ext cx="29401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70% práctica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12591951" y="5045050"/>
            <a:ext cx="29401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30%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7603071" y="693541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8"/>
          <p:cNvSpPr/>
          <p:nvPr/>
        </p:nvSpPr>
        <p:spPr>
          <a:xfrm>
            <a:off x="7988631" y="7252930"/>
            <a:ext cx="370332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Ejercicios de clase con la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12352191" y="711937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0"/>
          <p:cNvSpPr/>
          <p:nvPr/>
        </p:nvSpPr>
        <p:spPr>
          <a:xfrm>
            <a:off x="12737391" y="7436890"/>
            <a:ext cx="42343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Ejercicios complejos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10665231" y="847585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11050791" y="8759890"/>
            <a:ext cx="288000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Casos de uso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99" name="Picture 2" descr="5 Questions to Ask a New Piano Teacher Before You Hire Them"/>
          <p:cNvPicPr/>
          <p:nvPr/>
        </p:nvPicPr>
        <p:blipFill>
          <a:blip r:embed="rId3"/>
          <a:srcRect l="26920" r="7386" b="10803"/>
          <a:stretch/>
        </p:blipFill>
        <p:spPr>
          <a:xfrm>
            <a:off x="5601523" y="1500142"/>
            <a:ext cx="2929654" cy="2665129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13"/>
          <p:cNvSpPr/>
          <p:nvPr/>
        </p:nvSpPr>
        <p:spPr>
          <a:xfrm>
            <a:off x="4879620" y="912960"/>
            <a:ext cx="42645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¡Anímate a participar en clase!</a:t>
            </a:r>
          </a:p>
        </p:txBody>
      </p:sp>
      <p:pic>
        <p:nvPicPr>
          <p:cNvPr id="201" name="Picture 4" descr="Audio Production for Film: 3 Steps to Success - RDM Productions"/>
          <p:cNvPicPr/>
          <p:nvPr/>
        </p:nvPicPr>
        <p:blipFill>
          <a:blip r:embed="rId4"/>
          <a:stretch/>
        </p:blipFill>
        <p:spPr>
          <a:xfrm>
            <a:off x="106920" y="1683431"/>
            <a:ext cx="4264560" cy="248184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14"/>
          <p:cNvSpPr/>
          <p:nvPr/>
        </p:nvSpPr>
        <p:spPr>
          <a:xfrm>
            <a:off x="0" y="860155"/>
            <a:ext cx="50590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Segoe UI"/>
                <a:ea typeface="Arial"/>
              </a:rPr>
              <a:t>Clases grabadas</a:t>
            </a:r>
          </a:p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latin typeface="Segoe UI"/>
              </a:rPr>
              <a:t>Apoyo, imprevistos de asistencia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>
            <a:off x="9562500" y="912960"/>
            <a:ext cx="50590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Asistencia</a:t>
            </a:r>
          </a:p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Obligatorio a todas las clases</a:t>
            </a:r>
          </a:p>
        </p:txBody>
      </p:sp>
      <p:pic>
        <p:nvPicPr>
          <p:cNvPr id="1026" name="Picture 2" descr="mi mundo de papel: pasar lista">
            <a:extLst>
              <a:ext uri="{FF2B5EF4-FFF2-40B4-BE49-F238E27FC236}">
                <a16:creationId xmlns:a16="http://schemas.microsoft.com/office/drawing/2014/main" id="{E0F9F17B-8721-44A1-9859-E2820D41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55" y="1817752"/>
            <a:ext cx="4627609" cy="202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id="{1DD41E9D-A396-4B75-B451-3B2DDC71C807}"/>
              </a:ext>
            </a:extLst>
          </p:cNvPr>
          <p:cNvSpPr/>
          <p:nvPr/>
        </p:nvSpPr>
        <p:spPr>
          <a:xfrm>
            <a:off x="1773965" y="5910850"/>
            <a:ext cx="2803089" cy="2153314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Clase</a:t>
            </a: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3885AD0C-894C-438E-8126-31CE31B30511}"/>
              </a:ext>
            </a:extLst>
          </p:cNvPr>
          <p:cNvSpPr/>
          <p:nvPr/>
        </p:nvSpPr>
        <p:spPr>
          <a:xfrm>
            <a:off x="1773966" y="8133891"/>
            <a:ext cx="2803088" cy="884633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s-ES" dirty="0"/>
              <a:t>Ejercicios</a:t>
            </a:r>
          </a:p>
          <a:p>
            <a:pPr algn="ctr"/>
            <a:r>
              <a:rPr lang="es-ES" dirty="0"/>
              <a:t>Dudas</a:t>
            </a:r>
          </a:p>
          <a:p>
            <a:pPr algn="ctr"/>
            <a:r>
              <a:rPr lang="es-ES" dirty="0"/>
              <a:t>Tutorías</a:t>
            </a:r>
          </a:p>
        </p:txBody>
      </p:sp>
      <p:sp>
        <p:nvSpPr>
          <p:cNvPr id="24" name="CustomShape 13">
            <a:extLst>
              <a:ext uri="{FF2B5EF4-FFF2-40B4-BE49-F238E27FC236}">
                <a16:creationId xmlns:a16="http://schemas.microsoft.com/office/drawing/2014/main" id="{6E496533-AD3A-4FF6-B439-8B69B738D44F}"/>
              </a:ext>
            </a:extLst>
          </p:cNvPr>
          <p:cNvSpPr/>
          <p:nvPr/>
        </p:nvSpPr>
        <p:spPr>
          <a:xfrm>
            <a:off x="1043229" y="5318959"/>
            <a:ext cx="42645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Dinámica</a:t>
            </a:r>
          </a:p>
        </p:txBody>
      </p:sp>
      <p:sp>
        <p:nvSpPr>
          <p:cNvPr id="25" name="CustomShape 13">
            <a:extLst>
              <a:ext uri="{FF2B5EF4-FFF2-40B4-BE49-F238E27FC236}">
                <a16:creationId xmlns:a16="http://schemas.microsoft.com/office/drawing/2014/main" id="{86223AA0-81AB-4F58-AC15-327662639623}"/>
              </a:ext>
            </a:extLst>
          </p:cNvPr>
          <p:cNvSpPr/>
          <p:nvPr/>
        </p:nvSpPr>
        <p:spPr>
          <a:xfrm>
            <a:off x="238963" y="6836385"/>
            <a:ext cx="160853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Mañana</a:t>
            </a:r>
          </a:p>
        </p:txBody>
      </p:sp>
      <p:sp>
        <p:nvSpPr>
          <p:cNvPr id="26" name="CustomShape 13">
            <a:extLst>
              <a:ext uri="{FF2B5EF4-FFF2-40B4-BE49-F238E27FC236}">
                <a16:creationId xmlns:a16="http://schemas.microsoft.com/office/drawing/2014/main" id="{1EFD8A02-F316-4278-B777-7EFD2FE35D55}"/>
              </a:ext>
            </a:extLst>
          </p:cNvPr>
          <p:cNvSpPr/>
          <p:nvPr/>
        </p:nvSpPr>
        <p:spPr>
          <a:xfrm>
            <a:off x="165434" y="8412557"/>
            <a:ext cx="160853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Tarde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82800" y="494280"/>
            <a:ext cx="7124040" cy="137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F7F9F8"/>
                </a:solidFill>
                <a:latin typeface="Segoe UI"/>
                <a:ea typeface="Arial"/>
              </a:rPr>
              <a:t>Medidas COVID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206" name="Google Shape;108;p3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2" descr="😷 Cara Con Mascarilla Médica Emoji"/>
          <p:cNvPicPr/>
          <p:nvPr/>
        </p:nvPicPr>
        <p:blipFill>
          <a:blip r:embed="rId3"/>
          <a:stretch/>
        </p:blipFill>
        <p:spPr>
          <a:xfrm>
            <a:off x="6088320" y="1994760"/>
            <a:ext cx="6110640" cy="6110640"/>
          </a:xfrm>
          <a:prstGeom prst="rect">
            <a:avLst/>
          </a:prstGeom>
          <a:ln w="0"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3429000" y="2672280"/>
            <a:ext cx="31464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Mascarillas en clase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007640" y="4858200"/>
            <a:ext cx="507996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Respetar los turnos de comidas /descansos/entradas/salidas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2552120" y="2929320"/>
            <a:ext cx="4056840" cy="164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Si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tenemos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algún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positivo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,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seguimos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las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clases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desde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casa hasta fin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cuarentena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6088320" y="8129160"/>
            <a:ext cx="6110640" cy="1593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Positivo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de amigo o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conocido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, no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vendrá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al campus y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seguirá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las directrices de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su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medico.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2552120" y="6240600"/>
            <a:ext cx="314640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Si falta gel en la clase, por favor, pídelo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8494560" y="1003320"/>
            <a:ext cx="405684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Distancia seguridad entre mesas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566</Words>
  <Application>Microsoft Office PowerPoint</Application>
  <PresentationFormat>Personalizado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Muli</vt:lpstr>
      <vt:lpstr>Segoe UI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Daniel Ortiz</dc:creator>
  <dc:description/>
  <cp:lastModifiedBy>Daniel Ortiz</cp:lastModifiedBy>
  <cp:revision>52</cp:revision>
  <dcterms:created xsi:type="dcterms:W3CDTF">2006-08-16T00:00:00Z</dcterms:created>
  <dcterms:modified xsi:type="dcterms:W3CDTF">2021-01-25T09:14:12Z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