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  <p:sldId id="261" r:id="rId7"/>
    <p:sldId id="264" r:id="rId8"/>
    <p:sldId id="266" r:id="rId9"/>
    <p:sldId id="263" r:id="rId10"/>
    <p:sldId id="265" r:id="rId11"/>
    <p:sldId id="267" r:id="rId1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s-ES" sz="52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DD025AD-7A1B-4D51-BD2E-4AC347B7D9DF}" type="slidenum">
              <a:rPr lang="e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190E9E-C331-4808-A167-46194B0C05F1}"/>
              </a:ext>
            </a:extLst>
          </p:cNvPr>
          <p:cNvSpPr txBox="1"/>
          <p:nvPr/>
        </p:nvSpPr>
        <p:spPr>
          <a:xfrm>
            <a:off x="1258134" y="2110085"/>
            <a:ext cx="662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RAMP UP</a:t>
            </a:r>
          </a:p>
        </p:txBody>
      </p:sp>
    </p:spTree>
    <p:extLst>
      <p:ext uri="{BB962C8B-B14F-4D97-AF65-F5344CB8AC3E}">
        <p14:creationId xmlns:p14="http://schemas.microsoft.com/office/powerpoint/2010/main" val="298945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190E9E-C331-4808-A167-46194B0C05F1}"/>
              </a:ext>
            </a:extLst>
          </p:cNvPr>
          <p:cNvSpPr txBox="1"/>
          <p:nvPr/>
        </p:nvSpPr>
        <p:spPr>
          <a:xfrm>
            <a:off x="971967" y="2110085"/>
            <a:ext cx="7200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DATA &amp; BUSINESS</a:t>
            </a:r>
          </a:p>
        </p:txBody>
      </p:sp>
    </p:spTree>
    <p:extLst>
      <p:ext uri="{BB962C8B-B14F-4D97-AF65-F5344CB8AC3E}">
        <p14:creationId xmlns:p14="http://schemas.microsoft.com/office/powerpoint/2010/main" val="407167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17840" y="340560"/>
            <a:ext cx="3633120" cy="4574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pc="-1" dirty="0">
                <a:solidFill>
                  <a:srgbClr val="FFFFFF"/>
                </a:solidFill>
                <a:latin typeface="Arial"/>
              </a:rPr>
              <a:t>API en Flask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Línea de comandos</a:t>
            </a:r>
            <a:endParaRPr lang="es-ES" sz="1000" b="0" i="1" strike="noStrike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Crear un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backend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 con Flask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Testeo con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Postman</a:t>
            </a:r>
            <a:endParaRPr lang="es-ES" sz="1000" b="0" i="1" strike="noStrike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Pythonanywhere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pc="-1" dirty="0">
                <a:solidFill>
                  <a:srgbClr val="FFFFFF"/>
                </a:solidFill>
                <a:latin typeface="Arial"/>
              </a:rPr>
              <a:t>Cloud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Virtualización en AWS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Base de datos en AWS</a:t>
            </a:r>
            <a:endParaRPr lang="es-ES" sz="1000" b="0" i="1" strike="noStrike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API en AWS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Testeo con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Postman</a:t>
            </a:r>
            <a:endParaRPr lang="es-ES" sz="1000" b="0" i="1" strike="noStrike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Pythonanywhere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pc="-1" dirty="0">
                <a:solidFill>
                  <a:srgbClr val="FFFFFF"/>
                </a:solidFill>
                <a:latin typeface="Arial"/>
              </a:rPr>
              <a:t>Big Data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Conceptos de sistema distribuido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Cluster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en Google Cloud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Pyspark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pc="-1" dirty="0">
                <a:solidFill>
                  <a:srgbClr val="FFFFFF"/>
                </a:solidFill>
                <a:latin typeface="Arial"/>
              </a:rPr>
              <a:t>Otros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Librería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Proyecto Data Engineer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Storytelling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Roles de Data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Science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i="1" spc="-1" dirty="0">
              <a:solidFill>
                <a:srgbClr val="CCCCCC"/>
              </a:solid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662360" y="340560"/>
            <a:ext cx="4018320" cy="4574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API en Flask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Como poner en producción un servicio de datos para consumirlo vía API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Entender la arquitectura cliente-servidor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Realizar operaciones con archivos en un cmd de Linux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Cloud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Levantar una maquina en un servidor remoto, con y sin interfaz gráfica.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Interactuar con la VM mediante SSH o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Filezilla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Desplegar servicios de PaaS como una API o un SQL.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Subir 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un modelo de ML como una API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Big Data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Ejecutar de manera distribuida un ETL en varias maquinas, mediante la API de Python de Spark: pyspark.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Otros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Como crear un repositorio de código compartido, muy útil en un departamento de desarrollo.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Diferentes maneras de realizar presentaciones y que cale el mensaje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Arquitectura compleja en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cloud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con un back, un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front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y automatización.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endParaRPr lang="es-ES" sz="1000" i="1" spc="-1" dirty="0">
              <a:solidFill>
                <a:srgbClr val="CCCCCC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07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31423" y="807608"/>
            <a:ext cx="3106621" cy="38845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Arial"/>
                <a:ea typeface="Arial"/>
              </a:rPr>
              <a:t>¿Qué hemos visto?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Data Science Toolkit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Jupyter notebook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Git/Github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Pycharm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Python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Basics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Colecciones (listas, tuplas, diccionarios, sets)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Flujos de control: if/else, for, while, try/except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Funciones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Clases y objetos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Módulos y paquetes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i="1" spc="-1" dirty="0">
                <a:solidFill>
                  <a:schemeClr val="bg1">
                    <a:lumMod val="95000"/>
                  </a:schemeClr>
                </a:solidFill>
                <a:latin typeface="Arial"/>
              </a:rPr>
              <a:t>Clean Code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Matemáticas para data science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Álgebra lineal para Numpy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Otros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SQL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Markdown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572000" y="807608"/>
            <a:ext cx="4018320" cy="40487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Data Science Toolkit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Git/GitHub: Manejo con la herramienta de control de versiones más utilizada en la empresa.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Trabajar con la suite de Anaconda: Notebooks de Jupyter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Pycharm. Entorno de desarrollo de empresa: scripting, debugging.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Python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Fundamentos de uno de los lenguajes de programación más utilizados en el mundo.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Aprender a crear programas desde 0. Casos de uso del día a día.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Programación orientada a objetos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Buenas prácticas en el desarrollo de código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Matemáticas para data science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Conceptos fundamentales para el análisis exploratorio de datos.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Otros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SQL: Acceso al tipo de BD más utilizada en las empresas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Markdown: saber formatear texto en notebooks, githubs, artículos en la web...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B168EA6-5D7A-4302-8177-E6CC65EBB1B4}"/>
              </a:ext>
            </a:extLst>
          </p:cNvPr>
          <p:cNvSpPr/>
          <p:nvPr/>
        </p:nvSpPr>
        <p:spPr>
          <a:xfrm>
            <a:off x="406440" y="251127"/>
            <a:ext cx="3944520" cy="453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400" u="sng" spc="-1" dirty="0">
                <a:solidFill>
                  <a:srgbClr val="FFFFFF"/>
                </a:solidFill>
                <a:latin typeface="Arial"/>
              </a:rPr>
              <a:t>RAMP UP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190E9E-C331-4808-A167-46194B0C05F1}"/>
              </a:ext>
            </a:extLst>
          </p:cNvPr>
          <p:cNvSpPr txBox="1"/>
          <p:nvPr/>
        </p:nvSpPr>
        <p:spPr>
          <a:xfrm>
            <a:off x="1258134" y="2110085"/>
            <a:ext cx="662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6412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17840" y="340560"/>
            <a:ext cx="3633120" cy="43248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Python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Variables, tipos de datos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Sentencias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if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/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else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Bucles: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for</a:t>
            </a: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while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Try/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Except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Funciones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Clases y objetos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Módulos y paquetes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Clean Code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17840" y="2123640"/>
            <a:ext cx="4018320" cy="310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 err="1">
                <a:solidFill>
                  <a:srgbClr val="FFFFFF"/>
                </a:solidFill>
                <a:uFillTx/>
                <a:latin typeface="Arial"/>
                <a:ea typeface="Arial"/>
              </a:rPr>
              <a:t>Numpy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Concepto de Array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Atributos del array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Indexing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Slicing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Reshape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Tipos de los datos en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numpy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Concatenado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Sustitución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Copias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Splitting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Agregaciones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Ufuncs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: operaciones aritméticas, trigonométricas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Broadcasting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Máscaras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Ordenación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80D006C7-818B-4656-BE1A-D45FECC0BFE2}"/>
              </a:ext>
            </a:extLst>
          </p:cNvPr>
          <p:cNvSpPr/>
          <p:nvPr/>
        </p:nvSpPr>
        <p:spPr>
          <a:xfrm>
            <a:off x="4238280" y="409309"/>
            <a:ext cx="3633120" cy="2737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Pandas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Estructuras de datos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Series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DataFrame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Index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Selección e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indexing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Exploración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DataFrame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: head, describe,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info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Lectura de datos: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read_csv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Filtrado de filas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Missings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Uniendo tablas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Concat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Merge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Agregaciones: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groupby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Trabajar con texto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Trabajar con Time Series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B89F0FD8-8278-410B-B16C-DEB99945A0E6}"/>
              </a:ext>
            </a:extLst>
          </p:cNvPr>
          <p:cNvSpPr/>
          <p:nvPr/>
        </p:nvSpPr>
        <p:spPr>
          <a:xfrm>
            <a:off x="4238280" y="3301014"/>
            <a:ext cx="3633120" cy="17723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Data </a:t>
            </a:r>
            <a:r>
              <a:rPr lang="es-ES" sz="1500" b="0" u="sng" strike="noStrike" spc="-1" dirty="0" err="1">
                <a:solidFill>
                  <a:srgbClr val="FFFFFF"/>
                </a:solidFill>
                <a:uFillTx/>
                <a:latin typeface="Arial"/>
                <a:ea typeface="Arial"/>
              </a:rPr>
              <a:t>Sources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SQL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Concat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Merge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Lectura/Escritura de archivos: CSV,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txt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Excel, JSON, XML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Requests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APIs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96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362DC8F1-6F84-44B3-A221-5073E5F94AF8}"/>
              </a:ext>
            </a:extLst>
          </p:cNvPr>
          <p:cNvSpPr/>
          <p:nvPr/>
        </p:nvSpPr>
        <p:spPr>
          <a:xfrm>
            <a:off x="605820" y="305850"/>
            <a:ext cx="3633120" cy="392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Numpy y pandas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Manejo de datos matriciales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DataFrames pandas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Merge, pivot, missings, filter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Visualización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Matplotlib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Seaborn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Plotly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Dash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</a:rPr>
              <a:t>Mapas con Folium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Power BI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Streamlit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Data Sources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SQL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Lectura/Escritura archivos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Atacar APIs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Web Scrapping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Archivos JSON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Feature Engineering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Texto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Series Temporales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9C3E1013-8EE7-4319-AFDF-7133C9846101}"/>
              </a:ext>
            </a:extLst>
          </p:cNvPr>
          <p:cNvSpPr/>
          <p:nvPr/>
        </p:nvSpPr>
        <p:spPr>
          <a:xfrm>
            <a:off x="4550340" y="305850"/>
            <a:ext cx="4018320" cy="46319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Numpy y pandas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Comprender el contenido de un dataset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Limpiar un dataset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Reshape de datasets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Visualización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Cómo realizar una analítica descriptiva de tus datos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Aprender a elegir qué gráfica necesito en cada momento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Dashboards interactivos y gratuitos con Python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Realizar un EDA de manera rápida con una herramienta de BI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Montar un dashboard interactivo con una herramienta de BI líder del mercado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Data Sources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1" i="1" strike="noStrike" spc="-1" dirty="0">
                <a:solidFill>
                  <a:srgbClr val="CCCCCC"/>
                </a:solidFill>
                <a:latin typeface="Arial"/>
                <a:ea typeface="Arial"/>
              </a:rPr>
              <a:t>Aprender a buscar tus propias fuentes de datos, sin importar el formato ni el origen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Utilizar servicios de datos publicados mediante una API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Lectura/escritura y manejo de los estándares de archivos más utilizados.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Feature Engineering &amp; Otros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Utilizar </a:t>
            </a: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el eje tiempo para la analítica.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1" i="1" strike="noStrike" spc="-1" dirty="0">
                <a:solidFill>
                  <a:srgbClr val="CCCCCC"/>
                </a:solidFill>
                <a:latin typeface="Arial"/>
                <a:ea typeface="Arial"/>
              </a:rPr>
              <a:t>Crear tu primer programa perfectamente funcional, mediante un IDE profesional</a:t>
            </a: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13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190E9E-C331-4808-A167-46194B0C05F1}"/>
              </a:ext>
            </a:extLst>
          </p:cNvPr>
          <p:cNvSpPr txBox="1"/>
          <p:nvPr/>
        </p:nvSpPr>
        <p:spPr>
          <a:xfrm>
            <a:off x="971967" y="2110085"/>
            <a:ext cx="7200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0971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17840" y="340560"/>
            <a:ext cx="3633120" cy="4574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Aprendizaje Supervisado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Algoritmos de clasificación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Algoritmos de regresión</a:t>
            </a:r>
            <a:endParaRPr lang="es-ES" sz="1000" b="0" i="1" strike="noStrike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Ensembles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Grid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 &amp; Pipelines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Feat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.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Engineering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missings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outliers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NLP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Aprendizaje </a:t>
            </a:r>
            <a:r>
              <a:rPr lang="es" sz="1100" b="1" spc="-1" dirty="0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o Supervisado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KMeans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PCA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Feat. Selection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Time Series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Propiedades y feat. engineering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ARIMA y Auto_ARIMA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LSTM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NLP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Bag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of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words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y limpieza de texto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Algoritmos de clasificación de texto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Embeddings con RRNN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662360" y="340560"/>
            <a:ext cx="4018320" cy="4574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Aprendizaje Supervisado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Manejo y limpieza de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dataset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 de cara a entrenar un modelo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Predicción de 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targets a partir de una serie de variables, de manera automática.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Automatización del entren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amiento de modelos mediante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GridSearch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y Pipelines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Aprendizaje No </a:t>
            </a:r>
            <a:r>
              <a:rPr lang="es" sz="1100" b="1" spc="-1" dirty="0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upervisado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Segmentación de los datos automáticamente mediante un algoritmo de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clustering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Técnicas de selección de variables, útiles para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datasets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muy grandes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Time Series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Trabajar con datos temporales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Análisis de la estacionalidad, estacionariedad, tendencia y ruido de un TS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Predicciones y proyecciones de TS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pc="-1" dirty="0">
                <a:solidFill>
                  <a:srgbClr val="FFFFFF"/>
                </a:solidFill>
                <a:latin typeface="Arial"/>
                <a:ea typeface="Arial"/>
              </a:rPr>
              <a:t>NLP</a:t>
            </a:r>
            <a:endParaRPr lang="es-ES" sz="1100" b="1" strike="noStrike" spc="-1" dirty="0">
              <a:solidFill>
                <a:srgbClr val="FFFFFF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Transformación y limpieza del texto, previo a modelo de Machine Learning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</a:rPr>
              <a:t>Clasificadores de texto mediante algoritmos clasicos supervisados y RRNN.</a:t>
            </a: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49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17840" y="340560"/>
            <a:ext cx="3633120" cy="4574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lang="es-ES" sz="1500" b="0" strike="noStrike" spc="-1" dirty="0">
              <a:latin typeface="Arial"/>
            </a:endParaRP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Deep </a:t>
            </a:r>
            <a:r>
              <a:rPr lang="es-ES" sz="1100" b="1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Learning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RRNN para clasificación y regresión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RRNN convolucionales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Transfer-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Learning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pc="-1" dirty="0">
                <a:solidFill>
                  <a:srgbClr val="FFFFFF"/>
                </a:solidFill>
                <a:latin typeface="Arial"/>
              </a:rPr>
              <a:t>Otros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Proyectos: Cómo es un proyecto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End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to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End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de Machine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Learning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Portfolio: Herramientas para crear una web donde mostrar los proyectos personales y del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bootcamp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.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662360" y="340560"/>
            <a:ext cx="4018320" cy="4574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Deep </a:t>
            </a:r>
            <a:r>
              <a:rPr lang="es-ES" sz="1100" b="1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Learning</a:t>
            </a:r>
            <a:endParaRPr lang="es-ES" sz="1100" b="1" strike="noStrike" spc="-1" dirty="0">
              <a:solidFill>
                <a:srgbClr val="FFFFFF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Cómo utilizar RRNN para datos no estructurados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</a:rPr>
              <a:t>Pre</a:t>
            </a:r>
            <a:r>
              <a:rPr lang="es" sz="1000" i="1" spc="-1" dirty="0">
                <a:solidFill>
                  <a:srgbClr val="CCCCCC"/>
                </a:solidFill>
                <a:latin typeface="Arial"/>
              </a:rPr>
              <a:t>dicción de imágenes mediante RRNN Convolucionales</a:t>
            </a: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" sz="1000" i="1" spc="-1" dirty="0">
              <a:solidFill>
                <a:srgbClr val="CCCCCC"/>
              </a:solidFill>
              <a:latin typeface="Arial"/>
            </a:endParaRP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" sz="1000" i="1" spc="-1" dirty="0">
              <a:solidFill>
                <a:srgbClr val="CCCCCC"/>
              </a:solidFill>
              <a:latin typeface="Arial"/>
            </a:endParaRP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" sz="1000" i="1" spc="-1" dirty="0">
              <a:solidFill>
                <a:srgbClr val="CCCCCC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Otros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Diseño de un pipeline de operaciones en un proyecto de Machine Learning. Roles de cada etapa. Planteamientos iniciales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Implementación de webs en poco tiempo y sin conocimiento previo en desarrollo web, de cara a alojar un blog/portfolio.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45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17840" y="340560"/>
            <a:ext cx="3633120" cy="20622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Modelos Supervisados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200" i="1" spc="-1" dirty="0">
                <a:solidFill>
                  <a:srgbClr val="FFFFFF"/>
                </a:solidFill>
                <a:latin typeface="Arial"/>
              </a:rPr>
              <a:t>Clasificación</a:t>
            </a:r>
            <a:endParaRPr lang="es-ES" sz="1500" b="0" i="1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Regresión logística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Árboles de decisión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KNN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SVM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Random Forest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Gradient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boosting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Adaboost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XGBoost</a:t>
            </a: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506ECF2F-8839-421F-8702-CB1CD39E561B}"/>
              </a:ext>
            </a:extLst>
          </p:cNvPr>
          <p:cNvSpPr/>
          <p:nvPr/>
        </p:nvSpPr>
        <p:spPr>
          <a:xfrm>
            <a:off x="717840" y="2690651"/>
            <a:ext cx="3633120" cy="20622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tabLst>
                <a:tab pos="0" algn="l"/>
              </a:tabLst>
            </a:pPr>
            <a:r>
              <a:rPr lang="es-ES" sz="1200" i="1" spc="-1" dirty="0">
                <a:solidFill>
                  <a:srgbClr val="FFFFFF"/>
                </a:solidFill>
                <a:latin typeface="Arial"/>
              </a:rPr>
              <a:t>Regresión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Regresión lineal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Ridge, Lasso y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ElasticNet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KNN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Regressor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SVM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Regressor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Random Forest Regressor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Gradient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boosting</a:t>
            </a: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Regressor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Adaboost Regressor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XGBoost Regressor</a:t>
            </a: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7CBFE4D5-F4BD-440E-B7CD-F1544121A040}"/>
              </a:ext>
            </a:extLst>
          </p:cNvPr>
          <p:cNvSpPr/>
          <p:nvPr/>
        </p:nvSpPr>
        <p:spPr>
          <a:xfrm>
            <a:off x="4350960" y="417988"/>
            <a:ext cx="3633120" cy="20622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Modelos No Supervisados</a:t>
            </a:r>
            <a:endParaRPr lang="es-ES" sz="1500" b="0" i="1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Kmeans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DBSCAN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PCA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Feature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selection</a:t>
            </a:r>
            <a:endParaRPr lang="es" sz="1000" i="1" spc="-1" dirty="0">
              <a:solidFill>
                <a:srgbClr val="CCCCCC"/>
              </a:solidFill>
              <a:latin typeface="Arial"/>
            </a:endParaRP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3BC1CB7D-559E-4D5C-8613-275DA6B139F0}"/>
              </a:ext>
            </a:extLst>
          </p:cNvPr>
          <p:cNvSpPr/>
          <p:nvPr/>
        </p:nvSpPr>
        <p:spPr>
          <a:xfrm>
            <a:off x="4350960" y="1706124"/>
            <a:ext cx="3633120" cy="17030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i="1" u="sng" spc="-1" dirty="0">
                <a:solidFill>
                  <a:srgbClr val="FFFFFF"/>
                </a:solidFill>
                <a:latin typeface="Arial"/>
              </a:rPr>
              <a:t>Redes Neuronales</a:t>
            </a:r>
            <a:endParaRPr lang="es-ES" sz="1500" b="0" i="1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Datos estructurados: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Clasificación binaria y multiclase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Regresión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Datos no estructurados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Redes convolucionales para imágenes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Embeddings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Series temporales con LSTM</a:t>
            </a: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8C57BBD1-A803-412C-986F-9D25044697A7}"/>
              </a:ext>
            </a:extLst>
          </p:cNvPr>
          <p:cNvSpPr/>
          <p:nvPr/>
        </p:nvSpPr>
        <p:spPr>
          <a:xfrm>
            <a:off x="4350960" y="3409194"/>
            <a:ext cx="3633120" cy="13437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i="1" u="sng" spc="-1" dirty="0">
                <a:solidFill>
                  <a:srgbClr val="FFFFFF"/>
                </a:solidFill>
                <a:latin typeface="Arial"/>
              </a:rPr>
              <a:t>Time Series</a:t>
            </a:r>
            <a:endParaRPr lang="es-ES" sz="1500" b="0" i="1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AR, MA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ARIMA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Algoritmos no regresivos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LSTM</a:t>
            </a: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21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1067</Words>
  <Application>Microsoft Office PowerPoint</Application>
  <PresentationFormat>Presentación en pantalla (16:9)</PresentationFormat>
  <Paragraphs>313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Daniel Ortiz</cp:lastModifiedBy>
  <cp:revision>14</cp:revision>
  <dcterms:modified xsi:type="dcterms:W3CDTF">2021-05-11T11:08:50Z</dcterms:modified>
  <dc:language>es-ES</dc:language>
</cp:coreProperties>
</file>