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6" r:id="rId3"/>
    <p:sldId id="259" r:id="rId4"/>
    <p:sldId id="260" r:id="rId5"/>
    <p:sldId id="257" r:id="rId6"/>
    <p:sldId id="258" r:id="rId7"/>
    <p:sldId id="261" r:id="rId8"/>
    <p:sldId id="262" r:id="rId9"/>
    <p:sldId id="263" r:id="rId10"/>
    <p:sldId id="264" r:id="rId11"/>
    <p:sldId id="265"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07"/>
    <p:restoredTop sz="69502"/>
  </p:normalViewPr>
  <p:slideViewPr>
    <p:cSldViewPr snapToGrid="0" snapToObjects="1">
      <p:cViewPr varScale="1">
        <p:scale>
          <a:sx n="59" d="100"/>
          <a:sy n="59" d="100"/>
        </p:scale>
        <p:origin x="208"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546E57-875A-5345-8A72-50A344C765C5}" type="datetimeFigureOut">
              <a:rPr lang="en-US" smtClean="0"/>
              <a:t>3/11/20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B16DE4-91CC-954B-9699-55D40FF90CE3}" type="slidenum">
              <a:rPr lang="en-US" smtClean="0"/>
              <a:t>‹#›</a:t>
            </a:fld>
            <a:endParaRPr lang="en-US"/>
          </a:p>
        </p:txBody>
      </p:sp>
    </p:spTree>
    <p:extLst>
      <p:ext uri="{BB962C8B-B14F-4D97-AF65-F5344CB8AC3E}">
        <p14:creationId xmlns:p14="http://schemas.microsoft.com/office/powerpoint/2010/main" val="1731338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t>
            </a:r>
            <a:r>
              <a:rPr lang="en-US" dirty="0" err="1"/>
              <a:t>Ω</a:t>
            </a:r>
            <a:r>
              <a:rPr lang="en-US" dirty="0"/>
              <a:t>) = 1</a:t>
            </a:r>
            <a:r>
              <a:rPr lang="en-US" dirty="0">
                <a:sym typeface="Wingdings" pitchFamily="2" charset="2"/>
              </a:rPr>
              <a:t> sum of probabilities (or the probability of an element in the sample space to occur has to be 1)</a:t>
            </a:r>
            <a:endParaRPr lang="en-US" dirty="0"/>
          </a:p>
          <a:p>
            <a:endParaRPr lang="en-US" dirty="0"/>
          </a:p>
          <a:p>
            <a:endParaRPr lang="en-US" dirty="0"/>
          </a:p>
          <a:p>
            <a:r>
              <a:rPr lang="en-US" dirty="0"/>
              <a:t>A ∩ B = ∅  means that A and B have no shared commonalities  (disjoint). They do not overlap in sample space and thus their union set is empty</a:t>
            </a:r>
          </a:p>
          <a:p>
            <a:r>
              <a:rPr lang="en-US" dirty="0"/>
              <a:t>This means that if two sets have nothing in common, the probability of both happening is just the summation of their probabilities. In terms of sample space, this makes perfect sense as you can image union of two separate areas in a space that adds up to 1 will be their sum.</a:t>
            </a:r>
          </a:p>
        </p:txBody>
      </p:sp>
      <p:sp>
        <p:nvSpPr>
          <p:cNvPr id="4" name="Slide Number Placeholder 3"/>
          <p:cNvSpPr>
            <a:spLocks noGrp="1"/>
          </p:cNvSpPr>
          <p:nvPr>
            <p:ph type="sldNum" sz="quarter" idx="5"/>
          </p:nvPr>
        </p:nvSpPr>
        <p:spPr/>
        <p:txBody>
          <a:bodyPr/>
          <a:lstStyle/>
          <a:p>
            <a:fld id="{37B16DE4-91CC-954B-9699-55D40FF90CE3}" type="slidenum">
              <a:rPr lang="en-US" smtClean="0"/>
              <a:t>3</a:t>
            </a:fld>
            <a:endParaRPr lang="en-US"/>
          </a:p>
        </p:txBody>
      </p:sp>
    </p:spTree>
    <p:extLst>
      <p:ext uri="{BB962C8B-B14F-4D97-AF65-F5344CB8AC3E}">
        <p14:creationId xmlns:p14="http://schemas.microsoft.com/office/powerpoint/2010/main" val="509506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of space with x points all with the same probability</a:t>
            </a:r>
          </a:p>
        </p:txBody>
      </p:sp>
      <p:sp>
        <p:nvSpPr>
          <p:cNvPr id="4" name="Slide Number Placeholder 3"/>
          <p:cNvSpPr>
            <a:spLocks noGrp="1"/>
          </p:cNvSpPr>
          <p:nvPr>
            <p:ph type="sldNum" sz="quarter" idx="5"/>
          </p:nvPr>
        </p:nvSpPr>
        <p:spPr/>
        <p:txBody>
          <a:bodyPr/>
          <a:lstStyle/>
          <a:p>
            <a:fld id="{37B16DE4-91CC-954B-9699-55D40FF90CE3}" type="slidenum">
              <a:rPr lang="en-US" smtClean="0"/>
              <a:t>7</a:t>
            </a:fld>
            <a:endParaRPr lang="en-US"/>
          </a:p>
        </p:txBody>
      </p:sp>
    </p:spTree>
    <p:extLst>
      <p:ext uri="{BB962C8B-B14F-4D97-AF65-F5344CB8AC3E}">
        <p14:creationId xmlns:p14="http://schemas.microsoft.com/office/powerpoint/2010/main" val="455126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Uniform </a:t>
            </a:r>
            <a:r>
              <a:rPr lang="en-US" dirty="0">
                <a:sym typeface="Wingdings" pitchFamily="2" charset="2"/>
              </a:rPr>
              <a:t> think of a space where all positions have a probability of occurring</a:t>
            </a:r>
            <a:endParaRPr lang="en-US" dirty="0"/>
          </a:p>
        </p:txBody>
      </p:sp>
      <p:sp>
        <p:nvSpPr>
          <p:cNvPr id="4" name="Slide Number Placeholder 3"/>
          <p:cNvSpPr>
            <a:spLocks noGrp="1"/>
          </p:cNvSpPr>
          <p:nvPr>
            <p:ph type="sldNum" sz="quarter" idx="5"/>
          </p:nvPr>
        </p:nvSpPr>
        <p:spPr/>
        <p:txBody>
          <a:bodyPr/>
          <a:lstStyle/>
          <a:p>
            <a:fld id="{37B16DE4-91CC-954B-9699-55D40FF90CE3}" type="slidenum">
              <a:rPr lang="en-US" smtClean="0"/>
              <a:t>8</a:t>
            </a:fld>
            <a:endParaRPr lang="en-US"/>
          </a:p>
        </p:txBody>
      </p:sp>
    </p:spTree>
    <p:extLst>
      <p:ext uri="{BB962C8B-B14F-4D97-AF65-F5344CB8AC3E}">
        <p14:creationId xmlns:p14="http://schemas.microsoft.com/office/powerpoint/2010/main" val="564508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means subset</a:t>
            </a:r>
          </a:p>
          <a:p>
            <a:r>
              <a:rPr lang="en-US" dirty="0"/>
              <a:t>In [0,1] as uncountable, it is not the same as all integers because you cannot define a correspondence to 1. if the interval was [0,1), then it would be countable</a:t>
            </a:r>
          </a:p>
        </p:txBody>
      </p:sp>
      <p:sp>
        <p:nvSpPr>
          <p:cNvPr id="4" name="Slide Number Placeholder 3"/>
          <p:cNvSpPr>
            <a:spLocks noGrp="1"/>
          </p:cNvSpPr>
          <p:nvPr>
            <p:ph type="sldNum" sz="quarter" idx="5"/>
          </p:nvPr>
        </p:nvSpPr>
        <p:spPr/>
        <p:txBody>
          <a:bodyPr/>
          <a:lstStyle/>
          <a:p>
            <a:fld id="{37B16DE4-91CC-954B-9699-55D40FF90CE3}" type="slidenum">
              <a:rPr lang="en-US" smtClean="0"/>
              <a:t>11</a:t>
            </a:fld>
            <a:endParaRPr lang="en-US"/>
          </a:p>
        </p:txBody>
      </p:sp>
    </p:spTree>
    <p:extLst>
      <p:ext uri="{BB962C8B-B14F-4D97-AF65-F5344CB8AC3E}">
        <p14:creationId xmlns:p14="http://schemas.microsoft.com/office/powerpoint/2010/main" val="668684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Assuming that only B happens, the corresponding probability of A happening is the probability of A if B was the entire sample space. Basically the intersection of A,B, is the part of A that lies within the probability of B. Remember that we are dealing with sample spaces where there are zones that have points with equal probability which define either A or B. This takes into consideration all of the sample spaces not just the shared ones. Does not work when the probability of B is 0</a:t>
            </a:r>
          </a:p>
          <a:p>
            <a:endParaRPr lang="en-US" dirty="0"/>
          </a:p>
        </p:txBody>
      </p:sp>
      <p:sp>
        <p:nvSpPr>
          <p:cNvPr id="4" name="Slide Number Placeholder 3"/>
          <p:cNvSpPr>
            <a:spLocks noGrp="1"/>
          </p:cNvSpPr>
          <p:nvPr>
            <p:ph type="sldNum" sz="quarter" idx="5"/>
          </p:nvPr>
        </p:nvSpPr>
        <p:spPr/>
        <p:txBody>
          <a:bodyPr/>
          <a:lstStyle/>
          <a:p>
            <a:fld id="{37B16DE4-91CC-954B-9699-55D40FF90CE3}" type="slidenum">
              <a:rPr lang="en-US" smtClean="0"/>
              <a:t>14</a:t>
            </a:fld>
            <a:endParaRPr lang="en-US"/>
          </a:p>
        </p:txBody>
      </p:sp>
    </p:spTree>
    <p:extLst>
      <p:ext uri="{BB962C8B-B14F-4D97-AF65-F5344CB8AC3E}">
        <p14:creationId xmlns:p14="http://schemas.microsoft.com/office/powerpoint/2010/main" val="3808947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0C86E-3858-864E-A41E-EB1C22A101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56EFEE-8119-D243-8D53-473797D9D5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6F7A40-0EBE-8448-A638-06368F6F77F9}"/>
              </a:ext>
            </a:extLst>
          </p:cNvPr>
          <p:cNvSpPr>
            <a:spLocks noGrp="1"/>
          </p:cNvSpPr>
          <p:nvPr>
            <p:ph type="dt" sz="half" idx="10"/>
          </p:nvPr>
        </p:nvSpPr>
        <p:spPr/>
        <p:txBody>
          <a:bodyPr/>
          <a:lstStyle/>
          <a:p>
            <a:fld id="{656006A4-90C1-EE40-B163-8E1CB3A4FBEF}" type="datetimeFigureOut">
              <a:rPr lang="en-US" smtClean="0"/>
              <a:t>3/11/20</a:t>
            </a:fld>
            <a:endParaRPr lang="en-US"/>
          </a:p>
        </p:txBody>
      </p:sp>
      <p:sp>
        <p:nvSpPr>
          <p:cNvPr id="5" name="Footer Placeholder 4">
            <a:extLst>
              <a:ext uri="{FF2B5EF4-FFF2-40B4-BE49-F238E27FC236}">
                <a16:creationId xmlns:a16="http://schemas.microsoft.com/office/drawing/2014/main" id="{377A8578-A900-6D43-9E66-3D25D1EB7B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1A8E1B-3292-584B-8EDB-C7CD3E72D1A7}"/>
              </a:ext>
            </a:extLst>
          </p:cNvPr>
          <p:cNvSpPr>
            <a:spLocks noGrp="1"/>
          </p:cNvSpPr>
          <p:nvPr>
            <p:ph type="sldNum" sz="quarter" idx="12"/>
          </p:nvPr>
        </p:nvSpPr>
        <p:spPr/>
        <p:txBody>
          <a:bodyPr/>
          <a:lstStyle/>
          <a:p>
            <a:fld id="{35A43CDD-85EC-404E-9558-93BDC384B151}" type="slidenum">
              <a:rPr lang="en-US" smtClean="0"/>
              <a:t>‹#›</a:t>
            </a:fld>
            <a:endParaRPr lang="en-US"/>
          </a:p>
        </p:txBody>
      </p:sp>
    </p:spTree>
    <p:extLst>
      <p:ext uri="{BB962C8B-B14F-4D97-AF65-F5344CB8AC3E}">
        <p14:creationId xmlns:p14="http://schemas.microsoft.com/office/powerpoint/2010/main" val="3272362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F1A02-C803-E846-A67D-DEC111761F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A33E90-4248-E142-9E99-7EA4CCE65B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F6C9FF-B270-2442-80BD-45197CFD3B6A}"/>
              </a:ext>
            </a:extLst>
          </p:cNvPr>
          <p:cNvSpPr>
            <a:spLocks noGrp="1"/>
          </p:cNvSpPr>
          <p:nvPr>
            <p:ph type="dt" sz="half" idx="10"/>
          </p:nvPr>
        </p:nvSpPr>
        <p:spPr/>
        <p:txBody>
          <a:bodyPr/>
          <a:lstStyle/>
          <a:p>
            <a:fld id="{656006A4-90C1-EE40-B163-8E1CB3A4FBEF}" type="datetimeFigureOut">
              <a:rPr lang="en-US" smtClean="0"/>
              <a:t>3/11/20</a:t>
            </a:fld>
            <a:endParaRPr lang="en-US"/>
          </a:p>
        </p:txBody>
      </p:sp>
      <p:sp>
        <p:nvSpPr>
          <p:cNvPr id="5" name="Footer Placeholder 4">
            <a:extLst>
              <a:ext uri="{FF2B5EF4-FFF2-40B4-BE49-F238E27FC236}">
                <a16:creationId xmlns:a16="http://schemas.microsoft.com/office/drawing/2014/main" id="{6B05E4F8-A6F2-6743-AF9D-4C9B08AC3F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B4F47E-2C91-1F4C-ACCD-92487F34817D}"/>
              </a:ext>
            </a:extLst>
          </p:cNvPr>
          <p:cNvSpPr>
            <a:spLocks noGrp="1"/>
          </p:cNvSpPr>
          <p:nvPr>
            <p:ph type="sldNum" sz="quarter" idx="12"/>
          </p:nvPr>
        </p:nvSpPr>
        <p:spPr/>
        <p:txBody>
          <a:bodyPr/>
          <a:lstStyle/>
          <a:p>
            <a:fld id="{35A43CDD-85EC-404E-9558-93BDC384B151}" type="slidenum">
              <a:rPr lang="en-US" smtClean="0"/>
              <a:t>‹#›</a:t>
            </a:fld>
            <a:endParaRPr lang="en-US"/>
          </a:p>
        </p:txBody>
      </p:sp>
    </p:spTree>
    <p:extLst>
      <p:ext uri="{BB962C8B-B14F-4D97-AF65-F5344CB8AC3E}">
        <p14:creationId xmlns:p14="http://schemas.microsoft.com/office/powerpoint/2010/main" val="3309498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03E095-4BDE-ED41-86F0-1A1EB7DC43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7FDA46-6A50-F945-BA82-A297B6A79D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FAD9CB-4A4D-5849-868E-9AA1300F7D62}"/>
              </a:ext>
            </a:extLst>
          </p:cNvPr>
          <p:cNvSpPr>
            <a:spLocks noGrp="1"/>
          </p:cNvSpPr>
          <p:nvPr>
            <p:ph type="dt" sz="half" idx="10"/>
          </p:nvPr>
        </p:nvSpPr>
        <p:spPr/>
        <p:txBody>
          <a:bodyPr/>
          <a:lstStyle/>
          <a:p>
            <a:fld id="{656006A4-90C1-EE40-B163-8E1CB3A4FBEF}" type="datetimeFigureOut">
              <a:rPr lang="en-US" smtClean="0"/>
              <a:t>3/11/20</a:t>
            </a:fld>
            <a:endParaRPr lang="en-US"/>
          </a:p>
        </p:txBody>
      </p:sp>
      <p:sp>
        <p:nvSpPr>
          <p:cNvPr id="5" name="Footer Placeholder 4">
            <a:extLst>
              <a:ext uri="{FF2B5EF4-FFF2-40B4-BE49-F238E27FC236}">
                <a16:creationId xmlns:a16="http://schemas.microsoft.com/office/drawing/2014/main" id="{4B6CB66C-B9FB-774B-8410-FF057598A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442A4A-ED5D-AF49-B8E9-813764B2FAEA}"/>
              </a:ext>
            </a:extLst>
          </p:cNvPr>
          <p:cNvSpPr>
            <a:spLocks noGrp="1"/>
          </p:cNvSpPr>
          <p:nvPr>
            <p:ph type="sldNum" sz="quarter" idx="12"/>
          </p:nvPr>
        </p:nvSpPr>
        <p:spPr/>
        <p:txBody>
          <a:bodyPr/>
          <a:lstStyle/>
          <a:p>
            <a:fld id="{35A43CDD-85EC-404E-9558-93BDC384B151}" type="slidenum">
              <a:rPr lang="en-US" smtClean="0"/>
              <a:t>‹#›</a:t>
            </a:fld>
            <a:endParaRPr lang="en-US"/>
          </a:p>
        </p:txBody>
      </p:sp>
    </p:spTree>
    <p:extLst>
      <p:ext uri="{BB962C8B-B14F-4D97-AF65-F5344CB8AC3E}">
        <p14:creationId xmlns:p14="http://schemas.microsoft.com/office/powerpoint/2010/main" val="1036745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3C0D1-824F-1447-AF56-B592B891D0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ED8355-B654-2744-8608-3155862F7F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B3E9A6-CC94-F24C-84A9-A1EA93F3F658}"/>
              </a:ext>
            </a:extLst>
          </p:cNvPr>
          <p:cNvSpPr>
            <a:spLocks noGrp="1"/>
          </p:cNvSpPr>
          <p:nvPr>
            <p:ph type="dt" sz="half" idx="10"/>
          </p:nvPr>
        </p:nvSpPr>
        <p:spPr/>
        <p:txBody>
          <a:bodyPr/>
          <a:lstStyle/>
          <a:p>
            <a:fld id="{656006A4-90C1-EE40-B163-8E1CB3A4FBEF}" type="datetimeFigureOut">
              <a:rPr lang="en-US" smtClean="0"/>
              <a:t>3/11/20</a:t>
            </a:fld>
            <a:endParaRPr lang="en-US"/>
          </a:p>
        </p:txBody>
      </p:sp>
      <p:sp>
        <p:nvSpPr>
          <p:cNvPr id="5" name="Footer Placeholder 4">
            <a:extLst>
              <a:ext uri="{FF2B5EF4-FFF2-40B4-BE49-F238E27FC236}">
                <a16:creationId xmlns:a16="http://schemas.microsoft.com/office/drawing/2014/main" id="{C504D5C0-173E-F547-A818-7BF3883D9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D0AFD9-B11C-CC4E-9DA2-1C7E8530EF00}"/>
              </a:ext>
            </a:extLst>
          </p:cNvPr>
          <p:cNvSpPr>
            <a:spLocks noGrp="1"/>
          </p:cNvSpPr>
          <p:nvPr>
            <p:ph type="sldNum" sz="quarter" idx="12"/>
          </p:nvPr>
        </p:nvSpPr>
        <p:spPr/>
        <p:txBody>
          <a:bodyPr/>
          <a:lstStyle/>
          <a:p>
            <a:fld id="{35A43CDD-85EC-404E-9558-93BDC384B151}" type="slidenum">
              <a:rPr lang="en-US" smtClean="0"/>
              <a:t>‹#›</a:t>
            </a:fld>
            <a:endParaRPr lang="en-US"/>
          </a:p>
        </p:txBody>
      </p:sp>
    </p:spTree>
    <p:extLst>
      <p:ext uri="{BB962C8B-B14F-4D97-AF65-F5344CB8AC3E}">
        <p14:creationId xmlns:p14="http://schemas.microsoft.com/office/powerpoint/2010/main" val="2544813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A7A2C-2975-1B42-AE3E-7CB12E1605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9BD225-0F38-0849-A3C3-D2DD819367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936078-FD89-6544-8603-A9D9F6090DD0}"/>
              </a:ext>
            </a:extLst>
          </p:cNvPr>
          <p:cNvSpPr>
            <a:spLocks noGrp="1"/>
          </p:cNvSpPr>
          <p:nvPr>
            <p:ph type="dt" sz="half" idx="10"/>
          </p:nvPr>
        </p:nvSpPr>
        <p:spPr/>
        <p:txBody>
          <a:bodyPr/>
          <a:lstStyle/>
          <a:p>
            <a:fld id="{656006A4-90C1-EE40-B163-8E1CB3A4FBEF}" type="datetimeFigureOut">
              <a:rPr lang="en-US" smtClean="0"/>
              <a:t>3/11/20</a:t>
            </a:fld>
            <a:endParaRPr lang="en-US"/>
          </a:p>
        </p:txBody>
      </p:sp>
      <p:sp>
        <p:nvSpPr>
          <p:cNvPr id="5" name="Footer Placeholder 4">
            <a:extLst>
              <a:ext uri="{FF2B5EF4-FFF2-40B4-BE49-F238E27FC236}">
                <a16:creationId xmlns:a16="http://schemas.microsoft.com/office/drawing/2014/main" id="{99FA75D4-8132-6341-98C3-A70573FB10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3A38D-A151-5F45-82AE-37CF4D01DE6F}"/>
              </a:ext>
            </a:extLst>
          </p:cNvPr>
          <p:cNvSpPr>
            <a:spLocks noGrp="1"/>
          </p:cNvSpPr>
          <p:nvPr>
            <p:ph type="sldNum" sz="quarter" idx="12"/>
          </p:nvPr>
        </p:nvSpPr>
        <p:spPr/>
        <p:txBody>
          <a:bodyPr/>
          <a:lstStyle/>
          <a:p>
            <a:fld id="{35A43CDD-85EC-404E-9558-93BDC384B151}" type="slidenum">
              <a:rPr lang="en-US" smtClean="0"/>
              <a:t>‹#›</a:t>
            </a:fld>
            <a:endParaRPr lang="en-US"/>
          </a:p>
        </p:txBody>
      </p:sp>
    </p:spTree>
    <p:extLst>
      <p:ext uri="{BB962C8B-B14F-4D97-AF65-F5344CB8AC3E}">
        <p14:creationId xmlns:p14="http://schemas.microsoft.com/office/powerpoint/2010/main" val="3658176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6FBBB-1E2C-CE46-BB7C-3C7DB4FF4D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65A0A9-DE85-E545-BBB0-71A4106D8C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2671A2-FCFF-3744-B79E-FA4AA87F6D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F82684-03E6-2F4B-83FD-1DBF972AAE2A}"/>
              </a:ext>
            </a:extLst>
          </p:cNvPr>
          <p:cNvSpPr>
            <a:spLocks noGrp="1"/>
          </p:cNvSpPr>
          <p:nvPr>
            <p:ph type="dt" sz="half" idx="10"/>
          </p:nvPr>
        </p:nvSpPr>
        <p:spPr/>
        <p:txBody>
          <a:bodyPr/>
          <a:lstStyle/>
          <a:p>
            <a:fld id="{656006A4-90C1-EE40-B163-8E1CB3A4FBEF}" type="datetimeFigureOut">
              <a:rPr lang="en-US" smtClean="0"/>
              <a:t>3/11/20</a:t>
            </a:fld>
            <a:endParaRPr lang="en-US"/>
          </a:p>
        </p:txBody>
      </p:sp>
      <p:sp>
        <p:nvSpPr>
          <p:cNvPr id="6" name="Footer Placeholder 5">
            <a:extLst>
              <a:ext uri="{FF2B5EF4-FFF2-40B4-BE49-F238E27FC236}">
                <a16:creationId xmlns:a16="http://schemas.microsoft.com/office/drawing/2014/main" id="{255E932C-A573-5645-935C-B6A39B4FD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DF2C12-7E16-544A-8D82-6510F336791A}"/>
              </a:ext>
            </a:extLst>
          </p:cNvPr>
          <p:cNvSpPr>
            <a:spLocks noGrp="1"/>
          </p:cNvSpPr>
          <p:nvPr>
            <p:ph type="sldNum" sz="quarter" idx="12"/>
          </p:nvPr>
        </p:nvSpPr>
        <p:spPr/>
        <p:txBody>
          <a:bodyPr/>
          <a:lstStyle/>
          <a:p>
            <a:fld id="{35A43CDD-85EC-404E-9558-93BDC384B151}" type="slidenum">
              <a:rPr lang="en-US" smtClean="0"/>
              <a:t>‹#›</a:t>
            </a:fld>
            <a:endParaRPr lang="en-US"/>
          </a:p>
        </p:txBody>
      </p:sp>
    </p:spTree>
    <p:extLst>
      <p:ext uri="{BB962C8B-B14F-4D97-AF65-F5344CB8AC3E}">
        <p14:creationId xmlns:p14="http://schemas.microsoft.com/office/powerpoint/2010/main" val="1832104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F8509-5A5B-0644-8A40-C11E97ED96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EBC6AF-9481-6649-A9A2-F0254A4BD7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83DB48-D244-7A44-B794-117F8C6969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FB2E97-218B-CD4F-B6BF-F17608B0CC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E9B186-86CE-4C4A-AE09-7BB4E71D5B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E3667F-5D76-7F49-BF09-6F3B495A39D8}"/>
              </a:ext>
            </a:extLst>
          </p:cNvPr>
          <p:cNvSpPr>
            <a:spLocks noGrp="1"/>
          </p:cNvSpPr>
          <p:nvPr>
            <p:ph type="dt" sz="half" idx="10"/>
          </p:nvPr>
        </p:nvSpPr>
        <p:spPr/>
        <p:txBody>
          <a:bodyPr/>
          <a:lstStyle/>
          <a:p>
            <a:fld id="{656006A4-90C1-EE40-B163-8E1CB3A4FBEF}" type="datetimeFigureOut">
              <a:rPr lang="en-US" smtClean="0"/>
              <a:t>3/11/20</a:t>
            </a:fld>
            <a:endParaRPr lang="en-US"/>
          </a:p>
        </p:txBody>
      </p:sp>
      <p:sp>
        <p:nvSpPr>
          <p:cNvPr id="8" name="Footer Placeholder 7">
            <a:extLst>
              <a:ext uri="{FF2B5EF4-FFF2-40B4-BE49-F238E27FC236}">
                <a16:creationId xmlns:a16="http://schemas.microsoft.com/office/drawing/2014/main" id="{497DDE17-CF03-4E49-9DF9-8C58C869FF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79F0B3-4700-2043-90BF-F226FDE8C6C1}"/>
              </a:ext>
            </a:extLst>
          </p:cNvPr>
          <p:cNvSpPr>
            <a:spLocks noGrp="1"/>
          </p:cNvSpPr>
          <p:nvPr>
            <p:ph type="sldNum" sz="quarter" idx="12"/>
          </p:nvPr>
        </p:nvSpPr>
        <p:spPr/>
        <p:txBody>
          <a:bodyPr/>
          <a:lstStyle/>
          <a:p>
            <a:fld id="{35A43CDD-85EC-404E-9558-93BDC384B151}" type="slidenum">
              <a:rPr lang="en-US" smtClean="0"/>
              <a:t>‹#›</a:t>
            </a:fld>
            <a:endParaRPr lang="en-US"/>
          </a:p>
        </p:txBody>
      </p:sp>
    </p:spTree>
    <p:extLst>
      <p:ext uri="{BB962C8B-B14F-4D97-AF65-F5344CB8AC3E}">
        <p14:creationId xmlns:p14="http://schemas.microsoft.com/office/powerpoint/2010/main" val="2862401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61F12-6157-9A48-A821-0B6137DC56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97019B-D643-AF4A-AD13-4C57A5E00C5D}"/>
              </a:ext>
            </a:extLst>
          </p:cNvPr>
          <p:cNvSpPr>
            <a:spLocks noGrp="1"/>
          </p:cNvSpPr>
          <p:nvPr>
            <p:ph type="dt" sz="half" idx="10"/>
          </p:nvPr>
        </p:nvSpPr>
        <p:spPr/>
        <p:txBody>
          <a:bodyPr/>
          <a:lstStyle/>
          <a:p>
            <a:fld id="{656006A4-90C1-EE40-B163-8E1CB3A4FBEF}" type="datetimeFigureOut">
              <a:rPr lang="en-US" smtClean="0"/>
              <a:t>3/11/20</a:t>
            </a:fld>
            <a:endParaRPr lang="en-US"/>
          </a:p>
        </p:txBody>
      </p:sp>
      <p:sp>
        <p:nvSpPr>
          <p:cNvPr id="4" name="Footer Placeholder 3">
            <a:extLst>
              <a:ext uri="{FF2B5EF4-FFF2-40B4-BE49-F238E27FC236}">
                <a16:creationId xmlns:a16="http://schemas.microsoft.com/office/drawing/2014/main" id="{ACB6FC21-6EF4-604D-B0DB-347A8CE650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46258B-A05D-2543-806D-A3E6DCD4F8F0}"/>
              </a:ext>
            </a:extLst>
          </p:cNvPr>
          <p:cNvSpPr>
            <a:spLocks noGrp="1"/>
          </p:cNvSpPr>
          <p:nvPr>
            <p:ph type="sldNum" sz="quarter" idx="12"/>
          </p:nvPr>
        </p:nvSpPr>
        <p:spPr/>
        <p:txBody>
          <a:bodyPr/>
          <a:lstStyle/>
          <a:p>
            <a:fld id="{35A43CDD-85EC-404E-9558-93BDC384B151}" type="slidenum">
              <a:rPr lang="en-US" smtClean="0"/>
              <a:t>‹#›</a:t>
            </a:fld>
            <a:endParaRPr lang="en-US"/>
          </a:p>
        </p:txBody>
      </p:sp>
    </p:spTree>
    <p:extLst>
      <p:ext uri="{BB962C8B-B14F-4D97-AF65-F5344CB8AC3E}">
        <p14:creationId xmlns:p14="http://schemas.microsoft.com/office/powerpoint/2010/main" val="511120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46C38B-574D-A24F-92CF-1E8BBD5CA0DD}"/>
              </a:ext>
            </a:extLst>
          </p:cNvPr>
          <p:cNvSpPr>
            <a:spLocks noGrp="1"/>
          </p:cNvSpPr>
          <p:nvPr>
            <p:ph type="dt" sz="half" idx="10"/>
          </p:nvPr>
        </p:nvSpPr>
        <p:spPr/>
        <p:txBody>
          <a:bodyPr/>
          <a:lstStyle/>
          <a:p>
            <a:fld id="{656006A4-90C1-EE40-B163-8E1CB3A4FBEF}" type="datetimeFigureOut">
              <a:rPr lang="en-US" smtClean="0"/>
              <a:t>3/11/20</a:t>
            </a:fld>
            <a:endParaRPr lang="en-US"/>
          </a:p>
        </p:txBody>
      </p:sp>
      <p:sp>
        <p:nvSpPr>
          <p:cNvPr id="3" name="Footer Placeholder 2">
            <a:extLst>
              <a:ext uri="{FF2B5EF4-FFF2-40B4-BE49-F238E27FC236}">
                <a16:creationId xmlns:a16="http://schemas.microsoft.com/office/drawing/2014/main" id="{704A1E9B-F055-4E4C-B6EB-E528A665BC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E7453F-34B6-BC4B-B244-AB9FC616E92C}"/>
              </a:ext>
            </a:extLst>
          </p:cNvPr>
          <p:cNvSpPr>
            <a:spLocks noGrp="1"/>
          </p:cNvSpPr>
          <p:nvPr>
            <p:ph type="sldNum" sz="quarter" idx="12"/>
          </p:nvPr>
        </p:nvSpPr>
        <p:spPr/>
        <p:txBody>
          <a:bodyPr/>
          <a:lstStyle/>
          <a:p>
            <a:fld id="{35A43CDD-85EC-404E-9558-93BDC384B151}" type="slidenum">
              <a:rPr lang="en-US" smtClean="0"/>
              <a:t>‹#›</a:t>
            </a:fld>
            <a:endParaRPr lang="en-US"/>
          </a:p>
        </p:txBody>
      </p:sp>
    </p:spTree>
    <p:extLst>
      <p:ext uri="{BB962C8B-B14F-4D97-AF65-F5344CB8AC3E}">
        <p14:creationId xmlns:p14="http://schemas.microsoft.com/office/powerpoint/2010/main" val="1001010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4C21F-B11F-9C48-9871-CAD3CC178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6DFB50-62AF-9C4C-A2AE-1EB07A460A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8A0B38-10CF-914D-B67C-52C0C85FB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54E8D0-81D5-7848-A9F5-67F79C355263}"/>
              </a:ext>
            </a:extLst>
          </p:cNvPr>
          <p:cNvSpPr>
            <a:spLocks noGrp="1"/>
          </p:cNvSpPr>
          <p:nvPr>
            <p:ph type="dt" sz="half" idx="10"/>
          </p:nvPr>
        </p:nvSpPr>
        <p:spPr/>
        <p:txBody>
          <a:bodyPr/>
          <a:lstStyle/>
          <a:p>
            <a:fld id="{656006A4-90C1-EE40-B163-8E1CB3A4FBEF}" type="datetimeFigureOut">
              <a:rPr lang="en-US" smtClean="0"/>
              <a:t>3/11/20</a:t>
            </a:fld>
            <a:endParaRPr lang="en-US"/>
          </a:p>
        </p:txBody>
      </p:sp>
      <p:sp>
        <p:nvSpPr>
          <p:cNvPr id="6" name="Footer Placeholder 5">
            <a:extLst>
              <a:ext uri="{FF2B5EF4-FFF2-40B4-BE49-F238E27FC236}">
                <a16:creationId xmlns:a16="http://schemas.microsoft.com/office/drawing/2014/main" id="{34D0E675-FCCE-0942-AD87-4DB3D245C1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83D25C-8294-BE42-86AD-E28BD420E7B4}"/>
              </a:ext>
            </a:extLst>
          </p:cNvPr>
          <p:cNvSpPr>
            <a:spLocks noGrp="1"/>
          </p:cNvSpPr>
          <p:nvPr>
            <p:ph type="sldNum" sz="quarter" idx="12"/>
          </p:nvPr>
        </p:nvSpPr>
        <p:spPr/>
        <p:txBody>
          <a:bodyPr/>
          <a:lstStyle/>
          <a:p>
            <a:fld id="{35A43CDD-85EC-404E-9558-93BDC384B151}" type="slidenum">
              <a:rPr lang="en-US" smtClean="0"/>
              <a:t>‹#›</a:t>
            </a:fld>
            <a:endParaRPr lang="en-US"/>
          </a:p>
        </p:txBody>
      </p:sp>
    </p:spTree>
    <p:extLst>
      <p:ext uri="{BB962C8B-B14F-4D97-AF65-F5344CB8AC3E}">
        <p14:creationId xmlns:p14="http://schemas.microsoft.com/office/powerpoint/2010/main" val="1615920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B02FD-DB02-A24E-B36C-31E8E69EC7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12C46E-0901-7A4E-9665-45082A4F26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541EFF-00AE-0942-9D11-FD525323CE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ED154E-991C-1D4D-9CC0-98038F639613}"/>
              </a:ext>
            </a:extLst>
          </p:cNvPr>
          <p:cNvSpPr>
            <a:spLocks noGrp="1"/>
          </p:cNvSpPr>
          <p:nvPr>
            <p:ph type="dt" sz="half" idx="10"/>
          </p:nvPr>
        </p:nvSpPr>
        <p:spPr/>
        <p:txBody>
          <a:bodyPr/>
          <a:lstStyle/>
          <a:p>
            <a:fld id="{656006A4-90C1-EE40-B163-8E1CB3A4FBEF}" type="datetimeFigureOut">
              <a:rPr lang="en-US" smtClean="0"/>
              <a:t>3/11/20</a:t>
            </a:fld>
            <a:endParaRPr lang="en-US"/>
          </a:p>
        </p:txBody>
      </p:sp>
      <p:sp>
        <p:nvSpPr>
          <p:cNvPr id="6" name="Footer Placeholder 5">
            <a:extLst>
              <a:ext uri="{FF2B5EF4-FFF2-40B4-BE49-F238E27FC236}">
                <a16:creationId xmlns:a16="http://schemas.microsoft.com/office/drawing/2014/main" id="{C0A97DA0-AFF0-764C-A595-E04512E3DB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63BD8A-B971-184B-896D-2848B37C51F5}"/>
              </a:ext>
            </a:extLst>
          </p:cNvPr>
          <p:cNvSpPr>
            <a:spLocks noGrp="1"/>
          </p:cNvSpPr>
          <p:nvPr>
            <p:ph type="sldNum" sz="quarter" idx="12"/>
          </p:nvPr>
        </p:nvSpPr>
        <p:spPr/>
        <p:txBody>
          <a:bodyPr/>
          <a:lstStyle/>
          <a:p>
            <a:fld id="{35A43CDD-85EC-404E-9558-93BDC384B151}" type="slidenum">
              <a:rPr lang="en-US" smtClean="0"/>
              <a:t>‹#›</a:t>
            </a:fld>
            <a:endParaRPr lang="en-US"/>
          </a:p>
        </p:txBody>
      </p:sp>
    </p:spTree>
    <p:extLst>
      <p:ext uri="{BB962C8B-B14F-4D97-AF65-F5344CB8AC3E}">
        <p14:creationId xmlns:p14="http://schemas.microsoft.com/office/powerpoint/2010/main" val="717988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5EE319-36BB-444A-8729-0AC42AEA5B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5940EC-BA30-D146-BE3D-DFABF36AFD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9C3C13-48BC-574F-8AFA-EF0418986C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006A4-90C1-EE40-B163-8E1CB3A4FBEF}" type="datetimeFigureOut">
              <a:rPr lang="en-US" smtClean="0"/>
              <a:t>3/11/20</a:t>
            </a:fld>
            <a:endParaRPr lang="en-US"/>
          </a:p>
        </p:txBody>
      </p:sp>
      <p:sp>
        <p:nvSpPr>
          <p:cNvPr id="5" name="Footer Placeholder 4">
            <a:extLst>
              <a:ext uri="{FF2B5EF4-FFF2-40B4-BE49-F238E27FC236}">
                <a16:creationId xmlns:a16="http://schemas.microsoft.com/office/drawing/2014/main" id="{D7444528-EB95-4F43-92D2-7D05F54DF0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882007-B328-744A-A662-BFEF73BFC1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A43CDD-85EC-404E-9558-93BDC384B151}" type="slidenum">
              <a:rPr lang="en-US" smtClean="0"/>
              <a:t>‹#›</a:t>
            </a:fld>
            <a:endParaRPr lang="en-US"/>
          </a:p>
        </p:txBody>
      </p:sp>
    </p:spTree>
    <p:extLst>
      <p:ext uri="{BB962C8B-B14F-4D97-AF65-F5344CB8AC3E}">
        <p14:creationId xmlns:p14="http://schemas.microsoft.com/office/powerpoint/2010/main" val="1142213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26236-D232-A749-B157-69EDEA1F404C}"/>
              </a:ext>
            </a:extLst>
          </p:cNvPr>
          <p:cNvSpPr>
            <a:spLocks noGrp="1"/>
          </p:cNvSpPr>
          <p:nvPr>
            <p:ph type="ctrTitle"/>
          </p:nvPr>
        </p:nvSpPr>
        <p:spPr/>
        <p:txBody>
          <a:bodyPr/>
          <a:lstStyle/>
          <a:p>
            <a:r>
              <a:rPr lang="en-US" dirty="0"/>
              <a:t>Probabilities</a:t>
            </a:r>
          </a:p>
        </p:txBody>
      </p:sp>
      <p:sp>
        <p:nvSpPr>
          <p:cNvPr id="3" name="Subtitle 2">
            <a:extLst>
              <a:ext uri="{FF2B5EF4-FFF2-40B4-BE49-F238E27FC236}">
                <a16:creationId xmlns:a16="http://schemas.microsoft.com/office/drawing/2014/main" id="{7C4EE2AE-591D-0646-B9D6-0CD68E59B4D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20581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E3EA9-8241-9544-9842-8C1CD4DEEF78}"/>
              </a:ext>
            </a:extLst>
          </p:cNvPr>
          <p:cNvSpPr>
            <a:spLocks noGrp="1"/>
          </p:cNvSpPr>
          <p:nvPr>
            <p:ph type="title"/>
          </p:nvPr>
        </p:nvSpPr>
        <p:spPr/>
        <p:txBody>
          <a:bodyPr/>
          <a:lstStyle/>
          <a:p>
            <a:r>
              <a:rPr lang="en-US" dirty="0"/>
              <a:t>Infinite Sequences of disjoint events</a:t>
            </a:r>
          </a:p>
        </p:txBody>
      </p:sp>
      <p:sp>
        <p:nvSpPr>
          <p:cNvPr id="3" name="Content Placeholder 2">
            <a:extLst>
              <a:ext uri="{FF2B5EF4-FFF2-40B4-BE49-F238E27FC236}">
                <a16:creationId xmlns:a16="http://schemas.microsoft.com/office/drawing/2014/main" id="{CC397DA9-7EC5-3149-9708-B430A94CB3B5}"/>
              </a:ext>
            </a:extLst>
          </p:cNvPr>
          <p:cNvSpPr>
            <a:spLocks noGrp="1"/>
          </p:cNvSpPr>
          <p:nvPr>
            <p:ph idx="1"/>
          </p:nvPr>
        </p:nvSpPr>
        <p:spPr/>
        <p:txBody>
          <a:bodyPr/>
          <a:lstStyle/>
          <a:p>
            <a:r>
              <a:rPr lang="en-US" dirty="0"/>
              <a:t>If A1,  A2,  A3 .. Is an infinite sequence of disjoint events, then P(A1 U A2 U A3 U….) = P(A1) + P(A2) + P(A3) </a:t>
            </a:r>
          </a:p>
          <a:p>
            <a:endParaRPr lang="en-US" dirty="0"/>
          </a:p>
          <a:p>
            <a:r>
              <a:rPr lang="en-US" dirty="0"/>
              <a:t>This only works for sequences. Does not work in infinite spaces where the events are not countable (aka in a space where you could apply uniform probability law)</a:t>
            </a:r>
          </a:p>
        </p:txBody>
      </p:sp>
    </p:spTree>
    <p:extLst>
      <p:ext uri="{BB962C8B-B14F-4D97-AF65-F5344CB8AC3E}">
        <p14:creationId xmlns:p14="http://schemas.microsoft.com/office/powerpoint/2010/main" val="2918515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4E23B-46C4-A149-B0D8-198DF248819A}"/>
              </a:ext>
            </a:extLst>
          </p:cNvPr>
          <p:cNvSpPr>
            <a:spLocks noGrp="1"/>
          </p:cNvSpPr>
          <p:nvPr>
            <p:ph type="title"/>
          </p:nvPr>
        </p:nvSpPr>
        <p:spPr/>
        <p:txBody>
          <a:bodyPr/>
          <a:lstStyle/>
          <a:p>
            <a:r>
              <a:rPr lang="en-US" dirty="0"/>
              <a:t>Sets</a:t>
            </a:r>
          </a:p>
        </p:txBody>
      </p:sp>
      <p:sp>
        <p:nvSpPr>
          <p:cNvPr id="3" name="Content Placeholder 2">
            <a:extLst>
              <a:ext uri="{FF2B5EF4-FFF2-40B4-BE49-F238E27FC236}">
                <a16:creationId xmlns:a16="http://schemas.microsoft.com/office/drawing/2014/main" id="{E135D853-092F-814A-8861-8512828FEB51}"/>
              </a:ext>
            </a:extLst>
          </p:cNvPr>
          <p:cNvSpPr>
            <a:spLocks noGrp="1"/>
          </p:cNvSpPr>
          <p:nvPr>
            <p:ph idx="1"/>
          </p:nvPr>
        </p:nvSpPr>
        <p:spPr/>
        <p:txBody>
          <a:bodyPr>
            <a:normAutofit lnSpcReduction="10000"/>
          </a:bodyPr>
          <a:lstStyle/>
          <a:p>
            <a:r>
              <a:rPr lang="en-US" dirty="0"/>
              <a:t>A collection of distinct elements </a:t>
            </a:r>
            <a:r>
              <a:rPr lang="en-US" dirty="0">
                <a:sym typeface="Wingdings" pitchFamily="2" charset="2"/>
              </a:rPr>
              <a:t> defined by{}</a:t>
            </a:r>
          </a:p>
          <a:p>
            <a:r>
              <a:rPr lang="en-US" dirty="0">
                <a:sym typeface="Wingdings" pitchFamily="2" charset="2"/>
              </a:rPr>
              <a:t>Can be finite ({</a:t>
            </a:r>
            <a:r>
              <a:rPr lang="en-US" dirty="0" err="1">
                <a:sym typeface="Wingdings" pitchFamily="2" charset="2"/>
              </a:rPr>
              <a:t>a,b</a:t>
            </a:r>
            <a:r>
              <a:rPr lang="en-US" dirty="0">
                <a:sym typeface="Wingdings" pitchFamily="2" charset="2"/>
              </a:rPr>
              <a:t>}) or infinite ({R})</a:t>
            </a:r>
          </a:p>
          <a:p>
            <a:r>
              <a:rPr lang="en-US" dirty="0">
                <a:sym typeface="Wingdings" pitchFamily="2" charset="2"/>
              </a:rPr>
              <a:t>Universal set  set </a:t>
            </a:r>
            <a:r>
              <a:rPr lang="en-US" dirty="0" err="1">
                <a:sym typeface="Wingdings" pitchFamily="2" charset="2"/>
              </a:rPr>
              <a:t>containg</a:t>
            </a:r>
            <a:r>
              <a:rPr lang="en-US" dirty="0">
                <a:sym typeface="Wingdings" pitchFamily="2" charset="2"/>
              </a:rPr>
              <a:t> all objects or elements of which all other sets are subsets (defines our sample space)</a:t>
            </a:r>
          </a:p>
          <a:p>
            <a:r>
              <a:rPr lang="en-US" dirty="0">
                <a:sym typeface="Wingdings" pitchFamily="2" charset="2"/>
              </a:rPr>
              <a:t>Complement of a set is all the elements in the universal set which are not a member of the original set</a:t>
            </a:r>
            <a:endParaRPr lang="en-US" dirty="0"/>
          </a:p>
          <a:p>
            <a:r>
              <a:rPr lang="en-US" dirty="0"/>
              <a:t>S ⊂ T </a:t>
            </a:r>
            <a:r>
              <a:rPr lang="en-US" dirty="0" err="1"/>
              <a:t>iff</a:t>
            </a:r>
            <a:r>
              <a:rPr lang="en-US" dirty="0"/>
              <a:t> every member x of S is also a member of T </a:t>
            </a:r>
          </a:p>
          <a:p>
            <a:r>
              <a:rPr lang="en-US" dirty="0"/>
              <a:t>Countable --&gt; can put 1-1 correspondence with positive integers (can arrange them in a sequence)</a:t>
            </a:r>
          </a:p>
          <a:p>
            <a:r>
              <a:rPr lang="en-US" dirty="0"/>
              <a:t>Uncountable --&gt; Intervals (ex: [0,1]) , real numbers, the plane..</a:t>
            </a:r>
          </a:p>
          <a:p>
            <a:pPr marL="0" indent="0">
              <a:buNone/>
            </a:pPr>
            <a:endParaRPr lang="en-US" dirty="0"/>
          </a:p>
        </p:txBody>
      </p:sp>
    </p:spTree>
    <p:extLst>
      <p:ext uri="{BB962C8B-B14F-4D97-AF65-F5344CB8AC3E}">
        <p14:creationId xmlns:p14="http://schemas.microsoft.com/office/powerpoint/2010/main" val="3968275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484F2-8D14-B046-B2C2-77B19514A267}"/>
              </a:ext>
            </a:extLst>
          </p:cNvPr>
          <p:cNvSpPr>
            <a:spLocks noGrp="1"/>
          </p:cNvSpPr>
          <p:nvPr>
            <p:ph type="title"/>
          </p:nvPr>
        </p:nvSpPr>
        <p:spPr/>
        <p:txBody>
          <a:bodyPr/>
          <a:lstStyle/>
          <a:p>
            <a:r>
              <a:rPr lang="en-US" dirty="0"/>
              <a:t>De Morgan’s law</a:t>
            </a:r>
          </a:p>
        </p:txBody>
      </p:sp>
      <p:sp>
        <p:nvSpPr>
          <p:cNvPr id="3" name="Content Placeholder 2">
            <a:extLst>
              <a:ext uri="{FF2B5EF4-FFF2-40B4-BE49-F238E27FC236}">
                <a16:creationId xmlns:a16="http://schemas.microsoft.com/office/drawing/2014/main" id="{0F635B7F-39E5-8F40-B7C8-6FFA89E12232}"/>
              </a:ext>
            </a:extLst>
          </p:cNvPr>
          <p:cNvSpPr>
            <a:spLocks noGrp="1"/>
          </p:cNvSpPr>
          <p:nvPr>
            <p:ph idx="1"/>
          </p:nvPr>
        </p:nvSpPr>
        <p:spPr/>
        <p:txBody>
          <a:bodyPr/>
          <a:lstStyle/>
          <a:p>
            <a:r>
              <a:rPr lang="en-US" dirty="0"/>
              <a:t>Says that the complement of the intersection of two sets is equal to the union of the complement of the sets. </a:t>
            </a:r>
          </a:p>
          <a:p>
            <a:r>
              <a:rPr lang="en-US" dirty="0"/>
              <a:t>( A ∩ B )</a:t>
            </a:r>
            <a:r>
              <a:rPr lang="en-US" baseline="30000" dirty="0"/>
              <a:t>c</a:t>
            </a:r>
            <a:r>
              <a:rPr lang="en-US" dirty="0"/>
              <a:t> = A</a:t>
            </a:r>
            <a:r>
              <a:rPr lang="en-US" baseline="30000" dirty="0"/>
              <a:t>c</a:t>
            </a:r>
            <a:r>
              <a:rPr lang="en-US" dirty="0"/>
              <a:t> U </a:t>
            </a:r>
            <a:r>
              <a:rPr lang="en-US" dirty="0" err="1"/>
              <a:t>B</a:t>
            </a:r>
            <a:r>
              <a:rPr lang="en-US" baseline="30000" dirty="0" err="1"/>
              <a:t>c</a:t>
            </a:r>
            <a:endParaRPr lang="en-US" baseline="30000" dirty="0"/>
          </a:p>
          <a:p>
            <a:r>
              <a:rPr lang="en-US" dirty="0"/>
              <a:t>The complement of a union is the intersection of the complements</a:t>
            </a:r>
          </a:p>
          <a:p>
            <a:r>
              <a:rPr lang="en-US" dirty="0">
                <a:sym typeface="Wingdings" pitchFamily="2" charset="2"/>
              </a:rPr>
              <a:t>(A U B)</a:t>
            </a:r>
            <a:r>
              <a:rPr lang="en-US" baseline="30000" dirty="0">
                <a:sym typeface="Wingdings" pitchFamily="2" charset="2"/>
              </a:rPr>
              <a:t>c </a:t>
            </a:r>
            <a:r>
              <a:rPr lang="en-US" dirty="0">
                <a:sym typeface="Wingdings" pitchFamily="2" charset="2"/>
              </a:rPr>
              <a:t>=</a:t>
            </a:r>
            <a:r>
              <a:rPr lang="en-US" baseline="30000" dirty="0">
                <a:sym typeface="Wingdings" pitchFamily="2" charset="2"/>
              </a:rPr>
              <a:t> </a:t>
            </a:r>
            <a:r>
              <a:rPr lang="en-US" dirty="0"/>
              <a:t>A</a:t>
            </a:r>
            <a:r>
              <a:rPr lang="en-US" baseline="30000" dirty="0"/>
              <a:t>c</a:t>
            </a:r>
            <a:r>
              <a:rPr lang="en-US" dirty="0">
                <a:sym typeface="Wingdings" pitchFamily="2" charset="2"/>
              </a:rPr>
              <a:t> ∩ </a:t>
            </a:r>
            <a:r>
              <a:rPr lang="en-US" dirty="0" err="1">
                <a:sym typeface="Wingdings" pitchFamily="2" charset="2"/>
              </a:rPr>
              <a:t>B</a:t>
            </a:r>
            <a:r>
              <a:rPr lang="en-US" baseline="30000" dirty="0" err="1">
                <a:sym typeface="Wingdings" pitchFamily="2" charset="2"/>
              </a:rPr>
              <a:t>c</a:t>
            </a:r>
            <a:r>
              <a:rPr lang="en-US" dirty="0">
                <a:sym typeface="Wingdings" pitchFamily="2" charset="2"/>
              </a:rPr>
              <a:t>  </a:t>
            </a:r>
            <a:endParaRPr lang="en-US" dirty="0"/>
          </a:p>
        </p:txBody>
      </p:sp>
    </p:spTree>
    <p:extLst>
      <p:ext uri="{BB962C8B-B14F-4D97-AF65-F5344CB8AC3E}">
        <p14:creationId xmlns:p14="http://schemas.microsoft.com/office/powerpoint/2010/main" val="1849694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1BE24-5043-0D43-8C2D-1E9C53386D04}"/>
              </a:ext>
            </a:extLst>
          </p:cNvPr>
          <p:cNvSpPr>
            <a:spLocks noGrp="1"/>
          </p:cNvSpPr>
          <p:nvPr>
            <p:ph type="title"/>
          </p:nvPr>
        </p:nvSpPr>
        <p:spPr/>
        <p:txBody>
          <a:bodyPr/>
          <a:lstStyle/>
          <a:p>
            <a:r>
              <a:rPr lang="en-US" dirty="0"/>
              <a:t>Sequence</a:t>
            </a:r>
          </a:p>
        </p:txBody>
      </p:sp>
      <p:sp>
        <p:nvSpPr>
          <p:cNvPr id="3" name="Content Placeholder 2">
            <a:extLst>
              <a:ext uri="{FF2B5EF4-FFF2-40B4-BE49-F238E27FC236}">
                <a16:creationId xmlns:a16="http://schemas.microsoft.com/office/drawing/2014/main" id="{57924C66-453F-7149-B67C-03C9FE2D4D93}"/>
              </a:ext>
            </a:extLst>
          </p:cNvPr>
          <p:cNvSpPr>
            <a:spLocks noGrp="1"/>
          </p:cNvSpPr>
          <p:nvPr>
            <p:ph idx="1"/>
          </p:nvPr>
        </p:nvSpPr>
        <p:spPr/>
        <p:txBody>
          <a:bodyPr/>
          <a:lstStyle/>
          <a:p>
            <a:r>
              <a:rPr lang="en-US" dirty="0"/>
              <a:t>A sequence ( denoted by A</a:t>
            </a:r>
            <a:r>
              <a:rPr lang="en-US" baseline="-25000" dirty="0"/>
              <a:t>i</a:t>
            </a:r>
            <a:r>
              <a:rPr lang="en-US" dirty="0"/>
              <a:t>) is simply a function to which we can denote and </a:t>
            </a:r>
            <a:r>
              <a:rPr lang="en-US" dirty="0" err="1"/>
              <a:t>ith</a:t>
            </a:r>
            <a:r>
              <a:rPr lang="en-US" dirty="0"/>
              <a:t> entry. Basically it has some order. </a:t>
            </a:r>
          </a:p>
          <a:p>
            <a:endParaRPr lang="en-US" dirty="0"/>
          </a:p>
          <a:p>
            <a:endParaRPr lang="en-US" dirty="0"/>
          </a:p>
        </p:txBody>
      </p:sp>
      <p:sp>
        <p:nvSpPr>
          <p:cNvPr id="4" name="Rectangle 3">
            <a:extLst>
              <a:ext uri="{FF2B5EF4-FFF2-40B4-BE49-F238E27FC236}">
                <a16:creationId xmlns:a16="http://schemas.microsoft.com/office/drawing/2014/main" id="{B06E7C1D-544E-AF44-B5F9-BDFA860209E2}"/>
              </a:ext>
            </a:extLst>
          </p:cNvPr>
          <p:cNvSpPr/>
          <p:nvPr/>
        </p:nvSpPr>
        <p:spPr>
          <a:xfrm>
            <a:off x="5537994" y="3244334"/>
            <a:ext cx="1116011" cy="369332"/>
          </a:xfrm>
          <a:prstGeom prst="rect">
            <a:avLst/>
          </a:prstGeom>
        </p:spPr>
        <p:txBody>
          <a:bodyPr wrap="none">
            <a:spAutoFit/>
          </a:bodyPr>
          <a:lstStyle/>
          <a:p>
            <a:r>
              <a:rPr lang="en-US" dirty="0"/>
              <a:t>A</a:t>
            </a:r>
            <a:r>
              <a:rPr lang="en-US" baseline="30000" dirty="0"/>
              <a:t>c</a:t>
            </a:r>
            <a:r>
              <a:rPr lang="en-US" dirty="0">
                <a:sym typeface="Wingdings" pitchFamily="2" charset="2"/>
              </a:rPr>
              <a:t> ∩ </a:t>
            </a:r>
            <a:r>
              <a:rPr lang="en-US" dirty="0" err="1">
                <a:sym typeface="Wingdings" pitchFamily="2" charset="2"/>
              </a:rPr>
              <a:t>B</a:t>
            </a:r>
            <a:r>
              <a:rPr lang="en-US" baseline="30000" dirty="0" err="1">
                <a:sym typeface="Wingdings" pitchFamily="2" charset="2"/>
              </a:rPr>
              <a:t>c</a:t>
            </a:r>
            <a:r>
              <a:rPr lang="en-US" dirty="0">
                <a:sym typeface="Wingdings" pitchFamily="2" charset="2"/>
              </a:rPr>
              <a:t>  = </a:t>
            </a:r>
            <a:endParaRPr lang="en-US" dirty="0"/>
          </a:p>
        </p:txBody>
      </p:sp>
    </p:spTree>
    <p:extLst>
      <p:ext uri="{BB962C8B-B14F-4D97-AF65-F5344CB8AC3E}">
        <p14:creationId xmlns:p14="http://schemas.microsoft.com/office/powerpoint/2010/main" val="1915956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18282-B8BF-4245-8527-A2356A5768C5}"/>
              </a:ext>
            </a:extLst>
          </p:cNvPr>
          <p:cNvSpPr>
            <a:spLocks noGrp="1"/>
          </p:cNvSpPr>
          <p:nvPr>
            <p:ph type="title"/>
          </p:nvPr>
        </p:nvSpPr>
        <p:spPr/>
        <p:txBody>
          <a:bodyPr/>
          <a:lstStyle/>
          <a:p>
            <a:r>
              <a:rPr lang="en-US" dirty="0"/>
              <a:t>Conditional Probability</a:t>
            </a:r>
          </a:p>
        </p:txBody>
      </p:sp>
      <p:sp>
        <p:nvSpPr>
          <p:cNvPr id="3" name="Content Placeholder 2">
            <a:extLst>
              <a:ext uri="{FF2B5EF4-FFF2-40B4-BE49-F238E27FC236}">
                <a16:creationId xmlns:a16="http://schemas.microsoft.com/office/drawing/2014/main" id="{E5FBF1A1-9E27-B447-8F38-D8B507A32B06}"/>
              </a:ext>
            </a:extLst>
          </p:cNvPr>
          <p:cNvSpPr>
            <a:spLocks noGrp="1"/>
          </p:cNvSpPr>
          <p:nvPr>
            <p:ph idx="1"/>
          </p:nvPr>
        </p:nvSpPr>
        <p:spPr/>
        <p:txBody>
          <a:bodyPr/>
          <a:lstStyle/>
          <a:p>
            <a:r>
              <a:rPr lang="en-US" dirty="0"/>
              <a:t>P(A|B) = P(A ∩ B) / P(B)</a:t>
            </a:r>
          </a:p>
          <a:p>
            <a:endParaRPr lang="en-US" dirty="0"/>
          </a:p>
          <a:p>
            <a:r>
              <a:rPr lang="en-US" dirty="0"/>
              <a:t>P(A ∩ B) = P(B) P(A|B)</a:t>
            </a:r>
          </a:p>
          <a:p>
            <a:pPr marL="0" indent="0">
              <a:buNone/>
            </a:pPr>
            <a:r>
              <a:rPr lang="en-US" dirty="0"/>
              <a:t>	       = P(</a:t>
            </a:r>
            <a:r>
              <a:rPr lang="en-US"/>
              <a:t>A) P(B|A) </a:t>
            </a:r>
            <a:endParaRPr lang="en-US" dirty="0"/>
          </a:p>
        </p:txBody>
      </p:sp>
    </p:spTree>
    <p:extLst>
      <p:ext uri="{BB962C8B-B14F-4D97-AF65-F5344CB8AC3E}">
        <p14:creationId xmlns:p14="http://schemas.microsoft.com/office/powerpoint/2010/main" val="3108083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54725-B6CA-7945-A61D-362792415CD3}"/>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EE6F3102-D19C-6041-B45A-05CB1B8A5615}"/>
              </a:ext>
            </a:extLst>
          </p:cNvPr>
          <p:cNvSpPr>
            <a:spLocks noGrp="1"/>
          </p:cNvSpPr>
          <p:nvPr>
            <p:ph idx="1"/>
          </p:nvPr>
        </p:nvSpPr>
        <p:spPr/>
        <p:txBody>
          <a:bodyPr/>
          <a:lstStyle/>
          <a:p>
            <a:r>
              <a:rPr lang="en-US" dirty="0"/>
              <a:t>A ⊂ B </a:t>
            </a:r>
            <a:r>
              <a:rPr lang="en-US" dirty="0">
                <a:sym typeface="Wingdings" pitchFamily="2" charset="2"/>
              </a:rPr>
              <a:t> A is a subset of B</a:t>
            </a:r>
          </a:p>
          <a:p>
            <a:r>
              <a:rPr lang="en-US" dirty="0">
                <a:sym typeface="Wingdings" pitchFamily="2" charset="2"/>
              </a:rPr>
              <a:t>A ⊆ B  A is a subset of B</a:t>
            </a:r>
          </a:p>
          <a:p>
            <a:r>
              <a:rPr lang="en-US" dirty="0">
                <a:sym typeface="Wingdings" pitchFamily="2" charset="2"/>
              </a:rPr>
              <a:t>S</a:t>
            </a:r>
            <a:r>
              <a:rPr lang="en-US" baseline="30000" dirty="0">
                <a:sym typeface="Wingdings" pitchFamily="2" charset="2"/>
              </a:rPr>
              <a:t>c</a:t>
            </a:r>
            <a:r>
              <a:rPr lang="en-US" dirty="0">
                <a:sym typeface="Wingdings" pitchFamily="2" charset="2"/>
              </a:rPr>
              <a:t>  Complement of set S</a:t>
            </a:r>
          </a:p>
          <a:p>
            <a:r>
              <a:rPr lang="en-US" dirty="0">
                <a:sym typeface="Wingdings" pitchFamily="2" charset="2"/>
              </a:rPr>
              <a:t>A U B  x is a member of A U B </a:t>
            </a:r>
            <a:r>
              <a:rPr lang="en-US" dirty="0" err="1">
                <a:sym typeface="Wingdings" pitchFamily="2" charset="2"/>
              </a:rPr>
              <a:t>iff</a:t>
            </a:r>
            <a:r>
              <a:rPr lang="en-US" dirty="0">
                <a:sym typeface="Wingdings" pitchFamily="2" charset="2"/>
              </a:rPr>
              <a:t> x is in either A or B</a:t>
            </a:r>
          </a:p>
          <a:p>
            <a:r>
              <a:rPr lang="en-US" dirty="0">
                <a:sym typeface="Wingdings" pitchFamily="2" charset="2"/>
              </a:rPr>
              <a:t>A </a:t>
            </a:r>
          </a:p>
        </p:txBody>
      </p:sp>
    </p:spTree>
    <p:extLst>
      <p:ext uri="{BB962C8B-B14F-4D97-AF65-F5344CB8AC3E}">
        <p14:creationId xmlns:p14="http://schemas.microsoft.com/office/powerpoint/2010/main" val="3941489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65F7-5078-DF4D-BD8A-50B1DFDD2074}"/>
              </a:ext>
            </a:extLst>
          </p:cNvPr>
          <p:cNvSpPr>
            <a:spLocks noGrp="1"/>
          </p:cNvSpPr>
          <p:nvPr>
            <p:ph type="title"/>
          </p:nvPr>
        </p:nvSpPr>
        <p:spPr/>
        <p:txBody>
          <a:bodyPr/>
          <a:lstStyle/>
          <a:p>
            <a:r>
              <a:rPr lang="en-US" dirty="0"/>
              <a:t>Probability Axioms</a:t>
            </a:r>
          </a:p>
        </p:txBody>
      </p:sp>
      <p:sp>
        <p:nvSpPr>
          <p:cNvPr id="3" name="Content Placeholder 2">
            <a:extLst>
              <a:ext uri="{FF2B5EF4-FFF2-40B4-BE49-F238E27FC236}">
                <a16:creationId xmlns:a16="http://schemas.microsoft.com/office/drawing/2014/main" id="{A8E3A783-2723-234F-88A6-62181D673D8C}"/>
              </a:ext>
            </a:extLst>
          </p:cNvPr>
          <p:cNvSpPr>
            <a:spLocks noGrp="1"/>
          </p:cNvSpPr>
          <p:nvPr>
            <p:ph idx="1"/>
          </p:nvPr>
        </p:nvSpPr>
        <p:spPr/>
        <p:txBody>
          <a:bodyPr/>
          <a:lstStyle/>
          <a:p>
            <a:pPr marL="0" indent="0">
              <a:buNone/>
            </a:pPr>
            <a:endParaRPr lang="en-US" dirty="0"/>
          </a:p>
          <a:p>
            <a:pPr marL="0" indent="0">
              <a:buNone/>
            </a:pPr>
            <a:r>
              <a:rPr lang="en-US" dirty="0"/>
              <a:t>0 &lt;= P(A)</a:t>
            </a:r>
          </a:p>
          <a:p>
            <a:pPr marL="0" indent="0">
              <a:buNone/>
            </a:pPr>
            <a:r>
              <a:rPr lang="en-US" dirty="0"/>
              <a:t> </a:t>
            </a:r>
          </a:p>
          <a:p>
            <a:pPr marL="0" indent="0">
              <a:buNone/>
            </a:pPr>
            <a:r>
              <a:rPr lang="en-US" dirty="0"/>
              <a:t>P(</a:t>
            </a:r>
            <a:r>
              <a:rPr lang="en-US" dirty="0" err="1"/>
              <a:t>Ω</a:t>
            </a:r>
            <a:r>
              <a:rPr lang="en-US" dirty="0"/>
              <a:t>) = 1</a:t>
            </a:r>
          </a:p>
          <a:p>
            <a:pPr marL="0" indent="0">
              <a:buNone/>
            </a:pPr>
            <a:endParaRPr lang="en-US" dirty="0"/>
          </a:p>
          <a:p>
            <a:pPr marL="0" indent="0">
              <a:buNone/>
            </a:pPr>
            <a:r>
              <a:rPr lang="en-US" dirty="0" err="1"/>
              <a:t>Iff</a:t>
            </a:r>
            <a:r>
              <a:rPr lang="en-US" dirty="0"/>
              <a:t> A ∩ B = ∅ </a:t>
            </a:r>
            <a:r>
              <a:rPr lang="en-US" dirty="0">
                <a:sym typeface="Wingdings" pitchFamily="2" charset="2"/>
              </a:rPr>
              <a:t> P(A ∪ </a:t>
            </a:r>
            <a:r>
              <a:rPr lang="en-US" dirty="0"/>
              <a:t>B) = P(A) + P(B)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92831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AB957-D815-2940-92DA-BD28B0202873}"/>
              </a:ext>
            </a:extLst>
          </p:cNvPr>
          <p:cNvSpPr>
            <a:spLocks noGrp="1"/>
          </p:cNvSpPr>
          <p:nvPr>
            <p:ph type="title"/>
          </p:nvPr>
        </p:nvSpPr>
        <p:spPr/>
        <p:txBody>
          <a:bodyPr/>
          <a:lstStyle/>
          <a:p>
            <a:r>
              <a:rPr lang="en-US" dirty="0"/>
              <a:t>Implied Probability Axioms</a:t>
            </a:r>
          </a:p>
        </p:txBody>
      </p:sp>
      <p:sp>
        <p:nvSpPr>
          <p:cNvPr id="3" name="Content Placeholder 2">
            <a:extLst>
              <a:ext uri="{FF2B5EF4-FFF2-40B4-BE49-F238E27FC236}">
                <a16:creationId xmlns:a16="http://schemas.microsoft.com/office/drawing/2014/main" id="{96C552A8-CD73-0449-BA2F-EC75C8744DAA}"/>
              </a:ext>
            </a:extLst>
          </p:cNvPr>
          <p:cNvSpPr>
            <a:spLocks noGrp="1"/>
          </p:cNvSpPr>
          <p:nvPr>
            <p:ph idx="1"/>
          </p:nvPr>
        </p:nvSpPr>
        <p:spPr/>
        <p:txBody>
          <a:bodyPr/>
          <a:lstStyle/>
          <a:p>
            <a:r>
              <a:rPr lang="en-US" dirty="0"/>
              <a:t>P(∅) = 0</a:t>
            </a:r>
          </a:p>
          <a:p>
            <a:r>
              <a:rPr lang="en-US" dirty="0"/>
              <a:t>P(A) + P(A</a:t>
            </a:r>
            <a:r>
              <a:rPr lang="en-US" baseline="30000" dirty="0"/>
              <a:t>c</a:t>
            </a:r>
            <a:r>
              <a:rPr lang="en-US" dirty="0"/>
              <a:t> ) = 1</a:t>
            </a:r>
          </a:p>
          <a:p>
            <a:r>
              <a:rPr lang="en-US" dirty="0"/>
              <a:t>A ⊂ B </a:t>
            </a:r>
            <a:r>
              <a:rPr lang="en-US" dirty="0">
                <a:sym typeface="Wingdings" pitchFamily="2" charset="2"/>
              </a:rPr>
              <a:t> P(A) &lt;= P(B)</a:t>
            </a:r>
          </a:p>
          <a:p>
            <a:r>
              <a:rPr lang="en-US" dirty="0">
                <a:sym typeface="Wingdings" pitchFamily="2" charset="2"/>
              </a:rPr>
              <a:t>P(A U B) = P(A) + P(B) – P(A∩B)</a:t>
            </a:r>
          </a:p>
          <a:p>
            <a:pPr lvl="1"/>
            <a:r>
              <a:rPr lang="en-US" dirty="0">
                <a:sym typeface="Wingdings" pitchFamily="2" charset="2"/>
              </a:rPr>
              <a:t>P(A U B) &lt;= P(A) + P(B)  union bound</a:t>
            </a:r>
            <a:endParaRPr lang="en-US" dirty="0"/>
          </a:p>
        </p:txBody>
      </p:sp>
    </p:spTree>
    <p:extLst>
      <p:ext uri="{BB962C8B-B14F-4D97-AF65-F5344CB8AC3E}">
        <p14:creationId xmlns:p14="http://schemas.microsoft.com/office/powerpoint/2010/main" val="1645862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ECBAE-E1F2-7D46-88B3-FDD62094E368}"/>
              </a:ext>
            </a:extLst>
          </p:cNvPr>
          <p:cNvSpPr>
            <a:spLocks noGrp="1"/>
          </p:cNvSpPr>
          <p:nvPr>
            <p:ph type="title"/>
          </p:nvPr>
        </p:nvSpPr>
        <p:spPr/>
        <p:txBody>
          <a:bodyPr/>
          <a:lstStyle/>
          <a:p>
            <a:r>
              <a:rPr lang="en-US" dirty="0"/>
              <a:t>Sample Space</a:t>
            </a:r>
          </a:p>
        </p:txBody>
      </p:sp>
      <p:sp>
        <p:nvSpPr>
          <p:cNvPr id="3" name="Content Placeholder 2">
            <a:extLst>
              <a:ext uri="{FF2B5EF4-FFF2-40B4-BE49-F238E27FC236}">
                <a16:creationId xmlns:a16="http://schemas.microsoft.com/office/drawing/2014/main" id="{21246344-0321-544B-B918-A3D5D03ED08D}"/>
              </a:ext>
            </a:extLst>
          </p:cNvPr>
          <p:cNvSpPr>
            <a:spLocks noGrp="1"/>
          </p:cNvSpPr>
          <p:nvPr>
            <p:ph idx="1"/>
          </p:nvPr>
        </p:nvSpPr>
        <p:spPr/>
        <p:txBody>
          <a:bodyPr/>
          <a:lstStyle/>
          <a:p>
            <a:endParaRPr lang="en-US" dirty="0"/>
          </a:p>
          <a:p>
            <a:r>
              <a:rPr lang="en-US" dirty="0" err="1"/>
              <a:t>Ω</a:t>
            </a:r>
            <a:r>
              <a:rPr lang="en-US" dirty="0"/>
              <a:t> = Set of possible outcomes</a:t>
            </a:r>
          </a:p>
          <a:p>
            <a:r>
              <a:rPr lang="en-US" dirty="0" err="1"/>
              <a:t>Ω</a:t>
            </a:r>
            <a:r>
              <a:rPr lang="en-US" dirty="0"/>
              <a:t> must be:</a:t>
            </a:r>
          </a:p>
          <a:p>
            <a:pPr lvl="1"/>
            <a:r>
              <a:rPr lang="en-US" dirty="0"/>
              <a:t>1) Mutually Exclusive (only 1 outcome in set can result)</a:t>
            </a:r>
          </a:p>
          <a:p>
            <a:pPr lvl="1"/>
            <a:r>
              <a:rPr lang="en-US" dirty="0"/>
              <a:t>2) Collectively Exhaustive (all possible outcomes must be covered)</a:t>
            </a:r>
          </a:p>
          <a:p>
            <a:pPr lvl="1"/>
            <a:r>
              <a:rPr lang="en-US" dirty="0"/>
              <a:t>3) At correct granularity (considers only relevant information)</a:t>
            </a:r>
          </a:p>
        </p:txBody>
      </p:sp>
    </p:spTree>
    <p:extLst>
      <p:ext uri="{BB962C8B-B14F-4D97-AF65-F5344CB8AC3E}">
        <p14:creationId xmlns:p14="http://schemas.microsoft.com/office/powerpoint/2010/main" val="1320672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76580-D02F-F34A-849D-797EB3EE3928}"/>
              </a:ext>
            </a:extLst>
          </p:cNvPr>
          <p:cNvSpPr>
            <a:spLocks noGrp="1"/>
          </p:cNvSpPr>
          <p:nvPr>
            <p:ph type="title"/>
          </p:nvPr>
        </p:nvSpPr>
        <p:spPr/>
        <p:txBody>
          <a:bodyPr/>
          <a:lstStyle/>
          <a:p>
            <a:r>
              <a:rPr lang="en-US" dirty="0"/>
              <a:t>Sample Space</a:t>
            </a:r>
          </a:p>
        </p:txBody>
      </p:sp>
      <p:sp>
        <p:nvSpPr>
          <p:cNvPr id="3" name="Content Placeholder 2">
            <a:extLst>
              <a:ext uri="{FF2B5EF4-FFF2-40B4-BE49-F238E27FC236}">
                <a16:creationId xmlns:a16="http://schemas.microsoft.com/office/drawing/2014/main" id="{5A7771E1-E7A5-EE4E-A2BA-3370E4DC8CB0}"/>
              </a:ext>
            </a:extLst>
          </p:cNvPr>
          <p:cNvSpPr>
            <a:spLocks noGrp="1"/>
          </p:cNvSpPr>
          <p:nvPr>
            <p:ph idx="1"/>
          </p:nvPr>
        </p:nvSpPr>
        <p:spPr/>
        <p:txBody>
          <a:bodyPr/>
          <a:lstStyle/>
          <a:p>
            <a:endParaRPr lang="en-US" dirty="0"/>
          </a:p>
          <a:p>
            <a:r>
              <a:rPr lang="en-US" dirty="0"/>
              <a:t>Can be discrete/finite </a:t>
            </a:r>
            <a:r>
              <a:rPr lang="en-US" dirty="0">
                <a:sym typeface="Wingdings" pitchFamily="2" charset="2"/>
              </a:rPr>
              <a:t> State tree is exhaustive</a:t>
            </a:r>
          </a:p>
          <a:p>
            <a:pPr marL="0" indent="0">
              <a:buNone/>
            </a:pPr>
            <a:endParaRPr lang="en-US" dirty="0">
              <a:sym typeface="Wingdings" pitchFamily="2" charset="2"/>
            </a:endParaRPr>
          </a:p>
          <a:p>
            <a:r>
              <a:rPr lang="en-US" dirty="0">
                <a:sym typeface="Wingdings" pitchFamily="2" charset="2"/>
              </a:rPr>
              <a:t>Continuous  Infinite states. Individual point has probability of zero</a:t>
            </a:r>
          </a:p>
          <a:p>
            <a:endParaRPr lang="en-US" dirty="0">
              <a:sym typeface="Wingdings" pitchFamily="2" charset="2"/>
            </a:endParaRPr>
          </a:p>
          <a:p>
            <a:pPr lvl="1"/>
            <a:r>
              <a:rPr lang="en-US" dirty="0">
                <a:sym typeface="Wingdings" pitchFamily="2" charset="2"/>
              </a:rPr>
              <a:t>Event  subset of sample space</a:t>
            </a:r>
          </a:p>
        </p:txBody>
      </p:sp>
    </p:spTree>
    <p:extLst>
      <p:ext uri="{BB962C8B-B14F-4D97-AF65-F5344CB8AC3E}">
        <p14:creationId xmlns:p14="http://schemas.microsoft.com/office/powerpoint/2010/main" val="1645364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DCA32-9AC2-7E4F-9BCF-D76E2C453DAA}"/>
              </a:ext>
            </a:extLst>
          </p:cNvPr>
          <p:cNvSpPr>
            <a:spLocks noGrp="1"/>
          </p:cNvSpPr>
          <p:nvPr>
            <p:ph type="title"/>
          </p:nvPr>
        </p:nvSpPr>
        <p:spPr/>
        <p:txBody>
          <a:bodyPr/>
          <a:lstStyle/>
          <a:p>
            <a:r>
              <a:rPr lang="en-US" dirty="0"/>
              <a:t>Discrete uniform law</a:t>
            </a:r>
          </a:p>
        </p:txBody>
      </p:sp>
      <p:sp>
        <p:nvSpPr>
          <p:cNvPr id="3" name="Content Placeholder 2">
            <a:extLst>
              <a:ext uri="{FF2B5EF4-FFF2-40B4-BE49-F238E27FC236}">
                <a16:creationId xmlns:a16="http://schemas.microsoft.com/office/drawing/2014/main" id="{9C6AD216-5D9F-1747-B370-32EC722AF1E1}"/>
              </a:ext>
            </a:extLst>
          </p:cNvPr>
          <p:cNvSpPr>
            <a:spLocks noGrp="1"/>
          </p:cNvSpPr>
          <p:nvPr>
            <p:ph idx="1"/>
          </p:nvPr>
        </p:nvSpPr>
        <p:spPr/>
        <p:txBody>
          <a:bodyPr/>
          <a:lstStyle/>
          <a:p>
            <a:r>
              <a:rPr lang="en-US" dirty="0"/>
              <a:t>The probability of a finite set is the sum of the probabilities of the elements in that set</a:t>
            </a:r>
          </a:p>
          <a:p>
            <a:r>
              <a:rPr lang="en-US" dirty="0"/>
              <a:t>What is a finite set? One that is not infinite</a:t>
            </a:r>
          </a:p>
          <a:p>
            <a:pPr marL="0" indent="0">
              <a:buNone/>
            </a:pPr>
            <a:endParaRPr lang="en-US" dirty="0"/>
          </a:p>
          <a:p>
            <a:r>
              <a:rPr lang="en-US" dirty="0"/>
              <a:t>Assume space with N points, each with probability 1/N</a:t>
            </a:r>
          </a:p>
          <a:p>
            <a:r>
              <a:rPr lang="en-US" dirty="0"/>
              <a:t>A = subset of size K</a:t>
            </a:r>
          </a:p>
          <a:p>
            <a:r>
              <a:rPr lang="en-US" dirty="0"/>
              <a:t>P(A) = K * 1/N</a:t>
            </a:r>
          </a:p>
          <a:p>
            <a:endParaRPr lang="en-US" dirty="0"/>
          </a:p>
        </p:txBody>
      </p:sp>
    </p:spTree>
    <p:extLst>
      <p:ext uri="{BB962C8B-B14F-4D97-AF65-F5344CB8AC3E}">
        <p14:creationId xmlns:p14="http://schemas.microsoft.com/office/powerpoint/2010/main" val="2121264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CF7D9-E81C-1743-A317-659E7BA3CE96}"/>
              </a:ext>
            </a:extLst>
          </p:cNvPr>
          <p:cNvSpPr>
            <a:spLocks noGrp="1"/>
          </p:cNvSpPr>
          <p:nvPr>
            <p:ph type="title"/>
          </p:nvPr>
        </p:nvSpPr>
        <p:spPr/>
        <p:txBody>
          <a:bodyPr/>
          <a:lstStyle/>
          <a:p>
            <a:r>
              <a:rPr lang="en-US" dirty="0"/>
              <a:t>Uniform Probability Law</a:t>
            </a:r>
          </a:p>
        </p:txBody>
      </p:sp>
      <p:sp>
        <p:nvSpPr>
          <p:cNvPr id="3" name="Content Placeholder 2">
            <a:extLst>
              <a:ext uri="{FF2B5EF4-FFF2-40B4-BE49-F238E27FC236}">
                <a16:creationId xmlns:a16="http://schemas.microsoft.com/office/drawing/2014/main" id="{C91965E1-54D1-5842-BC47-A16AED709732}"/>
              </a:ext>
            </a:extLst>
          </p:cNvPr>
          <p:cNvSpPr>
            <a:spLocks noGrp="1"/>
          </p:cNvSpPr>
          <p:nvPr>
            <p:ph idx="1"/>
          </p:nvPr>
        </p:nvSpPr>
        <p:spPr/>
        <p:txBody>
          <a:bodyPr/>
          <a:lstStyle/>
          <a:p>
            <a:r>
              <a:rPr lang="en-US" dirty="0"/>
              <a:t>In Uniform Probability </a:t>
            </a:r>
            <a:r>
              <a:rPr lang="en-US" dirty="0">
                <a:sym typeface="Wingdings" pitchFamily="2" charset="2"/>
              </a:rPr>
              <a:t> the probability is equal to the area</a:t>
            </a:r>
          </a:p>
          <a:p>
            <a:endParaRPr lang="en-US" dirty="0">
              <a:sym typeface="Wingdings" pitchFamily="2" charset="2"/>
            </a:endParaRPr>
          </a:p>
          <a:p>
            <a:r>
              <a:rPr lang="en-US" dirty="0">
                <a:sym typeface="Wingdings" pitchFamily="2" charset="2"/>
              </a:rPr>
              <a:t>Probability of single point is 0</a:t>
            </a:r>
            <a:endParaRPr lang="en-US" dirty="0"/>
          </a:p>
        </p:txBody>
      </p:sp>
    </p:spTree>
    <p:extLst>
      <p:ext uri="{BB962C8B-B14F-4D97-AF65-F5344CB8AC3E}">
        <p14:creationId xmlns:p14="http://schemas.microsoft.com/office/powerpoint/2010/main" val="472283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8A3C-91F8-6144-BABE-B881A90A7894}"/>
              </a:ext>
            </a:extLst>
          </p:cNvPr>
          <p:cNvSpPr>
            <a:spLocks noGrp="1"/>
          </p:cNvSpPr>
          <p:nvPr>
            <p:ph type="title"/>
          </p:nvPr>
        </p:nvSpPr>
        <p:spPr/>
        <p:txBody>
          <a:bodyPr/>
          <a:lstStyle/>
          <a:p>
            <a:r>
              <a:rPr lang="en-US" dirty="0"/>
              <a:t>How to Calculate Probabilities</a:t>
            </a:r>
          </a:p>
        </p:txBody>
      </p:sp>
      <p:sp>
        <p:nvSpPr>
          <p:cNvPr id="3" name="Content Placeholder 2">
            <a:extLst>
              <a:ext uri="{FF2B5EF4-FFF2-40B4-BE49-F238E27FC236}">
                <a16:creationId xmlns:a16="http://schemas.microsoft.com/office/drawing/2014/main" id="{C8ABF78F-6D07-1E44-8EB3-5490D7B53B0C}"/>
              </a:ext>
            </a:extLst>
          </p:cNvPr>
          <p:cNvSpPr>
            <a:spLocks noGrp="1"/>
          </p:cNvSpPr>
          <p:nvPr>
            <p:ph idx="1"/>
          </p:nvPr>
        </p:nvSpPr>
        <p:spPr/>
        <p:txBody>
          <a:bodyPr/>
          <a:lstStyle/>
          <a:p>
            <a:r>
              <a:rPr lang="en-US" dirty="0"/>
              <a:t>1) Identify the sample space (possible outcomes)</a:t>
            </a:r>
          </a:p>
          <a:p>
            <a:r>
              <a:rPr lang="en-US" dirty="0"/>
              <a:t>2) Identify the probability law (Uniform? Discrete?)</a:t>
            </a:r>
          </a:p>
          <a:p>
            <a:r>
              <a:rPr lang="en-US" dirty="0"/>
              <a:t>3) Identify the event of interest (What outcome probability are you trying to calculate?)</a:t>
            </a:r>
          </a:p>
          <a:p>
            <a:r>
              <a:rPr lang="en-US" dirty="0"/>
              <a:t>4) Calculate</a:t>
            </a:r>
          </a:p>
        </p:txBody>
      </p:sp>
    </p:spTree>
    <p:extLst>
      <p:ext uri="{BB962C8B-B14F-4D97-AF65-F5344CB8AC3E}">
        <p14:creationId xmlns:p14="http://schemas.microsoft.com/office/powerpoint/2010/main" val="2525300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7201</TotalTime>
  <Words>971</Words>
  <Application>Microsoft Macintosh PowerPoint</Application>
  <PresentationFormat>Widescreen</PresentationFormat>
  <Paragraphs>90</Paragraphs>
  <Slides>14</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Probabilities</vt:lpstr>
      <vt:lpstr>Terminology</vt:lpstr>
      <vt:lpstr>Probability Axioms</vt:lpstr>
      <vt:lpstr>Implied Probability Axioms</vt:lpstr>
      <vt:lpstr>Sample Space</vt:lpstr>
      <vt:lpstr>Sample Space</vt:lpstr>
      <vt:lpstr>Discrete uniform law</vt:lpstr>
      <vt:lpstr>Uniform Probability Law</vt:lpstr>
      <vt:lpstr>How to Calculate Probabilities</vt:lpstr>
      <vt:lpstr>Infinite Sequences of disjoint events</vt:lpstr>
      <vt:lpstr>Sets</vt:lpstr>
      <vt:lpstr>De Morgan’s law</vt:lpstr>
      <vt:lpstr>Sequence</vt:lpstr>
      <vt:lpstr>Conditional Probability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Probabilities</dc:title>
  <dc:creator>Arturo Schmidt</dc:creator>
  <cp:lastModifiedBy>Arturo Schmidt</cp:lastModifiedBy>
  <cp:revision>12</cp:revision>
  <dcterms:created xsi:type="dcterms:W3CDTF">2020-03-11T16:30:11Z</dcterms:created>
  <dcterms:modified xsi:type="dcterms:W3CDTF">2020-03-16T16:31:34Z</dcterms:modified>
</cp:coreProperties>
</file>