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19" r:id="rId3"/>
    <p:sldId id="320" r:id="rId4"/>
    <p:sldId id="321" r:id="rId5"/>
    <p:sldId id="331" r:id="rId6"/>
    <p:sldId id="327" r:id="rId7"/>
    <p:sldId id="328" r:id="rId8"/>
    <p:sldId id="329" r:id="rId9"/>
    <p:sldId id="260" r:id="rId10"/>
    <p:sldId id="333" r:id="rId11"/>
    <p:sldId id="330" r:id="rId12"/>
    <p:sldId id="334" r:id="rId13"/>
    <p:sldId id="335" r:id="rId1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42" autoAdjust="0"/>
    <p:restoredTop sz="93403" autoAdjust="0"/>
  </p:normalViewPr>
  <p:slideViewPr>
    <p:cSldViewPr>
      <p:cViewPr varScale="1">
        <p:scale>
          <a:sx n="83" d="100"/>
          <a:sy n="83" d="100"/>
        </p:scale>
        <p:origin x="114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77958-8268-4236-A14A-854F86CC14BD}" type="datetimeFigureOut">
              <a:rPr lang="es-CL" smtClean="0"/>
              <a:t>27-04-2020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8E24F-1829-4D48-8DD5-B956A37C24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5962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8C60200-1F31-409C-8C2E-730C930FD4BC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C378B42-E998-4FF9-B045-DCB5C546732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30634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3C461-58CC-48BD-8105-3F5B53F30ADB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7809D-9632-493D-BCCA-7A54F7EC173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6B5C6-ADBA-4D22-92E3-E647975E9084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049AF-B69A-4762-81E9-338E3F856E8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6EEF6-3AEB-453C-89C3-EDC0F9BE7516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4407E-BD14-4163-9863-2C950B3AA04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9DC37-B3DA-4830-A461-33434C6542A1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C16D2-4E39-41F4-89AB-864BD4CDE65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81C3F-0E09-4C4F-9F9E-005FBAB288AB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6B143-C444-4BB2-B73A-A8B17E4179E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F398B-61F1-408C-A923-71D81FCE07E2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443D3-78EF-4A03-8C71-57D310DF534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2C979-ED5A-4A89-85B8-DF73F206B030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ED08E-B963-4F39-8921-5F24FE2341D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D5A5-F777-4FEE-ADAC-98450C5F63A0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8AD64-098B-477C-9630-E3952145404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FF4F9-5067-4CA7-8DCE-6EB96E512B3C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96923-A429-4A0B-B9ED-C4691A41DE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15274-4D72-4D2F-B626-99055D1C7F8A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C0BE3-F4AC-45EE-BBF6-0F4276EBD2A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2D323-2552-41BA-BF16-5AE518734CF8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F5F58-1AE4-41DE-A550-E3DDEF3BE27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3A1F7E-0631-4A50-BA09-2ADD812F3C07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68781F5-D05E-4360-A37E-4574FF8AB71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hyperlink" Target="file:///C:\Users\Alonso%20Norambuena\Documents\Varios\Calculadoras\Calculadora\fx82ES.ex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hyperlink" Target="file:///C:\Users\Alonso%20Norambuena\Documents\Varios\Calculadoras\FX-570MS.ex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CuadroTexto"/>
          <p:cNvSpPr txBox="1"/>
          <p:nvPr/>
        </p:nvSpPr>
        <p:spPr>
          <a:xfrm>
            <a:off x="642938" y="3625860"/>
            <a:ext cx="7858125" cy="12618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dirty="0">
                <a:solidFill>
                  <a:srgbClr val="FF0000"/>
                </a:solidFill>
                <a:latin typeface="+mn-lt"/>
                <a:cs typeface="+mn-cs"/>
              </a:rPr>
              <a:t>Unidad </a:t>
            </a:r>
            <a:r>
              <a:rPr lang="es-ES" sz="2800" dirty="0" smtClean="0">
                <a:solidFill>
                  <a:srgbClr val="FF0000"/>
                </a:solidFill>
                <a:latin typeface="+mn-lt"/>
                <a:cs typeface="+mn-cs"/>
              </a:rPr>
              <a:t>I</a:t>
            </a:r>
            <a:endParaRPr lang="es-ES" sz="2800" dirty="0" smtClean="0"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dirty="0" smtClean="0"/>
              <a:t>NÚMEROS RACIONALES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dirty="0" smtClean="0">
                <a:latin typeface="+mn-lt"/>
                <a:cs typeface="+mn-cs"/>
              </a:rPr>
              <a:t>FRACCIONES</a:t>
            </a:r>
            <a:endParaRPr lang="es-ES" sz="2400" dirty="0">
              <a:latin typeface="+mn-lt"/>
              <a:cs typeface="+mn-cs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0" y="1394544"/>
            <a:ext cx="9144000" cy="522288"/>
          </a:xfrm>
          <a:prstGeom prst="rect">
            <a:avLst/>
          </a:prstGeom>
          <a:solidFill>
            <a:srgbClr val="C51532"/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dirty="0" smtClean="0">
                <a:solidFill>
                  <a:schemeClr val="bg1"/>
                </a:solidFill>
                <a:latin typeface="+mn-lt"/>
                <a:cs typeface="+mn-cs"/>
              </a:rPr>
              <a:t>Nivelación de Matemática</a:t>
            </a:r>
            <a:endParaRPr lang="es-ES" sz="2800" dirty="0">
              <a:solidFill>
                <a:schemeClr val="bg1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1571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latin typeface="+mj-lt"/>
                <a:cs typeface="+mn-cs"/>
              </a:rPr>
              <a:t>CALCULADORA</a:t>
            </a:r>
            <a:endParaRPr lang="es-ES" dirty="0">
              <a:latin typeface="+mj-lt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48880"/>
            <a:ext cx="2878675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645024"/>
            <a:ext cx="5731751" cy="1193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085184"/>
            <a:ext cx="3873333" cy="1173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11 Rectángulo"/>
          <p:cNvSpPr/>
          <p:nvPr/>
        </p:nvSpPr>
        <p:spPr>
          <a:xfrm>
            <a:off x="4247456" y="2639194"/>
            <a:ext cx="2196752" cy="571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dirty="0" smtClean="0">
                <a:solidFill>
                  <a:schemeClr val="tx2">
                    <a:lumMod val="75000"/>
                  </a:schemeClr>
                </a:solidFill>
              </a:rPr>
              <a:t>R:</a:t>
            </a:r>
            <a:r>
              <a:rPr lang="es-ES" sz="3600" dirty="0">
                <a:solidFill>
                  <a:schemeClr val="tx2">
                    <a:lumMod val="75000"/>
                  </a:schemeClr>
                </a:solidFill>
              </a:rPr>
              <a:t>	 </a:t>
            </a:r>
            <a:r>
              <a:rPr lang="es-ES" sz="3600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es-E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6991383" y="3861048"/>
            <a:ext cx="2196752" cy="571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dirty="0" smtClean="0">
                <a:solidFill>
                  <a:schemeClr val="tx2">
                    <a:lumMod val="75000"/>
                  </a:schemeClr>
                </a:solidFill>
              </a:rPr>
              <a:t>R:</a:t>
            </a:r>
            <a:r>
              <a:rPr lang="es-ES" sz="3600" dirty="0">
                <a:solidFill>
                  <a:schemeClr val="tx2">
                    <a:lumMod val="75000"/>
                  </a:schemeClr>
                </a:solidFill>
              </a:rPr>
              <a:t>	 </a:t>
            </a:r>
            <a:r>
              <a:rPr lang="es-ES" sz="36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s-E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13 Rectángulo"/>
              <p:cNvSpPr/>
              <p:nvPr/>
            </p:nvSpPr>
            <p:spPr>
              <a:xfrm>
                <a:off x="5325616" y="5386319"/>
                <a:ext cx="2196752" cy="5715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ES" sz="3600" dirty="0" smtClean="0">
                    <a:solidFill>
                      <a:schemeClr val="tx2">
                        <a:lumMod val="75000"/>
                      </a:schemeClr>
                    </a:solidFill>
                  </a:rPr>
                  <a:t>R:</a:t>
                </a:r>
                <a:r>
                  <a:rPr lang="es-ES" sz="3600" dirty="0">
                    <a:solidFill>
                      <a:schemeClr val="tx2">
                        <a:lumMod val="7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s-CL" sz="3600" b="0" i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s-ES" sz="360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36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19</m:t>
                        </m:r>
                      </m:num>
                      <m:den>
                        <m:r>
                          <a:rPr lang="es-CL" sz="36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12</m:t>
                        </m:r>
                      </m:den>
                    </m:f>
                  </m:oMath>
                </a14:m>
                <a:endParaRPr lang="es-ES" sz="3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1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616" y="5386319"/>
                <a:ext cx="2196752" cy="571500"/>
              </a:xfrm>
              <a:prstGeom prst="rect">
                <a:avLst/>
              </a:prstGeom>
              <a:blipFill rotWithShape="1">
                <a:blip r:embed="rId5"/>
                <a:stretch>
                  <a:fillRect l="-8611" t="-21505" b="-483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77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214313" y="642938"/>
            <a:ext cx="8715375" cy="129222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latin typeface="+mn-lt"/>
                <a:cs typeface="+mn-cs"/>
              </a:rPr>
              <a:t>Ejemplo: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latin typeface="+mn-lt"/>
                <a:cs typeface="+mn-cs"/>
              </a:rPr>
              <a:t>Si un curso está compuesto por 25 hombres y 15 mujeres, entonces, ¿cuál es      </a:t>
            </a:r>
            <a:endParaRPr lang="es-ES" sz="20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latin typeface="+mn-lt"/>
                <a:cs typeface="+mn-cs"/>
              </a:rPr>
              <a:t>      	la fracción que representa la cantidad de hombres que hay en el curso?</a:t>
            </a:r>
            <a:endParaRPr lang="es-ES" sz="20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+mn-lt"/>
              <a:cs typeface="+mn-cs"/>
            </a:endParaRPr>
          </a:p>
        </p:txBody>
      </p:sp>
      <p:sp>
        <p:nvSpPr>
          <p:cNvPr id="133" name="132 CuadroTexto"/>
          <p:cNvSpPr txBox="1">
            <a:spLocks noChangeArrowheads="1"/>
          </p:cNvSpPr>
          <p:nvPr/>
        </p:nvSpPr>
        <p:spPr bwMode="auto">
          <a:xfrm>
            <a:off x="357188" y="2357438"/>
            <a:ext cx="2143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2400" b="1" i="1">
                <a:latin typeface="Calibri" pitchFamily="34" charset="0"/>
              </a:rPr>
              <a:t>Datos:</a:t>
            </a:r>
          </a:p>
        </p:txBody>
      </p:sp>
      <p:graphicFrame>
        <p:nvGraphicFramePr>
          <p:cNvPr id="134" name="133 Tabla"/>
          <p:cNvGraphicFramePr>
            <a:graphicFrameLocks noGrp="1"/>
          </p:cNvGraphicFramePr>
          <p:nvPr/>
        </p:nvGraphicFramePr>
        <p:xfrm>
          <a:off x="1714500" y="2500313"/>
          <a:ext cx="6095999" cy="661987"/>
        </p:xfrm>
        <a:graphic>
          <a:graphicData uri="http://schemas.openxmlformats.org/drawingml/2006/table">
            <a:tbl>
              <a:tblPr/>
              <a:tblGrid>
                <a:gridCol w="2147490"/>
                <a:gridCol w="2163096"/>
                <a:gridCol w="1785413"/>
              </a:tblGrid>
              <a:tr h="33624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Cantidad de Hombres</a:t>
                      </a:r>
                    </a:p>
                  </a:txBody>
                  <a:tcPr marL="9369" marR="9369" marT="93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Cantidad de Mujeres</a:t>
                      </a:r>
                    </a:p>
                  </a:txBody>
                  <a:tcPr marL="9369" marR="9369" marT="93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del curso</a:t>
                      </a:r>
                    </a:p>
                  </a:txBody>
                  <a:tcPr marL="9369" marR="9369" marT="93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74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369" marR="9369" marT="9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369" marR="9369" marT="9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369" marR="9369" marT="9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5" name="134 Rectángulo"/>
          <p:cNvSpPr/>
          <p:nvPr/>
        </p:nvSpPr>
        <p:spPr>
          <a:xfrm>
            <a:off x="6030913" y="2428875"/>
            <a:ext cx="2143125" cy="785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36" name="135 CuadroTexto"/>
          <p:cNvSpPr txBox="1">
            <a:spLocks noChangeArrowheads="1"/>
          </p:cNvSpPr>
          <p:nvPr/>
        </p:nvSpPr>
        <p:spPr bwMode="auto">
          <a:xfrm>
            <a:off x="6143625" y="2143125"/>
            <a:ext cx="2571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i="1">
                <a:latin typeface="Calibri" pitchFamily="34" charset="0"/>
              </a:rPr>
              <a:t>Se extrae de los datos</a:t>
            </a:r>
          </a:p>
        </p:txBody>
      </p:sp>
      <p:sp>
        <p:nvSpPr>
          <p:cNvPr id="139" name="138 CuadroTexto"/>
          <p:cNvSpPr txBox="1">
            <a:spLocks noChangeArrowheads="1"/>
          </p:cNvSpPr>
          <p:nvPr/>
        </p:nvSpPr>
        <p:spPr bwMode="auto">
          <a:xfrm>
            <a:off x="357188" y="3286125"/>
            <a:ext cx="2571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2400" b="1" i="1">
                <a:latin typeface="Calibri" pitchFamily="34" charset="0"/>
              </a:rPr>
              <a:t>¿Qué se busca?:</a:t>
            </a:r>
          </a:p>
        </p:txBody>
      </p:sp>
      <p:sp>
        <p:nvSpPr>
          <p:cNvPr id="140" name="139 CuadroTexto"/>
          <p:cNvSpPr txBox="1">
            <a:spLocks noChangeArrowheads="1"/>
          </p:cNvSpPr>
          <p:nvPr/>
        </p:nvSpPr>
        <p:spPr bwMode="auto">
          <a:xfrm>
            <a:off x="0" y="3786188"/>
            <a:ext cx="914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ES">
                <a:latin typeface="Calibri" pitchFamily="34" charset="0"/>
              </a:rPr>
              <a:t>Una fracción que represente la relación  entre la cantidad de hombres y el total del curso</a:t>
            </a:r>
          </a:p>
        </p:txBody>
      </p:sp>
      <p:graphicFrame>
        <p:nvGraphicFramePr>
          <p:cNvPr id="26" name="Object 40"/>
          <p:cNvGraphicFramePr>
            <a:graphicFrameLocks noChangeAspect="1"/>
          </p:cNvGraphicFramePr>
          <p:nvPr/>
        </p:nvGraphicFramePr>
        <p:xfrm>
          <a:off x="3000375" y="4714875"/>
          <a:ext cx="1489075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cuación" r:id="rId3" imgW="482400" imgH="393480" progId="Equation.3">
                  <p:embed/>
                </p:oleObj>
              </mc:Choice>
              <mc:Fallback>
                <p:oleObj name="Ecuación" r:id="rId3" imgW="482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4714875"/>
                        <a:ext cx="1489075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26 CuadroTexto"/>
          <p:cNvSpPr txBox="1">
            <a:spLocks noChangeArrowheads="1"/>
          </p:cNvSpPr>
          <p:nvPr/>
        </p:nvSpPr>
        <p:spPr bwMode="auto">
          <a:xfrm>
            <a:off x="500063" y="4857750"/>
            <a:ext cx="2571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ES" sz="2000" i="1">
                <a:latin typeface="Calibri" pitchFamily="34" charset="0"/>
              </a:rPr>
              <a:t>Cantidad de hombres</a:t>
            </a:r>
          </a:p>
        </p:txBody>
      </p:sp>
      <p:sp>
        <p:nvSpPr>
          <p:cNvPr id="28" name="27 CuadroTexto"/>
          <p:cNvSpPr txBox="1">
            <a:spLocks noChangeArrowheads="1"/>
          </p:cNvSpPr>
          <p:nvPr/>
        </p:nvSpPr>
        <p:spPr bwMode="auto">
          <a:xfrm>
            <a:off x="428625" y="5357813"/>
            <a:ext cx="2571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ES" sz="2000" i="1">
                <a:latin typeface="Calibri" pitchFamily="34" charset="0"/>
              </a:rPr>
              <a:t>Total del curso</a:t>
            </a:r>
          </a:p>
        </p:txBody>
      </p:sp>
      <p:cxnSp>
        <p:nvCxnSpPr>
          <p:cNvPr id="30" name="29 Conector recto"/>
          <p:cNvCxnSpPr/>
          <p:nvPr/>
        </p:nvCxnSpPr>
        <p:spPr>
          <a:xfrm>
            <a:off x="571500" y="5286375"/>
            <a:ext cx="2286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0" y="14287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latin typeface="+mj-lt"/>
                <a:cs typeface="+mn-cs"/>
              </a:rPr>
              <a:t>Fracciones </a:t>
            </a:r>
            <a:endParaRPr lang="es-ES" dirty="0"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07974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5" grpId="0" animBg="1"/>
      <p:bldP spid="136" grpId="0"/>
      <p:bldP spid="139" grpId="0"/>
      <p:bldP spid="140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214313" y="642938"/>
            <a:ext cx="8715375" cy="129222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latin typeface="+mn-lt"/>
                <a:cs typeface="+mn-cs"/>
              </a:rPr>
              <a:t>Ejemplo: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latin typeface="+mn-lt"/>
                <a:cs typeface="+mn-cs"/>
              </a:rPr>
              <a:t>Si un curso está compuesto por 25 hombres y 15 mujeres, entonces, ¿cuál es      </a:t>
            </a:r>
            <a:endParaRPr lang="es-ES" sz="20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latin typeface="+mn-lt"/>
                <a:cs typeface="+mn-cs"/>
              </a:rPr>
              <a:t>      	la fracción que representa la cantidad de hombres que hay en el curso?</a:t>
            </a:r>
            <a:endParaRPr lang="es-ES" sz="20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+mn-lt"/>
              <a:cs typeface="+mn-cs"/>
            </a:endParaRPr>
          </a:p>
        </p:txBody>
      </p:sp>
      <p:sp>
        <p:nvSpPr>
          <p:cNvPr id="133" name="132 CuadroTexto"/>
          <p:cNvSpPr txBox="1">
            <a:spLocks noChangeArrowheads="1"/>
          </p:cNvSpPr>
          <p:nvPr/>
        </p:nvSpPr>
        <p:spPr bwMode="auto">
          <a:xfrm>
            <a:off x="357188" y="2357438"/>
            <a:ext cx="2143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2400" b="1" i="1">
                <a:latin typeface="Calibri" pitchFamily="34" charset="0"/>
              </a:rPr>
              <a:t>Datos:</a:t>
            </a:r>
          </a:p>
        </p:txBody>
      </p:sp>
      <p:graphicFrame>
        <p:nvGraphicFramePr>
          <p:cNvPr id="134" name="133 Tabla"/>
          <p:cNvGraphicFramePr>
            <a:graphicFrameLocks noGrp="1"/>
          </p:cNvGraphicFramePr>
          <p:nvPr/>
        </p:nvGraphicFramePr>
        <p:xfrm>
          <a:off x="1714500" y="2500313"/>
          <a:ext cx="6095999" cy="661987"/>
        </p:xfrm>
        <a:graphic>
          <a:graphicData uri="http://schemas.openxmlformats.org/drawingml/2006/table">
            <a:tbl>
              <a:tblPr/>
              <a:tblGrid>
                <a:gridCol w="2147490"/>
                <a:gridCol w="2163096"/>
                <a:gridCol w="1785413"/>
              </a:tblGrid>
              <a:tr h="33624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Cantidad de Hombres</a:t>
                      </a:r>
                    </a:p>
                  </a:txBody>
                  <a:tcPr marL="9369" marR="9369" marT="93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Cantidad de Mujeres</a:t>
                      </a:r>
                    </a:p>
                  </a:txBody>
                  <a:tcPr marL="9369" marR="9369" marT="93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del curso</a:t>
                      </a:r>
                    </a:p>
                  </a:txBody>
                  <a:tcPr marL="9369" marR="9369" marT="93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74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369" marR="9369" marT="9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369" marR="9369" marT="9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369" marR="9369" marT="9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5" name="134 Rectángulo"/>
          <p:cNvSpPr/>
          <p:nvPr/>
        </p:nvSpPr>
        <p:spPr>
          <a:xfrm>
            <a:off x="6030913" y="2428875"/>
            <a:ext cx="2143125" cy="785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36" name="135 CuadroTexto"/>
          <p:cNvSpPr txBox="1">
            <a:spLocks noChangeArrowheads="1"/>
          </p:cNvSpPr>
          <p:nvPr/>
        </p:nvSpPr>
        <p:spPr bwMode="auto">
          <a:xfrm>
            <a:off x="6143625" y="2143125"/>
            <a:ext cx="2571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i="1">
                <a:latin typeface="Calibri" pitchFamily="34" charset="0"/>
              </a:rPr>
              <a:t>Se extrae de los datos</a:t>
            </a:r>
          </a:p>
        </p:txBody>
      </p:sp>
      <p:sp>
        <p:nvSpPr>
          <p:cNvPr id="139" name="138 CuadroTexto"/>
          <p:cNvSpPr txBox="1">
            <a:spLocks noChangeArrowheads="1"/>
          </p:cNvSpPr>
          <p:nvPr/>
        </p:nvSpPr>
        <p:spPr bwMode="auto">
          <a:xfrm>
            <a:off x="357188" y="3286125"/>
            <a:ext cx="2571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2400" b="1" i="1">
                <a:latin typeface="Calibri" pitchFamily="34" charset="0"/>
              </a:rPr>
              <a:t>¿Qué se busca?:</a:t>
            </a:r>
          </a:p>
        </p:txBody>
      </p:sp>
      <p:sp>
        <p:nvSpPr>
          <p:cNvPr id="140" name="139 CuadroTexto"/>
          <p:cNvSpPr txBox="1">
            <a:spLocks noChangeArrowheads="1"/>
          </p:cNvSpPr>
          <p:nvPr/>
        </p:nvSpPr>
        <p:spPr bwMode="auto">
          <a:xfrm>
            <a:off x="0" y="3786188"/>
            <a:ext cx="914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ES">
                <a:latin typeface="Calibri" pitchFamily="34" charset="0"/>
              </a:rPr>
              <a:t>Una fracción que represente la relación  entre la cantidad de hombres y el total del curso</a:t>
            </a:r>
          </a:p>
        </p:txBody>
      </p:sp>
      <p:graphicFrame>
        <p:nvGraphicFramePr>
          <p:cNvPr id="26" name="Object 40"/>
          <p:cNvGraphicFramePr>
            <a:graphicFrameLocks noChangeAspect="1"/>
          </p:cNvGraphicFramePr>
          <p:nvPr/>
        </p:nvGraphicFramePr>
        <p:xfrm>
          <a:off x="3000375" y="4714875"/>
          <a:ext cx="1489075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cuación" r:id="rId3" imgW="482400" imgH="393480" progId="Equation.3">
                  <p:embed/>
                </p:oleObj>
              </mc:Choice>
              <mc:Fallback>
                <p:oleObj name="Ecuación" r:id="rId3" imgW="482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4714875"/>
                        <a:ext cx="1489075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26 CuadroTexto"/>
          <p:cNvSpPr txBox="1">
            <a:spLocks noChangeArrowheads="1"/>
          </p:cNvSpPr>
          <p:nvPr/>
        </p:nvSpPr>
        <p:spPr bwMode="auto">
          <a:xfrm>
            <a:off x="500063" y="4857750"/>
            <a:ext cx="2571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ES" sz="2000" i="1">
                <a:latin typeface="Calibri" pitchFamily="34" charset="0"/>
              </a:rPr>
              <a:t>Cantidad de hombres</a:t>
            </a:r>
          </a:p>
        </p:txBody>
      </p:sp>
      <p:sp>
        <p:nvSpPr>
          <p:cNvPr id="28" name="27 CuadroTexto"/>
          <p:cNvSpPr txBox="1">
            <a:spLocks noChangeArrowheads="1"/>
          </p:cNvSpPr>
          <p:nvPr/>
        </p:nvSpPr>
        <p:spPr bwMode="auto">
          <a:xfrm>
            <a:off x="428625" y="5357813"/>
            <a:ext cx="2571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ES" sz="2000" i="1">
                <a:latin typeface="Calibri" pitchFamily="34" charset="0"/>
              </a:rPr>
              <a:t>Total del curso</a:t>
            </a:r>
          </a:p>
        </p:txBody>
      </p:sp>
      <p:cxnSp>
        <p:nvCxnSpPr>
          <p:cNvPr id="30" name="29 Conector recto"/>
          <p:cNvCxnSpPr/>
          <p:nvPr/>
        </p:nvCxnSpPr>
        <p:spPr>
          <a:xfrm>
            <a:off x="571500" y="5286375"/>
            <a:ext cx="2286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0" y="14287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latin typeface="+mj-lt"/>
                <a:cs typeface="+mn-cs"/>
              </a:rPr>
              <a:t>Fracciones </a:t>
            </a:r>
            <a:endParaRPr lang="es-ES" dirty="0"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8497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5" grpId="0" animBg="1"/>
      <p:bldP spid="136" grpId="0"/>
      <p:bldP spid="139" grpId="0"/>
      <p:bldP spid="140" grpId="0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CuadroTexto"/>
          <p:cNvSpPr txBox="1"/>
          <p:nvPr/>
        </p:nvSpPr>
        <p:spPr>
          <a:xfrm>
            <a:off x="0" y="487363"/>
            <a:ext cx="9144000" cy="369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latin typeface="+mj-lt"/>
                <a:cs typeface="+mn-cs"/>
              </a:rPr>
              <a:t>Fracciones</a:t>
            </a:r>
            <a:endParaRPr lang="es-ES" dirty="0">
              <a:latin typeface="+mj-lt"/>
              <a:cs typeface="+mn-cs"/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539552" y="1988840"/>
            <a:ext cx="4896544" cy="571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dirty="0" smtClean="0">
                <a:solidFill>
                  <a:schemeClr val="tx2">
                    <a:lumMod val="75000"/>
                  </a:schemeClr>
                </a:solidFill>
              </a:rPr>
              <a:t>R:</a:t>
            </a:r>
            <a:r>
              <a:rPr lang="es-ES" sz="3600" dirty="0">
                <a:solidFill>
                  <a:schemeClr val="tx2">
                    <a:lumMod val="75000"/>
                  </a:schemeClr>
                </a:solidFill>
              </a:rPr>
              <a:t>	 </a:t>
            </a:r>
            <a:r>
              <a:rPr lang="es-ES" sz="3600" dirty="0" smtClean="0">
                <a:solidFill>
                  <a:schemeClr val="tx2">
                    <a:lumMod val="75000"/>
                  </a:schemeClr>
                </a:solidFill>
              </a:rPr>
              <a:t>4,1 km</a:t>
            </a:r>
            <a:endParaRPr lang="es-E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558379" y="6097860"/>
            <a:ext cx="5237757" cy="571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dirty="0" smtClean="0">
                <a:solidFill>
                  <a:schemeClr val="tx2">
                    <a:lumMod val="75000"/>
                  </a:schemeClr>
                </a:solidFill>
              </a:rPr>
              <a:t>R:</a:t>
            </a:r>
            <a:r>
              <a:rPr lang="es-ES" sz="36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s-ES" sz="3600" dirty="0" smtClean="0">
                <a:solidFill>
                  <a:schemeClr val="tx2">
                    <a:lumMod val="75000"/>
                  </a:schemeClr>
                </a:solidFill>
              </a:rPr>
              <a:t>$558.144</a:t>
            </a:r>
            <a:endParaRPr lang="es-E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539552" y="3573016"/>
            <a:ext cx="8064896" cy="571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dirty="0" smtClean="0">
                <a:solidFill>
                  <a:schemeClr val="tx2">
                    <a:lumMod val="75000"/>
                  </a:schemeClr>
                </a:solidFill>
              </a:rPr>
              <a:t>R:</a:t>
            </a:r>
            <a:r>
              <a:rPr lang="es-ES" sz="36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s-ES" sz="3600" dirty="0" smtClean="0">
                <a:solidFill>
                  <a:schemeClr val="tx2">
                    <a:lumMod val="75000"/>
                  </a:schemeClr>
                </a:solidFill>
              </a:rPr>
              <a:t>$820.000</a:t>
            </a:r>
            <a:endParaRPr lang="es-E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14313" y="928688"/>
            <a:ext cx="8715375" cy="1015663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just">
              <a:tabLst>
                <a:tab pos="762000" algn="l"/>
              </a:tabLst>
              <a:defRPr/>
            </a:pPr>
            <a:r>
              <a:rPr lang="es-ES" sz="2000" dirty="0">
                <a:solidFill>
                  <a:srgbClr val="000000"/>
                </a:solidFill>
                <a:cs typeface="Times New Roman" pitchFamily="18" charset="0"/>
              </a:rPr>
              <a:t>N°1: </a:t>
            </a:r>
            <a:r>
              <a:rPr lang="es-CL" sz="2000" dirty="0" smtClean="0"/>
              <a:t>Patricia </a:t>
            </a:r>
            <a:r>
              <a:rPr lang="es-CL" sz="2000" dirty="0"/>
              <a:t>se propuso recorrer en bicicleta 82 km durante tres días, el lunes recorrió   ¼  de la meta, el miércoles 1/2  de la meta y el sábado 16, 4 km ¿Cuántos kilómetros le falto recorrer a Patricia para cumplir la meta?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214313" y="2701032"/>
            <a:ext cx="8715375" cy="70788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just">
              <a:tabLst>
                <a:tab pos="762000" algn="l"/>
              </a:tabLst>
              <a:defRPr/>
            </a:pPr>
            <a:r>
              <a:rPr lang="es-ES" sz="2000" dirty="0">
                <a:solidFill>
                  <a:srgbClr val="000000"/>
                </a:solidFill>
                <a:cs typeface="Times New Roman" pitchFamily="18" charset="0"/>
              </a:rPr>
              <a:t>N°2: </a:t>
            </a:r>
            <a:r>
              <a:rPr lang="es-CL" sz="2000" dirty="0" smtClean="0"/>
              <a:t>Pablo </a:t>
            </a:r>
            <a:r>
              <a:rPr lang="es-CL" sz="2000" dirty="0"/>
              <a:t>gastó  5/8 del dinero que tenía y le quedaron $307.500 ¿Cuánto dinero tenía inicialmente Pablo?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214313" y="4553297"/>
            <a:ext cx="8715375" cy="1015663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just">
              <a:tabLst>
                <a:tab pos="762000" algn="l"/>
              </a:tabLst>
              <a:defRPr/>
            </a:pPr>
            <a:r>
              <a:rPr lang="es-ES" sz="2000" dirty="0" smtClean="0">
                <a:solidFill>
                  <a:srgbClr val="000000"/>
                </a:solidFill>
                <a:cs typeface="Times New Roman" pitchFamily="18" charset="0"/>
              </a:rPr>
              <a:t>N°3:</a:t>
            </a:r>
            <a:r>
              <a:rPr lang="es-CL" sz="2000" dirty="0" smtClean="0"/>
              <a:t>El </a:t>
            </a:r>
            <a:r>
              <a:rPr lang="es-CL" sz="2000" dirty="0"/>
              <a:t>sustento de una familia lo aportan Claudia y Jaime, se sabe que Claudia tiene un ingreso mensual de $232.560 y Jaime recibe 2/5  más que Claudia ¿Cuál es el ingreso total de esa familia?</a:t>
            </a:r>
          </a:p>
        </p:txBody>
      </p:sp>
    </p:spTree>
    <p:extLst>
      <p:ext uri="{BB962C8B-B14F-4D97-AF65-F5344CB8AC3E}">
        <p14:creationId xmlns:p14="http://schemas.microsoft.com/office/powerpoint/2010/main" val="34802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ChangeArrowheads="1"/>
          </p:cNvSpPr>
          <p:nvPr/>
        </p:nvSpPr>
        <p:spPr bwMode="auto">
          <a:xfrm>
            <a:off x="857250" y="1000125"/>
            <a:ext cx="6643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s-ES" dirty="0">
                <a:latin typeface="+mj-lt"/>
              </a:rPr>
              <a:t>Carlos tiene 3 sacos para repartirlo en sectores pobres de Santiago.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214313" y="1714500"/>
            <a:ext cx="1714500" cy="2000250"/>
            <a:chOff x="1292" y="852"/>
            <a:chExt cx="906" cy="939"/>
          </a:xfrm>
        </p:grpSpPr>
        <p:pic>
          <p:nvPicPr>
            <p:cNvPr id="51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2" y="852"/>
              <a:ext cx="906" cy="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5" name="Rectangle 51"/>
            <p:cNvSpPr>
              <a:spLocks noChangeArrowheads="1"/>
            </p:cNvSpPr>
            <p:nvPr/>
          </p:nvSpPr>
          <p:spPr bwMode="auto">
            <a:xfrm>
              <a:off x="1556" y="1320"/>
              <a:ext cx="566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s-ES" b="1"/>
                <a:t>54 Kg.</a:t>
              </a:r>
            </a:p>
            <a:p>
              <a:pPr eaLnBrk="0" hangingPunct="0"/>
              <a:r>
                <a:rPr lang="es-ES" b="1"/>
                <a:t>Harina</a:t>
              </a:r>
            </a:p>
          </p:txBody>
        </p:sp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2928938" y="1928813"/>
            <a:ext cx="1357312" cy="1500187"/>
            <a:chOff x="1647" y="1964"/>
            <a:chExt cx="584" cy="573"/>
          </a:xfrm>
        </p:grpSpPr>
        <p:pic>
          <p:nvPicPr>
            <p:cNvPr id="513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7" y="1964"/>
              <a:ext cx="553" cy="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3" name="Rectangle 52"/>
            <p:cNvSpPr>
              <a:spLocks noChangeArrowheads="1"/>
            </p:cNvSpPr>
            <p:nvPr/>
          </p:nvSpPr>
          <p:spPr bwMode="auto">
            <a:xfrm>
              <a:off x="1770" y="2239"/>
              <a:ext cx="461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s-ES" sz="2000" b="1"/>
                <a:t>36 Kg</a:t>
              </a:r>
            </a:p>
            <a:p>
              <a:pPr eaLnBrk="0" hangingPunct="0"/>
              <a:r>
                <a:rPr lang="es-ES" sz="2000" b="1"/>
                <a:t>Arroz</a:t>
              </a:r>
              <a:r>
                <a:rPr lang="es-ES" sz="1400" b="1"/>
                <a:t>.</a:t>
              </a:r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5500688" y="1571625"/>
            <a:ext cx="2271712" cy="2352675"/>
            <a:chOff x="1037" y="2691"/>
            <a:chExt cx="1431" cy="1482"/>
          </a:xfrm>
        </p:grpSpPr>
        <p:pic>
          <p:nvPicPr>
            <p:cNvPr id="513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" y="2691"/>
              <a:ext cx="1431" cy="1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1" name="Rectangle 53"/>
            <p:cNvSpPr>
              <a:spLocks noChangeArrowheads="1"/>
            </p:cNvSpPr>
            <p:nvPr/>
          </p:nvSpPr>
          <p:spPr bwMode="auto">
            <a:xfrm>
              <a:off x="1456" y="3577"/>
              <a:ext cx="75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s-ES" b="1"/>
                <a:t>72 Kg.</a:t>
              </a:r>
            </a:p>
            <a:p>
              <a:pPr eaLnBrk="0" hangingPunct="0"/>
              <a:r>
                <a:rPr lang="es-ES" b="1"/>
                <a:t>Azúcar</a:t>
              </a:r>
            </a:p>
          </p:txBody>
        </p:sp>
      </p:grpSp>
      <p:sp>
        <p:nvSpPr>
          <p:cNvPr id="16" name="15 CuadroTexto"/>
          <p:cNvSpPr txBox="1"/>
          <p:nvPr/>
        </p:nvSpPr>
        <p:spPr>
          <a:xfrm>
            <a:off x="0" y="428625"/>
            <a:ext cx="91440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dirty="0">
                <a:solidFill>
                  <a:schemeClr val="accent5">
                    <a:lumMod val="75000"/>
                  </a:schemeClr>
                </a:solidFill>
                <a:latin typeface="+mn-lt"/>
                <a:cs typeface="+mn-cs"/>
              </a:rPr>
              <a:t>Ejercicio n°1</a:t>
            </a: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357188" y="4286250"/>
            <a:ext cx="80724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s-ES" dirty="0">
                <a:latin typeface="+mj-lt"/>
              </a:rPr>
              <a:t>Decide envasar los productos en bolsas de igual medida, las mas grandes posibles y de igual tamaño.</a:t>
            </a: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500063" y="5214938"/>
            <a:ext cx="61595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s-ES" dirty="0">
                <a:latin typeface="+mj-lt"/>
              </a:rPr>
              <a:t>¿Cuál es el peso de cada bolsa?</a:t>
            </a:r>
          </a:p>
          <a:p>
            <a:pPr eaLnBrk="0" hangingPunct="0">
              <a:defRPr/>
            </a:pPr>
            <a:endParaRPr lang="es-ES" dirty="0">
              <a:latin typeface="+mj-lt"/>
            </a:endParaRPr>
          </a:p>
          <a:p>
            <a:pPr eaLnBrk="0" hangingPunct="0">
              <a:defRPr/>
            </a:pPr>
            <a:r>
              <a:rPr lang="es-ES" dirty="0">
                <a:latin typeface="+mj-lt"/>
              </a:rPr>
              <a:t>¿Cuántos bolsas necesitará para separar los alimentos?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0" y="0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+mj-lt"/>
                <a:cs typeface="+mn-cs"/>
              </a:rPr>
              <a:t>   Repaso  Guía N°1 </a:t>
            </a:r>
          </a:p>
        </p:txBody>
      </p:sp>
    </p:spTree>
    <p:extLst>
      <p:ext uri="{BB962C8B-B14F-4D97-AF65-F5344CB8AC3E}">
        <p14:creationId xmlns:p14="http://schemas.microsoft.com/office/powerpoint/2010/main" val="170852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26 CuadroTexto"/>
          <p:cNvSpPr txBox="1">
            <a:spLocks noChangeArrowheads="1"/>
          </p:cNvSpPr>
          <p:nvPr/>
        </p:nvSpPr>
        <p:spPr bwMode="auto">
          <a:xfrm>
            <a:off x="428625" y="2357438"/>
            <a:ext cx="7143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3200" b="1" i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18</a:t>
            </a:r>
            <a:r>
              <a:rPr lang="es-ES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1" name="17 CuadroTexto"/>
          <p:cNvSpPr txBox="1">
            <a:spLocks noChangeArrowheads="1"/>
          </p:cNvSpPr>
          <p:nvPr/>
        </p:nvSpPr>
        <p:spPr bwMode="auto">
          <a:xfrm>
            <a:off x="500063" y="1857375"/>
            <a:ext cx="714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3200" b="1" i="1">
                <a:latin typeface="Times New Roman" pitchFamily="18" charset="0"/>
                <a:cs typeface="Times New Roman" pitchFamily="18" charset="0"/>
              </a:rPr>
              <a:t>36</a:t>
            </a:r>
            <a:r>
              <a:rPr lang="es-ES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58" name="17 CuadroTexto"/>
          <p:cNvSpPr txBox="1">
            <a:spLocks noChangeArrowheads="1"/>
          </p:cNvSpPr>
          <p:nvPr/>
        </p:nvSpPr>
        <p:spPr bwMode="auto">
          <a:xfrm>
            <a:off x="1127125" y="1858963"/>
            <a:ext cx="714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3200" b="1" i="1">
                <a:latin typeface="Times New Roman" pitchFamily="18" charset="0"/>
                <a:cs typeface="Times New Roman" pitchFamily="18" charset="0"/>
              </a:rPr>
              <a:t>54</a:t>
            </a:r>
            <a:r>
              <a:rPr lang="es-ES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6074" name="Rectangle 58"/>
          <p:cNvSpPr>
            <a:spLocks noChangeArrowheads="1"/>
          </p:cNvSpPr>
          <p:nvPr/>
        </p:nvSpPr>
        <p:spPr bwMode="auto">
          <a:xfrm>
            <a:off x="0" y="928688"/>
            <a:ext cx="9144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s-ES" dirty="0">
                <a:latin typeface="+mj-lt"/>
              </a:rPr>
              <a:t>Este problema puede ser resuelto calculando el Máximo Común Divisor entre 54, 36 y 72.</a:t>
            </a:r>
          </a:p>
        </p:txBody>
      </p:sp>
      <p:pic>
        <p:nvPicPr>
          <p:cNvPr id="61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5214938"/>
            <a:ext cx="1438275" cy="149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4505325"/>
            <a:ext cx="2271713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5429250"/>
            <a:ext cx="10922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Rectangle 46"/>
          <p:cNvSpPr>
            <a:spLocks noChangeArrowheads="1"/>
          </p:cNvSpPr>
          <p:nvPr/>
        </p:nvSpPr>
        <p:spPr bwMode="auto">
          <a:xfrm>
            <a:off x="4500563" y="53975"/>
            <a:ext cx="4572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s-ES" sz="1000" b="1">
                <a:solidFill>
                  <a:schemeClr val="bg1"/>
                </a:solidFill>
              </a:rPr>
              <a:t>Nivelación Matemática (MAT 100)</a:t>
            </a:r>
          </a:p>
          <a:p>
            <a:pPr algn="r"/>
            <a:r>
              <a:rPr lang="es-ES" sz="1000" b="1">
                <a:solidFill>
                  <a:schemeClr val="bg1"/>
                </a:solidFill>
              </a:rPr>
              <a:t>Primer Semestre 2011</a:t>
            </a:r>
          </a:p>
          <a:p>
            <a:pPr algn="r"/>
            <a:r>
              <a:rPr lang="es-ES" sz="1000" b="1">
                <a:solidFill>
                  <a:schemeClr val="bg1"/>
                </a:solidFill>
              </a:rPr>
              <a:t>Sede 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0" y="428625"/>
            <a:ext cx="91440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dirty="0">
                <a:solidFill>
                  <a:schemeClr val="accent5">
                    <a:lumMod val="75000"/>
                  </a:schemeClr>
                </a:solidFill>
                <a:latin typeface="+mn-lt"/>
                <a:cs typeface="+mn-cs"/>
              </a:rPr>
              <a:t>Ejercicio n°1</a:t>
            </a:r>
          </a:p>
        </p:txBody>
      </p:sp>
      <p:cxnSp>
        <p:nvCxnSpPr>
          <p:cNvPr id="55" name="54 Conector recto"/>
          <p:cNvCxnSpPr/>
          <p:nvPr/>
        </p:nvCxnSpPr>
        <p:spPr>
          <a:xfrm flipV="1">
            <a:off x="520700" y="2333625"/>
            <a:ext cx="24082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 rot="16200000" flipH="1">
            <a:off x="1558925" y="2987676"/>
            <a:ext cx="188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18 CuadroTexto"/>
          <p:cNvSpPr txBox="1">
            <a:spLocks noChangeArrowheads="1"/>
          </p:cNvSpPr>
          <p:nvPr/>
        </p:nvSpPr>
        <p:spPr bwMode="auto">
          <a:xfrm>
            <a:off x="1841500" y="1854200"/>
            <a:ext cx="714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3200" b="1" i="1">
                <a:latin typeface="Times New Roman" pitchFamily="18" charset="0"/>
                <a:cs typeface="Times New Roman" pitchFamily="18" charset="0"/>
              </a:rPr>
              <a:t>72</a:t>
            </a:r>
            <a:r>
              <a:rPr lang="es-ES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2" name="27 CuadroTexto"/>
          <p:cNvSpPr txBox="1">
            <a:spLocks noChangeArrowheads="1"/>
          </p:cNvSpPr>
          <p:nvPr/>
        </p:nvSpPr>
        <p:spPr bwMode="auto">
          <a:xfrm>
            <a:off x="1785938" y="2359025"/>
            <a:ext cx="7143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3200" b="1" i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36</a:t>
            </a:r>
            <a:r>
              <a:rPr lang="es-ES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3" name="28 CuadroTexto"/>
          <p:cNvSpPr txBox="1">
            <a:spLocks noChangeArrowheads="1"/>
          </p:cNvSpPr>
          <p:nvPr/>
        </p:nvSpPr>
        <p:spPr bwMode="auto">
          <a:xfrm>
            <a:off x="500063" y="2882900"/>
            <a:ext cx="714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3200" b="1" i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s-ES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4" name="29 CuadroTexto"/>
          <p:cNvSpPr txBox="1">
            <a:spLocks noChangeArrowheads="1"/>
          </p:cNvSpPr>
          <p:nvPr/>
        </p:nvSpPr>
        <p:spPr bwMode="auto">
          <a:xfrm>
            <a:off x="1785938" y="3462338"/>
            <a:ext cx="714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3200" b="1" i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s-ES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6" name="31 CuadroTexto"/>
          <p:cNvSpPr txBox="1">
            <a:spLocks noChangeArrowheads="1"/>
          </p:cNvSpPr>
          <p:nvPr/>
        </p:nvSpPr>
        <p:spPr bwMode="auto">
          <a:xfrm>
            <a:off x="1785938" y="2917825"/>
            <a:ext cx="7143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3200" b="1" i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s-ES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7" name="32 CuadroTexto"/>
          <p:cNvSpPr txBox="1">
            <a:spLocks noChangeArrowheads="1"/>
          </p:cNvSpPr>
          <p:nvPr/>
        </p:nvSpPr>
        <p:spPr bwMode="auto">
          <a:xfrm>
            <a:off x="2571750" y="2903538"/>
            <a:ext cx="714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3200" b="1" i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s-ES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8" name="33 CuadroTexto"/>
          <p:cNvSpPr txBox="1">
            <a:spLocks noChangeArrowheads="1"/>
          </p:cNvSpPr>
          <p:nvPr/>
        </p:nvSpPr>
        <p:spPr bwMode="auto">
          <a:xfrm>
            <a:off x="1112838" y="2900363"/>
            <a:ext cx="714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3200" b="1" i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s-ES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9" name="34 CuadroTexto"/>
          <p:cNvSpPr txBox="1">
            <a:spLocks noChangeArrowheads="1"/>
          </p:cNvSpPr>
          <p:nvPr/>
        </p:nvSpPr>
        <p:spPr bwMode="auto">
          <a:xfrm>
            <a:off x="1104900" y="3471863"/>
            <a:ext cx="714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3200" b="1" i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s-ES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5" name="74 CuadroTexto"/>
          <p:cNvSpPr txBox="1">
            <a:spLocks noChangeArrowheads="1"/>
          </p:cNvSpPr>
          <p:nvPr/>
        </p:nvSpPr>
        <p:spPr bwMode="auto">
          <a:xfrm>
            <a:off x="2584450" y="1836738"/>
            <a:ext cx="7143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3200" b="1" i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ES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6" name="75 CuadroTexto"/>
          <p:cNvSpPr txBox="1">
            <a:spLocks noChangeArrowheads="1"/>
          </p:cNvSpPr>
          <p:nvPr/>
        </p:nvSpPr>
        <p:spPr bwMode="auto">
          <a:xfrm>
            <a:off x="2559050" y="2344738"/>
            <a:ext cx="714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3200" b="1" i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s-ES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2" name="81 Llamada rectangular redondeada"/>
          <p:cNvSpPr/>
          <p:nvPr/>
        </p:nvSpPr>
        <p:spPr>
          <a:xfrm>
            <a:off x="3786188" y="1714500"/>
            <a:ext cx="2071687" cy="857250"/>
          </a:xfrm>
          <a:prstGeom prst="wedgeRoundRectCallout">
            <a:avLst>
              <a:gd name="adj1" fmla="val -76973"/>
              <a:gd name="adj2" fmla="val -1083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solidFill>
                  <a:schemeClr val="tx1"/>
                </a:solidFill>
              </a:rPr>
              <a:t>Se debe buscar un número que divida </a:t>
            </a:r>
            <a:r>
              <a:rPr lang="es-ES" b="1" dirty="0">
                <a:solidFill>
                  <a:srgbClr val="FF0000"/>
                </a:solidFill>
              </a:rPr>
              <a:t>a los tres a la vez</a:t>
            </a:r>
          </a:p>
        </p:txBody>
      </p:sp>
      <p:sp>
        <p:nvSpPr>
          <p:cNvPr id="83" name="26 CuadroTexto"/>
          <p:cNvSpPr txBox="1">
            <a:spLocks noChangeArrowheads="1"/>
          </p:cNvSpPr>
          <p:nvPr/>
        </p:nvSpPr>
        <p:spPr bwMode="auto">
          <a:xfrm>
            <a:off x="1071563" y="2357438"/>
            <a:ext cx="7143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3200" b="1" i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27</a:t>
            </a:r>
            <a:r>
              <a:rPr lang="es-ES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4" name="28 CuadroTexto"/>
          <p:cNvSpPr txBox="1">
            <a:spLocks noChangeArrowheads="1"/>
          </p:cNvSpPr>
          <p:nvPr/>
        </p:nvSpPr>
        <p:spPr bwMode="auto">
          <a:xfrm>
            <a:off x="487363" y="3454400"/>
            <a:ext cx="714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3200" b="1" i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ES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5" name="84 Llamada rectangular redondeada"/>
          <p:cNvSpPr/>
          <p:nvPr/>
        </p:nvSpPr>
        <p:spPr>
          <a:xfrm>
            <a:off x="3857625" y="2286000"/>
            <a:ext cx="2071688" cy="857250"/>
          </a:xfrm>
          <a:prstGeom prst="wedgeRoundRectCallout">
            <a:avLst>
              <a:gd name="adj1" fmla="val -76973"/>
              <a:gd name="adj2" fmla="val -1083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solidFill>
                  <a:schemeClr val="tx1"/>
                </a:solidFill>
              </a:rPr>
              <a:t>Se debe buscar un número que divida </a:t>
            </a:r>
            <a:r>
              <a:rPr lang="es-ES" b="1" dirty="0">
                <a:solidFill>
                  <a:srgbClr val="FF0000"/>
                </a:solidFill>
              </a:rPr>
              <a:t>a los tres a la vez</a:t>
            </a:r>
          </a:p>
        </p:txBody>
      </p:sp>
      <p:sp>
        <p:nvSpPr>
          <p:cNvPr id="86" name="85 Llamada rectangular redondeada"/>
          <p:cNvSpPr/>
          <p:nvPr/>
        </p:nvSpPr>
        <p:spPr>
          <a:xfrm>
            <a:off x="3857625" y="2857500"/>
            <a:ext cx="2071688" cy="857250"/>
          </a:xfrm>
          <a:prstGeom prst="wedgeRoundRectCallout">
            <a:avLst>
              <a:gd name="adj1" fmla="val -76973"/>
              <a:gd name="adj2" fmla="val -1083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solidFill>
                  <a:schemeClr val="tx1"/>
                </a:solidFill>
              </a:rPr>
              <a:t>Se debe buscar un número que divida </a:t>
            </a:r>
            <a:r>
              <a:rPr lang="es-ES" b="1" dirty="0">
                <a:solidFill>
                  <a:srgbClr val="FF0000"/>
                </a:solidFill>
              </a:rPr>
              <a:t>a los tres a la vez</a:t>
            </a:r>
          </a:p>
        </p:txBody>
      </p:sp>
      <p:sp>
        <p:nvSpPr>
          <p:cNvPr id="88" name="87 Llamada rectangular redondeada"/>
          <p:cNvSpPr/>
          <p:nvPr/>
        </p:nvSpPr>
        <p:spPr>
          <a:xfrm>
            <a:off x="3857625" y="3429000"/>
            <a:ext cx="2071688" cy="857250"/>
          </a:xfrm>
          <a:prstGeom prst="wedgeRoundRectCallout">
            <a:avLst>
              <a:gd name="adj1" fmla="val -76973"/>
              <a:gd name="adj2" fmla="val -1083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solidFill>
                  <a:schemeClr val="tx1"/>
                </a:solidFill>
              </a:rPr>
              <a:t>¿Existe un número que divida </a:t>
            </a:r>
            <a:r>
              <a:rPr lang="es-ES" b="1" dirty="0">
                <a:solidFill>
                  <a:srgbClr val="FF0000"/>
                </a:solidFill>
              </a:rPr>
              <a:t>a los tres a la vez?</a:t>
            </a:r>
          </a:p>
        </p:txBody>
      </p:sp>
      <p:sp>
        <p:nvSpPr>
          <p:cNvPr id="90" name="Rectangle 20"/>
          <p:cNvSpPr>
            <a:spLocks noChangeArrowheads="1"/>
          </p:cNvSpPr>
          <p:nvPr/>
        </p:nvSpPr>
        <p:spPr bwMode="auto">
          <a:xfrm>
            <a:off x="214313" y="4643438"/>
            <a:ext cx="61595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s-ES" dirty="0">
                <a:latin typeface="+mj-lt"/>
              </a:rPr>
              <a:t>¿Cuál es el peso de cada bolsa?</a:t>
            </a:r>
          </a:p>
          <a:p>
            <a:pPr eaLnBrk="0" hangingPunct="0">
              <a:defRPr/>
            </a:pPr>
            <a:r>
              <a:rPr lang="es-ES" dirty="0">
                <a:latin typeface="+mj-lt"/>
              </a:rPr>
              <a:t>¿Cuántos bolsas necesitará para separar los alimentos?</a:t>
            </a:r>
          </a:p>
        </p:txBody>
      </p:sp>
      <p:sp>
        <p:nvSpPr>
          <p:cNvPr id="6174" name="Rectangle 51"/>
          <p:cNvSpPr>
            <a:spLocks noChangeArrowheads="1"/>
          </p:cNvSpPr>
          <p:nvPr/>
        </p:nvSpPr>
        <p:spPr bwMode="auto">
          <a:xfrm>
            <a:off x="4856163" y="5880100"/>
            <a:ext cx="10715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" b="1" dirty="0"/>
              <a:t>54 Kg.</a:t>
            </a:r>
          </a:p>
          <a:p>
            <a:pPr eaLnBrk="0" hangingPunct="0"/>
            <a:r>
              <a:rPr lang="es-ES" b="1" dirty="0"/>
              <a:t>Harina</a:t>
            </a:r>
          </a:p>
        </p:txBody>
      </p:sp>
      <p:sp>
        <p:nvSpPr>
          <p:cNvPr id="6175" name="Rectangle 52"/>
          <p:cNvSpPr>
            <a:spLocks noChangeArrowheads="1"/>
          </p:cNvSpPr>
          <p:nvPr/>
        </p:nvSpPr>
        <p:spPr bwMode="auto">
          <a:xfrm>
            <a:off x="2857500" y="5854700"/>
            <a:ext cx="1071563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" sz="2000" b="1"/>
              <a:t>36 Kg</a:t>
            </a:r>
          </a:p>
          <a:p>
            <a:pPr eaLnBrk="0" hangingPunct="0"/>
            <a:r>
              <a:rPr lang="es-ES" sz="2000" b="1"/>
              <a:t>Arroz</a:t>
            </a:r>
            <a:r>
              <a:rPr lang="es-ES" sz="1400" b="1"/>
              <a:t>.</a:t>
            </a:r>
          </a:p>
        </p:txBody>
      </p:sp>
      <p:sp>
        <p:nvSpPr>
          <p:cNvPr id="6176" name="Rectangle 53"/>
          <p:cNvSpPr>
            <a:spLocks noChangeArrowheads="1"/>
          </p:cNvSpPr>
          <p:nvPr/>
        </p:nvSpPr>
        <p:spPr bwMode="auto">
          <a:xfrm>
            <a:off x="7286625" y="5715000"/>
            <a:ext cx="11922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" b="1" dirty="0"/>
              <a:t>72 Kg.</a:t>
            </a:r>
          </a:p>
          <a:p>
            <a:pPr eaLnBrk="0" hangingPunct="0"/>
            <a:r>
              <a:rPr lang="es-ES" b="1" dirty="0"/>
              <a:t>Azúcar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0" y="0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+mj-lt"/>
                <a:cs typeface="+mn-cs"/>
              </a:rPr>
              <a:t>   Repaso  Guía N°1 </a:t>
            </a:r>
          </a:p>
        </p:txBody>
      </p:sp>
    </p:spTree>
    <p:extLst>
      <p:ext uri="{BB962C8B-B14F-4D97-AF65-F5344CB8AC3E}">
        <p14:creationId xmlns:p14="http://schemas.microsoft.com/office/powerpoint/2010/main" val="3603086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81" grpId="0"/>
      <p:bldP spid="58" grpId="0"/>
      <p:bldP spid="86074" grpId="0" animBg="1"/>
      <p:bldP spid="59" grpId="0"/>
      <p:bldP spid="62" grpId="0"/>
      <p:bldP spid="63" grpId="0"/>
      <p:bldP spid="64" grpId="0"/>
      <p:bldP spid="66" grpId="0"/>
      <p:bldP spid="67" grpId="0"/>
      <p:bldP spid="68" grpId="0"/>
      <p:bldP spid="69" grpId="0"/>
      <p:bldP spid="75" grpId="0"/>
      <p:bldP spid="76" grpId="0"/>
      <p:bldP spid="82" grpId="0" animBg="1"/>
      <p:bldP spid="82" grpId="1" animBg="1"/>
      <p:bldP spid="83" grpId="0"/>
      <p:bldP spid="84" grpId="0"/>
      <p:bldP spid="85" grpId="0" animBg="1"/>
      <p:bldP spid="85" grpId="1" animBg="1"/>
      <p:bldP spid="86" grpId="0" animBg="1"/>
      <p:bldP spid="86" grpId="1" animBg="1"/>
      <p:bldP spid="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26 CuadroTexto"/>
          <p:cNvSpPr txBox="1">
            <a:spLocks noChangeArrowheads="1"/>
          </p:cNvSpPr>
          <p:nvPr/>
        </p:nvSpPr>
        <p:spPr bwMode="auto">
          <a:xfrm>
            <a:off x="428625" y="2349500"/>
            <a:ext cx="7143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3200" b="1" i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18</a:t>
            </a:r>
            <a:r>
              <a:rPr lang="es-ES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171" name="17 CuadroTexto"/>
          <p:cNvSpPr txBox="1">
            <a:spLocks noChangeArrowheads="1"/>
          </p:cNvSpPr>
          <p:nvPr/>
        </p:nvSpPr>
        <p:spPr bwMode="auto">
          <a:xfrm>
            <a:off x="500063" y="1849438"/>
            <a:ext cx="714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3200" b="1" i="1">
                <a:latin typeface="Times New Roman" pitchFamily="18" charset="0"/>
                <a:cs typeface="Times New Roman" pitchFamily="18" charset="0"/>
              </a:rPr>
              <a:t>36</a:t>
            </a:r>
            <a:r>
              <a:rPr lang="es-ES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172" name="17 CuadroTexto"/>
          <p:cNvSpPr txBox="1">
            <a:spLocks noChangeArrowheads="1"/>
          </p:cNvSpPr>
          <p:nvPr/>
        </p:nvSpPr>
        <p:spPr bwMode="auto">
          <a:xfrm>
            <a:off x="1127125" y="1851025"/>
            <a:ext cx="714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3200" b="1" i="1">
                <a:latin typeface="Times New Roman" pitchFamily="18" charset="0"/>
                <a:cs typeface="Times New Roman" pitchFamily="18" charset="0"/>
              </a:rPr>
              <a:t>54</a:t>
            </a:r>
            <a:r>
              <a:rPr lang="es-ES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5" name="Rectangle 58"/>
          <p:cNvSpPr>
            <a:spLocks noChangeArrowheads="1"/>
          </p:cNvSpPr>
          <p:nvPr/>
        </p:nvSpPr>
        <p:spPr bwMode="auto">
          <a:xfrm>
            <a:off x="0" y="928688"/>
            <a:ext cx="9144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s-ES" dirty="0">
                <a:latin typeface="+mj-lt"/>
              </a:rPr>
              <a:t>Este problema puede ser resuelto calculando el Máximo Común Divisor entre 54, 36 y 72.</a:t>
            </a:r>
          </a:p>
        </p:txBody>
      </p:sp>
      <p:sp>
        <p:nvSpPr>
          <p:cNvPr id="7174" name="Rectangle 46"/>
          <p:cNvSpPr>
            <a:spLocks noChangeArrowheads="1"/>
          </p:cNvSpPr>
          <p:nvPr/>
        </p:nvSpPr>
        <p:spPr bwMode="auto">
          <a:xfrm>
            <a:off x="4500563" y="53975"/>
            <a:ext cx="4572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s-ES" sz="1000" b="1">
                <a:solidFill>
                  <a:schemeClr val="bg1"/>
                </a:solidFill>
              </a:rPr>
              <a:t>Nivelación Matemática (MAT 100)</a:t>
            </a:r>
          </a:p>
          <a:p>
            <a:pPr algn="r"/>
            <a:r>
              <a:rPr lang="es-ES" sz="1000" b="1">
                <a:solidFill>
                  <a:schemeClr val="bg1"/>
                </a:solidFill>
              </a:rPr>
              <a:t>Primer Semestre 2011</a:t>
            </a:r>
          </a:p>
          <a:p>
            <a:pPr algn="r"/>
            <a:r>
              <a:rPr lang="es-ES" sz="1000" b="1">
                <a:solidFill>
                  <a:schemeClr val="bg1"/>
                </a:solidFill>
              </a:rPr>
              <a:t>Sede 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0" y="428625"/>
            <a:ext cx="91440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dirty="0">
                <a:solidFill>
                  <a:schemeClr val="accent5">
                    <a:lumMod val="75000"/>
                  </a:schemeClr>
                </a:solidFill>
                <a:latin typeface="+mn-lt"/>
                <a:cs typeface="+mn-cs"/>
              </a:rPr>
              <a:t>Ejercicio n°1</a:t>
            </a:r>
          </a:p>
        </p:txBody>
      </p:sp>
      <p:cxnSp>
        <p:nvCxnSpPr>
          <p:cNvPr id="16" name="15 Conector recto"/>
          <p:cNvCxnSpPr/>
          <p:nvPr/>
        </p:nvCxnSpPr>
        <p:spPr>
          <a:xfrm flipV="1">
            <a:off x="520700" y="2325688"/>
            <a:ext cx="240823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rot="16200000" flipH="1">
            <a:off x="1558925" y="2979738"/>
            <a:ext cx="188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8" name="18 CuadroTexto"/>
          <p:cNvSpPr txBox="1">
            <a:spLocks noChangeArrowheads="1"/>
          </p:cNvSpPr>
          <p:nvPr/>
        </p:nvSpPr>
        <p:spPr bwMode="auto">
          <a:xfrm>
            <a:off x="1841500" y="1846263"/>
            <a:ext cx="714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3200" b="1" i="1">
                <a:latin typeface="Times New Roman" pitchFamily="18" charset="0"/>
                <a:cs typeface="Times New Roman" pitchFamily="18" charset="0"/>
              </a:rPr>
              <a:t>72</a:t>
            </a:r>
            <a:r>
              <a:rPr lang="es-ES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179" name="27 CuadroTexto"/>
          <p:cNvSpPr txBox="1">
            <a:spLocks noChangeArrowheads="1"/>
          </p:cNvSpPr>
          <p:nvPr/>
        </p:nvSpPr>
        <p:spPr bwMode="auto">
          <a:xfrm>
            <a:off x="1785938" y="2351088"/>
            <a:ext cx="7143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3200" b="1" i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36</a:t>
            </a:r>
            <a:r>
              <a:rPr lang="es-ES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180" name="28 CuadroTexto"/>
          <p:cNvSpPr txBox="1">
            <a:spLocks noChangeArrowheads="1"/>
          </p:cNvSpPr>
          <p:nvPr/>
        </p:nvSpPr>
        <p:spPr bwMode="auto">
          <a:xfrm>
            <a:off x="500063" y="2874963"/>
            <a:ext cx="714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3200" b="1" i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s-ES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181" name="29 CuadroTexto"/>
          <p:cNvSpPr txBox="1">
            <a:spLocks noChangeArrowheads="1"/>
          </p:cNvSpPr>
          <p:nvPr/>
        </p:nvSpPr>
        <p:spPr bwMode="auto">
          <a:xfrm>
            <a:off x="1785938" y="3454400"/>
            <a:ext cx="714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3200" b="1" i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s-ES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182" name="31 CuadroTexto"/>
          <p:cNvSpPr txBox="1">
            <a:spLocks noChangeArrowheads="1"/>
          </p:cNvSpPr>
          <p:nvPr/>
        </p:nvSpPr>
        <p:spPr bwMode="auto">
          <a:xfrm>
            <a:off x="1785938" y="2909888"/>
            <a:ext cx="7143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3200" b="1" i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s-ES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183" name="32 CuadroTexto"/>
          <p:cNvSpPr txBox="1">
            <a:spLocks noChangeArrowheads="1"/>
          </p:cNvSpPr>
          <p:nvPr/>
        </p:nvSpPr>
        <p:spPr bwMode="auto">
          <a:xfrm>
            <a:off x="2571750" y="2895600"/>
            <a:ext cx="714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3200" b="1" i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s-ES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184" name="33 CuadroTexto"/>
          <p:cNvSpPr txBox="1">
            <a:spLocks noChangeArrowheads="1"/>
          </p:cNvSpPr>
          <p:nvPr/>
        </p:nvSpPr>
        <p:spPr bwMode="auto">
          <a:xfrm>
            <a:off x="1112838" y="2892425"/>
            <a:ext cx="714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3200" b="1" i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s-ES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185" name="34 CuadroTexto"/>
          <p:cNvSpPr txBox="1">
            <a:spLocks noChangeArrowheads="1"/>
          </p:cNvSpPr>
          <p:nvPr/>
        </p:nvSpPr>
        <p:spPr bwMode="auto">
          <a:xfrm>
            <a:off x="1104900" y="3463925"/>
            <a:ext cx="714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3200" b="1" i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s-ES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186" name="25 CuadroTexto"/>
          <p:cNvSpPr txBox="1">
            <a:spLocks noChangeArrowheads="1"/>
          </p:cNvSpPr>
          <p:nvPr/>
        </p:nvSpPr>
        <p:spPr bwMode="auto">
          <a:xfrm>
            <a:off x="2584450" y="1828800"/>
            <a:ext cx="7143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3200" b="1" i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ES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187" name="26 CuadroTexto"/>
          <p:cNvSpPr txBox="1">
            <a:spLocks noChangeArrowheads="1"/>
          </p:cNvSpPr>
          <p:nvPr/>
        </p:nvSpPr>
        <p:spPr bwMode="auto">
          <a:xfrm>
            <a:off x="2559050" y="2336800"/>
            <a:ext cx="714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3200" b="1" i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s-ES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188" name="26 CuadroTexto"/>
          <p:cNvSpPr txBox="1">
            <a:spLocks noChangeArrowheads="1"/>
          </p:cNvSpPr>
          <p:nvPr/>
        </p:nvSpPr>
        <p:spPr bwMode="auto">
          <a:xfrm>
            <a:off x="1071563" y="2349500"/>
            <a:ext cx="7143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3200" b="1" i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27</a:t>
            </a:r>
            <a:r>
              <a:rPr lang="es-ES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189" name="28 CuadroTexto"/>
          <p:cNvSpPr txBox="1">
            <a:spLocks noChangeArrowheads="1"/>
          </p:cNvSpPr>
          <p:nvPr/>
        </p:nvSpPr>
        <p:spPr bwMode="auto">
          <a:xfrm>
            <a:off x="487363" y="3446463"/>
            <a:ext cx="714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3200" b="1" i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ES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190" name="34 CuadroTexto"/>
          <p:cNvSpPr txBox="1">
            <a:spLocks noChangeArrowheads="1"/>
          </p:cNvSpPr>
          <p:nvPr/>
        </p:nvSpPr>
        <p:spPr bwMode="auto">
          <a:xfrm>
            <a:off x="3643313" y="2500313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6" name="32 CuadroTexto"/>
          <p:cNvSpPr txBox="1">
            <a:spLocks noChangeArrowheads="1"/>
          </p:cNvSpPr>
          <p:nvPr/>
        </p:nvSpPr>
        <p:spPr bwMode="auto">
          <a:xfrm>
            <a:off x="3500438" y="2714625"/>
            <a:ext cx="2143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3200" b="1" i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  3  3= 18</a:t>
            </a:r>
            <a:r>
              <a:rPr lang="es-ES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7" name="36 Elipse"/>
          <p:cNvSpPr/>
          <p:nvPr/>
        </p:nvSpPr>
        <p:spPr>
          <a:xfrm>
            <a:off x="3857625" y="2928938"/>
            <a:ext cx="71438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L" dirty="0"/>
              <a:t> </a:t>
            </a:r>
          </a:p>
        </p:txBody>
      </p:sp>
      <p:sp>
        <p:nvSpPr>
          <p:cNvPr id="38" name="37 Elipse"/>
          <p:cNvSpPr/>
          <p:nvPr/>
        </p:nvSpPr>
        <p:spPr>
          <a:xfrm>
            <a:off x="4260850" y="2987675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L" dirty="0"/>
              <a:t> </a:t>
            </a:r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5929313" y="1857375"/>
            <a:ext cx="307975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s-ES" dirty="0">
                <a:solidFill>
                  <a:srgbClr val="0070C0"/>
                </a:solidFill>
                <a:latin typeface="+mj-lt"/>
              </a:rPr>
              <a:t>Respuesta:</a:t>
            </a:r>
          </a:p>
          <a:p>
            <a:pPr eaLnBrk="0" hangingPunct="0">
              <a:defRPr/>
            </a:pPr>
            <a:r>
              <a:rPr lang="es-ES" dirty="0">
                <a:solidFill>
                  <a:srgbClr val="0070C0"/>
                </a:solidFill>
                <a:latin typeface="+mj-lt"/>
              </a:rPr>
              <a:t>Cada bolsa pesará 18 kilos.</a:t>
            </a:r>
          </a:p>
          <a:p>
            <a:pPr eaLnBrk="0" hangingPunct="0">
              <a:defRPr/>
            </a:pPr>
            <a:r>
              <a:rPr lang="es-ES" dirty="0">
                <a:solidFill>
                  <a:srgbClr val="0070C0"/>
                </a:solidFill>
                <a:latin typeface="+mj-lt"/>
              </a:rPr>
              <a:t>Y necesitara para bolsas para la 3 harina,4  bolsas para el azúcar y para 2 para el arroz.</a:t>
            </a:r>
          </a:p>
        </p:txBody>
      </p: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214313" y="4643438"/>
            <a:ext cx="61595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s-ES" dirty="0">
                <a:latin typeface="+mj-lt"/>
              </a:rPr>
              <a:t>¿Cuál es el peso de cada bolsa?</a:t>
            </a:r>
          </a:p>
          <a:p>
            <a:pPr eaLnBrk="0" hangingPunct="0">
              <a:defRPr/>
            </a:pPr>
            <a:r>
              <a:rPr lang="es-ES" dirty="0">
                <a:latin typeface="+mj-lt"/>
              </a:rPr>
              <a:t>¿Cuántos bolsas necesitará para separar los alimentos?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0" y="0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+mj-lt"/>
                <a:cs typeface="+mn-cs"/>
              </a:rPr>
              <a:t>   Repaso  Guía N°1 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5214938"/>
            <a:ext cx="1438275" cy="149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4505325"/>
            <a:ext cx="2271713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5429250"/>
            <a:ext cx="10922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51"/>
          <p:cNvSpPr>
            <a:spLocks noChangeArrowheads="1"/>
          </p:cNvSpPr>
          <p:nvPr/>
        </p:nvSpPr>
        <p:spPr bwMode="auto">
          <a:xfrm>
            <a:off x="4856163" y="5880100"/>
            <a:ext cx="10715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" b="1" dirty="0"/>
              <a:t>54 Kg.</a:t>
            </a:r>
          </a:p>
          <a:p>
            <a:pPr eaLnBrk="0" hangingPunct="0"/>
            <a:r>
              <a:rPr lang="es-ES" b="1" dirty="0"/>
              <a:t>Harina</a:t>
            </a:r>
          </a:p>
        </p:txBody>
      </p:sp>
      <p:sp>
        <p:nvSpPr>
          <p:cNvPr id="45" name="Rectangle 52"/>
          <p:cNvSpPr>
            <a:spLocks noChangeArrowheads="1"/>
          </p:cNvSpPr>
          <p:nvPr/>
        </p:nvSpPr>
        <p:spPr bwMode="auto">
          <a:xfrm>
            <a:off x="2857500" y="5854700"/>
            <a:ext cx="1071563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" sz="2000" b="1"/>
              <a:t>36 Kg</a:t>
            </a:r>
          </a:p>
          <a:p>
            <a:pPr eaLnBrk="0" hangingPunct="0"/>
            <a:r>
              <a:rPr lang="es-ES" sz="2000" b="1"/>
              <a:t>Arroz</a:t>
            </a:r>
            <a:r>
              <a:rPr lang="es-ES" sz="1400" b="1"/>
              <a:t>.</a:t>
            </a:r>
          </a:p>
        </p:txBody>
      </p:sp>
      <p:sp>
        <p:nvSpPr>
          <p:cNvPr id="46" name="Rectangle 53"/>
          <p:cNvSpPr>
            <a:spLocks noChangeArrowheads="1"/>
          </p:cNvSpPr>
          <p:nvPr/>
        </p:nvSpPr>
        <p:spPr bwMode="auto">
          <a:xfrm>
            <a:off x="7286625" y="5715000"/>
            <a:ext cx="11922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" b="1" dirty="0"/>
              <a:t>72 Kg.</a:t>
            </a:r>
          </a:p>
          <a:p>
            <a:pPr eaLnBrk="0" hangingPunct="0"/>
            <a:r>
              <a:rPr lang="es-ES" b="1" dirty="0"/>
              <a:t>Azúcar</a:t>
            </a:r>
          </a:p>
        </p:txBody>
      </p:sp>
    </p:spTree>
    <p:extLst>
      <p:ext uri="{BB962C8B-B14F-4D97-AF65-F5344CB8AC3E}">
        <p14:creationId xmlns:p14="http://schemas.microsoft.com/office/powerpoint/2010/main" val="164356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38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14313" y="980728"/>
            <a:ext cx="8715375" cy="160043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just">
              <a:tabLst>
                <a:tab pos="762000" algn="l"/>
              </a:tabLst>
              <a:defRPr/>
            </a:pPr>
            <a:r>
              <a:rPr lang="es-ES" sz="2000" dirty="0">
                <a:solidFill>
                  <a:srgbClr val="000000"/>
                </a:solidFill>
                <a:cs typeface="Times New Roman" pitchFamily="18" charset="0"/>
              </a:rPr>
              <a:t>N°2: </a:t>
            </a:r>
            <a:r>
              <a:rPr lang="es-CL" sz="2000" dirty="0" smtClean="0"/>
              <a:t>Un </a:t>
            </a:r>
            <a:r>
              <a:rPr lang="es-CL" sz="2000" dirty="0"/>
              <a:t>faro se enciende cada 12 segundos, otro cada 18 segundos y un tercero cada minuto. Si a las 16.30 de la tarde los tres coinciden ¿A que hora vuelven a coincidir por primera vez después de las 16:30</a:t>
            </a:r>
            <a:r>
              <a:rPr lang="es-CL" sz="2000" dirty="0" smtClean="0"/>
              <a:t>?</a:t>
            </a:r>
          </a:p>
          <a:p>
            <a:pPr>
              <a:tabLst>
                <a:tab pos="762000" algn="l"/>
              </a:tabLst>
              <a:defRPr/>
            </a:pPr>
            <a:endParaRPr lang="es-CL" sz="2000" dirty="0"/>
          </a:p>
          <a:p>
            <a:pPr>
              <a:tabLst>
                <a:tab pos="762000" algn="l"/>
              </a:tabLst>
              <a:defRPr/>
            </a:pPr>
            <a:endParaRPr lang="es-ES" dirty="0">
              <a:latin typeface="Calibri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0" y="487363"/>
            <a:ext cx="9144000" cy="369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+mj-lt"/>
                <a:cs typeface="+mn-cs"/>
              </a:rPr>
              <a:t>   Repaso  Guía N°1 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214313" y="4797152"/>
            <a:ext cx="8715375" cy="193899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just">
              <a:tabLst>
                <a:tab pos="762000" algn="l"/>
              </a:tabLst>
              <a:defRPr/>
            </a:pPr>
            <a:r>
              <a:rPr lang="es-ES" sz="2000" dirty="0" smtClean="0">
                <a:solidFill>
                  <a:srgbClr val="000000"/>
                </a:solidFill>
                <a:cs typeface="Times New Roman" pitchFamily="18" charset="0"/>
              </a:rPr>
              <a:t>N°4:</a:t>
            </a:r>
            <a:endParaRPr lang="es-ES" sz="20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tabLst>
                <a:tab pos="762000" algn="l"/>
              </a:tabLst>
              <a:defRPr/>
            </a:pPr>
            <a:r>
              <a:rPr lang="es-CL" sz="2000" dirty="0" smtClean="0"/>
              <a:t>José </a:t>
            </a:r>
            <a:r>
              <a:rPr lang="es-CL" sz="2000" dirty="0"/>
              <a:t>va a </a:t>
            </a:r>
            <a:r>
              <a:rPr lang="es-CL" sz="2000" dirty="0" smtClean="0"/>
              <a:t>Rancagua </a:t>
            </a:r>
            <a:r>
              <a:rPr lang="es-CL" sz="2000" dirty="0"/>
              <a:t>cada 18 días y </a:t>
            </a:r>
            <a:r>
              <a:rPr lang="es-CL" sz="2000" dirty="0" smtClean="0"/>
              <a:t>Pedro </a:t>
            </a:r>
            <a:r>
              <a:rPr lang="es-CL" sz="2000" dirty="0"/>
              <a:t>cada 24 días. Hoy han estado los dos en </a:t>
            </a:r>
            <a:r>
              <a:rPr lang="es-CL" sz="2000" dirty="0" smtClean="0"/>
              <a:t>Rancagua.</a:t>
            </a:r>
            <a:endParaRPr lang="es-CL" sz="2000" dirty="0"/>
          </a:p>
          <a:p>
            <a:pPr>
              <a:tabLst>
                <a:tab pos="762000" algn="l"/>
              </a:tabLst>
              <a:defRPr/>
            </a:pPr>
            <a:r>
              <a:rPr lang="es-CL" sz="2000" dirty="0"/>
              <a:t> ¿Dentro de cuantos días volverán a estar los dos a la vez en </a:t>
            </a:r>
            <a:r>
              <a:rPr lang="es-CL" sz="2000" dirty="0" smtClean="0"/>
              <a:t>Rancagua?</a:t>
            </a:r>
          </a:p>
          <a:p>
            <a:pPr>
              <a:tabLst>
                <a:tab pos="762000" algn="l"/>
              </a:tabLst>
              <a:defRPr/>
            </a:pPr>
            <a:endParaRPr lang="es-CL" sz="2000" dirty="0">
              <a:latin typeface="Calibri" pitchFamily="34" charset="0"/>
            </a:endParaRPr>
          </a:p>
          <a:p>
            <a:pPr>
              <a:tabLst>
                <a:tab pos="762000" algn="l"/>
              </a:tabLst>
              <a:defRPr/>
            </a:pPr>
            <a:endParaRPr lang="es-ES" sz="2000" dirty="0">
              <a:latin typeface="Calibri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14313" y="2780928"/>
            <a:ext cx="8715375" cy="193899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just">
              <a:tabLst>
                <a:tab pos="762000" algn="l"/>
              </a:tabLst>
              <a:defRPr/>
            </a:pPr>
            <a:r>
              <a:rPr lang="es-ES" sz="2000" dirty="0" smtClean="0">
                <a:solidFill>
                  <a:srgbClr val="000000"/>
                </a:solidFill>
                <a:cs typeface="Times New Roman" pitchFamily="18" charset="0"/>
              </a:rPr>
              <a:t>N°3: </a:t>
            </a:r>
            <a:r>
              <a:rPr lang="es-CL" sz="2000" dirty="0" smtClean="0"/>
              <a:t>Un </a:t>
            </a:r>
            <a:r>
              <a:rPr lang="es-CL" sz="2000" dirty="0"/>
              <a:t>comerciante desea poner en cajas </a:t>
            </a:r>
            <a:r>
              <a:rPr lang="es-CL" sz="2000" dirty="0" smtClean="0"/>
              <a:t>12.028 </a:t>
            </a:r>
            <a:r>
              <a:rPr lang="es-CL" sz="2000" dirty="0"/>
              <a:t>manzanas y </a:t>
            </a:r>
            <a:r>
              <a:rPr lang="es-CL" sz="2000" dirty="0" smtClean="0"/>
              <a:t>12.772 </a:t>
            </a:r>
            <a:r>
              <a:rPr lang="es-CL" sz="2000" dirty="0"/>
              <a:t>naranjas, de modo que cada caja contenga el mismo número de manzanas o de naranjas y, además, el mayor número posible. Hallar el número de naranjas de cada caja y el número de cajas necesarias</a:t>
            </a:r>
            <a:r>
              <a:rPr lang="es-CL" sz="2000" dirty="0" smtClean="0"/>
              <a:t>.</a:t>
            </a:r>
          </a:p>
          <a:p>
            <a:pPr algn="just">
              <a:tabLst>
                <a:tab pos="762000" algn="l"/>
              </a:tabLst>
              <a:defRPr/>
            </a:pPr>
            <a:endParaRPr lang="es-CL" sz="2000" dirty="0" smtClean="0"/>
          </a:p>
          <a:p>
            <a:pPr algn="just">
              <a:tabLst>
                <a:tab pos="762000" algn="l"/>
              </a:tabLst>
              <a:defRPr/>
            </a:pPr>
            <a:endParaRPr lang="es-ES" sz="20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539552" y="1988840"/>
            <a:ext cx="4896544" cy="571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dirty="0" smtClean="0">
                <a:solidFill>
                  <a:schemeClr val="tx2">
                    <a:lumMod val="75000"/>
                  </a:schemeClr>
                </a:solidFill>
              </a:rPr>
              <a:t>R:</a:t>
            </a:r>
            <a:r>
              <a:rPr lang="es-ES" sz="3600" dirty="0">
                <a:solidFill>
                  <a:schemeClr val="tx2">
                    <a:lumMod val="75000"/>
                  </a:schemeClr>
                </a:solidFill>
              </a:rPr>
              <a:t>	 a las 16:33 </a:t>
            </a:r>
            <a:r>
              <a:rPr lang="es-ES" sz="3600" dirty="0" err="1">
                <a:solidFill>
                  <a:schemeClr val="tx2">
                    <a:lumMod val="75000"/>
                  </a:schemeClr>
                </a:solidFill>
              </a:rPr>
              <a:t>hrs</a:t>
            </a:r>
            <a:r>
              <a:rPr lang="es-ES" sz="3600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s-ES" sz="3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s-E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558379" y="6097860"/>
            <a:ext cx="5237757" cy="571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dirty="0" smtClean="0">
                <a:solidFill>
                  <a:schemeClr val="tx2">
                    <a:lumMod val="75000"/>
                  </a:schemeClr>
                </a:solidFill>
              </a:rPr>
              <a:t>R:</a:t>
            </a:r>
            <a:r>
              <a:rPr lang="es-ES" sz="36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s-ES" sz="3600" dirty="0" smtClean="0">
                <a:solidFill>
                  <a:schemeClr val="tx2">
                    <a:lumMod val="75000"/>
                  </a:schemeClr>
                </a:solidFill>
              </a:rPr>
              <a:t>dentro de 72 días</a:t>
            </a:r>
            <a:endParaRPr lang="es-E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539552" y="4081636"/>
            <a:ext cx="8064896" cy="571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dirty="0" smtClean="0">
                <a:solidFill>
                  <a:schemeClr val="tx2">
                    <a:lumMod val="75000"/>
                  </a:schemeClr>
                </a:solidFill>
              </a:rPr>
              <a:t>R:</a:t>
            </a:r>
            <a:r>
              <a:rPr lang="es-ES" sz="36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s-ES" sz="3600" dirty="0" smtClean="0">
                <a:solidFill>
                  <a:schemeClr val="tx2">
                    <a:lumMod val="75000"/>
                  </a:schemeClr>
                </a:solidFill>
              </a:rPr>
              <a:t>103 naranjas y 124 cajas </a:t>
            </a:r>
            <a:endParaRPr lang="es-ES" sz="3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7172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0" y="428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+mj-lt"/>
                <a:cs typeface="+mn-cs"/>
              </a:rPr>
              <a:t>   ¿Qué son las fracciones?</a:t>
            </a:r>
          </a:p>
        </p:txBody>
      </p:sp>
      <p:sp>
        <p:nvSpPr>
          <p:cNvPr id="16395" name="43 CuadroTexto"/>
          <p:cNvSpPr txBox="1">
            <a:spLocks noChangeArrowheads="1"/>
          </p:cNvSpPr>
          <p:nvPr/>
        </p:nvSpPr>
        <p:spPr bwMode="auto">
          <a:xfrm>
            <a:off x="0" y="928688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>
                <a:latin typeface="Calibri" pitchFamily="34" charset="0"/>
              </a:rPr>
              <a:t>Son números racionales  que tienen la forma         , donde </a:t>
            </a:r>
            <a:r>
              <a:rPr lang="es-ES" b="1">
                <a:latin typeface="Calibri" pitchFamily="34" charset="0"/>
              </a:rPr>
              <a:t>a</a:t>
            </a:r>
            <a:r>
              <a:rPr lang="es-ES">
                <a:latin typeface="Calibri" pitchFamily="34" charset="0"/>
              </a:rPr>
              <a:t> y </a:t>
            </a:r>
            <a:r>
              <a:rPr lang="es-ES" b="1">
                <a:latin typeface="Calibri" pitchFamily="34" charset="0"/>
              </a:rPr>
              <a:t>b</a:t>
            </a:r>
            <a:r>
              <a:rPr lang="es-ES">
                <a:latin typeface="Calibri" pitchFamily="34" charset="0"/>
              </a:rPr>
              <a:t> son números enteros y b no puede ser cero.</a:t>
            </a:r>
          </a:p>
        </p:txBody>
      </p:sp>
      <p:pic>
        <p:nvPicPr>
          <p:cNvPr id="1639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938213"/>
            <a:ext cx="1524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1584325"/>
            <a:ext cx="2667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00" name="48 CuadroTexto"/>
          <p:cNvSpPr txBox="1">
            <a:spLocks noChangeArrowheads="1"/>
          </p:cNvSpPr>
          <p:nvPr/>
        </p:nvSpPr>
        <p:spPr bwMode="auto">
          <a:xfrm>
            <a:off x="4857750" y="1500188"/>
            <a:ext cx="1571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>
                <a:latin typeface="Calibri" pitchFamily="34" charset="0"/>
              </a:rPr>
              <a:t>numerador</a:t>
            </a:r>
          </a:p>
        </p:txBody>
      </p:sp>
      <p:sp>
        <p:nvSpPr>
          <p:cNvPr id="16401" name="49 CuadroTexto"/>
          <p:cNvSpPr txBox="1">
            <a:spLocks noChangeArrowheads="1"/>
          </p:cNvSpPr>
          <p:nvPr/>
        </p:nvSpPr>
        <p:spPr bwMode="auto">
          <a:xfrm>
            <a:off x="4786313" y="2227263"/>
            <a:ext cx="1571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>
                <a:latin typeface="Calibri" pitchFamily="34" charset="0"/>
              </a:rPr>
              <a:t>denominador</a:t>
            </a:r>
          </a:p>
        </p:txBody>
      </p:sp>
      <p:cxnSp>
        <p:nvCxnSpPr>
          <p:cNvPr id="55" name="54 Conector recto de flecha"/>
          <p:cNvCxnSpPr>
            <a:stCxn id="16400" idx="1"/>
          </p:cNvCxnSpPr>
          <p:nvPr/>
        </p:nvCxnSpPr>
        <p:spPr>
          <a:xfrm rot="10800000" flipV="1">
            <a:off x="4143375" y="1684338"/>
            <a:ext cx="714375" cy="42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>
            <a:stCxn id="16401" idx="1"/>
          </p:cNvCxnSpPr>
          <p:nvPr/>
        </p:nvCxnSpPr>
        <p:spPr>
          <a:xfrm rot="10800000">
            <a:off x="4143375" y="2370138"/>
            <a:ext cx="642938" cy="41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Rectángulo"/>
          <p:cNvSpPr/>
          <p:nvPr/>
        </p:nvSpPr>
        <p:spPr>
          <a:xfrm>
            <a:off x="4572000" y="4071938"/>
            <a:ext cx="4572000" cy="278606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1" name="70 Rectángulo"/>
          <p:cNvSpPr/>
          <p:nvPr/>
        </p:nvSpPr>
        <p:spPr>
          <a:xfrm>
            <a:off x="0" y="4071938"/>
            <a:ext cx="4572000" cy="27860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2" name="71 CuadroTexto"/>
          <p:cNvSpPr txBox="1"/>
          <p:nvPr/>
        </p:nvSpPr>
        <p:spPr>
          <a:xfrm>
            <a:off x="0" y="2714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+mj-lt"/>
                <a:cs typeface="+mn-cs"/>
              </a:rPr>
              <a:t>     Operaciones  Elementales</a:t>
            </a:r>
          </a:p>
        </p:txBody>
      </p:sp>
      <p:sp>
        <p:nvSpPr>
          <p:cNvPr id="73" name="72 CuadroTexto"/>
          <p:cNvSpPr txBox="1"/>
          <p:nvPr/>
        </p:nvSpPr>
        <p:spPr>
          <a:xfrm>
            <a:off x="4572000" y="3500438"/>
            <a:ext cx="4572000" cy="369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+mj-lt"/>
                <a:cs typeface="+mn-cs"/>
              </a:rPr>
              <a:t>Multiplicación</a:t>
            </a:r>
          </a:p>
        </p:txBody>
      </p:sp>
      <p:sp>
        <p:nvSpPr>
          <p:cNvPr id="74" name="73 CuadroTexto"/>
          <p:cNvSpPr txBox="1"/>
          <p:nvPr/>
        </p:nvSpPr>
        <p:spPr>
          <a:xfrm>
            <a:off x="0" y="3500438"/>
            <a:ext cx="4572000" cy="369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+mj-lt"/>
                <a:cs typeface="+mn-cs"/>
              </a:rPr>
              <a:t>Adición</a:t>
            </a:r>
          </a:p>
        </p:txBody>
      </p:sp>
      <p:sp>
        <p:nvSpPr>
          <p:cNvPr id="79" name="78 CuadroTexto"/>
          <p:cNvSpPr txBox="1">
            <a:spLocks noChangeArrowheads="1"/>
          </p:cNvSpPr>
          <p:nvPr/>
        </p:nvSpPr>
        <p:spPr bwMode="auto">
          <a:xfrm>
            <a:off x="2928938" y="3071813"/>
            <a:ext cx="3286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ES" sz="2400" b="1">
                <a:latin typeface="Calibri" pitchFamily="34" charset="0"/>
              </a:rPr>
              <a:t>EJEMPLO </a:t>
            </a:r>
          </a:p>
        </p:txBody>
      </p:sp>
      <p:sp>
        <p:nvSpPr>
          <p:cNvPr id="80" name="79 CuadroTexto"/>
          <p:cNvSpPr txBox="1">
            <a:spLocks noChangeArrowheads="1"/>
          </p:cNvSpPr>
          <p:nvPr/>
        </p:nvSpPr>
        <p:spPr bwMode="auto">
          <a:xfrm>
            <a:off x="3000375" y="3071813"/>
            <a:ext cx="3286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ES" sz="2400" b="1">
                <a:latin typeface="Calibri" pitchFamily="34" charset="0"/>
              </a:rPr>
              <a:t>ELEMENTO NEUTRO 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4429125"/>
            <a:ext cx="12668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5500688"/>
            <a:ext cx="14382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3" y="4429125"/>
            <a:ext cx="19812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3" y="5500688"/>
            <a:ext cx="19716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31875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5" grpId="0"/>
      <p:bldP spid="16400" grpId="0"/>
      <p:bldP spid="16401" grpId="0"/>
      <p:bldP spid="70" grpId="0" animBg="1"/>
      <p:bldP spid="71" grpId="0" animBg="1"/>
      <p:bldP spid="72" grpId="0" animBg="1"/>
      <p:bldP spid="73" grpId="0" animBg="1"/>
      <p:bldP spid="74" grpId="0" animBg="1"/>
      <p:bldP spid="79" grpId="0"/>
      <p:bldP spid="79" grpId="1"/>
      <p:bldP spid="8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51 Rectángulo"/>
          <p:cNvSpPr/>
          <p:nvPr/>
        </p:nvSpPr>
        <p:spPr>
          <a:xfrm>
            <a:off x="4572000" y="4071938"/>
            <a:ext cx="4572000" cy="278606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3" name="52 Rectángulo"/>
          <p:cNvSpPr/>
          <p:nvPr/>
        </p:nvSpPr>
        <p:spPr>
          <a:xfrm>
            <a:off x="0" y="4071938"/>
            <a:ext cx="4572000" cy="27860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36" name="35 CuadroTexto"/>
          <p:cNvSpPr txBox="1"/>
          <p:nvPr/>
        </p:nvSpPr>
        <p:spPr>
          <a:xfrm>
            <a:off x="0" y="2714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+mj-lt"/>
                <a:cs typeface="+mn-cs"/>
              </a:rPr>
              <a:t>     Operaciones  Elementales</a:t>
            </a:r>
          </a:p>
        </p:txBody>
      </p:sp>
      <p:sp>
        <p:nvSpPr>
          <p:cNvPr id="54" name="53 CuadroTexto"/>
          <p:cNvSpPr txBox="1"/>
          <p:nvPr/>
        </p:nvSpPr>
        <p:spPr>
          <a:xfrm>
            <a:off x="4572000" y="3500438"/>
            <a:ext cx="4572000" cy="369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+mj-lt"/>
                <a:cs typeface="+mn-cs"/>
              </a:rPr>
              <a:t>Multiplicación</a:t>
            </a:r>
          </a:p>
        </p:txBody>
      </p:sp>
      <p:sp>
        <p:nvSpPr>
          <p:cNvPr id="55" name="54 CuadroTexto"/>
          <p:cNvSpPr txBox="1"/>
          <p:nvPr/>
        </p:nvSpPr>
        <p:spPr>
          <a:xfrm>
            <a:off x="0" y="3500438"/>
            <a:ext cx="4572000" cy="369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+mj-lt"/>
                <a:cs typeface="+mn-cs"/>
              </a:rPr>
              <a:t>Adición</a:t>
            </a:r>
          </a:p>
        </p:txBody>
      </p:sp>
      <p:sp>
        <p:nvSpPr>
          <p:cNvPr id="56" name="55 CuadroTexto"/>
          <p:cNvSpPr txBox="1">
            <a:spLocks noChangeArrowheads="1"/>
          </p:cNvSpPr>
          <p:nvPr/>
        </p:nvSpPr>
        <p:spPr bwMode="auto">
          <a:xfrm>
            <a:off x="2997200" y="3071813"/>
            <a:ext cx="3286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ES" sz="2400" b="1">
                <a:latin typeface="Calibri" pitchFamily="34" charset="0"/>
              </a:rPr>
              <a:t>ELEMENTO NEUTRO </a:t>
            </a:r>
          </a:p>
        </p:txBody>
      </p:sp>
      <p:sp>
        <p:nvSpPr>
          <p:cNvPr id="57" name="56 CuadroTexto"/>
          <p:cNvSpPr txBox="1">
            <a:spLocks noChangeArrowheads="1"/>
          </p:cNvSpPr>
          <p:nvPr/>
        </p:nvSpPr>
        <p:spPr bwMode="auto">
          <a:xfrm>
            <a:off x="2928938" y="3071813"/>
            <a:ext cx="3286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ES" sz="2400" b="1">
                <a:latin typeface="Calibri" pitchFamily="34" charset="0"/>
              </a:rPr>
              <a:t>ELEMENTO INVERSO </a:t>
            </a:r>
          </a:p>
        </p:txBody>
      </p:sp>
      <p:sp>
        <p:nvSpPr>
          <p:cNvPr id="48" name="47 CuadroTexto"/>
          <p:cNvSpPr txBox="1"/>
          <p:nvPr/>
        </p:nvSpPr>
        <p:spPr>
          <a:xfrm>
            <a:off x="0" y="428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+mj-lt"/>
                <a:cs typeface="+mn-cs"/>
              </a:rPr>
              <a:t>   ¿Qué son las fracciones?</a:t>
            </a:r>
          </a:p>
        </p:txBody>
      </p:sp>
      <p:sp>
        <p:nvSpPr>
          <p:cNvPr id="14346" name="48 CuadroTexto"/>
          <p:cNvSpPr txBox="1">
            <a:spLocks noChangeArrowheads="1"/>
          </p:cNvSpPr>
          <p:nvPr/>
        </p:nvSpPr>
        <p:spPr bwMode="auto">
          <a:xfrm>
            <a:off x="0" y="928688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>
                <a:latin typeface="Calibri" pitchFamily="34" charset="0"/>
              </a:rPr>
              <a:t>Son números racionales  que tienen la forma         , donde </a:t>
            </a:r>
            <a:r>
              <a:rPr lang="es-ES" b="1">
                <a:latin typeface="Calibri" pitchFamily="34" charset="0"/>
              </a:rPr>
              <a:t>a</a:t>
            </a:r>
            <a:r>
              <a:rPr lang="es-ES">
                <a:latin typeface="Calibri" pitchFamily="34" charset="0"/>
              </a:rPr>
              <a:t> y </a:t>
            </a:r>
            <a:r>
              <a:rPr lang="es-ES" b="1">
                <a:latin typeface="Calibri" pitchFamily="34" charset="0"/>
              </a:rPr>
              <a:t>b</a:t>
            </a:r>
            <a:r>
              <a:rPr lang="es-ES">
                <a:latin typeface="Calibri" pitchFamily="34" charset="0"/>
              </a:rPr>
              <a:t> son números enteros y b no puede ser cero.</a:t>
            </a:r>
          </a:p>
        </p:txBody>
      </p:sp>
      <p:pic>
        <p:nvPicPr>
          <p:cNvPr id="1434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938213"/>
            <a:ext cx="1524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1584325"/>
            <a:ext cx="2667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9" name="58 CuadroTexto"/>
          <p:cNvSpPr txBox="1">
            <a:spLocks noChangeArrowheads="1"/>
          </p:cNvSpPr>
          <p:nvPr/>
        </p:nvSpPr>
        <p:spPr bwMode="auto">
          <a:xfrm>
            <a:off x="4857750" y="1500188"/>
            <a:ext cx="1571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>
                <a:latin typeface="Calibri" pitchFamily="34" charset="0"/>
              </a:rPr>
              <a:t>numerador</a:t>
            </a:r>
          </a:p>
        </p:txBody>
      </p:sp>
      <p:sp>
        <p:nvSpPr>
          <p:cNvPr id="14350" name="59 CuadroTexto"/>
          <p:cNvSpPr txBox="1">
            <a:spLocks noChangeArrowheads="1"/>
          </p:cNvSpPr>
          <p:nvPr/>
        </p:nvSpPr>
        <p:spPr bwMode="auto">
          <a:xfrm>
            <a:off x="4786313" y="2227263"/>
            <a:ext cx="1571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>
                <a:latin typeface="Calibri" pitchFamily="34" charset="0"/>
              </a:rPr>
              <a:t>denominador</a:t>
            </a:r>
          </a:p>
        </p:txBody>
      </p:sp>
      <p:cxnSp>
        <p:nvCxnSpPr>
          <p:cNvPr id="61" name="60 Conector recto de flecha"/>
          <p:cNvCxnSpPr>
            <a:stCxn id="14349" idx="1"/>
          </p:cNvCxnSpPr>
          <p:nvPr/>
        </p:nvCxnSpPr>
        <p:spPr>
          <a:xfrm rot="10800000" flipV="1">
            <a:off x="4143375" y="1684338"/>
            <a:ext cx="714375" cy="42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>
            <a:stCxn id="14350" idx="1"/>
          </p:cNvCxnSpPr>
          <p:nvPr/>
        </p:nvCxnSpPr>
        <p:spPr>
          <a:xfrm rot="10800000">
            <a:off x="4143375" y="2370138"/>
            <a:ext cx="642938" cy="41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4429125"/>
            <a:ext cx="12668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643563"/>
            <a:ext cx="18192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3" y="4429125"/>
            <a:ext cx="14668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5500688"/>
            <a:ext cx="16287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0262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56 CuadroTexto"/>
          <p:cNvSpPr txBox="1">
            <a:spLocks noChangeArrowheads="1"/>
          </p:cNvSpPr>
          <p:nvPr/>
        </p:nvSpPr>
        <p:spPr bwMode="auto">
          <a:xfrm>
            <a:off x="2928938" y="3071813"/>
            <a:ext cx="3286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ES" sz="2400" b="1">
                <a:latin typeface="Calibri" pitchFamily="34" charset="0"/>
              </a:rPr>
              <a:t>ELEMENTO INVERSO </a:t>
            </a:r>
          </a:p>
        </p:txBody>
      </p:sp>
      <p:sp>
        <p:nvSpPr>
          <p:cNvPr id="52" name="51 Rectángulo"/>
          <p:cNvSpPr/>
          <p:nvPr/>
        </p:nvSpPr>
        <p:spPr>
          <a:xfrm>
            <a:off x="4572000" y="4071938"/>
            <a:ext cx="4572000" cy="278606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3" name="52 Rectángulo"/>
          <p:cNvSpPr/>
          <p:nvPr/>
        </p:nvSpPr>
        <p:spPr>
          <a:xfrm>
            <a:off x="0" y="4071938"/>
            <a:ext cx="4572000" cy="27860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36" name="35 CuadroTexto"/>
          <p:cNvSpPr txBox="1"/>
          <p:nvPr/>
        </p:nvSpPr>
        <p:spPr>
          <a:xfrm>
            <a:off x="0" y="2714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+mj-lt"/>
                <a:cs typeface="+mn-cs"/>
              </a:rPr>
              <a:t>     Operaciones  Elementales</a:t>
            </a:r>
          </a:p>
        </p:txBody>
      </p:sp>
      <p:sp>
        <p:nvSpPr>
          <p:cNvPr id="54" name="53 CuadroTexto"/>
          <p:cNvSpPr txBox="1"/>
          <p:nvPr/>
        </p:nvSpPr>
        <p:spPr>
          <a:xfrm>
            <a:off x="4572000" y="3500438"/>
            <a:ext cx="4572000" cy="369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+mj-lt"/>
                <a:cs typeface="+mn-cs"/>
              </a:rPr>
              <a:t>Multiplicación</a:t>
            </a:r>
          </a:p>
        </p:txBody>
      </p:sp>
      <p:sp>
        <p:nvSpPr>
          <p:cNvPr id="55" name="54 CuadroTexto"/>
          <p:cNvSpPr txBox="1"/>
          <p:nvPr/>
        </p:nvSpPr>
        <p:spPr>
          <a:xfrm>
            <a:off x="0" y="3500438"/>
            <a:ext cx="4572000" cy="369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+mj-lt"/>
                <a:cs typeface="+mn-cs"/>
              </a:rPr>
              <a:t>Adición</a:t>
            </a:r>
          </a:p>
        </p:txBody>
      </p:sp>
      <p:pic>
        <p:nvPicPr>
          <p:cNvPr id="15368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4429125"/>
            <a:ext cx="184785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572125"/>
            <a:ext cx="2181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4429125"/>
            <a:ext cx="12573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1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5500688"/>
            <a:ext cx="12573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67 Rectángulo"/>
          <p:cNvSpPr/>
          <p:nvPr/>
        </p:nvSpPr>
        <p:spPr>
          <a:xfrm>
            <a:off x="1785938" y="4357688"/>
            <a:ext cx="785812" cy="785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9" name="68 Rectángulo"/>
          <p:cNvSpPr/>
          <p:nvPr/>
        </p:nvSpPr>
        <p:spPr>
          <a:xfrm>
            <a:off x="1071563" y="5500688"/>
            <a:ext cx="428625" cy="785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0" name="69 Rectángulo"/>
          <p:cNvSpPr/>
          <p:nvPr/>
        </p:nvSpPr>
        <p:spPr>
          <a:xfrm>
            <a:off x="6551613" y="4378325"/>
            <a:ext cx="357187" cy="785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1" name="70 Rectángulo"/>
          <p:cNvSpPr/>
          <p:nvPr/>
        </p:nvSpPr>
        <p:spPr>
          <a:xfrm>
            <a:off x="6530975" y="5521325"/>
            <a:ext cx="357188" cy="785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2" name="71 CuadroTexto"/>
          <p:cNvSpPr txBox="1"/>
          <p:nvPr/>
        </p:nvSpPr>
        <p:spPr>
          <a:xfrm>
            <a:off x="0" y="428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+mj-lt"/>
                <a:cs typeface="+mn-cs"/>
              </a:rPr>
              <a:t>   ¿Qué son las fracciones?</a:t>
            </a:r>
          </a:p>
        </p:txBody>
      </p:sp>
      <p:sp>
        <p:nvSpPr>
          <p:cNvPr id="15377" name="72 CuadroTexto"/>
          <p:cNvSpPr txBox="1">
            <a:spLocks noChangeArrowheads="1"/>
          </p:cNvSpPr>
          <p:nvPr/>
        </p:nvSpPr>
        <p:spPr bwMode="auto">
          <a:xfrm>
            <a:off x="0" y="928688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>
                <a:latin typeface="Calibri" pitchFamily="34" charset="0"/>
              </a:rPr>
              <a:t>Son números racionales  que tienen la forma         , donde </a:t>
            </a:r>
            <a:r>
              <a:rPr lang="es-ES" b="1">
                <a:latin typeface="Calibri" pitchFamily="34" charset="0"/>
              </a:rPr>
              <a:t>a</a:t>
            </a:r>
            <a:r>
              <a:rPr lang="es-ES">
                <a:latin typeface="Calibri" pitchFamily="34" charset="0"/>
              </a:rPr>
              <a:t> y </a:t>
            </a:r>
            <a:r>
              <a:rPr lang="es-ES" b="1">
                <a:latin typeface="Calibri" pitchFamily="34" charset="0"/>
              </a:rPr>
              <a:t>b</a:t>
            </a:r>
            <a:r>
              <a:rPr lang="es-ES">
                <a:latin typeface="Calibri" pitchFamily="34" charset="0"/>
              </a:rPr>
              <a:t> son números enteros y b no puede ser cero.</a:t>
            </a:r>
          </a:p>
        </p:txBody>
      </p:sp>
      <p:pic>
        <p:nvPicPr>
          <p:cNvPr id="15378" name="Picture 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938213"/>
            <a:ext cx="1524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9" name="Picture 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1584325"/>
            <a:ext cx="2667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80" name="75 CuadroTexto"/>
          <p:cNvSpPr txBox="1">
            <a:spLocks noChangeArrowheads="1"/>
          </p:cNvSpPr>
          <p:nvPr/>
        </p:nvSpPr>
        <p:spPr bwMode="auto">
          <a:xfrm>
            <a:off x="4857750" y="1500188"/>
            <a:ext cx="1571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>
                <a:latin typeface="Calibri" pitchFamily="34" charset="0"/>
              </a:rPr>
              <a:t>numerador</a:t>
            </a:r>
          </a:p>
        </p:txBody>
      </p:sp>
      <p:sp>
        <p:nvSpPr>
          <p:cNvPr id="15381" name="76 CuadroTexto"/>
          <p:cNvSpPr txBox="1">
            <a:spLocks noChangeArrowheads="1"/>
          </p:cNvSpPr>
          <p:nvPr/>
        </p:nvSpPr>
        <p:spPr bwMode="auto">
          <a:xfrm>
            <a:off x="4786313" y="2227263"/>
            <a:ext cx="1571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>
                <a:latin typeface="Calibri" pitchFamily="34" charset="0"/>
              </a:rPr>
              <a:t>denominador</a:t>
            </a:r>
          </a:p>
        </p:txBody>
      </p:sp>
      <p:cxnSp>
        <p:nvCxnSpPr>
          <p:cNvPr id="78" name="77 Conector recto de flecha"/>
          <p:cNvCxnSpPr>
            <a:stCxn id="15380" idx="1"/>
          </p:cNvCxnSpPr>
          <p:nvPr/>
        </p:nvCxnSpPr>
        <p:spPr>
          <a:xfrm rot="10800000" flipV="1">
            <a:off x="4143375" y="1684338"/>
            <a:ext cx="714375" cy="42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>
            <a:stCxn id="15381" idx="1"/>
          </p:cNvCxnSpPr>
          <p:nvPr/>
        </p:nvCxnSpPr>
        <p:spPr>
          <a:xfrm rot="10800000">
            <a:off x="4143375" y="2370138"/>
            <a:ext cx="642938" cy="41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7734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1571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latin typeface="+mj-lt"/>
                <a:cs typeface="+mn-cs"/>
              </a:rPr>
              <a:t>CALCULADORA</a:t>
            </a:r>
            <a:endParaRPr lang="es-ES" dirty="0">
              <a:latin typeface="+mj-lt"/>
              <a:cs typeface="+mn-cs"/>
            </a:endParaRPr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716" y="2348880"/>
            <a:ext cx="1914525" cy="384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348880"/>
            <a:ext cx="1911312" cy="3843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46CB412701D9B4F9B6D5FC2DF4D78D8" ma:contentTypeVersion="8" ma:contentTypeDescription="Crear nuevo documento." ma:contentTypeScope="" ma:versionID="124495418334de049c8a322088267d7c">
  <xsd:schema xmlns:xsd="http://www.w3.org/2001/XMLSchema" xmlns:xs="http://www.w3.org/2001/XMLSchema" xmlns:p="http://schemas.microsoft.com/office/2006/metadata/properties" xmlns:ns2="1b809750-83c7-4b4b-94f8-184c651eea46" targetNamespace="http://schemas.microsoft.com/office/2006/metadata/properties" ma:root="true" ma:fieldsID="b31f885f86e65cdc1b6824d4a69ae02e" ns2:_="">
    <xsd:import namespace="1b809750-83c7-4b4b-94f8-184c651eea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809750-83c7-4b4b-94f8-184c651eea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6F7C2C-7701-46B2-8033-1238AAA9AA0B}"/>
</file>

<file path=customXml/itemProps2.xml><?xml version="1.0" encoding="utf-8"?>
<ds:datastoreItem xmlns:ds="http://schemas.openxmlformats.org/officeDocument/2006/customXml" ds:itemID="{C7A2C4A4-3F90-440A-96DD-362BD3F8CD14}"/>
</file>

<file path=customXml/itemProps3.xml><?xml version="1.0" encoding="utf-8"?>
<ds:datastoreItem xmlns:ds="http://schemas.openxmlformats.org/officeDocument/2006/customXml" ds:itemID="{3C9EE241-7F16-441F-A8A7-884432893C2C}"/>
</file>

<file path=docProps/app.xml><?xml version="1.0" encoding="utf-8"?>
<Properties xmlns="http://schemas.openxmlformats.org/officeDocument/2006/extended-properties" xmlns:vt="http://schemas.openxmlformats.org/officeDocument/2006/docPropsVTypes">
  <TotalTime>3139</TotalTime>
  <Words>840</Words>
  <Application>Microsoft Office PowerPoint</Application>
  <PresentationFormat>Presentación en pantalla (4:3)</PresentationFormat>
  <Paragraphs>165</Paragraphs>
  <Slides>13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Times New Roman</vt:lpstr>
      <vt:lpstr>Tema de Office</vt:lpstr>
      <vt:lpstr>Ecuación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Nombre de la organización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Nombre de usuario</dc:creator>
  <cp:lastModifiedBy>José Ignacio Jiménez Adasme</cp:lastModifiedBy>
  <cp:revision>120</cp:revision>
  <dcterms:created xsi:type="dcterms:W3CDTF">2010-03-29T00:38:35Z</dcterms:created>
  <dcterms:modified xsi:type="dcterms:W3CDTF">2020-04-27T21:18:26Z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0x010100846CB412701D9B4F9B6D5FC2DF4D78D8</vt:lpwstr>
  </property>
</Properties>
</file>