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19" r:id="rId3"/>
    <p:sldId id="336" r:id="rId4"/>
    <p:sldId id="337" r:id="rId5"/>
    <p:sldId id="338" r:id="rId6"/>
    <p:sldId id="339" r:id="rId7"/>
    <p:sldId id="340" r:id="rId8"/>
    <p:sldId id="341" r:id="rId9"/>
    <p:sldId id="260" r:id="rId10"/>
    <p:sldId id="333" r:id="rId11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7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42" autoAdjust="0"/>
    <p:restoredTop sz="93403" autoAdjust="0"/>
  </p:normalViewPr>
  <p:slideViewPr>
    <p:cSldViewPr>
      <p:cViewPr varScale="1">
        <p:scale>
          <a:sx n="83" d="100"/>
          <a:sy n="83" d="100"/>
        </p:scale>
        <p:origin x="114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8C60200-1F31-409C-8C2E-730C930FD4BC}" type="datetimeFigureOut">
              <a:rPr lang="es-ES"/>
              <a:pPr>
                <a:defRPr/>
              </a:pPr>
              <a:t>27/04/2020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C378B42-E998-4FF9-B045-DCB5C546732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30634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1024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1EA8864-D150-4FEC-A490-0BB027FACEF9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883649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1126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3D46B51-7D86-4CFA-B8A3-C9244A99B99E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2410001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1229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E43EB50-235C-4BF3-8B2E-0693B06483D2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83243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A3C461-58CC-48BD-8105-3F5B53F30ADB}" type="datetimeFigureOut">
              <a:rPr lang="es-ES"/>
              <a:pPr>
                <a:defRPr/>
              </a:pPr>
              <a:t>27/04/2020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77809D-9632-493D-BCCA-7A54F7EC173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76B5C6-ADBA-4D22-92E3-E647975E9084}" type="datetimeFigureOut">
              <a:rPr lang="es-ES"/>
              <a:pPr>
                <a:defRPr/>
              </a:pPr>
              <a:t>27/04/2020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9049AF-B69A-4762-81E9-338E3F856E8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96EEF6-3AEB-453C-89C3-EDC0F9BE7516}" type="datetimeFigureOut">
              <a:rPr lang="es-ES"/>
              <a:pPr>
                <a:defRPr/>
              </a:pPr>
              <a:t>27/04/2020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B4407E-BD14-4163-9863-2C950B3AA04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49DC37-B3DA-4830-A461-33434C6542A1}" type="datetimeFigureOut">
              <a:rPr lang="es-ES"/>
              <a:pPr>
                <a:defRPr/>
              </a:pPr>
              <a:t>27/04/2020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3C16D2-4E39-41F4-89AB-864BD4CDE65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E81C3F-0E09-4C4F-9F9E-005FBAB288AB}" type="datetimeFigureOut">
              <a:rPr lang="es-ES"/>
              <a:pPr>
                <a:defRPr/>
              </a:pPr>
              <a:t>27/04/2020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06B143-C444-4BB2-B73A-A8B17E4179E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7F398B-61F1-408C-A923-71D81FCE07E2}" type="datetimeFigureOut">
              <a:rPr lang="es-ES"/>
              <a:pPr>
                <a:defRPr/>
              </a:pPr>
              <a:t>27/04/2020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6443D3-78EF-4A03-8C71-57D310DF534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E2C979-ED5A-4A89-85B8-DF73F206B030}" type="datetimeFigureOut">
              <a:rPr lang="es-ES"/>
              <a:pPr>
                <a:defRPr/>
              </a:pPr>
              <a:t>27/04/2020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5ED08E-B963-4F39-8921-5F24FE2341D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87D5A5-F777-4FEE-ADAC-98450C5F63A0}" type="datetimeFigureOut">
              <a:rPr lang="es-ES"/>
              <a:pPr>
                <a:defRPr/>
              </a:pPr>
              <a:t>27/04/2020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48AD64-098B-477C-9630-E3952145404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BFF4F9-5067-4CA7-8DCE-6EB96E512B3C}" type="datetimeFigureOut">
              <a:rPr lang="es-ES"/>
              <a:pPr>
                <a:defRPr/>
              </a:pPr>
              <a:t>27/04/2020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596923-A429-4A0B-B9ED-C4691A41DEF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A15274-4D72-4D2F-B626-99055D1C7F8A}" type="datetimeFigureOut">
              <a:rPr lang="es-ES"/>
              <a:pPr>
                <a:defRPr/>
              </a:pPr>
              <a:t>27/04/2020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C0BE3-F4AC-45EE-BBF6-0F4276EBD2A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22D323-2552-41BA-BF16-5AE518734CF8}" type="datetimeFigureOut">
              <a:rPr lang="es-ES"/>
              <a:pPr>
                <a:defRPr/>
              </a:pPr>
              <a:t>27/04/2020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3F5F58-1AE4-41DE-A550-E3DDEF3BE27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53A1F7E-0631-4A50-BA09-2ADD812F3C07}" type="datetimeFigureOut">
              <a:rPr lang="es-ES"/>
              <a:pPr>
                <a:defRPr/>
              </a:pPr>
              <a:t>27/04/2020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68781F5-D05E-4360-A37E-4574FF8AB71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4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slide" Target="slide7.xml"/><Relationship Id="rId4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slide" Target="slide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slide" Target="slide9.xml"/><Relationship Id="rId5" Type="http://schemas.openxmlformats.org/officeDocument/2006/relationships/image" Target="../media/image8.png"/><Relationship Id="rId10" Type="http://schemas.openxmlformats.org/officeDocument/2006/relationships/slide" Target="slide2.xml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slide" Target="slide2.xml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0.png"/><Relationship Id="rId12" Type="http://schemas.openxmlformats.org/officeDocument/2006/relationships/slide" Target="slide7.xml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3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png"/><Relationship Id="rId11" Type="http://schemas.openxmlformats.org/officeDocument/2006/relationships/image" Target="../media/image12.png"/><Relationship Id="rId5" Type="http://schemas.openxmlformats.org/officeDocument/2006/relationships/image" Target="../media/image15.png"/><Relationship Id="rId15" Type="http://schemas.openxmlformats.org/officeDocument/2006/relationships/oleObject" Target="../embeddings/oleObject1.bin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Relationship Id="rId14" Type="http://schemas.openxmlformats.org/officeDocument/2006/relationships/slide" Target="slide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slide" Target="slide7.xml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2.png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1.png"/><Relationship Id="rId11" Type="http://schemas.openxmlformats.org/officeDocument/2006/relationships/oleObject" Target="../embeddings/oleObject2.bin"/><Relationship Id="rId5" Type="http://schemas.openxmlformats.org/officeDocument/2006/relationships/image" Target="../media/image17.png"/><Relationship Id="rId10" Type="http://schemas.openxmlformats.org/officeDocument/2006/relationships/slide" Target="slide9.xml"/><Relationship Id="rId4" Type="http://schemas.openxmlformats.org/officeDocument/2006/relationships/image" Target="../media/image10.png"/><Relationship Id="rId9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hyperlink" Target="file:///C:\Users\Alonso%20Norambuena\Documents\Varios\Calculadoras\Calculadora\fx82ES.ex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emf"/><Relationship Id="rId4" Type="http://schemas.openxmlformats.org/officeDocument/2006/relationships/hyperlink" Target="file:///C:\Users\Alonso%20Norambuena\Documents\Varios\Calculadoras\FX-570MS.ex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CuadroTexto"/>
          <p:cNvSpPr txBox="1"/>
          <p:nvPr/>
        </p:nvSpPr>
        <p:spPr>
          <a:xfrm>
            <a:off x="642938" y="3625860"/>
            <a:ext cx="7858125" cy="126188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800" dirty="0">
                <a:solidFill>
                  <a:srgbClr val="FF0000"/>
                </a:solidFill>
                <a:latin typeface="+mn-lt"/>
                <a:cs typeface="+mn-cs"/>
              </a:rPr>
              <a:t>Unidad </a:t>
            </a:r>
            <a:r>
              <a:rPr lang="es-ES" sz="2800" dirty="0" smtClean="0">
                <a:solidFill>
                  <a:srgbClr val="FF0000"/>
                </a:solidFill>
                <a:latin typeface="+mn-lt"/>
                <a:cs typeface="+mn-cs"/>
              </a:rPr>
              <a:t>I</a:t>
            </a:r>
            <a:endParaRPr lang="es-ES" sz="2800" dirty="0" smtClean="0">
              <a:latin typeface="+mn-lt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dirty="0" smtClean="0"/>
              <a:t>NÚMEROS RACIONALES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dirty="0" smtClean="0">
                <a:latin typeface="+mn-lt"/>
                <a:cs typeface="+mn-cs"/>
              </a:rPr>
              <a:t>DECIMALES</a:t>
            </a:r>
            <a:endParaRPr lang="es-ES" sz="2400" dirty="0">
              <a:latin typeface="+mn-lt"/>
              <a:cs typeface="+mn-cs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0" y="1394544"/>
            <a:ext cx="9144000" cy="522288"/>
          </a:xfrm>
          <a:prstGeom prst="rect">
            <a:avLst/>
          </a:prstGeom>
          <a:solidFill>
            <a:srgbClr val="C51532"/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800" dirty="0" smtClean="0">
                <a:solidFill>
                  <a:schemeClr val="bg1"/>
                </a:solidFill>
                <a:latin typeface="+mn-lt"/>
                <a:cs typeface="+mn-cs"/>
              </a:rPr>
              <a:t>Nivelación de Matemática</a:t>
            </a:r>
            <a:endParaRPr lang="es-ES" sz="2800" dirty="0">
              <a:solidFill>
                <a:schemeClr val="bg1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0" y="1571625"/>
            <a:ext cx="9144000" cy="369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 smtClean="0">
                <a:latin typeface="+mj-lt"/>
                <a:cs typeface="+mn-cs"/>
              </a:rPr>
              <a:t>CALCULADORA</a:t>
            </a:r>
            <a:endParaRPr lang="es-ES" dirty="0">
              <a:latin typeface="+mj-lt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11 Rectángulo"/>
              <p:cNvSpPr/>
              <p:nvPr/>
            </p:nvSpPr>
            <p:spPr>
              <a:xfrm>
                <a:off x="5759624" y="2639194"/>
                <a:ext cx="2196752" cy="5715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s-ES" sz="3600" dirty="0" smtClean="0">
                    <a:solidFill>
                      <a:schemeClr val="tx2">
                        <a:lumMod val="75000"/>
                      </a:schemeClr>
                    </a:solidFill>
                  </a:rPr>
                  <a:t>R:</a:t>
                </a:r>
                <a14:m>
                  <m:oMath xmlns:m="http://schemas.openxmlformats.org/officeDocument/2006/math">
                    <m:r>
                      <a:rPr lang="es-CL" sz="2800" b="0" i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</a:rPr>
                      <m:t>   7</m:t>
                    </m:r>
                    <m:f>
                      <m:fPr>
                        <m:ctrlPr>
                          <a:rPr lang="es-ES" sz="280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sz="28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161</m:t>
                        </m:r>
                      </m:num>
                      <m:den>
                        <m:r>
                          <a:rPr lang="es-CL" sz="28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180</m:t>
                        </m:r>
                      </m:den>
                    </m:f>
                  </m:oMath>
                </a14:m>
                <a:endParaRPr lang="es-ES" sz="28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11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9624" y="2639194"/>
                <a:ext cx="2196752" cy="571500"/>
              </a:xfrm>
              <a:prstGeom prst="rect">
                <a:avLst/>
              </a:prstGeom>
              <a:blipFill rotWithShape="1">
                <a:blip r:embed="rId2"/>
                <a:stretch>
                  <a:fillRect l="-8611" t="-26596" b="-414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12 Rectángulo"/>
              <p:cNvSpPr/>
              <p:nvPr/>
            </p:nvSpPr>
            <p:spPr>
              <a:xfrm>
                <a:off x="5759624" y="3861048"/>
                <a:ext cx="2196752" cy="5715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s-ES" sz="3600" dirty="0" smtClean="0">
                    <a:solidFill>
                      <a:schemeClr val="tx2">
                        <a:lumMod val="75000"/>
                      </a:schemeClr>
                    </a:solidFill>
                  </a:rPr>
                  <a:t>R:</a:t>
                </a:r>
                <a:r>
                  <a:rPr lang="es-ES" sz="3600" dirty="0">
                    <a:solidFill>
                      <a:schemeClr val="tx2">
                        <a:lumMod val="75000"/>
                      </a:schemeClr>
                    </a:solidFill>
                  </a:rPr>
                  <a:t>	</a:t>
                </a:r>
                <a:r>
                  <a:rPr lang="es-CL" sz="3600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CL" sz="2800" b="0" i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</a:rPr>
                      <m:t>1</m:t>
                    </m:r>
                    <m:f>
                      <m:fPr>
                        <m:ctrlPr>
                          <a:rPr lang="es-ES" sz="28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sz="28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23</m:t>
                        </m:r>
                      </m:num>
                      <m:den>
                        <m:r>
                          <a:rPr lang="es-CL" sz="28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25</m:t>
                        </m:r>
                      </m:den>
                    </m:f>
                  </m:oMath>
                </a14:m>
                <a:endParaRPr lang="es-ES" sz="28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1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9624" y="3861048"/>
                <a:ext cx="2196752" cy="571500"/>
              </a:xfrm>
              <a:prstGeom prst="rect">
                <a:avLst/>
              </a:prstGeom>
              <a:blipFill rotWithShape="1">
                <a:blip r:embed="rId3"/>
                <a:stretch>
                  <a:fillRect l="-8611" t="-26596" b="-414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1 CuadroTexto"/>
              <p:cNvSpPr txBox="1"/>
              <p:nvPr/>
            </p:nvSpPr>
            <p:spPr>
              <a:xfrm>
                <a:off x="1397105" y="2647756"/>
                <a:ext cx="2629310" cy="616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L" dirty="0" smtClean="0"/>
                  <a:t>a)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CL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sz="2400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s-CL" sz="2400" b="0" i="1" smtClean="0"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s-CL" sz="2400" b="0" i="1" smtClean="0">
                        <a:latin typeface="Cambria Math"/>
                      </a:rPr>
                      <m:t>+3,</m:t>
                    </m:r>
                    <m:acc>
                      <m:accPr>
                        <m:chr m:val="̅"/>
                        <m:ctrlPr>
                          <a:rPr lang="es-CL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L" sz="2400" b="0" i="1" smtClean="0">
                            <a:latin typeface="Cambria Math"/>
                          </a:rPr>
                          <m:t>4</m:t>
                        </m:r>
                      </m:e>
                    </m:acc>
                    <m:r>
                      <a:rPr lang="es-CL" sz="2400" b="0" i="1" smtClean="0">
                        <a:latin typeface="Cambria Math"/>
                      </a:rPr>
                      <m:t>+3</m:t>
                    </m:r>
                    <m:f>
                      <m:fPr>
                        <m:ctrlPr>
                          <a:rPr lang="es-CL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sz="2400" b="0" i="1" smtClean="0">
                            <a:latin typeface="Cambria Math"/>
                          </a:rPr>
                          <m:t>7</m:t>
                        </m:r>
                      </m:num>
                      <m:den>
                        <m:r>
                          <a:rPr lang="es-CL" sz="2400" b="0" i="1" smtClean="0">
                            <a:latin typeface="Cambria Math"/>
                          </a:rPr>
                          <m:t>10</m:t>
                        </m:r>
                      </m:den>
                    </m:f>
                    <m:r>
                      <a:rPr lang="es-CL" sz="2400" b="0" i="1" smtClean="0">
                        <a:latin typeface="Cambria Math"/>
                      </a:rPr>
                      <m:t>=</m:t>
                    </m:r>
                  </m:oMath>
                </a14:m>
                <a:endParaRPr lang="es-CL" sz="2400" dirty="0"/>
              </a:p>
            </p:txBody>
          </p:sp>
        </mc:Choice>
        <mc:Fallback xmlns="">
          <p:sp>
            <p:nvSpPr>
              <p:cNvPr id="2" name="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105" y="2647756"/>
                <a:ext cx="2629310" cy="616964"/>
              </a:xfrm>
              <a:prstGeom prst="rect">
                <a:avLst/>
              </a:prstGeom>
              <a:blipFill rotWithShape="1">
                <a:blip r:embed="rId4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9 CuadroTexto"/>
              <p:cNvSpPr txBox="1"/>
              <p:nvPr/>
            </p:nvSpPr>
            <p:spPr>
              <a:xfrm>
                <a:off x="1403648" y="3748140"/>
                <a:ext cx="3465051" cy="616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L" dirty="0" smtClean="0"/>
                  <a:t>b)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CL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sz="2400" b="0" i="1" smtClean="0">
                            <a:latin typeface="Cambria Math"/>
                          </a:rPr>
                          <m:t>7</m:t>
                        </m:r>
                      </m:num>
                      <m:den>
                        <m:r>
                          <a:rPr lang="es-CL" sz="2400" b="0" i="1" smtClean="0">
                            <a:latin typeface="Cambria Math"/>
                          </a:rPr>
                          <m:t>5</m:t>
                        </m:r>
                      </m:den>
                    </m:f>
                    <m:r>
                      <a:rPr lang="es-CL" sz="2400" b="0" i="1" smtClean="0">
                        <a:latin typeface="Cambria Math"/>
                      </a:rPr>
                      <m:t>+2,0</m:t>
                    </m:r>
                    <m:acc>
                      <m:accPr>
                        <m:chr m:val="̅"/>
                        <m:ctrlPr>
                          <a:rPr lang="es-CL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L" sz="2400" b="0" i="1" smtClean="0">
                            <a:latin typeface="Cambria Math"/>
                          </a:rPr>
                          <m:t>3</m:t>
                        </m:r>
                      </m:e>
                    </m:acc>
                    <m:r>
                      <a:rPr lang="es-CL" sz="2400" b="0" i="1" smtClean="0">
                        <a:latin typeface="Cambria Math"/>
                      </a:rPr>
                      <m:t>−1,38−</m:t>
                    </m:r>
                    <m:f>
                      <m:fPr>
                        <m:ctrlPr>
                          <a:rPr lang="es-CL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sz="2400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s-CL" sz="2400" b="0" i="1" smtClean="0">
                            <a:latin typeface="Cambria Math"/>
                          </a:rPr>
                          <m:t>15</m:t>
                        </m:r>
                      </m:den>
                    </m:f>
                    <m:r>
                      <a:rPr lang="es-CL" sz="2400" b="0" i="1" smtClean="0">
                        <a:latin typeface="Cambria Math"/>
                      </a:rPr>
                      <m:t>=</m:t>
                    </m:r>
                  </m:oMath>
                </a14:m>
                <a:endParaRPr lang="es-CL" sz="2400" dirty="0"/>
              </a:p>
            </p:txBody>
          </p:sp>
        </mc:Choice>
        <mc:Fallback xmlns="">
          <p:sp>
            <p:nvSpPr>
              <p:cNvPr id="10" name="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3748140"/>
                <a:ext cx="3465051" cy="616964"/>
              </a:xfrm>
              <a:prstGeom prst="rect">
                <a:avLst/>
              </a:prstGeom>
              <a:blipFill rotWithShape="1">
                <a:blip r:embed="rId5"/>
                <a:stretch>
                  <a:fillRect l="-1406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9774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CuadroTexto"/>
          <p:cNvSpPr txBox="1"/>
          <p:nvPr/>
        </p:nvSpPr>
        <p:spPr>
          <a:xfrm>
            <a:off x="0" y="0"/>
            <a:ext cx="9144000" cy="369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>
                <a:latin typeface="+mj-lt"/>
                <a:cs typeface="+mn-cs"/>
              </a:rPr>
              <a:t>   Repaso  Guía </a:t>
            </a:r>
            <a:r>
              <a:rPr lang="es-ES" dirty="0" smtClean="0">
                <a:latin typeface="+mj-lt"/>
                <a:cs typeface="+mn-cs"/>
              </a:rPr>
              <a:t>N°2 </a:t>
            </a:r>
            <a:endParaRPr lang="es-ES" dirty="0">
              <a:latin typeface="+mj-lt"/>
              <a:cs typeface="+mn-cs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50" y="841973"/>
            <a:ext cx="8344699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41" y="3158480"/>
            <a:ext cx="822198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74" y="4988019"/>
            <a:ext cx="6612255" cy="817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19 Rectángulo"/>
              <p:cNvSpPr/>
              <p:nvPr/>
            </p:nvSpPr>
            <p:spPr>
              <a:xfrm>
                <a:off x="583850" y="2065412"/>
                <a:ext cx="4896544" cy="5715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s-ES" sz="2000" dirty="0" smtClean="0">
                    <a:solidFill>
                      <a:schemeClr val="tx2">
                        <a:lumMod val="75000"/>
                      </a:schemeClr>
                    </a:solidFill>
                  </a:rPr>
                  <a:t>R:</a:t>
                </a:r>
                <a:r>
                  <a:rPr lang="es-ES" sz="2000" dirty="0">
                    <a:solidFill>
                      <a:schemeClr val="tx2">
                        <a:lumMod val="75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sz="200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sz="20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29</m:t>
                        </m:r>
                      </m:num>
                      <m:den>
                        <m:r>
                          <a:rPr lang="es-CL" sz="20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8</m:t>
                        </m:r>
                      </m:den>
                    </m:f>
                    <m:r>
                      <a:rPr lang="es-CL" sz="20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</a:rPr>
                      <m:t>=3</m:t>
                    </m:r>
                    <m:f>
                      <m:fPr>
                        <m:ctrlPr>
                          <a:rPr lang="es-CL" sz="20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sz="20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5</m:t>
                        </m:r>
                      </m:num>
                      <m:den>
                        <m:r>
                          <a:rPr lang="es-CL" sz="20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8</m:t>
                        </m:r>
                      </m:den>
                    </m:f>
                  </m:oMath>
                </a14:m>
                <a:endParaRPr lang="es-ES" sz="20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50" y="2065412"/>
                <a:ext cx="4896544" cy="571500"/>
              </a:xfrm>
              <a:prstGeom prst="rect">
                <a:avLst/>
              </a:prstGeom>
              <a:blipFill rotWithShape="1">
                <a:blip r:embed="rId5"/>
                <a:stretch>
                  <a:fillRect l="-1370" b="-31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20 Rectángulo"/>
          <p:cNvSpPr/>
          <p:nvPr/>
        </p:nvSpPr>
        <p:spPr>
          <a:xfrm>
            <a:off x="374061" y="556223"/>
            <a:ext cx="4896544" cy="571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 smtClean="0">
                <a:solidFill>
                  <a:schemeClr val="tx2">
                    <a:lumMod val="75000"/>
                  </a:schemeClr>
                </a:solidFill>
              </a:rPr>
              <a:t>Ejercicio N° 1</a:t>
            </a:r>
            <a:endParaRPr lang="es-ES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21 Rectángulo"/>
          <p:cNvSpPr/>
          <p:nvPr/>
        </p:nvSpPr>
        <p:spPr>
          <a:xfrm>
            <a:off x="395536" y="2713484"/>
            <a:ext cx="4896544" cy="571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 smtClean="0">
                <a:solidFill>
                  <a:schemeClr val="tx2">
                    <a:lumMod val="75000"/>
                  </a:schemeClr>
                </a:solidFill>
              </a:rPr>
              <a:t>Ejercicio N° 2</a:t>
            </a:r>
            <a:endParaRPr lang="es-ES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22 Rectángulo"/>
          <p:cNvSpPr/>
          <p:nvPr/>
        </p:nvSpPr>
        <p:spPr>
          <a:xfrm>
            <a:off x="431342" y="4581128"/>
            <a:ext cx="4896544" cy="571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 smtClean="0">
                <a:solidFill>
                  <a:schemeClr val="tx2">
                    <a:lumMod val="75000"/>
                  </a:schemeClr>
                </a:solidFill>
              </a:rPr>
              <a:t>Ejercicio N° 3</a:t>
            </a:r>
            <a:endParaRPr lang="es-ES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23 Rectángulo"/>
          <p:cNvSpPr/>
          <p:nvPr/>
        </p:nvSpPr>
        <p:spPr>
          <a:xfrm>
            <a:off x="539552" y="4005064"/>
            <a:ext cx="4896544" cy="571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000" dirty="0" smtClean="0">
                <a:solidFill>
                  <a:schemeClr val="tx2">
                    <a:lumMod val="75000"/>
                  </a:schemeClr>
                </a:solidFill>
              </a:rPr>
              <a:t>R: 4 tazas</a:t>
            </a:r>
            <a:endParaRPr lang="es-E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24 Rectángulo"/>
          <p:cNvSpPr/>
          <p:nvPr/>
        </p:nvSpPr>
        <p:spPr>
          <a:xfrm>
            <a:off x="539552" y="5665812"/>
            <a:ext cx="4896544" cy="571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000" dirty="0" smtClean="0">
                <a:solidFill>
                  <a:schemeClr val="tx2">
                    <a:lumMod val="75000"/>
                  </a:schemeClr>
                </a:solidFill>
              </a:rPr>
              <a:t>R: $ 320.000</a:t>
            </a:r>
            <a:endParaRPr lang="es-ES" sz="2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521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>
            <a:spLocks noChangeArrowheads="1"/>
          </p:cNvSpPr>
          <p:nvPr/>
        </p:nvSpPr>
        <p:spPr bwMode="auto">
          <a:xfrm>
            <a:off x="285750" y="928688"/>
            <a:ext cx="88582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2400" dirty="0">
                <a:latin typeface="Calibri" pitchFamily="34" charset="0"/>
              </a:rPr>
              <a:t> Los números decimales se componen por una parte entera y una parte decimal. </a:t>
            </a:r>
          </a:p>
        </p:txBody>
      </p:sp>
      <p:sp>
        <p:nvSpPr>
          <p:cNvPr id="6" name="5 CuadroTexto"/>
          <p:cNvSpPr txBox="1">
            <a:spLocks noChangeArrowheads="1"/>
          </p:cNvSpPr>
          <p:nvPr/>
        </p:nvSpPr>
        <p:spPr bwMode="auto">
          <a:xfrm>
            <a:off x="3071813" y="1857375"/>
            <a:ext cx="19288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3600">
                <a:latin typeface="Cambria Math" pitchFamily="18" charset="0"/>
              </a:rPr>
              <a:t>41 , 625</a:t>
            </a:r>
          </a:p>
        </p:txBody>
      </p:sp>
      <p:sp>
        <p:nvSpPr>
          <p:cNvPr id="7" name="6 CuadroTexto"/>
          <p:cNvSpPr txBox="1">
            <a:spLocks noChangeArrowheads="1"/>
          </p:cNvSpPr>
          <p:nvPr/>
        </p:nvSpPr>
        <p:spPr bwMode="auto">
          <a:xfrm>
            <a:off x="285750" y="1285875"/>
            <a:ext cx="8858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2400">
                <a:latin typeface="Calibri" pitchFamily="34" charset="0"/>
              </a:rPr>
              <a:t>                            Ejemplo:</a:t>
            </a:r>
          </a:p>
        </p:txBody>
      </p:sp>
      <p:sp>
        <p:nvSpPr>
          <p:cNvPr id="8" name="7 Abrir llave"/>
          <p:cNvSpPr/>
          <p:nvPr/>
        </p:nvSpPr>
        <p:spPr>
          <a:xfrm rot="16200000">
            <a:off x="3357562" y="2214563"/>
            <a:ext cx="142875" cy="571500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1" name="10 Abrir llave"/>
          <p:cNvSpPr/>
          <p:nvPr/>
        </p:nvSpPr>
        <p:spPr>
          <a:xfrm rot="16200000">
            <a:off x="4250531" y="2107407"/>
            <a:ext cx="142875" cy="785812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4" name="13 CuadroTexto"/>
          <p:cNvSpPr txBox="1">
            <a:spLocks noChangeArrowheads="1"/>
          </p:cNvSpPr>
          <p:nvPr/>
        </p:nvSpPr>
        <p:spPr bwMode="auto">
          <a:xfrm>
            <a:off x="2786063" y="2568575"/>
            <a:ext cx="10001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>
                <a:solidFill>
                  <a:srgbClr val="FF0000"/>
                </a:solidFill>
                <a:latin typeface="Calibri" pitchFamily="34" charset="0"/>
              </a:rPr>
              <a:t>parte entera</a:t>
            </a:r>
          </a:p>
        </p:txBody>
      </p:sp>
      <p:sp>
        <p:nvSpPr>
          <p:cNvPr id="15" name="14 CuadroTexto"/>
          <p:cNvSpPr txBox="1">
            <a:spLocks noChangeArrowheads="1"/>
          </p:cNvSpPr>
          <p:nvPr/>
        </p:nvSpPr>
        <p:spPr bwMode="auto">
          <a:xfrm>
            <a:off x="3714750" y="2571750"/>
            <a:ext cx="10001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>
                <a:solidFill>
                  <a:srgbClr val="FF0000"/>
                </a:solidFill>
                <a:latin typeface="Calibri" pitchFamily="34" charset="0"/>
              </a:rPr>
              <a:t>parte decimal</a:t>
            </a:r>
          </a:p>
        </p:txBody>
      </p:sp>
      <p:sp>
        <p:nvSpPr>
          <p:cNvPr id="16" name="15 CuadroTexto"/>
          <p:cNvSpPr txBox="1">
            <a:spLocks noChangeArrowheads="1"/>
          </p:cNvSpPr>
          <p:nvPr/>
        </p:nvSpPr>
        <p:spPr bwMode="auto">
          <a:xfrm>
            <a:off x="285750" y="3357563"/>
            <a:ext cx="88582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2400">
                <a:latin typeface="Calibri" pitchFamily="34" charset="0"/>
              </a:rPr>
              <a:t> Existen números que tienen infinitos dígitos en la parte decimal. </a:t>
            </a:r>
          </a:p>
        </p:txBody>
      </p:sp>
      <p:sp>
        <p:nvSpPr>
          <p:cNvPr id="17" name="16 CuadroTexto"/>
          <p:cNvSpPr txBox="1">
            <a:spLocks noChangeArrowheads="1"/>
          </p:cNvSpPr>
          <p:nvPr/>
        </p:nvSpPr>
        <p:spPr bwMode="auto">
          <a:xfrm>
            <a:off x="500063" y="4333875"/>
            <a:ext cx="10001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2800">
                <a:latin typeface="Calibri" pitchFamily="34" charset="0"/>
              </a:rPr>
              <a:t>2,6666666666666666666666666666666666666666666666666666</a:t>
            </a:r>
          </a:p>
        </p:txBody>
      </p:sp>
      <p:sp>
        <p:nvSpPr>
          <p:cNvPr id="18" name="17 CuadroTexto"/>
          <p:cNvSpPr txBox="1">
            <a:spLocks noChangeArrowheads="1"/>
          </p:cNvSpPr>
          <p:nvPr/>
        </p:nvSpPr>
        <p:spPr bwMode="auto">
          <a:xfrm>
            <a:off x="-95250" y="4333875"/>
            <a:ext cx="9739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2800">
                <a:latin typeface="Calibri" pitchFamily="34" charset="0"/>
              </a:rPr>
              <a:t>6666666666666666666666666666666666666666666666666666</a:t>
            </a:r>
          </a:p>
        </p:txBody>
      </p:sp>
      <p:sp>
        <p:nvSpPr>
          <p:cNvPr id="19" name="18 CuadroTexto"/>
          <p:cNvSpPr txBox="1">
            <a:spLocks noChangeArrowheads="1"/>
          </p:cNvSpPr>
          <p:nvPr/>
        </p:nvSpPr>
        <p:spPr bwMode="auto">
          <a:xfrm>
            <a:off x="285750" y="3786188"/>
            <a:ext cx="88582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2400">
                <a:latin typeface="Calibri" pitchFamily="34" charset="0"/>
              </a:rPr>
              <a:t> Ejemplo:</a:t>
            </a:r>
          </a:p>
        </p:txBody>
      </p:sp>
      <p:sp>
        <p:nvSpPr>
          <p:cNvPr id="513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CL">
              <a:latin typeface="Calibri" pitchFamily="34" charset="0"/>
            </a:endParaRPr>
          </a:p>
        </p:txBody>
      </p:sp>
      <p:pic>
        <p:nvPicPr>
          <p:cNvPr id="5134" name="3 Imagen" descr="pestaña 2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5" name="4 CuadroTexto"/>
          <p:cNvSpPr txBox="1">
            <a:spLocks noChangeArrowheads="1"/>
          </p:cNvSpPr>
          <p:nvPr/>
        </p:nvSpPr>
        <p:spPr bwMode="auto">
          <a:xfrm>
            <a:off x="1714500" y="-71438"/>
            <a:ext cx="16430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600">
                <a:latin typeface="Calibri" pitchFamily="34" charset="0"/>
              </a:rPr>
              <a:t>Decimales</a:t>
            </a:r>
          </a:p>
        </p:txBody>
      </p:sp>
      <p:sp>
        <p:nvSpPr>
          <p:cNvPr id="23" name="22 CuadroTexto"/>
          <p:cNvSpPr txBox="1"/>
          <p:nvPr/>
        </p:nvSpPr>
        <p:spPr>
          <a:xfrm>
            <a:off x="0" y="428625"/>
            <a:ext cx="9144000" cy="369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>
                <a:latin typeface="+mj-lt"/>
                <a:cs typeface="+mn-cs"/>
              </a:rPr>
              <a:t>Números Decimales</a:t>
            </a:r>
          </a:p>
        </p:txBody>
      </p:sp>
      <p:sp>
        <p:nvSpPr>
          <p:cNvPr id="5138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CL">
              <a:latin typeface="Calibri" pitchFamily="34" charset="0"/>
            </a:endParaRPr>
          </a:p>
        </p:txBody>
      </p:sp>
      <p:sp>
        <p:nvSpPr>
          <p:cNvPr id="513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CL">
              <a:latin typeface="Calibri" pitchFamily="34" charset="0"/>
            </a:endParaRPr>
          </a:p>
        </p:txBody>
      </p:sp>
      <p:sp>
        <p:nvSpPr>
          <p:cNvPr id="514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CL">
              <a:latin typeface="Calibri" pitchFamily="34" charset="0"/>
            </a:endParaRPr>
          </a:p>
        </p:txBody>
      </p:sp>
      <p:sp>
        <p:nvSpPr>
          <p:cNvPr id="514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CL">
              <a:latin typeface="Calibri" pitchFamily="34" charset="0"/>
            </a:endParaRPr>
          </a:p>
        </p:txBody>
      </p:sp>
      <p:sp>
        <p:nvSpPr>
          <p:cNvPr id="51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CL">
              <a:latin typeface="Calibri" pitchFamily="34" charset="0"/>
            </a:endParaRPr>
          </a:p>
        </p:txBody>
      </p:sp>
      <p:sp>
        <p:nvSpPr>
          <p:cNvPr id="514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CL">
              <a:latin typeface="Calibri" pitchFamily="34" charset="0"/>
            </a:endParaRPr>
          </a:p>
        </p:txBody>
      </p:sp>
      <p:sp>
        <p:nvSpPr>
          <p:cNvPr id="514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CL">
              <a:latin typeface="Calibri" pitchFamily="34" charset="0"/>
            </a:endParaRPr>
          </a:p>
        </p:txBody>
      </p:sp>
      <p:sp>
        <p:nvSpPr>
          <p:cNvPr id="514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CL">
              <a:latin typeface="Calibri" pitchFamily="34" charset="0"/>
            </a:endParaRPr>
          </a:p>
        </p:txBody>
      </p:sp>
      <p:sp>
        <p:nvSpPr>
          <p:cNvPr id="514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CL">
              <a:latin typeface="Calibri" pitchFamily="34" charset="0"/>
            </a:endParaRPr>
          </a:p>
        </p:txBody>
      </p:sp>
      <p:sp>
        <p:nvSpPr>
          <p:cNvPr id="514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CL">
              <a:latin typeface="Calibri" pitchFamily="34" charset="0"/>
            </a:endParaRPr>
          </a:p>
        </p:txBody>
      </p:sp>
      <p:sp>
        <p:nvSpPr>
          <p:cNvPr id="39" name="4 CuadroTexto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3214688" y="-71438"/>
            <a:ext cx="164306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+mn-cs"/>
              </a:rPr>
              <a:t>Decimal a </a:t>
            </a:r>
            <a:r>
              <a:rPr lang="es-ES" sz="1600" dirty="0" err="1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+mn-cs"/>
              </a:rPr>
              <a:t>Fracc</a:t>
            </a:r>
            <a:endParaRPr lang="es-ES" sz="1600" dirty="0">
              <a:solidFill>
                <a:schemeClr val="bg1">
                  <a:lumMod val="6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40" name="39 CuadroTexto">
            <a:hlinkClick r:id="rId4" action="ppaction://hlinksldjump"/>
          </p:cNvPr>
          <p:cNvSpPr txBox="1"/>
          <p:nvPr/>
        </p:nvSpPr>
        <p:spPr>
          <a:xfrm>
            <a:off x="4857750" y="-52388"/>
            <a:ext cx="1643063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Guía 3</a:t>
            </a:r>
          </a:p>
        </p:txBody>
      </p:sp>
    </p:spTree>
    <p:extLst>
      <p:ext uri="{BB962C8B-B14F-4D97-AF65-F5344CB8AC3E}">
        <p14:creationId xmlns:p14="http://schemas.microsoft.com/office/powerpoint/2010/main" val="2292493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00116 L 0.03611 0.0011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3" presetClass="path" presetSubtype="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00116 L 0.03611 0.0011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5" presetClass="path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22222E-6 L -0.11458 2.22222E-6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35" presetClass="pat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38889E-6 0.00047 L -0.02049 0.00047 " pathEditMode="relative" rAng="0" ptsTypes="AA">
                                      <p:cBhvr>
                                        <p:cTn id="61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animBg="1"/>
      <p:bldP spid="11" grpId="0" animBg="1"/>
      <p:bldP spid="14" grpId="0"/>
      <p:bldP spid="14" grpId="1"/>
      <p:bldP spid="15" grpId="0"/>
      <p:bldP spid="15" grpId="1"/>
      <p:bldP spid="16" grpId="0"/>
      <p:bldP spid="17" grpId="0"/>
      <p:bldP spid="17" grpId="1"/>
      <p:bldP spid="17" grpId="2"/>
      <p:bldP spid="18" grpId="0"/>
      <p:bldP spid="18" grpId="1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4 CuadroTexto"/>
          <p:cNvSpPr txBox="1">
            <a:spLocks noChangeArrowheads="1"/>
          </p:cNvSpPr>
          <p:nvPr/>
        </p:nvSpPr>
        <p:spPr bwMode="auto">
          <a:xfrm>
            <a:off x="285750" y="928688"/>
            <a:ext cx="88582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2400">
                <a:latin typeface="Calibri" pitchFamily="34" charset="0"/>
              </a:rPr>
              <a:t> Los números decimales se componen por una parte entera y una parte decimal. </a:t>
            </a:r>
          </a:p>
        </p:txBody>
      </p:sp>
      <p:sp>
        <p:nvSpPr>
          <p:cNvPr id="6147" name="5 CuadroTexto"/>
          <p:cNvSpPr txBox="1">
            <a:spLocks noChangeArrowheads="1"/>
          </p:cNvSpPr>
          <p:nvPr/>
        </p:nvSpPr>
        <p:spPr bwMode="auto">
          <a:xfrm>
            <a:off x="3071813" y="1849438"/>
            <a:ext cx="19288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3600">
                <a:latin typeface="Cambria Math" pitchFamily="18" charset="0"/>
              </a:rPr>
              <a:t>41 , 625</a:t>
            </a:r>
          </a:p>
        </p:txBody>
      </p:sp>
      <p:sp>
        <p:nvSpPr>
          <p:cNvPr id="6148" name="6 CuadroTexto"/>
          <p:cNvSpPr txBox="1">
            <a:spLocks noChangeArrowheads="1"/>
          </p:cNvSpPr>
          <p:nvPr/>
        </p:nvSpPr>
        <p:spPr bwMode="auto">
          <a:xfrm>
            <a:off x="285750" y="1277938"/>
            <a:ext cx="88582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2400">
                <a:latin typeface="Calibri" pitchFamily="34" charset="0"/>
              </a:rPr>
              <a:t>                            Ejemplo:</a:t>
            </a:r>
          </a:p>
        </p:txBody>
      </p:sp>
      <p:sp>
        <p:nvSpPr>
          <p:cNvPr id="8" name="7 Abrir llave"/>
          <p:cNvSpPr/>
          <p:nvPr/>
        </p:nvSpPr>
        <p:spPr>
          <a:xfrm rot="16200000">
            <a:off x="3357562" y="2214563"/>
            <a:ext cx="142875" cy="571500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1" name="10 Abrir llave"/>
          <p:cNvSpPr/>
          <p:nvPr/>
        </p:nvSpPr>
        <p:spPr>
          <a:xfrm rot="16200000">
            <a:off x="4250531" y="2107407"/>
            <a:ext cx="142875" cy="785812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151" name="13 CuadroTexto"/>
          <p:cNvSpPr txBox="1">
            <a:spLocks noChangeArrowheads="1"/>
          </p:cNvSpPr>
          <p:nvPr/>
        </p:nvSpPr>
        <p:spPr bwMode="auto">
          <a:xfrm>
            <a:off x="3111500" y="2568575"/>
            <a:ext cx="10001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>
                <a:solidFill>
                  <a:srgbClr val="FF0000"/>
                </a:solidFill>
                <a:latin typeface="Calibri" pitchFamily="34" charset="0"/>
              </a:rPr>
              <a:t>parte entera</a:t>
            </a:r>
          </a:p>
        </p:txBody>
      </p:sp>
      <p:sp>
        <p:nvSpPr>
          <p:cNvPr id="6152" name="14 CuadroTexto"/>
          <p:cNvSpPr txBox="1">
            <a:spLocks noChangeArrowheads="1"/>
          </p:cNvSpPr>
          <p:nvPr/>
        </p:nvSpPr>
        <p:spPr bwMode="auto">
          <a:xfrm>
            <a:off x="4040188" y="2571750"/>
            <a:ext cx="10001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>
                <a:solidFill>
                  <a:srgbClr val="FF0000"/>
                </a:solidFill>
                <a:latin typeface="Calibri" pitchFamily="34" charset="0"/>
              </a:rPr>
              <a:t>parte decimal</a:t>
            </a:r>
          </a:p>
        </p:txBody>
      </p:sp>
      <p:sp>
        <p:nvSpPr>
          <p:cNvPr id="6153" name="15 CuadroTexto"/>
          <p:cNvSpPr txBox="1">
            <a:spLocks noChangeArrowheads="1"/>
          </p:cNvSpPr>
          <p:nvPr/>
        </p:nvSpPr>
        <p:spPr bwMode="auto">
          <a:xfrm>
            <a:off x="285750" y="3357563"/>
            <a:ext cx="88582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2400">
                <a:latin typeface="Calibri" pitchFamily="34" charset="0"/>
              </a:rPr>
              <a:t> Existen números que tienen infinitos dígitos en la parte decimal. </a:t>
            </a:r>
          </a:p>
        </p:txBody>
      </p:sp>
      <p:sp>
        <p:nvSpPr>
          <p:cNvPr id="6154" name="17 CuadroTexto"/>
          <p:cNvSpPr txBox="1">
            <a:spLocks noChangeArrowheads="1"/>
          </p:cNvSpPr>
          <p:nvPr/>
        </p:nvSpPr>
        <p:spPr bwMode="auto">
          <a:xfrm>
            <a:off x="-95250" y="4333875"/>
            <a:ext cx="9739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2800">
                <a:latin typeface="Calibri" pitchFamily="34" charset="0"/>
              </a:rPr>
              <a:t>6666666666666666666666666666666666666666666666666666</a:t>
            </a:r>
          </a:p>
        </p:txBody>
      </p:sp>
      <p:sp>
        <p:nvSpPr>
          <p:cNvPr id="6155" name="18 CuadroTexto"/>
          <p:cNvSpPr txBox="1">
            <a:spLocks noChangeArrowheads="1"/>
          </p:cNvSpPr>
          <p:nvPr/>
        </p:nvSpPr>
        <p:spPr bwMode="auto">
          <a:xfrm>
            <a:off x="285750" y="3786188"/>
            <a:ext cx="88582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2400">
                <a:latin typeface="Calibri" pitchFamily="34" charset="0"/>
              </a:rPr>
              <a:t> Ejemplo:</a:t>
            </a:r>
          </a:p>
        </p:txBody>
      </p:sp>
      <p:sp>
        <p:nvSpPr>
          <p:cNvPr id="21" name="20 CuadroTexto"/>
          <p:cNvSpPr txBox="1">
            <a:spLocks noChangeArrowheads="1"/>
          </p:cNvSpPr>
          <p:nvPr/>
        </p:nvSpPr>
        <p:spPr bwMode="auto">
          <a:xfrm>
            <a:off x="642938" y="5229225"/>
            <a:ext cx="457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2400">
                <a:latin typeface="Calibri" pitchFamily="34" charset="0"/>
              </a:rPr>
              <a:t> Resumidamente se escribe:</a:t>
            </a:r>
          </a:p>
        </p:txBody>
      </p:sp>
      <p:sp>
        <p:nvSpPr>
          <p:cNvPr id="615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CL">
              <a:latin typeface="Calibri" pitchFamily="34" charset="0"/>
            </a:endParaRP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5229225"/>
            <a:ext cx="5238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9" name="3 Imagen" descr="pestaña 2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0" name="4 CuadroTexto"/>
          <p:cNvSpPr txBox="1">
            <a:spLocks noChangeArrowheads="1"/>
          </p:cNvSpPr>
          <p:nvPr/>
        </p:nvSpPr>
        <p:spPr bwMode="auto">
          <a:xfrm>
            <a:off x="1714500" y="-71438"/>
            <a:ext cx="16430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600">
                <a:latin typeface="Calibri" pitchFamily="34" charset="0"/>
              </a:rPr>
              <a:t>Decimales</a:t>
            </a:r>
          </a:p>
        </p:txBody>
      </p:sp>
      <p:sp>
        <p:nvSpPr>
          <p:cNvPr id="23" name="22 CuadroTexto"/>
          <p:cNvSpPr txBox="1"/>
          <p:nvPr/>
        </p:nvSpPr>
        <p:spPr>
          <a:xfrm>
            <a:off x="0" y="428625"/>
            <a:ext cx="9144000" cy="369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>
                <a:latin typeface="+mj-lt"/>
                <a:cs typeface="+mn-cs"/>
              </a:rPr>
              <a:t>Números Decimales</a:t>
            </a:r>
          </a:p>
        </p:txBody>
      </p:sp>
      <p:sp>
        <p:nvSpPr>
          <p:cNvPr id="24" name="23 CuadroTexto">
            <a:hlinkClick r:id="rId4" action="ppaction://hlinksldjump"/>
          </p:cNvPr>
          <p:cNvSpPr txBox="1"/>
          <p:nvPr/>
        </p:nvSpPr>
        <p:spPr>
          <a:xfrm>
            <a:off x="142875" y="-71438"/>
            <a:ext cx="1643063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Cronograma</a:t>
            </a:r>
          </a:p>
        </p:txBody>
      </p:sp>
      <p:sp>
        <p:nvSpPr>
          <p:cNvPr id="616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CL">
              <a:latin typeface="Calibri" pitchFamily="34" charset="0"/>
            </a:endParaRPr>
          </a:p>
        </p:txBody>
      </p:sp>
      <p:sp>
        <p:nvSpPr>
          <p:cNvPr id="616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CL">
              <a:latin typeface="Calibri" pitchFamily="34" charset="0"/>
            </a:endParaRPr>
          </a:p>
        </p:txBody>
      </p:sp>
      <p:sp>
        <p:nvSpPr>
          <p:cNvPr id="616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CL">
              <a:latin typeface="Calibri" pitchFamily="34" charset="0"/>
            </a:endParaRPr>
          </a:p>
        </p:txBody>
      </p:sp>
      <p:sp>
        <p:nvSpPr>
          <p:cNvPr id="6166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CL">
              <a:latin typeface="Calibri" pitchFamily="34" charset="0"/>
            </a:endParaRPr>
          </a:p>
        </p:txBody>
      </p:sp>
      <p:sp>
        <p:nvSpPr>
          <p:cNvPr id="616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CL">
              <a:latin typeface="Calibri" pitchFamily="34" charset="0"/>
            </a:endParaRPr>
          </a:p>
        </p:txBody>
      </p:sp>
      <p:sp>
        <p:nvSpPr>
          <p:cNvPr id="61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CL">
              <a:latin typeface="Calibri" pitchFamily="34" charset="0"/>
            </a:endParaRPr>
          </a:p>
        </p:txBody>
      </p:sp>
      <p:sp>
        <p:nvSpPr>
          <p:cNvPr id="616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CL">
              <a:latin typeface="Calibri" pitchFamily="34" charset="0"/>
            </a:endParaRPr>
          </a:p>
        </p:txBody>
      </p:sp>
      <p:sp>
        <p:nvSpPr>
          <p:cNvPr id="617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CL">
              <a:latin typeface="Calibri" pitchFamily="34" charset="0"/>
            </a:endParaRPr>
          </a:p>
        </p:txBody>
      </p:sp>
      <p:sp>
        <p:nvSpPr>
          <p:cNvPr id="6171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CL">
              <a:latin typeface="Calibri" pitchFamily="34" charset="0"/>
            </a:endParaRPr>
          </a:p>
        </p:txBody>
      </p:sp>
      <p:sp>
        <p:nvSpPr>
          <p:cNvPr id="617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CL">
              <a:latin typeface="Calibri" pitchFamily="34" charset="0"/>
            </a:endParaRPr>
          </a:p>
        </p:txBody>
      </p:sp>
      <p:sp>
        <p:nvSpPr>
          <p:cNvPr id="39" name="4 CuadroTexto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3214688" y="-71438"/>
            <a:ext cx="164306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+mn-cs"/>
              </a:rPr>
              <a:t>Decimal a </a:t>
            </a:r>
            <a:r>
              <a:rPr lang="es-ES" sz="1600" dirty="0" err="1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+mn-cs"/>
              </a:rPr>
              <a:t>Fracc</a:t>
            </a:r>
            <a:endParaRPr lang="es-ES" sz="1600" dirty="0">
              <a:solidFill>
                <a:schemeClr val="bg1">
                  <a:lumMod val="6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40" name="39 CuadroTexto">
            <a:hlinkClick r:id="rId6" action="ppaction://hlinksldjump"/>
          </p:cNvPr>
          <p:cNvSpPr txBox="1"/>
          <p:nvPr/>
        </p:nvSpPr>
        <p:spPr>
          <a:xfrm>
            <a:off x="4857750" y="-52388"/>
            <a:ext cx="1643063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Guía 3</a:t>
            </a:r>
          </a:p>
        </p:txBody>
      </p:sp>
    </p:spTree>
    <p:extLst>
      <p:ext uri="{BB962C8B-B14F-4D97-AF65-F5344CB8AC3E}">
        <p14:creationId xmlns:p14="http://schemas.microsoft.com/office/powerpoint/2010/main" val="72723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CL">
              <a:latin typeface="Calibri" pitchFamily="34" charset="0"/>
            </a:endParaRPr>
          </a:p>
        </p:txBody>
      </p:sp>
      <p:pic>
        <p:nvPicPr>
          <p:cNvPr id="7171" name="3 Imagen" descr="pestaña 2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4 CuadroTexto"/>
          <p:cNvSpPr txBox="1">
            <a:spLocks noChangeArrowheads="1"/>
          </p:cNvSpPr>
          <p:nvPr/>
        </p:nvSpPr>
        <p:spPr bwMode="auto">
          <a:xfrm>
            <a:off x="1714500" y="-71438"/>
            <a:ext cx="16430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600">
                <a:latin typeface="Calibri" pitchFamily="34" charset="0"/>
              </a:rPr>
              <a:t>Decimales</a:t>
            </a:r>
          </a:p>
        </p:txBody>
      </p:sp>
      <p:sp>
        <p:nvSpPr>
          <p:cNvPr id="23" name="22 CuadroTexto"/>
          <p:cNvSpPr txBox="1"/>
          <p:nvPr/>
        </p:nvSpPr>
        <p:spPr>
          <a:xfrm>
            <a:off x="0" y="428625"/>
            <a:ext cx="9144000" cy="369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>
                <a:latin typeface="+mj-lt"/>
                <a:cs typeface="+mn-cs"/>
              </a:rPr>
              <a:t>Números Decimales</a:t>
            </a:r>
          </a:p>
        </p:txBody>
      </p:sp>
      <p:sp>
        <p:nvSpPr>
          <p:cNvPr id="24" name="23 CuadroTexto">
            <a:hlinkClick r:id="rId3" action="ppaction://hlinksldjump"/>
          </p:cNvPr>
          <p:cNvSpPr txBox="1"/>
          <p:nvPr/>
        </p:nvSpPr>
        <p:spPr>
          <a:xfrm>
            <a:off x="142875" y="-71438"/>
            <a:ext cx="1643063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Cronograma</a:t>
            </a:r>
          </a:p>
        </p:txBody>
      </p:sp>
      <p:sp>
        <p:nvSpPr>
          <p:cNvPr id="717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CL">
              <a:latin typeface="Calibri" pitchFamily="34" charset="0"/>
            </a:endParaRPr>
          </a:p>
        </p:txBody>
      </p:sp>
      <p:sp>
        <p:nvSpPr>
          <p:cNvPr id="717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CL">
              <a:latin typeface="Calibri" pitchFamily="34" charset="0"/>
            </a:endParaRPr>
          </a:p>
        </p:txBody>
      </p:sp>
      <p:sp>
        <p:nvSpPr>
          <p:cNvPr id="717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CL">
              <a:latin typeface="Calibri" pitchFamily="34" charset="0"/>
            </a:endParaRPr>
          </a:p>
        </p:txBody>
      </p:sp>
      <p:sp>
        <p:nvSpPr>
          <p:cNvPr id="717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CL">
              <a:latin typeface="Calibri" pitchFamily="34" charset="0"/>
            </a:endParaRPr>
          </a:p>
        </p:txBody>
      </p:sp>
      <p:sp>
        <p:nvSpPr>
          <p:cNvPr id="717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CL">
              <a:latin typeface="Calibri" pitchFamily="34" charset="0"/>
            </a:endParaRPr>
          </a:p>
        </p:txBody>
      </p:sp>
      <p:sp>
        <p:nvSpPr>
          <p:cNvPr id="71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CL">
              <a:latin typeface="Calibri" pitchFamily="34" charset="0"/>
            </a:endParaRPr>
          </a:p>
        </p:txBody>
      </p:sp>
      <p:sp>
        <p:nvSpPr>
          <p:cNvPr id="718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CL">
              <a:latin typeface="Calibri" pitchFamily="34" charset="0"/>
            </a:endParaRPr>
          </a:p>
        </p:txBody>
      </p:sp>
      <p:sp>
        <p:nvSpPr>
          <p:cNvPr id="718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CL">
              <a:latin typeface="Calibri" pitchFamily="34" charset="0"/>
            </a:endParaRPr>
          </a:p>
        </p:txBody>
      </p:sp>
      <p:sp>
        <p:nvSpPr>
          <p:cNvPr id="718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CL">
              <a:latin typeface="Calibri" pitchFamily="34" charset="0"/>
            </a:endParaRPr>
          </a:p>
        </p:txBody>
      </p:sp>
      <p:sp>
        <p:nvSpPr>
          <p:cNvPr id="718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CL">
              <a:latin typeface="Calibri" pitchFamily="34" charset="0"/>
            </a:endParaRPr>
          </a:p>
        </p:txBody>
      </p:sp>
      <p:sp>
        <p:nvSpPr>
          <p:cNvPr id="39" name="4 CuadroTexto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3214688" y="-71438"/>
            <a:ext cx="164306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+mn-cs"/>
              </a:rPr>
              <a:t>Decimal a </a:t>
            </a:r>
            <a:r>
              <a:rPr lang="es-ES" sz="1600" dirty="0" err="1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+mn-cs"/>
              </a:rPr>
              <a:t>Fracc</a:t>
            </a:r>
            <a:endParaRPr lang="es-ES" sz="1600" dirty="0">
              <a:solidFill>
                <a:schemeClr val="bg1">
                  <a:lumMod val="6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40" name="39 CuadroTexto">
            <a:hlinkClick r:id="rId5" action="ppaction://hlinksldjump"/>
          </p:cNvPr>
          <p:cNvSpPr txBox="1"/>
          <p:nvPr/>
        </p:nvSpPr>
        <p:spPr>
          <a:xfrm>
            <a:off x="4857750" y="-52388"/>
            <a:ext cx="1643063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Guía 3</a:t>
            </a:r>
          </a:p>
        </p:txBody>
      </p:sp>
      <p:graphicFrame>
        <p:nvGraphicFramePr>
          <p:cNvPr id="32" name="31 Tabla"/>
          <p:cNvGraphicFramePr>
            <a:graphicFrameLocks noGrp="1"/>
          </p:cNvGraphicFramePr>
          <p:nvPr/>
        </p:nvGraphicFramePr>
        <p:xfrm>
          <a:off x="428625" y="2286000"/>
          <a:ext cx="8286748" cy="1428750"/>
        </p:xfrm>
        <a:graphic>
          <a:graphicData uri="http://schemas.openxmlformats.org/drawingml/2006/table">
            <a:tbl>
              <a:tblPr/>
              <a:tblGrid>
                <a:gridCol w="1285875"/>
                <a:gridCol w="1081768"/>
                <a:gridCol w="1183821"/>
                <a:gridCol w="1183821"/>
                <a:gridCol w="1183821"/>
                <a:gridCol w="1183821"/>
                <a:gridCol w="1183821"/>
              </a:tblGrid>
              <a:tr h="71437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Número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centena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decena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unidad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décimo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centésimo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milésimo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437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304,165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213" name="32 CuadroTexto"/>
          <p:cNvSpPr txBox="1">
            <a:spLocks noChangeArrowheads="1"/>
          </p:cNvSpPr>
          <p:nvPr/>
        </p:nvSpPr>
        <p:spPr bwMode="auto">
          <a:xfrm>
            <a:off x="285750" y="1071563"/>
            <a:ext cx="88582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2400">
                <a:latin typeface="Calibri" pitchFamily="34" charset="0"/>
              </a:rPr>
              <a:t> Para leer un decimal</a:t>
            </a:r>
          </a:p>
        </p:txBody>
      </p:sp>
      <p:sp>
        <p:nvSpPr>
          <p:cNvPr id="22" name="21 Rectángulo"/>
          <p:cNvSpPr/>
          <p:nvPr/>
        </p:nvSpPr>
        <p:spPr>
          <a:xfrm>
            <a:off x="4000500" y="2214563"/>
            <a:ext cx="1214438" cy="15001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s-CL"/>
          </a:p>
        </p:txBody>
      </p:sp>
      <p:sp>
        <p:nvSpPr>
          <p:cNvPr id="25" name="24 Rectángulo"/>
          <p:cNvSpPr/>
          <p:nvPr/>
        </p:nvSpPr>
        <p:spPr>
          <a:xfrm>
            <a:off x="2786063" y="2214563"/>
            <a:ext cx="1185862" cy="15001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s-CL"/>
          </a:p>
        </p:txBody>
      </p:sp>
      <p:sp>
        <p:nvSpPr>
          <p:cNvPr id="26" name="25 Rectángulo"/>
          <p:cNvSpPr/>
          <p:nvPr/>
        </p:nvSpPr>
        <p:spPr>
          <a:xfrm>
            <a:off x="1728788" y="2214563"/>
            <a:ext cx="1000125" cy="15001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s-CL"/>
          </a:p>
        </p:txBody>
      </p:sp>
      <p:sp>
        <p:nvSpPr>
          <p:cNvPr id="27" name="26 Rectángulo"/>
          <p:cNvSpPr/>
          <p:nvPr/>
        </p:nvSpPr>
        <p:spPr>
          <a:xfrm>
            <a:off x="5214938" y="2214563"/>
            <a:ext cx="1214437" cy="15001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s-CL"/>
          </a:p>
        </p:txBody>
      </p:sp>
      <p:sp>
        <p:nvSpPr>
          <p:cNvPr id="28" name="27 Rectángulo"/>
          <p:cNvSpPr/>
          <p:nvPr/>
        </p:nvSpPr>
        <p:spPr>
          <a:xfrm>
            <a:off x="6357938" y="2143125"/>
            <a:ext cx="1214437" cy="1643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s-CL"/>
          </a:p>
        </p:txBody>
      </p:sp>
      <p:sp>
        <p:nvSpPr>
          <p:cNvPr id="29" name="28 Rectángulo"/>
          <p:cNvSpPr/>
          <p:nvPr/>
        </p:nvSpPr>
        <p:spPr>
          <a:xfrm>
            <a:off x="7572375" y="2214563"/>
            <a:ext cx="1285875" cy="15001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s-CL"/>
          </a:p>
        </p:txBody>
      </p:sp>
      <p:sp>
        <p:nvSpPr>
          <p:cNvPr id="30" name="29 CuadroTexto"/>
          <p:cNvSpPr txBox="1">
            <a:spLocks noChangeArrowheads="1"/>
          </p:cNvSpPr>
          <p:nvPr/>
        </p:nvSpPr>
        <p:spPr bwMode="auto">
          <a:xfrm>
            <a:off x="1214438" y="4929188"/>
            <a:ext cx="66436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CL"/>
              <a:t>Trescientos cuatro unidades, ciento sesenta y cinco milésimos</a:t>
            </a:r>
          </a:p>
        </p:txBody>
      </p:sp>
    </p:spTree>
    <p:extLst>
      <p:ext uri="{BB962C8B-B14F-4D97-AF65-F5344CB8AC3E}">
        <p14:creationId xmlns:p14="http://schemas.microsoft.com/office/powerpoint/2010/main" val="3791897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2071688"/>
            <a:ext cx="1030287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17 Grupo"/>
          <p:cNvGrpSpPr>
            <a:grpSpLocks/>
          </p:cNvGrpSpPr>
          <p:nvPr/>
        </p:nvGrpSpPr>
        <p:grpSpPr bwMode="auto">
          <a:xfrm>
            <a:off x="928688" y="2071688"/>
            <a:ext cx="1028700" cy="571500"/>
            <a:chOff x="929438" y="2071678"/>
            <a:chExt cx="1027488" cy="571504"/>
          </a:xfrm>
        </p:grpSpPr>
        <p:pic>
          <p:nvPicPr>
            <p:cNvPr id="8229" name="Picture 3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438" y="2071678"/>
              <a:ext cx="232588" cy="571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30" name="Picture 5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2514" y="2071678"/>
              <a:ext cx="704412" cy="571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CL">
              <a:latin typeface="Calibri" pitchFamily="34" charset="0"/>
            </a:endParaRPr>
          </a:p>
        </p:txBody>
      </p:sp>
      <p:sp>
        <p:nvSpPr>
          <p:cNvPr id="819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CL">
              <a:latin typeface="Calibri" pitchFamily="34" charset="0"/>
            </a:endParaRPr>
          </a:p>
        </p:txBody>
      </p:sp>
      <p:sp>
        <p:nvSpPr>
          <p:cNvPr id="9" name="8 CuadroTexto"/>
          <p:cNvSpPr txBox="1">
            <a:spLocks noChangeArrowheads="1"/>
          </p:cNvSpPr>
          <p:nvPr/>
        </p:nvSpPr>
        <p:spPr bwMode="auto">
          <a:xfrm>
            <a:off x="0" y="857250"/>
            <a:ext cx="23574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2800">
                <a:latin typeface="Calibri" pitchFamily="34" charset="0"/>
              </a:rPr>
              <a:t>decimal  finito</a:t>
            </a:r>
          </a:p>
        </p:txBody>
      </p:sp>
      <p:sp>
        <p:nvSpPr>
          <p:cNvPr id="819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CL">
              <a:latin typeface="Calibri" pitchFamily="34" charset="0"/>
            </a:endParaRPr>
          </a:p>
        </p:txBody>
      </p:sp>
      <p:sp>
        <p:nvSpPr>
          <p:cNvPr id="820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CL">
              <a:latin typeface="Calibri" pitchFamily="34" charset="0"/>
            </a:endParaRPr>
          </a:p>
        </p:txBody>
      </p:sp>
      <p:sp>
        <p:nvSpPr>
          <p:cNvPr id="17" name="16 CuadroTexto"/>
          <p:cNvSpPr txBox="1">
            <a:spLocks noChangeArrowheads="1"/>
          </p:cNvSpPr>
          <p:nvPr/>
        </p:nvSpPr>
        <p:spPr bwMode="auto">
          <a:xfrm>
            <a:off x="2071688" y="2028825"/>
            <a:ext cx="4286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3200">
                <a:latin typeface="Calibri" pitchFamily="34" charset="0"/>
              </a:rPr>
              <a:t>=</a:t>
            </a:r>
          </a:p>
        </p:txBody>
      </p:sp>
      <p:cxnSp>
        <p:nvCxnSpPr>
          <p:cNvPr id="20" name="19 Conector recto"/>
          <p:cNvCxnSpPr/>
          <p:nvPr/>
        </p:nvCxnSpPr>
        <p:spPr>
          <a:xfrm>
            <a:off x="2643188" y="2357438"/>
            <a:ext cx="142875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CL">
              <a:latin typeface="Calibri" pitchFamily="34" charset="0"/>
            </a:endParaRPr>
          </a:p>
        </p:txBody>
      </p:sp>
      <p:sp>
        <p:nvSpPr>
          <p:cNvPr id="820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CL">
              <a:latin typeface="Calibri" pitchFamily="34" charset="0"/>
            </a:endParaRPr>
          </a:p>
        </p:txBody>
      </p:sp>
      <p:pic>
        <p:nvPicPr>
          <p:cNvPr id="14345" name="Picture 9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388" y="2411413"/>
            <a:ext cx="23336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25 CuadroTexto"/>
          <p:cNvSpPr txBox="1">
            <a:spLocks noChangeArrowheads="1"/>
          </p:cNvSpPr>
          <p:nvPr/>
        </p:nvSpPr>
        <p:spPr bwMode="auto">
          <a:xfrm>
            <a:off x="1143000" y="2068513"/>
            <a:ext cx="10080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3600">
                <a:solidFill>
                  <a:srgbClr val="FF0000"/>
                </a:solidFill>
                <a:latin typeface="Cambria Math" pitchFamily="18" charset="0"/>
              </a:rPr>
              <a:t>000</a:t>
            </a:r>
          </a:p>
        </p:txBody>
      </p:sp>
      <p:grpSp>
        <p:nvGrpSpPr>
          <p:cNvPr id="3" name="41 Grupo"/>
          <p:cNvGrpSpPr>
            <a:grpSpLocks/>
          </p:cNvGrpSpPr>
          <p:nvPr/>
        </p:nvGrpSpPr>
        <p:grpSpPr bwMode="auto">
          <a:xfrm>
            <a:off x="4468813" y="1914525"/>
            <a:ext cx="4389437" cy="3300413"/>
            <a:chOff x="4541840" y="1629330"/>
            <a:chExt cx="4389283" cy="3299868"/>
          </a:xfrm>
        </p:grpSpPr>
        <p:pic>
          <p:nvPicPr>
            <p:cNvPr id="14349" name="Picture 13"/>
            <p:cNvPicPr>
              <a:picLocks noChangeAspect="1" noChangeArrowheads="1"/>
            </p:cNvPicPr>
            <p:nvPr/>
          </p:nvPicPr>
          <p:blipFill>
            <a:blip r:embed="rId7">
              <a:lum bright="10000" contrast="-10000"/>
            </a:blip>
            <a:srcRect/>
            <a:stretch>
              <a:fillRect/>
            </a:stretch>
          </p:blipFill>
          <p:spPr bwMode="auto">
            <a:xfrm>
              <a:off x="4541840" y="1629330"/>
              <a:ext cx="4389283" cy="329986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cxnSp>
          <p:nvCxnSpPr>
            <p:cNvPr id="34" name="33 Conector recto"/>
            <p:cNvCxnSpPr/>
            <p:nvPr/>
          </p:nvCxnSpPr>
          <p:spPr>
            <a:xfrm rot="5400000">
              <a:off x="3172883" y="3271328"/>
              <a:ext cx="3285582" cy="1587"/>
            </a:xfrm>
            <a:prstGeom prst="line">
              <a:avLst/>
            </a:prstGeom>
            <a:ln>
              <a:solidFill>
                <a:srgbClr val="FF9B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35 Elipse"/>
            <p:cNvSpPr/>
            <p:nvPr/>
          </p:nvSpPr>
          <p:spPr>
            <a:xfrm>
              <a:off x="4714876" y="2342916"/>
              <a:ext cx="214314" cy="214314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37" name="36 Elipse"/>
            <p:cNvSpPr/>
            <p:nvPr/>
          </p:nvSpPr>
          <p:spPr>
            <a:xfrm>
              <a:off x="4714876" y="3843114"/>
              <a:ext cx="214314" cy="214314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</p:grpSp>
      <p:sp>
        <p:nvSpPr>
          <p:cNvPr id="43" name="42 CuadroTexto"/>
          <p:cNvSpPr txBox="1">
            <a:spLocks noChangeArrowheads="1"/>
          </p:cNvSpPr>
          <p:nvPr/>
        </p:nvSpPr>
        <p:spPr bwMode="auto">
          <a:xfrm>
            <a:off x="4968875" y="2187575"/>
            <a:ext cx="3857625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u="sng">
                <a:solidFill>
                  <a:schemeClr val="accent1"/>
                </a:solidFill>
                <a:latin typeface="Kristen ITC" pitchFamily="66" charset="0"/>
              </a:rPr>
              <a:t>Método:</a:t>
            </a:r>
          </a:p>
          <a:p>
            <a:pPr eaLnBrk="1" hangingPunct="1"/>
            <a:endParaRPr lang="es-ES" u="sng">
              <a:solidFill>
                <a:schemeClr val="accent1"/>
              </a:solidFill>
              <a:latin typeface="Kristen ITC" pitchFamily="66" charset="0"/>
            </a:endParaRPr>
          </a:p>
          <a:p>
            <a:pPr algn="just" eaLnBrk="1" hangingPunct="1"/>
            <a:r>
              <a:rPr lang="es-ES">
                <a:solidFill>
                  <a:schemeClr val="accent1"/>
                </a:solidFill>
                <a:latin typeface="Kristen ITC" pitchFamily="66" charset="0"/>
              </a:rPr>
              <a:t>El numerador se compone por el número sin coma.</a:t>
            </a:r>
          </a:p>
          <a:p>
            <a:pPr algn="just" eaLnBrk="1" hangingPunct="1"/>
            <a:endParaRPr lang="es-ES">
              <a:solidFill>
                <a:schemeClr val="accent1"/>
              </a:solidFill>
              <a:latin typeface="Kristen ITC" pitchFamily="66" charset="0"/>
            </a:endParaRPr>
          </a:p>
          <a:p>
            <a:pPr algn="just" eaLnBrk="1" hangingPunct="1"/>
            <a:r>
              <a:rPr lang="es-ES">
                <a:solidFill>
                  <a:schemeClr val="accent1"/>
                </a:solidFill>
                <a:latin typeface="Kristen ITC" pitchFamily="66" charset="0"/>
              </a:rPr>
              <a:t>El denominador es una potencia de 10 con tantos ceros como números tenga el decimal a la derecha de la coma </a:t>
            </a:r>
          </a:p>
          <a:p>
            <a:pPr eaLnBrk="1" hangingPunct="1"/>
            <a:endParaRPr lang="es-ES">
              <a:solidFill>
                <a:schemeClr val="accent1"/>
              </a:solidFill>
              <a:latin typeface="Freestyle Script" pitchFamily="66" charset="0"/>
            </a:endParaRPr>
          </a:p>
        </p:txBody>
      </p:sp>
      <p:sp>
        <p:nvSpPr>
          <p:cNvPr id="44" name="43 CuadroTexto"/>
          <p:cNvSpPr txBox="1">
            <a:spLocks noChangeArrowheads="1"/>
          </p:cNvSpPr>
          <p:nvPr/>
        </p:nvSpPr>
        <p:spPr bwMode="auto">
          <a:xfrm>
            <a:off x="2071688" y="3429000"/>
            <a:ext cx="428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3200">
                <a:latin typeface="Calibri" pitchFamily="34" charset="0"/>
              </a:rPr>
              <a:t>=</a:t>
            </a:r>
          </a:p>
        </p:txBody>
      </p:sp>
      <p:sp>
        <p:nvSpPr>
          <p:cNvPr id="8210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CL">
              <a:latin typeface="Calibri" pitchFamily="34" charset="0"/>
            </a:endParaRPr>
          </a:p>
        </p:txBody>
      </p:sp>
      <p:pic>
        <p:nvPicPr>
          <p:cNvPr id="14350" name="Picture 14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38" y="3143250"/>
            <a:ext cx="500062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12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CL">
              <a:latin typeface="Calibri" pitchFamily="34" charset="0"/>
            </a:endParaRPr>
          </a:p>
        </p:txBody>
      </p:sp>
      <p:pic>
        <p:nvPicPr>
          <p:cNvPr id="8213" name="3 Imagen" descr="pestaña 3.bmp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14" name="4 CuadroTexto"/>
          <p:cNvSpPr txBox="1">
            <a:spLocks noChangeArrowheads="1"/>
          </p:cNvSpPr>
          <p:nvPr/>
        </p:nvSpPr>
        <p:spPr bwMode="auto">
          <a:xfrm>
            <a:off x="3214688" y="-71438"/>
            <a:ext cx="16430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600">
                <a:latin typeface="Calibri" pitchFamily="34" charset="0"/>
              </a:rPr>
              <a:t>Decimal a Fracc</a:t>
            </a:r>
          </a:p>
        </p:txBody>
      </p:sp>
      <p:sp>
        <p:nvSpPr>
          <p:cNvPr id="82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CL">
              <a:latin typeface="Calibri" pitchFamily="34" charset="0"/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0" y="428625"/>
            <a:ext cx="9144000" cy="369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>
                <a:latin typeface="+mj-lt"/>
                <a:cs typeface="+mn-cs"/>
              </a:rPr>
              <a:t>Convertir Decimal a Fracción</a:t>
            </a:r>
          </a:p>
        </p:txBody>
      </p:sp>
      <p:sp>
        <p:nvSpPr>
          <p:cNvPr id="39" name="38 CuadroTexto">
            <a:hlinkClick r:id="rId10" action="ppaction://hlinksldjump"/>
          </p:cNvPr>
          <p:cNvSpPr txBox="1"/>
          <p:nvPr/>
        </p:nvSpPr>
        <p:spPr>
          <a:xfrm>
            <a:off x="142875" y="-71438"/>
            <a:ext cx="1643063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Cronograma</a:t>
            </a:r>
          </a:p>
        </p:txBody>
      </p:sp>
      <p:sp>
        <p:nvSpPr>
          <p:cNvPr id="41" name="40 CuadroTexto">
            <a:hlinkClick r:id="rId11" action="ppaction://hlinksldjump"/>
          </p:cNvPr>
          <p:cNvSpPr txBox="1"/>
          <p:nvPr/>
        </p:nvSpPr>
        <p:spPr>
          <a:xfrm>
            <a:off x="1714500" y="-71438"/>
            <a:ext cx="1643063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Decimales</a:t>
            </a:r>
          </a:p>
        </p:txBody>
      </p:sp>
      <p:sp>
        <p:nvSpPr>
          <p:cNvPr id="45" name="44 CuadroTexto">
            <a:hlinkClick r:id="rId12" action="ppaction://hlinksldjump"/>
          </p:cNvPr>
          <p:cNvSpPr txBox="1"/>
          <p:nvPr/>
        </p:nvSpPr>
        <p:spPr>
          <a:xfrm>
            <a:off x="4857750" y="-52388"/>
            <a:ext cx="1643063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Guía 3</a:t>
            </a:r>
          </a:p>
        </p:txBody>
      </p:sp>
      <p:sp>
        <p:nvSpPr>
          <p:cNvPr id="35" name="34 Rectángulo"/>
          <p:cNvSpPr>
            <a:spLocks noChangeArrowheads="1"/>
          </p:cNvSpPr>
          <p:nvPr/>
        </p:nvSpPr>
        <p:spPr bwMode="auto">
          <a:xfrm>
            <a:off x="142875" y="5559425"/>
            <a:ext cx="6215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 b="1">
                <a:solidFill>
                  <a:srgbClr val="0070C0"/>
                </a:solidFill>
              </a:rPr>
              <a:t>¿Al transformar el decimal 1,25 a fracción, se obtiene?</a:t>
            </a:r>
            <a:endParaRPr lang="es-CL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55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00116 L 0.03611 0.0011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0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59259E-6 L 2.77778E-7 -0.06319 " pathEditMode="relative" ptsTypes="AA">
                                      <p:cBhvr>
                                        <p:cTn id="35" dur="6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37" presetID="0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0.06319 L 0.20834 -0.06435 " pathEditMode="relative" rAng="0" ptsTypes="AA">
                                      <p:cBhvr>
                                        <p:cTn id="38" dur="1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00" y="-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0" presetClass="path" presetSubtype="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834 -0.06435 L 0.20834 -0.03264 " pathEditMode="relative" rAng="0" ptsTypes="AA">
                                      <p:cBhvr>
                                        <p:cTn id="41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0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1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66667E-6 -5.18519E-6 L -6.66667E-6 0.05231 " pathEditMode="relative" ptsTypes="AA">
                                      <p:cBhvr>
                                        <p:cTn id="6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3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0.05046 C 0.05417 0.09653 0.10851 0.14259 0.14237 0.14074 C 0.17622 0.13889 0.20608 0.07107 0.2033 0.03935 " pathEditMode="relative" rAng="0" ptsTypes="aaA">
                                      <p:cBhvr>
                                        <p:cTn id="6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00" y="410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3" presetClass="emph" presetSubtype="2" fill="hold" grpId="3" nodeType="withEffect">
                                  <p:stCondLst>
                                    <p:cond delay="1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9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7" grpId="0"/>
      <p:bldP spid="26" grpId="0"/>
      <p:bldP spid="26" grpId="1"/>
      <p:bldP spid="26" grpId="2"/>
      <p:bldP spid="26" grpId="3"/>
      <p:bldP spid="44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7 Grupo"/>
          <p:cNvGrpSpPr>
            <a:grpSpLocks/>
          </p:cNvGrpSpPr>
          <p:nvPr/>
        </p:nvGrpSpPr>
        <p:grpSpPr bwMode="auto">
          <a:xfrm>
            <a:off x="503238" y="2090738"/>
            <a:ext cx="920750" cy="620712"/>
            <a:chOff x="502891" y="2090730"/>
            <a:chExt cx="921070" cy="620076"/>
          </a:xfrm>
        </p:grpSpPr>
        <p:pic>
          <p:nvPicPr>
            <p:cNvPr id="1085" name="Picture 9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891" y="2091681"/>
              <a:ext cx="257175" cy="619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86" name="Picture 17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136" y="2090730"/>
              <a:ext cx="504825" cy="619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2085975"/>
            <a:ext cx="25717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2071688"/>
            <a:ext cx="9334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54 CuadroTexto"/>
          <p:cNvSpPr txBox="1">
            <a:spLocks noChangeArrowheads="1"/>
          </p:cNvSpPr>
          <p:nvPr/>
        </p:nvSpPr>
        <p:spPr bwMode="auto">
          <a:xfrm>
            <a:off x="814388" y="2068513"/>
            <a:ext cx="1008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3600">
                <a:solidFill>
                  <a:srgbClr val="FF0000"/>
                </a:solidFill>
                <a:latin typeface="Cambria Math" pitchFamily="18" charset="0"/>
              </a:rPr>
              <a:t>99</a:t>
            </a:r>
          </a:p>
        </p:txBody>
      </p:sp>
      <p:sp>
        <p:nvSpPr>
          <p:cNvPr id="103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CL">
              <a:latin typeface="Calibri" pitchFamily="34" charset="0"/>
            </a:endParaRPr>
          </a:p>
        </p:txBody>
      </p:sp>
      <p:sp>
        <p:nvSpPr>
          <p:cNvPr id="103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CL">
              <a:latin typeface="Calibri" pitchFamily="34" charset="0"/>
            </a:endParaRPr>
          </a:p>
        </p:txBody>
      </p:sp>
      <p:sp>
        <p:nvSpPr>
          <p:cNvPr id="9" name="8 CuadroTexto"/>
          <p:cNvSpPr txBox="1">
            <a:spLocks noChangeArrowheads="1"/>
          </p:cNvSpPr>
          <p:nvPr/>
        </p:nvSpPr>
        <p:spPr bwMode="auto">
          <a:xfrm>
            <a:off x="0" y="857250"/>
            <a:ext cx="4143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2800">
                <a:latin typeface="Calibri" pitchFamily="34" charset="0"/>
              </a:rPr>
              <a:t>decimal  infinito periódico</a:t>
            </a:r>
          </a:p>
        </p:txBody>
      </p:sp>
      <p:sp>
        <p:nvSpPr>
          <p:cNvPr id="103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CL">
              <a:latin typeface="Calibri" pitchFamily="34" charset="0"/>
            </a:endParaRPr>
          </a:p>
        </p:txBody>
      </p:sp>
      <p:sp>
        <p:nvSpPr>
          <p:cNvPr id="103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CL">
              <a:latin typeface="Calibri" pitchFamily="34" charset="0"/>
            </a:endParaRPr>
          </a:p>
        </p:txBody>
      </p:sp>
      <p:sp>
        <p:nvSpPr>
          <p:cNvPr id="103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CL">
              <a:latin typeface="Calibri" pitchFamily="34" charset="0"/>
            </a:endParaRPr>
          </a:p>
        </p:txBody>
      </p:sp>
      <p:sp>
        <p:nvSpPr>
          <p:cNvPr id="1037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CL">
              <a:latin typeface="Calibri" pitchFamily="34" charset="0"/>
            </a:endParaRPr>
          </a:p>
        </p:txBody>
      </p:sp>
      <p:grpSp>
        <p:nvGrpSpPr>
          <p:cNvPr id="3" name="41 Grupo"/>
          <p:cNvGrpSpPr>
            <a:grpSpLocks/>
          </p:cNvGrpSpPr>
          <p:nvPr/>
        </p:nvGrpSpPr>
        <p:grpSpPr bwMode="auto">
          <a:xfrm>
            <a:off x="4500563" y="1914525"/>
            <a:ext cx="4389437" cy="3300413"/>
            <a:chOff x="4541840" y="1629330"/>
            <a:chExt cx="4389283" cy="3299868"/>
          </a:xfrm>
        </p:grpSpPr>
        <p:pic>
          <p:nvPicPr>
            <p:cNvPr id="14349" name="Picture 13"/>
            <p:cNvPicPr>
              <a:picLocks noChangeAspect="1" noChangeArrowheads="1"/>
            </p:cNvPicPr>
            <p:nvPr/>
          </p:nvPicPr>
          <p:blipFill>
            <a:blip r:embed="rId7">
              <a:lum bright="10000" contrast="-10000"/>
            </a:blip>
            <a:srcRect/>
            <a:stretch>
              <a:fillRect/>
            </a:stretch>
          </p:blipFill>
          <p:spPr bwMode="auto">
            <a:xfrm>
              <a:off x="4541840" y="1629330"/>
              <a:ext cx="4389283" cy="329986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cxnSp>
          <p:nvCxnSpPr>
            <p:cNvPr id="34" name="33 Conector recto"/>
            <p:cNvCxnSpPr/>
            <p:nvPr/>
          </p:nvCxnSpPr>
          <p:spPr>
            <a:xfrm rot="5400000">
              <a:off x="3172883" y="3271328"/>
              <a:ext cx="3285582" cy="1587"/>
            </a:xfrm>
            <a:prstGeom prst="line">
              <a:avLst/>
            </a:prstGeom>
            <a:ln>
              <a:solidFill>
                <a:srgbClr val="FF9B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35 Elipse"/>
            <p:cNvSpPr/>
            <p:nvPr/>
          </p:nvSpPr>
          <p:spPr>
            <a:xfrm>
              <a:off x="4714876" y="2342916"/>
              <a:ext cx="214314" cy="214314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37" name="36 Elipse"/>
            <p:cNvSpPr/>
            <p:nvPr/>
          </p:nvSpPr>
          <p:spPr>
            <a:xfrm>
              <a:off x="4714876" y="3843114"/>
              <a:ext cx="214314" cy="214314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</p:grpSp>
      <p:sp>
        <p:nvSpPr>
          <p:cNvPr id="43" name="42 CuadroTexto"/>
          <p:cNvSpPr txBox="1">
            <a:spLocks noChangeArrowheads="1"/>
          </p:cNvSpPr>
          <p:nvPr/>
        </p:nvSpPr>
        <p:spPr bwMode="auto">
          <a:xfrm>
            <a:off x="5000625" y="2187575"/>
            <a:ext cx="3857625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u="sng">
                <a:solidFill>
                  <a:schemeClr val="accent1"/>
                </a:solidFill>
                <a:latin typeface="Kristen ITC" pitchFamily="66" charset="0"/>
              </a:rPr>
              <a:t>Método:</a:t>
            </a:r>
          </a:p>
          <a:p>
            <a:pPr eaLnBrk="1" hangingPunct="1"/>
            <a:endParaRPr lang="es-ES" u="sng">
              <a:solidFill>
                <a:schemeClr val="accent1"/>
              </a:solidFill>
              <a:latin typeface="Kristen ITC" pitchFamily="66" charset="0"/>
            </a:endParaRPr>
          </a:p>
          <a:p>
            <a:pPr algn="just" eaLnBrk="1" hangingPunct="1"/>
            <a:r>
              <a:rPr lang="es-ES">
                <a:solidFill>
                  <a:schemeClr val="accent1"/>
                </a:solidFill>
                <a:latin typeface="Kristen ITC" pitchFamily="66" charset="0"/>
              </a:rPr>
              <a:t>El numerador se compone por el número sin coma</a:t>
            </a:r>
          </a:p>
          <a:p>
            <a:pPr algn="just" eaLnBrk="1" hangingPunct="1"/>
            <a:endParaRPr lang="es-ES">
              <a:solidFill>
                <a:schemeClr val="accent1"/>
              </a:solidFill>
              <a:latin typeface="Kristen ITC" pitchFamily="66" charset="0"/>
            </a:endParaRPr>
          </a:p>
          <a:p>
            <a:pPr algn="just" eaLnBrk="1" hangingPunct="1"/>
            <a:endParaRPr lang="es-ES">
              <a:solidFill>
                <a:schemeClr val="accent1"/>
              </a:solidFill>
              <a:latin typeface="Kristen ITC" pitchFamily="66" charset="0"/>
            </a:endParaRPr>
          </a:p>
          <a:p>
            <a:pPr algn="just" eaLnBrk="1" hangingPunct="1"/>
            <a:r>
              <a:rPr lang="es-ES">
                <a:solidFill>
                  <a:schemeClr val="accent1"/>
                </a:solidFill>
                <a:latin typeface="Kristen ITC" pitchFamily="66" charset="0"/>
              </a:rPr>
              <a:t>El denominador es formado por tantos nueves como cantidad de dígitos del periodo.</a:t>
            </a:r>
          </a:p>
          <a:p>
            <a:pPr eaLnBrk="1" hangingPunct="1"/>
            <a:endParaRPr lang="es-ES">
              <a:solidFill>
                <a:schemeClr val="accent1"/>
              </a:solidFill>
              <a:latin typeface="Freestyle Script" pitchFamily="66" charset="0"/>
            </a:endParaRPr>
          </a:p>
        </p:txBody>
      </p:sp>
      <p:sp>
        <p:nvSpPr>
          <p:cNvPr id="1040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CL">
              <a:latin typeface="Calibri" pitchFamily="34" charset="0"/>
            </a:endParaRPr>
          </a:p>
        </p:txBody>
      </p:sp>
      <p:sp>
        <p:nvSpPr>
          <p:cNvPr id="104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CL">
              <a:latin typeface="Calibri" pitchFamily="34" charset="0"/>
            </a:endParaRPr>
          </a:p>
        </p:txBody>
      </p:sp>
      <p:sp>
        <p:nvSpPr>
          <p:cNvPr id="104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CL">
              <a:latin typeface="Calibri" pitchFamily="34" charset="0"/>
            </a:endParaRPr>
          </a:p>
        </p:txBody>
      </p:sp>
      <p:sp>
        <p:nvSpPr>
          <p:cNvPr id="104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CL">
              <a:latin typeface="Calibri" pitchFamily="34" charset="0"/>
            </a:endParaRPr>
          </a:p>
        </p:txBody>
      </p:sp>
      <p:sp>
        <p:nvSpPr>
          <p:cNvPr id="104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CL">
              <a:latin typeface="Calibri" pitchFamily="34" charset="0"/>
            </a:endParaRPr>
          </a:p>
        </p:txBody>
      </p:sp>
      <p:sp>
        <p:nvSpPr>
          <p:cNvPr id="104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CL">
              <a:latin typeface="Calibri" pitchFamily="34" charset="0"/>
            </a:endParaRPr>
          </a:p>
        </p:txBody>
      </p:sp>
      <p:sp>
        <p:nvSpPr>
          <p:cNvPr id="104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CL">
              <a:latin typeface="Calibri" pitchFamily="34" charset="0"/>
            </a:endParaRPr>
          </a:p>
        </p:txBody>
      </p:sp>
      <p:sp>
        <p:nvSpPr>
          <p:cNvPr id="1047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CL">
              <a:latin typeface="Calibri" pitchFamily="34" charset="0"/>
            </a:endParaRPr>
          </a:p>
        </p:txBody>
      </p:sp>
      <p:sp>
        <p:nvSpPr>
          <p:cNvPr id="104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CL">
              <a:latin typeface="Calibri" pitchFamily="34" charset="0"/>
            </a:endParaRPr>
          </a:p>
        </p:txBody>
      </p:sp>
      <p:sp>
        <p:nvSpPr>
          <p:cNvPr id="1049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CL">
              <a:latin typeface="Calibri" pitchFamily="34" charset="0"/>
            </a:endParaRPr>
          </a:p>
        </p:txBody>
      </p:sp>
      <p:sp>
        <p:nvSpPr>
          <p:cNvPr id="47" name="46 CuadroTexto"/>
          <p:cNvSpPr txBox="1">
            <a:spLocks noChangeArrowheads="1"/>
          </p:cNvSpPr>
          <p:nvPr/>
        </p:nvSpPr>
        <p:spPr bwMode="auto">
          <a:xfrm>
            <a:off x="1500188" y="2071688"/>
            <a:ext cx="428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3200">
                <a:latin typeface="Calibri" pitchFamily="34" charset="0"/>
              </a:rPr>
              <a:t>=</a:t>
            </a:r>
          </a:p>
        </p:txBody>
      </p:sp>
      <p:cxnSp>
        <p:nvCxnSpPr>
          <p:cNvPr id="49" name="48 Conector recto"/>
          <p:cNvCxnSpPr/>
          <p:nvPr/>
        </p:nvCxnSpPr>
        <p:spPr>
          <a:xfrm>
            <a:off x="2000250" y="2357438"/>
            <a:ext cx="2071688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2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CL">
              <a:latin typeface="Calibri" pitchFamily="34" charset="0"/>
            </a:endParaRPr>
          </a:p>
        </p:txBody>
      </p:sp>
      <p:pic>
        <p:nvPicPr>
          <p:cNvPr id="18451" name="Picture 19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663" y="1824038"/>
            <a:ext cx="3429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CL">
              <a:latin typeface="Calibri" pitchFamily="34" charset="0"/>
            </a:endParaRPr>
          </a:p>
        </p:txBody>
      </p:sp>
      <p:pic>
        <p:nvPicPr>
          <p:cNvPr id="18453" name="Picture 21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3243263"/>
            <a:ext cx="7620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57 CuadroTexto"/>
          <p:cNvSpPr txBox="1">
            <a:spLocks noChangeArrowheads="1"/>
          </p:cNvSpPr>
          <p:nvPr/>
        </p:nvSpPr>
        <p:spPr bwMode="auto">
          <a:xfrm>
            <a:off x="1500188" y="3529013"/>
            <a:ext cx="428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3200">
                <a:latin typeface="Calibri" pitchFamily="34" charset="0"/>
              </a:rPr>
              <a:t>=</a:t>
            </a:r>
          </a:p>
        </p:txBody>
      </p:sp>
      <p:sp>
        <p:nvSpPr>
          <p:cNvPr id="60" name="59 CuadroTexto"/>
          <p:cNvSpPr txBox="1">
            <a:spLocks noChangeArrowheads="1"/>
          </p:cNvSpPr>
          <p:nvPr/>
        </p:nvSpPr>
        <p:spPr bwMode="auto">
          <a:xfrm>
            <a:off x="1500188" y="4786313"/>
            <a:ext cx="428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3200">
                <a:latin typeface="Calibri" pitchFamily="34" charset="0"/>
              </a:rPr>
              <a:t>=</a:t>
            </a:r>
          </a:p>
        </p:txBody>
      </p:sp>
      <p:sp>
        <p:nvSpPr>
          <p:cNvPr id="1058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CL">
              <a:latin typeface="Calibri" pitchFamily="34" charset="0"/>
            </a:endParaRPr>
          </a:p>
        </p:txBody>
      </p:sp>
      <p:pic>
        <p:nvPicPr>
          <p:cNvPr id="18455" name="Picture 23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425" y="4500563"/>
            <a:ext cx="504825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62 CuadroTexto"/>
          <p:cNvSpPr txBox="1">
            <a:spLocks noChangeArrowheads="1"/>
          </p:cNvSpPr>
          <p:nvPr/>
        </p:nvSpPr>
        <p:spPr bwMode="auto">
          <a:xfrm>
            <a:off x="5002213" y="3016250"/>
            <a:ext cx="3856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/>
            <a:r>
              <a:rPr lang="es-ES_tradnl">
                <a:solidFill>
                  <a:schemeClr val="accent1"/>
                </a:solidFill>
                <a:latin typeface="Kristen ITC" pitchFamily="66" charset="0"/>
              </a:rPr>
              <a:t>                              menos lo que no es periodo.    </a:t>
            </a:r>
            <a:endParaRPr lang="es-ES">
              <a:solidFill>
                <a:schemeClr val="accent1"/>
              </a:solidFill>
              <a:latin typeface="Kristen ITC" pitchFamily="66" charset="0"/>
            </a:endParaRPr>
          </a:p>
        </p:txBody>
      </p:sp>
      <p:sp>
        <p:nvSpPr>
          <p:cNvPr id="106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CL">
              <a:latin typeface="Calibri" pitchFamily="34" charset="0"/>
            </a:endParaRPr>
          </a:p>
        </p:txBody>
      </p:sp>
      <p:sp>
        <p:nvSpPr>
          <p:cNvPr id="10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CL">
              <a:latin typeface="Calibri" pitchFamily="34" charset="0"/>
            </a:endParaRPr>
          </a:p>
        </p:txBody>
      </p:sp>
      <p:sp>
        <p:nvSpPr>
          <p:cNvPr id="106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CL">
              <a:latin typeface="Calibri" pitchFamily="34" charset="0"/>
            </a:endParaRPr>
          </a:p>
        </p:txBody>
      </p:sp>
      <p:sp>
        <p:nvSpPr>
          <p:cNvPr id="10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CL">
              <a:latin typeface="Calibri" pitchFamily="34" charset="0"/>
            </a:endParaRPr>
          </a:p>
        </p:txBody>
      </p:sp>
      <p:sp>
        <p:nvSpPr>
          <p:cNvPr id="106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CL">
              <a:latin typeface="Calibri" pitchFamily="34" charset="0"/>
            </a:endParaRPr>
          </a:p>
        </p:txBody>
      </p:sp>
      <p:sp>
        <p:nvSpPr>
          <p:cNvPr id="106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CL">
              <a:latin typeface="Calibri" pitchFamily="34" charset="0"/>
            </a:endParaRPr>
          </a:p>
        </p:txBody>
      </p:sp>
      <p:sp>
        <p:nvSpPr>
          <p:cNvPr id="106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CL">
              <a:latin typeface="Calibri" pitchFamily="34" charset="0"/>
            </a:endParaRPr>
          </a:p>
        </p:txBody>
      </p:sp>
      <p:sp>
        <p:nvSpPr>
          <p:cNvPr id="1068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CL">
              <a:latin typeface="Calibri" pitchFamily="34" charset="0"/>
            </a:endParaRPr>
          </a:p>
        </p:txBody>
      </p:sp>
      <p:pic>
        <p:nvPicPr>
          <p:cNvPr id="1069" name="3 Imagen" descr="pestaña 3.bmp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0" name="4 CuadroTexto"/>
          <p:cNvSpPr txBox="1">
            <a:spLocks noChangeArrowheads="1"/>
          </p:cNvSpPr>
          <p:nvPr/>
        </p:nvSpPr>
        <p:spPr bwMode="auto">
          <a:xfrm>
            <a:off x="3214688" y="-71438"/>
            <a:ext cx="16430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600">
                <a:latin typeface="Calibri" pitchFamily="34" charset="0"/>
              </a:rPr>
              <a:t>Decimal a Fracc</a:t>
            </a:r>
          </a:p>
        </p:txBody>
      </p:sp>
      <p:sp>
        <p:nvSpPr>
          <p:cNvPr id="107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CL">
              <a:latin typeface="Calibri" pitchFamily="34" charset="0"/>
            </a:endParaRPr>
          </a:p>
        </p:txBody>
      </p:sp>
      <p:sp>
        <p:nvSpPr>
          <p:cNvPr id="66" name="65 CuadroTexto">
            <a:hlinkClick r:id="rId12" action="ppaction://hlinksldjump"/>
          </p:cNvPr>
          <p:cNvSpPr txBox="1"/>
          <p:nvPr/>
        </p:nvSpPr>
        <p:spPr>
          <a:xfrm>
            <a:off x="4857750" y="-52388"/>
            <a:ext cx="1643063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Guía 3</a:t>
            </a:r>
          </a:p>
        </p:txBody>
      </p:sp>
      <p:sp>
        <p:nvSpPr>
          <p:cNvPr id="67" name="66 CuadroTexto"/>
          <p:cNvSpPr txBox="1"/>
          <p:nvPr/>
        </p:nvSpPr>
        <p:spPr>
          <a:xfrm>
            <a:off x="0" y="428625"/>
            <a:ext cx="9144000" cy="369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>
                <a:latin typeface="+mj-lt"/>
                <a:cs typeface="+mn-cs"/>
              </a:rPr>
              <a:t>Convertir Decimal a Fracción</a:t>
            </a:r>
          </a:p>
        </p:txBody>
      </p:sp>
      <p:sp>
        <p:nvSpPr>
          <p:cNvPr id="68" name="67 CuadroTexto">
            <a:hlinkClick r:id="rId13" action="ppaction://hlinksldjump"/>
          </p:cNvPr>
          <p:cNvSpPr txBox="1"/>
          <p:nvPr/>
        </p:nvSpPr>
        <p:spPr>
          <a:xfrm>
            <a:off x="142875" y="-71438"/>
            <a:ext cx="1643063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Cronograma</a:t>
            </a:r>
          </a:p>
        </p:txBody>
      </p:sp>
      <p:sp>
        <p:nvSpPr>
          <p:cNvPr id="69" name="68 CuadroTexto">
            <a:hlinkClick r:id="rId14" action="ppaction://hlinksldjump"/>
          </p:cNvPr>
          <p:cNvSpPr txBox="1"/>
          <p:nvPr/>
        </p:nvSpPr>
        <p:spPr>
          <a:xfrm>
            <a:off x="1714500" y="-71438"/>
            <a:ext cx="1643063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Decimales</a:t>
            </a:r>
          </a:p>
        </p:txBody>
      </p:sp>
      <p:sp>
        <p:nvSpPr>
          <p:cNvPr id="57" name="56 Rectángulo"/>
          <p:cNvSpPr>
            <a:spLocks noChangeArrowheads="1"/>
          </p:cNvSpPr>
          <p:nvPr/>
        </p:nvSpPr>
        <p:spPr bwMode="auto">
          <a:xfrm>
            <a:off x="571500" y="5711825"/>
            <a:ext cx="7358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/>
            <a:r>
              <a:rPr lang="es-ES" b="1">
                <a:solidFill>
                  <a:srgbClr val="0070C0"/>
                </a:solidFill>
              </a:rPr>
              <a:t>¿ Al transformar el decimal            a fracción, se obtiene?</a:t>
            </a:r>
          </a:p>
        </p:txBody>
      </p:sp>
      <p:graphicFrame>
        <p:nvGraphicFramePr>
          <p:cNvPr id="9277" name="Object 9"/>
          <p:cNvGraphicFramePr>
            <a:graphicFrameLocks noChangeAspect="1"/>
          </p:cNvGraphicFramePr>
          <p:nvPr/>
        </p:nvGraphicFramePr>
        <p:xfrm>
          <a:off x="3690938" y="5572125"/>
          <a:ext cx="66675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Ecuación" r:id="rId15" imgW="253800" imgH="241200" progId="Equation.3">
                  <p:embed/>
                </p:oleObj>
              </mc:Choice>
              <mc:Fallback>
                <p:oleObj name="Ecuación" r:id="rId15" imgW="2538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0938" y="5572125"/>
                        <a:ext cx="666750" cy="642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6360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00116 L 0.03611 0.0011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0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9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22222E-6 C -0.00034 -0.04375 -0.00052 -0.08727 -1.38889E-6 -0.10695 C 0.00052 -0.12662 -0.00104 -0.11644 0.00313 -0.11806 C 0.0073 -0.11968 -0.00034 -0.1169 0.025 -0.11667 C 0.05035 -0.11644 0.1316 -0.11829 0.15521 -0.11667 C 0.17882 -0.11505 0.16476 -0.12014 0.16667 -0.10695 C 0.16858 -0.09375 0.16667 -0.06019 0.16667 -0.0375 " pathEditMode="relative" ptsTypes="aaaaaaA">
                                      <p:cBhvr>
                                        <p:cTn id="3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254 C -0.00052 -0.04468 -0.00087 -0.09167 -0.00017 -0.11227 C 0.00052 -0.13264 -0.00538 -0.12014 0.00399 -0.1213 C 0.01337 -0.12246 0.02274 -0.12014 0.0566 -0.12014 C 0.09045 -0.12014 0.16406 -0.12153 0.20747 -0.1213 C 0.25087 -0.12107 0.29774 -0.1213 0.31736 -0.11922 C 0.33698 -0.1169 0.32431 -0.1213 0.3257 -0.10764 C 0.32708 -0.09399 0.32865 -0.07037 0.3257 -0.03774 " pathEditMode="relative" rAng="0" ptsTypes="aaaaaaaA">
                                      <p:cBhvr>
                                        <p:cTn id="49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00" y="-680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1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66667E-6 -5.18519E-6 L -6.66667E-6 0.05231 " pathEditMode="relative" ptsTypes="AA">
                                      <p:cBhvr>
                                        <p:cTn id="64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6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0.05046 C 0.05417 0.09653 0.10851 0.14259 0.14237 0.14074 C 0.17622 0.13889 0.20608 0.07107 0.2033 0.03935 " pathEditMode="relative" rAng="0" ptsTypes="aaA">
                                      <p:cBhvr>
                                        <p:cTn id="6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00" y="410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3" presetClass="emph" presetSubtype="2" fill="hold" grpId="3" nodeType="withEffect">
                                  <p:stCondLst>
                                    <p:cond delay="1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9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3" dur="500"/>
                                        <p:tgtEl>
                                          <p:spTgt spid="9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5" grpId="1"/>
      <p:bldP spid="55" grpId="2"/>
      <p:bldP spid="55" grpId="3"/>
      <p:bldP spid="9" grpId="0"/>
      <p:bldP spid="9" grpId="1"/>
      <p:bldP spid="47" grpId="0"/>
      <p:bldP spid="58" grpId="0"/>
      <p:bldP spid="60" grpId="0"/>
      <p:bldP spid="63" grpId="0"/>
      <p:bldP spid="5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58 Grupo"/>
          <p:cNvGrpSpPr>
            <a:grpSpLocks/>
          </p:cNvGrpSpPr>
          <p:nvPr/>
        </p:nvGrpSpPr>
        <p:grpSpPr bwMode="auto">
          <a:xfrm>
            <a:off x="160338" y="2060575"/>
            <a:ext cx="1500187" cy="646113"/>
            <a:chOff x="159654" y="2061030"/>
            <a:chExt cx="1500198" cy="646331"/>
          </a:xfrm>
        </p:grpSpPr>
        <p:sp>
          <p:nvSpPr>
            <p:cNvPr id="2114" name="45 CuadroTexto"/>
            <p:cNvSpPr txBox="1">
              <a:spLocks noChangeArrowheads="1"/>
            </p:cNvSpPr>
            <p:nvPr/>
          </p:nvSpPr>
          <p:spPr bwMode="auto">
            <a:xfrm>
              <a:off x="159654" y="2061030"/>
              <a:ext cx="150019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s-ES_tradnl" sz="3600">
                  <a:latin typeface="Cambria Math" pitchFamily="18" charset="0"/>
                </a:rPr>
                <a:t>9,463</a:t>
              </a:r>
              <a:endParaRPr lang="es-ES" sz="3600">
                <a:latin typeface="Cambria Math" pitchFamily="18" charset="0"/>
              </a:endParaRPr>
            </a:p>
          </p:txBody>
        </p:sp>
        <p:cxnSp>
          <p:nvCxnSpPr>
            <p:cNvPr id="48" name="47 Conector recto"/>
            <p:cNvCxnSpPr/>
            <p:nvPr/>
          </p:nvCxnSpPr>
          <p:spPr>
            <a:xfrm flipV="1">
              <a:off x="918485" y="2172192"/>
              <a:ext cx="428628" cy="15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60 CuadroTexto"/>
          <p:cNvSpPr txBox="1">
            <a:spLocks noChangeArrowheads="1"/>
          </p:cNvSpPr>
          <p:nvPr/>
        </p:nvSpPr>
        <p:spPr bwMode="auto">
          <a:xfrm>
            <a:off x="153988" y="2062163"/>
            <a:ext cx="13414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_tradnl" sz="3600">
                <a:latin typeface="Cambria Math" pitchFamily="18" charset="0"/>
              </a:rPr>
              <a:t>9 463</a:t>
            </a:r>
            <a:endParaRPr lang="es-ES" sz="3600">
              <a:latin typeface="Cambria Math" pitchFamily="18" charset="0"/>
            </a:endParaRPr>
          </a:p>
        </p:txBody>
      </p:sp>
      <p:sp>
        <p:nvSpPr>
          <p:cNvPr id="62" name="61 CuadroTexto"/>
          <p:cNvSpPr txBox="1">
            <a:spLocks noChangeArrowheads="1"/>
          </p:cNvSpPr>
          <p:nvPr/>
        </p:nvSpPr>
        <p:spPr bwMode="auto">
          <a:xfrm>
            <a:off x="155575" y="2062163"/>
            <a:ext cx="9159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_tradnl" sz="3600">
                <a:latin typeface="Cambria Math" pitchFamily="18" charset="0"/>
              </a:rPr>
              <a:t>9 4</a:t>
            </a:r>
            <a:endParaRPr lang="es-ES" sz="3600">
              <a:latin typeface="Cambria Math" pitchFamily="18" charset="0"/>
            </a:endParaRPr>
          </a:p>
        </p:txBody>
      </p:sp>
      <p:sp>
        <p:nvSpPr>
          <p:cNvPr id="205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CL">
              <a:latin typeface="Calibri" pitchFamily="34" charset="0"/>
            </a:endParaRPr>
          </a:p>
        </p:txBody>
      </p:sp>
      <p:sp>
        <p:nvSpPr>
          <p:cNvPr id="205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CL">
              <a:latin typeface="Calibri" pitchFamily="34" charset="0"/>
            </a:endParaRPr>
          </a:p>
        </p:txBody>
      </p:sp>
      <p:sp>
        <p:nvSpPr>
          <p:cNvPr id="9" name="8 CuadroTexto"/>
          <p:cNvSpPr txBox="1">
            <a:spLocks noChangeArrowheads="1"/>
          </p:cNvSpPr>
          <p:nvPr/>
        </p:nvSpPr>
        <p:spPr bwMode="auto">
          <a:xfrm>
            <a:off x="0" y="857250"/>
            <a:ext cx="5715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2800">
                <a:latin typeface="Calibri" pitchFamily="34" charset="0"/>
              </a:rPr>
              <a:t>decimal  infinito semi-periódico</a:t>
            </a:r>
          </a:p>
        </p:txBody>
      </p:sp>
      <p:sp>
        <p:nvSpPr>
          <p:cNvPr id="205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CL">
              <a:latin typeface="Calibri" pitchFamily="34" charset="0"/>
            </a:endParaRPr>
          </a:p>
        </p:txBody>
      </p:sp>
      <p:sp>
        <p:nvSpPr>
          <p:cNvPr id="205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CL">
              <a:latin typeface="Calibri" pitchFamily="34" charset="0"/>
            </a:endParaRPr>
          </a:p>
        </p:txBody>
      </p:sp>
      <p:sp>
        <p:nvSpPr>
          <p:cNvPr id="205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CL">
              <a:latin typeface="Calibri" pitchFamily="34" charset="0"/>
            </a:endParaRPr>
          </a:p>
        </p:txBody>
      </p:sp>
      <p:sp>
        <p:nvSpPr>
          <p:cNvPr id="206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CL">
              <a:latin typeface="Calibri" pitchFamily="34" charset="0"/>
            </a:endParaRPr>
          </a:p>
        </p:txBody>
      </p:sp>
      <p:grpSp>
        <p:nvGrpSpPr>
          <p:cNvPr id="3" name="41 Grupo"/>
          <p:cNvGrpSpPr>
            <a:grpSpLocks/>
          </p:cNvGrpSpPr>
          <p:nvPr/>
        </p:nvGrpSpPr>
        <p:grpSpPr bwMode="auto">
          <a:xfrm>
            <a:off x="4500563" y="1914525"/>
            <a:ext cx="4389437" cy="3300413"/>
            <a:chOff x="4541840" y="1629330"/>
            <a:chExt cx="4389283" cy="3299868"/>
          </a:xfrm>
        </p:grpSpPr>
        <p:pic>
          <p:nvPicPr>
            <p:cNvPr id="14349" name="Picture 13"/>
            <p:cNvPicPr>
              <a:picLocks noChangeAspect="1" noChangeArrowheads="1"/>
            </p:cNvPicPr>
            <p:nvPr/>
          </p:nvPicPr>
          <p:blipFill>
            <a:blip r:embed="rId4">
              <a:lum bright="10000" contrast="-10000"/>
            </a:blip>
            <a:srcRect/>
            <a:stretch>
              <a:fillRect/>
            </a:stretch>
          </p:blipFill>
          <p:spPr bwMode="auto">
            <a:xfrm>
              <a:off x="4541840" y="1629330"/>
              <a:ext cx="4389283" cy="329986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cxnSp>
          <p:nvCxnSpPr>
            <p:cNvPr id="34" name="33 Conector recto"/>
            <p:cNvCxnSpPr/>
            <p:nvPr/>
          </p:nvCxnSpPr>
          <p:spPr>
            <a:xfrm rot="5400000">
              <a:off x="3172883" y="3271328"/>
              <a:ext cx="3285582" cy="1587"/>
            </a:xfrm>
            <a:prstGeom prst="line">
              <a:avLst/>
            </a:prstGeom>
            <a:ln>
              <a:solidFill>
                <a:srgbClr val="FF9B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35 Elipse"/>
            <p:cNvSpPr/>
            <p:nvPr/>
          </p:nvSpPr>
          <p:spPr>
            <a:xfrm>
              <a:off x="4714876" y="2342916"/>
              <a:ext cx="214314" cy="214314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37" name="36 Elipse"/>
            <p:cNvSpPr/>
            <p:nvPr/>
          </p:nvSpPr>
          <p:spPr>
            <a:xfrm>
              <a:off x="4714876" y="3843114"/>
              <a:ext cx="214314" cy="214314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</p:grpSp>
      <p:sp>
        <p:nvSpPr>
          <p:cNvPr id="43" name="42 CuadroTexto"/>
          <p:cNvSpPr txBox="1">
            <a:spLocks noChangeArrowheads="1"/>
          </p:cNvSpPr>
          <p:nvPr/>
        </p:nvSpPr>
        <p:spPr bwMode="auto">
          <a:xfrm>
            <a:off x="5000625" y="2187575"/>
            <a:ext cx="3857625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u="sng">
                <a:solidFill>
                  <a:schemeClr val="accent1"/>
                </a:solidFill>
                <a:latin typeface="Kristen ITC" pitchFamily="66" charset="0"/>
              </a:rPr>
              <a:t>Método:</a:t>
            </a:r>
          </a:p>
          <a:p>
            <a:pPr eaLnBrk="1" hangingPunct="1"/>
            <a:endParaRPr lang="es-ES" u="sng">
              <a:solidFill>
                <a:schemeClr val="accent1"/>
              </a:solidFill>
              <a:latin typeface="Kristen ITC" pitchFamily="66" charset="0"/>
            </a:endParaRPr>
          </a:p>
          <a:p>
            <a:pPr algn="just" eaLnBrk="1" hangingPunct="1"/>
            <a:r>
              <a:rPr lang="es-ES">
                <a:solidFill>
                  <a:schemeClr val="accent1"/>
                </a:solidFill>
                <a:latin typeface="Kristen ITC" pitchFamily="66" charset="0"/>
              </a:rPr>
              <a:t>El numerador se compone por el número sin coma</a:t>
            </a:r>
          </a:p>
          <a:p>
            <a:pPr algn="just" eaLnBrk="1" hangingPunct="1"/>
            <a:endParaRPr lang="es-ES">
              <a:solidFill>
                <a:schemeClr val="accent1"/>
              </a:solidFill>
              <a:latin typeface="Kristen ITC" pitchFamily="66" charset="0"/>
            </a:endParaRPr>
          </a:p>
          <a:p>
            <a:pPr algn="just" eaLnBrk="1" hangingPunct="1"/>
            <a:endParaRPr lang="es-ES">
              <a:solidFill>
                <a:schemeClr val="accent1"/>
              </a:solidFill>
              <a:latin typeface="Kristen ITC" pitchFamily="66" charset="0"/>
            </a:endParaRPr>
          </a:p>
          <a:p>
            <a:pPr algn="just" eaLnBrk="1" hangingPunct="1"/>
            <a:r>
              <a:rPr lang="es-ES">
                <a:solidFill>
                  <a:schemeClr val="accent1"/>
                </a:solidFill>
                <a:latin typeface="Kristen ITC" pitchFamily="66" charset="0"/>
              </a:rPr>
              <a:t>El denominador es formado por tantos nueves como cantidad de dígitos del periodo</a:t>
            </a:r>
          </a:p>
          <a:p>
            <a:pPr eaLnBrk="1" hangingPunct="1"/>
            <a:endParaRPr lang="es-ES">
              <a:solidFill>
                <a:schemeClr val="accent1"/>
              </a:solidFill>
              <a:latin typeface="Freestyle Script" pitchFamily="66" charset="0"/>
            </a:endParaRPr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CL">
              <a:latin typeface="Calibri" pitchFamily="34" charset="0"/>
            </a:endParaRPr>
          </a:p>
        </p:txBody>
      </p:sp>
      <p:sp>
        <p:nvSpPr>
          <p:cNvPr id="206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CL">
              <a:latin typeface="Calibri" pitchFamily="34" charset="0"/>
            </a:endParaRPr>
          </a:p>
        </p:txBody>
      </p:sp>
      <p:sp>
        <p:nvSpPr>
          <p:cNvPr id="206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CL">
              <a:latin typeface="Calibri" pitchFamily="34" charset="0"/>
            </a:endParaRPr>
          </a:p>
        </p:txBody>
      </p:sp>
      <p:sp>
        <p:nvSpPr>
          <p:cNvPr id="20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CL">
              <a:latin typeface="Calibri" pitchFamily="34" charset="0"/>
            </a:endParaRPr>
          </a:p>
        </p:txBody>
      </p:sp>
      <p:sp>
        <p:nvSpPr>
          <p:cNvPr id="206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CL">
              <a:latin typeface="Calibri" pitchFamily="34" charset="0"/>
            </a:endParaRPr>
          </a:p>
        </p:txBody>
      </p:sp>
      <p:sp>
        <p:nvSpPr>
          <p:cNvPr id="206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CL">
              <a:latin typeface="Calibri" pitchFamily="34" charset="0"/>
            </a:endParaRPr>
          </a:p>
        </p:txBody>
      </p:sp>
      <p:sp>
        <p:nvSpPr>
          <p:cNvPr id="206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CL">
              <a:latin typeface="Calibri" pitchFamily="34" charset="0"/>
            </a:endParaRPr>
          </a:p>
        </p:txBody>
      </p:sp>
      <p:sp>
        <p:nvSpPr>
          <p:cNvPr id="2070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CL">
              <a:latin typeface="Calibri" pitchFamily="34" charset="0"/>
            </a:endParaRPr>
          </a:p>
        </p:txBody>
      </p:sp>
      <p:sp>
        <p:nvSpPr>
          <p:cNvPr id="2071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CL">
              <a:latin typeface="Calibri" pitchFamily="34" charset="0"/>
            </a:endParaRPr>
          </a:p>
        </p:txBody>
      </p:sp>
      <p:sp>
        <p:nvSpPr>
          <p:cNvPr id="207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CL">
              <a:latin typeface="Calibri" pitchFamily="34" charset="0"/>
            </a:endParaRPr>
          </a:p>
        </p:txBody>
      </p:sp>
      <p:sp>
        <p:nvSpPr>
          <p:cNvPr id="47" name="46 CuadroTexto"/>
          <p:cNvSpPr txBox="1">
            <a:spLocks noChangeArrowheads="1"/>
          </p:cNvSpPr>
          <p:nvPr/>
        </p:nvSpPr>
        <p:spPr bwMode="auto">
          <a:xfrm>
            <a:off x="1500188" y="2071688"/>
            <a:ext cx="428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3200">
                <a:latin typeface="Calibri" pitchFamily="34" charset="0"/>
              </a:rPr>
              <a:t>=</a:t>
            </a:r>
          </a:p>
        </p:txBody>
      </p:sp>
      <p:cxnSp>
        <p:nvCxnSpPr>
          <p:cNvPr id="49" name="48 Conector recto"/>
          <p:cNvCxnSpPr/>
          <p:nvPr/>
        </p:nvCxnSpPr>
        <p:spPr>
          <a:xfrm>
            <a:off x="1928813" y="2416175"/>
            <a:ext cx="2214562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5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CL">
              <a:latin typeface="Calibri" pitchFamily="34" charset="0"/>
            </a:endParaRPr>
          </a:p>
        </p:txBody>
      </p:sp>
      <p:pic>
        <p:nvPicPr>
          <p:cNvPr id="18451" name="Picture 19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713" y="1824038"/>
            <a:ext cx="3429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77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CL">
              <a:latin typeface="Calibri" pitchFamily="34" charset="0"/>
            </a:endParaRPr>
          </a:p>
        </p:txBody>
      </p:sp>
      <p:sp>
        <p:nvSpPr>
          <p:cNvPr id="2078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CL">
              <a:latin typeface="Calibri" pitchFamily="34" charset="0"/>
            </a:endParaRPr>
          </a:p>
        </p:txBody>
      </p:sp>
      <p:sp>
        <p:nvSpPr>
          <p:cNvPr id="63" name="62 CuadroTexto"/>
          <p:cNvSpPr txBox="1">
            <a:spLocks noChangeArrowheads="1"/>
          </p:cNvSpPr>
          <p:nvPr/>
        </p:nvSpPr>
        <p:spPr bwMode="auto">
          <a:xfrm>
            <a:off x="5002213" y="3016250"/>
            <a:ext cx="3856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/>
            <a:r>
              <a:rPr lang="es-ES_tradnl">
                <a:solidFill>
                  <a:schemeClr val="accent1"/>
                </a:solidFill>
                <a:latin typeface="Kristen ITC" pitchFamily="66" charset="0"/>
              </a:rPr>
              <a:t>                              menos lo que no es periodo.    </a:t>
            </a:r>
            <a:endParaRPr lang="es-ES">
              <a:solidFill>
                <a:schemeClr val="accent1"/>
              </a:solidFill>
              <a:latin typeface="Kristen ITC" pitchFamily="66" charset="0"/>
            </a:endParaRPr>
          </a:p>
        </p:txBody>
      </p:sp>
      <p:sp>
        <p:nvSpPr>
          <p:cNvPr id="208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CL">
              <a:latin typeface="Calibri" pitchFamily="34" charset="0"/>
            </a:endParaRPr>
          </a:p>
        </p:txBody>
      </p:sp>
      <p:sp>
        <p:nvSpPr>
          <p:cNvPr id="67" name="66 CuadroTexto"/>
          <p:cNvSpPr txBox="1">
            <a:spLocks noChangeArrowheads="1"/>
          </p:cNvSpPr>
          <p:nvPr/>
        </p:nvSpPr>
        <p:spPr bwMode="auto">
          <a:xfrm>
            <a:off x="771525" y="2139950"/>
            <a:ext cx="7286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3600">
                <a:solidFill>
                  <a:srgbClr val="FF0000"/>
                </a:solidFill>
                <a:latin typeface="Cambria Math" pitchFamily="18" charset="0"/>
              </a:rPr>
              <a:t>99</a:t>
            </a:r>
          </a:p>
        </p:txBody>
      </p:sp>
      <p:sp>
        <p:nvSpPr>
          <p:cNvPr id="69" name="68 CuadroTexto"/>
          <p:cNvSpPr txBox="1">
            <a:spLocks noChangeArrowheads="1"/>
          </p:cNvSpPr>
          <p:nvPr/>
        </p:nvSpPr>
        <p:spPr bwMode="auto">
          <a:xfrm>
            <a:off x="500063" y="2139950"/>
            <a:ext cx="571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3600">
                <a:solidFill>
                  <a:srgbClr val="FF0000"/>
                </a:solidFill>
                <a:latin typeface="Cambria Math" pitchFamily="18" charset="0"/>
              </a:rPr>
              <a:t>0</a:t>
            </a:r>
          </a:p>
        </p:txBody>
      </p:sp>
      <p:sp>
        <p:nvSpPr>
          <p:cNvPr id="70" name="69 CuadroTexto"/>
          <p:cNvSpPr txBox="1">
            <a:spLocks noChangeArrowheads="1"/>
          </p:cNvSpPr>
          <p:nvPr/>
        </p:nvSpPr>
        <p:spPr bwMode="auto">
          <a:xfrm>
            <a:off x="5014913" y="4386263"/>
            <a:ext cx="38560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/>
            <a:r>
              <a:rPr lang="es-ES_tradnl">
                <a:solidFill>
                  <a:schemeClr val="accent1"/>
                </a:solidFill>
                <a:latin typeface="Kristen ITC" pitchFamily="66" charset="0"/>
              </a:rPr>
              <a:t>                                seguido de tantos ceros como anteperiodo.    </a:t>
            </a:r>
            <a:endParaRPr lang="es-ES">
              <a:solidFill>
                <a:schemeClr val="accent1"/>
              </a:solidFill>
              <a:latin typeface="Kristen ITC" pitchFamily="66" charset="0"/>
            </a:endParaRPr>
          </a:p>
        </p:txBody>
      </p:sp>
      <p:sp>
        <p:nvSpPr>
          <p:cNvPr id="75" name="74 CuadroTexto"/>
          <p:cNvSpPr txBox="1">
            <a:spLocks noChangeArrowheads="1"/>
          </p:cNvSpPr>
          <p:nvPr/>
        </p:nvSpPr>
        <p:spPr bwMode="auto">
          <a:xfrm>
            <a:off x="1500188" y="3529013"/>
            <a:ext cx="428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3200">
                <a:latin typeface="Calibri" pitchFamily="34" charset="0"/>
              </a:rPr>
              <a:t>=</a:t>
            </a:r>
          </a:p>
        </p:txBody>
      </p:sp>
      <p:sp>
        <p:nvSpPr>
          <p:cNvPr id="76" name="75 CuadroTexto"/>
          <p:cNvSpPr txBox="1">
            <a:spLocks noChangeArrowheads="1"/>
          </p:cNvSpPr>
          <p:nvPr/>
        </p:nvSpPr>
        <p:spPr bwMode="auto">
          <a:xfrm>
            <a:off x="1500188" y="4786313"/>
            <a:ext cx="428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3200">
                <a:latin typeface="Calibri" pitchFamily="34" charset="0"/>
              </a:rPr>
              <a:t>=</a:t>
            </a:r>
          </a:p>
        </p:txBody>
      </p:sp>
      <p:sp>
        <p:nvSpPr>
          <p:cNvPr id="208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CL">
              <a:latin typeface="Calibri" pitchFamily="34" charset="0"/>
            </a:endParaRP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3243263"/>
            <a:ext cx="100965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8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CL">
              <a:latin typeface="Calibri" pitchFamily="34" charset="0"/>
            </a:endParaRPr>
          </a:p>
        </p:txBody>
      </p:sp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4500563"/>
            <a:ext cx="100965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9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CL">
              <a:latin typeface="Calibri" pitchFamily="34" charset="0"/>
            </a:endParaRPr>
          </a:p>
        </p:txBody>
      </p:sp>
      <p:sp>
        <p:nvSpPr>
          <p:cNvPr id="209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CL">
              <a:latin typeface="Calibri" pitchFamily="34" charset="0"/>
            </a:endParaRPr>
          </a:p>
        </p:txBody>
      </p:sp>
      <p:sp>
        <p:nvSpPr>
          <p:cNvPr id="20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CL">
              <a:latin typeface="Calibri" pitchFamily="34" charset="0"/>
            </a:endParaRPr>
          </a:p>
        </p:txBody>
      </p:sp>
      <p:sp>
        <p:nvSpPr>
          <p:cNvPr id="20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CL">
              <a:latin typeface="Calibri" pitchFamily="34" charset="0"/>
            </a:endParaRPr>
          </a:p>
        </p:txBody>
      </p:sp>
      <p:sp>
        <p:nvSpPr>
          <p:cNvPr id="209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CL">
              <a:latin typeface="Calibri" pitchFamily="34" charset="0"/>
            </a:endParaRPr>
          </a:p>
        </p:txBody>
      </p:sp>
      <p:sp>
        <p:nvSpPr>
          <p:cNvPr id="209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CL">
              <a:latin typeface="Calibri" pitchFamily="34" charset="0"/>
            </a:endParaRPr>
          </a:p>
        </p:txBody>
      </p:sp>
      <p:sp>
        <p:nvSpPr>
          <p:cNvPr id="2096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CL">
              <a:latin typeface="Calibri" pitchFamily="34" charset="0"/>
            </a:endParaRPr>
          </a:p>
        </p:txBody>
      </p:sp>
      <p:sp>
        <p:nvSpPr>
          <p:cNvPr id="209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CL">
              <a:latin typeface="Calibri" pitchFamily="34" charset="0"/>
            </a:endParaRPr>
          </a:p>
        </p:txBody>
      </p:sp>
      <p:pic>
        <p:nvPicPr>
          <p:cNvPr id="2098" name="3 Imagen" descr="pestaña 3.bmp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99" name="4 CuadroTexto"/>
          <p:cNvSpPr txBox="1">
            <a:spLocks noChangeArrowheads="1"/>
          </p:cNvSpPr>
          <p:nvPr/>
        </p:nvSpPr>
        <p:spPr bwMode="auto">
          <a:xfrm>
            <a:off x="3214688" y="-71438"/>
            <a:ext cx="16430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ES" sz="1600">
                <a:latin typeface="Calibri" pitchFamily="34" charset="0"/>
              </a:rPr>
              <a:t>Decimal a Fracc</a:t>
            </a:r>
          </a:p>
        </p:txBody>
      </p:sp>
      <p:sp>
        <p:nvSpPr>
          <p:cNvPr id="210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CL">
              <a:latin typeface="Calibri" pitchFamily="34" charset="0"/>
            </a:endParaRPr>
          </a:p>
        </p:txBody>
      </p:sp>
      <p:sp>
        <p:nvSpPr>
          <p:cNvPr id="72" name="71 CuadroTexto"/>
          <p:cNvSpPr txBox="1"/>
          <p:nvPr/>
        </p:nvSpPr>
        <p:spPr>
          <a:xfrm>
            <a:off x="0" y="428625"/>
            <a:ext cx="9144000" cy="369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>
                <a:latin typeface="+mj-lt"/>
                <a:cs typeface="+mn-cs"/>
              </a:rPr>
              <a:t>Convertir Decimal a Fracción</a:t>
            </a:r>
          </a:p>
        </p:txBody>
      </p:sp>
      <p:sp>
        <p:nvSpPr>
          <p:cNvPr id="73" name="72 CuadroTexto">
            <a:hlinkClick r:id="rId9" action="ppaction://hlinksldjump"/>
          </p:cNvPr>
          <p:cNvSpPr txBox="1"/>
          <p:nvPr/>
        </p:nvSpPr>
        <p:spPr>
          <a:xfrm>
            <a:off x="142875" y="-71438"/>
            <a:ext cx="1643063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Cronograma</a:t>
            </a:r>
          </a:p>
        </p:txBody>
      </p:sp>
      <p:sp>
        <p:nvSpPr>
          <p:cNvPr id="74" name="73 CuadroTexto">
            <a:hlinkClick r:id="rId10" action="ppaction://hlinksldjump"/>
          </p:cNvPr>
          <p:cNvSpPr txBox="1"/>
          <p:nvPr/>
        </p:nvSpPr>
        <p:spPr>
          <a:xfrm>
            <a:off x="1714500" y="-71438"/>
            <a:ext cx="1643063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Decimales</a:t>
            </a:r>
          </a:p>
        </p:txBody>
      </p:sp>
      <p:sp>
        <p:nvSpPr>
          <p:cNvPr id="64" name="63 Rectángulo"/>
          <p:cNvSpPr>
            <a:spLocks noChangeArrowheads="1"/>
          </p:cNvSpPr>
          <p:nvPr/>
        </p:nvSpPr>
        <p:spPr bwMode="auto">
          <a:xfrm>
            <a:off x="571500" y="5773738"/>
            <a:ext cx="73580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/>
            <a:r>
              <a:rPr lang="es-ES" b="1">
                <a:solidFill>
                  <a:srgbClr val="0070C0"/>
                </a:solidFill>
              </a:rPr>
              <a:t>¿ Al transformar el decimal                  a fracción, se obtiene?</a:t>
            </a:r>
          </a:p>
        </p:txBody>
      </p:sp>
      <p:graphicFrame>
        <p:nvGraphicFramePr>
          <p:cNvPr id="10307" name="Object 11"/>
          <p:cNvGraphicFramePr>
            <a:graphicFrameLocks noChangeAspect="1"/>
          </p:cNvGraphicFramePr>
          <p:nvPr/>
        </p:nvGraphicFramePr>
        <p:xfrm>
          <a:off x="3714750" y="5589588"/>
          <a:ext cx="1000125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Ecuación" r:id="rId11" imgW="380835" imgH="241195" progId="Equation.3">
                  <p:embed/>
                </p:oleObj>
              </mc:Choice>
              <mc:Fallback>
                <p:oleObj name="Ecuación" r:id="rId11" imgW="380835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0" y="5589588"/>
                        <a:ext cx="1000125" cy="62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64 CuadroTexto">
            <a:hlinkClick r:id="rId13" action="ppaction://hlinksldjump"/>
          </p:cNvPr>
          <p:cNvSpPr txBox="1"/>
          <p:nvPr/>
        </p:nvSpPr>
        <p:spPr>
          <a:xfrm>
            <a:off x="4857750" y="-52388"/>
            <a:ext cx="1643063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Guía 3</a:t>
            </a:r>
          </a:p>
        </p:txBody>
      </p:sp>
    </p:spTree>
    <p:extLst>
      <p:ext uri="{BB962C8B-B14F-4D97-AF65-F5344CB8AC3E}">
        <p14:creationId xmlns:p14="http://schemas.microsoft.com/office/powerpoint/2010/main" val="107480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00116 L 0.03611 0.0011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0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2639 L 0.18645 -0.12639 L 0.18645 -0.04306 " pathEditMode="relative" ptsTypes="AAAA">
                                      <p:cBhvr>
                                        <p:cTn id="35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48148E-6 L 2.22222E-6 -0.13611 L 0.35104 -0.13611 L 0.34479 -0.04445 " pathEditMode="relative" ptsTypes="AAAA">
                                      <p:cBhvr>
                                        <p:cTn id="49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1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66667E-6 -5.18519E-6 L -6.66667E-6 0.05231 " pathEditMode="relative" ptsTypes="AA">
                                      <p:cBhvr>
                                        <p:cTn id="64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6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4 0.05272 C 0.04306 0.09873 0.08837 0.14497 0.11667 0.14312 C 0.14479 0.14127 0.16979 0.0733 0.16736 0.04162 " pathEditMode="relative" rAng="0" ptsTypes="aaA">
                                      <p:cBhvr>
                                        <p:cTn id="67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00" y="400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3" presetClass="emph" presetSubtype="2" fill="hold" grpId="3" nodeType="withEffect">
                                  <p:stCondLst>
                                    <p:cond delay="1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9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1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66667E-6 -5.18519E-6 L -6.66667E-6 0.05231 " pathEditMode="relative" ptsTypes="AA">
                                      <p:cBhvr>
                                        <p:cTn id="81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3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0.05232 C 0.06736 0.09838 0.13559 0.14468 0.1783 0.14282 C 0.22066 0.14097 0.25833 0.07292 0.25452 0.0412 " pathEditMode="relative" rAng="0" ptsTypes="aaA">
                                      <p:cBhvr>
                                        <p:cTn id="84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00" y="410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3" presetClass="emph" presetSubtype="2" fill="hold" grpId="3" nodeType="withEffect">
                                  <p:stCondLst>
                                    <p:cond delay="1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9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000"/>
                                        <p:tgtEl>
                                          <p:spTgt spid="10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1" grpId="1"/>
      <p:bldP spid="62" grpId="0"/>
      <p:bldP spid="9" grpId="0"/>
      <p:bldP spid="9" grpId="1"/>
      <p:bldP spid="47" grpId="0"/>
      <p:bldP spid="63" grpId="0"/>
      <p:bldP spid="67" grpId="0"/>
      <p:bldP spid="67" grpId="1"/>
      <p:bldP spid="67" grpId="2"/>
      <p:bldP spid="67" grpId="3"/>
      <p:bldP spid="69" grpId="0"/>
      <p:bldP spid="69" grpId="1"/>
      <p:bldP spid="69" grpId="2"/>
      <p:bldP spid="69" grpId="3"/>
      <p:bldP spid="70" grpId="0"/>
      <p:bldP spid="75" grpId="0"/>
      <p:bldP spid="76" grpId="0"/>
      <p:bldP spid="6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0" y="1571625"/>
            <a:ext cx="9144000" cy="369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 smtClean="0">
                <a:latin typeface="+mj-lt"/>
                <a:cs typeface="+mn-cs"/>
              </a:rPr>
              <a:t>CALCULADORA</a:t>
            </a:r>
            <a:endParaRPr lang="es-ES" dirty="0">
              <a:latin typeface="+mj-lt"/>
              <a:cs typeface="+mn-cs"/>
            </a:endParaRPr>
          </a:p>
        </p:txBody>
      </p:sp>
      <p:pic>
        <p:nvPicPr>
          <p:cNvPr id="2050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716" y="2348880"/>
            <a:ext cx="1914525" cy="384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>
            <a:hlinkClick r:id="rId4" action="ppaction://hlinkfil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348880"/>
            <a:ext cx="1911312" cy="3843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46CB412701D9B4F9B6D5FC2DF4D78D8" ma:contentTypeVersion="8" ma:contentTypeDescription="Crear nuevo documento." ma:contentTypeScope="" ma:versionID="124495418334de049c8a322088267d7c">
  <xsd:schema xmlns:xsd="http://www.w3.org/2001/XMLSchema" xmlns:xs="http://www.w3.org/2001/XMLSchema" xmlns:p="http://schemas.microsoft.com/office/2006/metadata/properties" xmlns:ns2="1b809750-83c7-4b4b-94f8-184c651eea46" targetNamespace="http://schemas.microsoft.com/office/2006/metadata/properties" ma:root="true" ma:fieldsID="b31f885f86e65cdc1b6824d4a69ae02e" ns2:_="">
    <xsd:import namespace="1b809750-83c7-4b4b-94f8-184c651eea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809750-83c7-4b4b-94f8-184c651eea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EF32529-7751-4F30-A46C-01281C03FF90}"/>
</file>

<file path=customXml/itemProps2.xml><?xml version="1.0" encoding="utf-8"?>
<ds:datastoreItem xmlns:ds="http://schemas.openxmlformats.org/officeDocument/2006/customXml" ds:itemID="{9E0B5693-EAA1-40F2-88A6-2492E49452C8}"/>
</file>

<file path=customXml/itemProps3.xml><?xml version="1.0" encoding="utf-8"?>
<ds:datastoreItem xmlns:ds="http://schemas.openxmlformats.org/officeDocument/2006/customXml" ds:itemID="{C35FFF6F-B223-4B7A-BD88-F8DE5DFE43D9}"/>
</file>

<file path=docProps/app.xml><?xml version="1.0" encoding="utf-8"?>
<Properties xmlns="http://schemas.openxmlformats.org/officeDocument/2006/extended-properties" xmlns:vt="http://schemas.openxmlformats.org/officeDocument/2006/docPropsVTypes">
  <TotalTime>4034</TotalTime>
  <Words>388</Words>
  <Application>Microsoft Office PowerPoint</Application>
  <PresentationFormat>Presentación en pantalla (4:3)</PresentationFormat>
  <Paragraphs>124</Paragraphs>
  <Slides>10</Slides>
  <Notes>3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Arial</vt:lpstr>
      <vt:lpstr>Calibri</vt:lpstr>
      <vt:lpstr>Cambria Math</vt:lpstr>
      <vt:lpstr>Freestyle Script</vt:lpstr>
      <vt:lpstr>Kristen ITC</vt:lpstr>
      <vt:lpstr>Tema de Office</vt:lpstr>
      <vt:lpstr>Ecuación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Nombre de la organización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Nombre de usuario</dc:creator>
  <cp:lastModifiedBy>José Ignacio Jiménez Adasme</cp:lastModifiedBy>
  <cp:revision>126</cp:revision>
  <dcterms:created xsi:type="dcterms:W3CDTF">2010-03-29T00:38:35Z</dcterms:created>
  <dcterms:modified xsi:type="dcterms:W3CDTF">2020-04-27T21:18:03Z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0x010100846CB412701D9B4F9B6D5FC2DF4D78D8</vt:lpwstr>
  </property>
</Properties>
</file>