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19" r:id="rId3"/>
    <p:sldId id="343" r:id="rId4"/>
    <p:sldId id="344" r:id="rId5"/>
    <p:sldId id="345" r:id="rId6"/>
    <p:sldId id="346" r:id="rId7"/>
    <p:sldId id="347" r:id="rId8"/>
    <p:sldId id="349" r:id="rId9"/>
    <p:sldId id="350" r:id="rId10"/>
    <p:sldId id="351" r:id="rId11"/>
    <p:sldId id="260" r:id="rId12"/>
    <p:sldId id="348" r:id="rId13"/>
    <p:sldId id="352" r:id="rId1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42" autoAdjust="0"/>
    <p:restoredTop sz="93403" autoAdjust="0"/>
  </p:normalViewPr>
  <p:slideViewPr>
    <p:cSldViewPr>
      <p:cViewPr varScale="1">
        <p:scale>
          <a:sx n="83" d="100"/>
          <a:sy n="83" d="100"/>
        </p:scale>
        <p:origin x="1142"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8C60200-1F31-409C-8C2E-730C930FD4BC}" type="datetimeFigureOut">
              <a:rPr lang="es-ES"/>
              <a:pPr>
                <a:defRPr/>
              </a:pPr>
              <a:t>27/04/2020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C378B42-E998-4FF9-B045-DCB5C5467329}" type="slidenum">
              <a:rPr lang="es-ES"/>
              <a:pPr>
                <a:defRPr/>
              </a:pPr>
              <a:t>‹Nº›</a:t>
            </a:fld>
            <a:endParaRPr lang="es-ES"/>
          </a:p>
        </p:txBody>
      </p:sp>
    </p:spTree>
    <p:extLst>
      <p:ext uri="{BB962C8B-B14F-4D97-AF65-F5344CB8AC3E}">
        <p14:creationId xmlns:p14="http://schemas.microsoft.com/office/powerpoint/2010/main" val="355306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16A3C461-58CC-48BD-8105-3F5B53F30ADB}" type="datetimeFigureOut">
              <a:rPr lang="es-ES"/>
              <a:pPr>
                <a:defRPr/>
              </a:pPr>
              <a:t>27/04/2020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9B77809D-9632-493D-BCCA-7A54F7EC1738}"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9A76B5C6-ADBA-4D22-92E3-E647975E9084}" type="datetimeFigureOut">
              <a:rPr lang="es-ES"/>
              <a:pPr>
                <a:defRPr/>
              </a:pPr>
              <a:t>27/04/2020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49049AF-B69A-4762-81E9-338E3F856E8F}"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CF96EEF6-3AEB-453C-89C3-EDC0F9BE7516}" type="datetimeFigureOut">
              <a:rPr lang="es-ES"/>
              <a:pPr>
                <a:defRPr/>
              </a:pPr>
              <a:t>27/04/2020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98B4407E-BD14-4163-9863-2C950B3AA046}"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E549DC37-B3DA-4830-A461-33434C6542A1}" type="datetimeFigureOut">
              <a:rPr lang="es-ES"/>
              <a:pPr>
                <a:defRPr/>
              </a:pPr>
              <a:t>27/04/2020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C3C16D2-4E39-41F4-89AB-864BD4CDE656}"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70E81C3F-0E09-4C4F-9F9E-005FBAB288AB}" type="datetimeFigureOut">
              <a:rPr lang="es-ES"/>
              <a:pPr>
                <a:defRPr/>
              </a:pPr>
              <a:t>27/04/2020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9706B143-C444-4BB2-B73A-A8B17E4179E8}"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6C7F398B-61F1-408C-A923-71D81FCE07E2}" type="datetimeFigureOut">
              <a:rPr lang="es-ES"/>
              <a:pPr>
                <a:defRPr/>
              </a:pPr>
              <a:t>27/04/2020</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966443D3-78EF-4A03-8C71-57D310DF534A}"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55E2C979-ED5A-4A89-85B8-DF73F206B030}" type="datetimeFigureOut">
              <a:rPr lang="es-ES"/>
              <a:pPr>
                <a:defRPr/>
              </a:pPr>
              <a:t>27/04/2020</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B45ED08E-B963-4F39-8921-5F24FE2341D2}"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0287D5A5-F777-4FEE-ADAC-98450C5F63A0}" type="datetimeFigureOut">
              <a:rPr lang="es-ES"/>
              <a:pPr>
                <a:defRPr/>
              </a:pPr>
              <a:t>27/04/2020</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E348AD64-098B-477C-9630-E39521454044}"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7FBFF4F9-5067-4CA7-8DCE-6EB96E512B3C}" type="datetimeFigureOut">
              <a:rPr lang="es-ES"/>
              <a:pPr>
                <a:defRPr/>
              </a:pPr>
              <a:t>27/04/2020</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56596923-A429-4A0B-B9ED-C4691A41DEFB}"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99A15274-4D72-4D2F-B626-99055D1C7F8A}" type="datetimeFigureOut">
              <a:rPr lang="es-ES"/>
              <a:pPr>
                <a:defRPr/>
              </a:pPr>
              <a:t>27/04/2020</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516C0BE3-F4AC-45EE-BBF6-0F4276EBD2A5}"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DE22D323-2552-41BA-BF16-5AE518734CF8}" type="datetimeFigureOut">
              <a:rPr lang="es-ES"/>
              <a:pPr>
                <a:defRPr/>
              </a:pPr>
              <a:t>27/04/2020</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F53F5F58-1AE4-41DE-A550-E3DDEF3BE27B}"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53A1F7E-0631-4A50-BA09-2ADD812F3C07}" type="datetimeFigureOut">
              <a:rPr lang="es-ES"/>
              <a:pPr>
                <a:defRPr/>
              </a:pPr>
              <a:t>27/04/2020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68781F5-D05E-4360-A37E-4574FF8AB712}"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file:///C:\Users\Alonso%20Norambuena\Documents\Varios\Calculadoras\Calculadora\fx82ES.exe" TargetMode="Externa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hyperlink" Target="file:///C:\Users\Alonso%20Norambuena\Documents\Varios\Calculadoras\FX-570MS.exe"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13 CuadroTexto"/>
          <p:cNvSpPr txBox="1"/>
          <p:nvPr/>
        </p:nvSpPr>
        <p:spPr>
          <a:xfrm>
            <a:off x="642938" y="3625860"/>
            <a:ext cx="7858125" cy="892552"/>
          </a:xfrm>
          <a:prstGeom prst="rect">
            <a:avLst/>
          </a:prstGeom>
          <a:noFill/>
        </p:spPr>
        <p:txBody>
          <a:bodyPr>
            <a:spAutoFit/>
          </a:bodyPr>
          <a:lstStyle/>
          <a:p>
            <a:pPr algn="ctr" fontAlgn="auto">
              <a:spcBef>
                <a:spcPts val="0"/>
              </a:spcBef>
              <a:spcAft>
                <a:spcPts val="0"/>
              </a:spcAft>
              <a:defRPr/>
            </a:pPr>
            <a:r>
              <a:rPr lang="es-ES" sz="2800" dirty="0">
                <a:solidFill>
                  <a:srgbClr val="FF0000"/>
                </a:solidFill>
                <a:latin typeface="+mn-lt"/>
                <a:cs typeface="+mn-cs"/>
              </a:rPr>
              <a:t>Unidad </a:t>
            </a:r>
            <a:r>
              <a:rPr lang="es-ES" sz="2800" dirty="0" smtClean="0">
                <a:solidFill>
                  <a:srgbClr val="FF0000"/>
                </a:solidFill>
                <a:latin typeface="+mn-lt"/>
                <a:cs typeface="+mn-cs"/>
              </a:rPr>
              <a:t>I</a:t>
            </a:r>
            <a:endParaRPr lang="es-ES" sz="2800" dirty="0" smtClean="0">
              <a:latin typeface="+mn-lt"/>
              <a:cs typeface="+mn-cs"/>
            </a:endParaRPr>
          </a:p>
          <a:p>
            <a:pPr algn="ctr" fontAlgn="auto">
              <a:spcBef>
                <a:spcPts val="0"/>
              </a:spcBef>
              <a:spcAft>
                <a:spcPts val="0"/>
              </a:spcAft>
              <a:defRPr/>
            </a:pPr>
            <a:r>
              <a:rPr lang="es-ES" sz="2400" dirty="0" smtClean="0"/>
              <a:t>POTENCIAS</a:t>
            </a:r>
            <a:endParaRPr lang="es-ES" sz="2400" dirty="0">
              <a:latin typeface="+mn-lt"/>
              <a:cs typeface="+mn-cs"/>
            </a:endParaRPr>
          </a:p>
        </p:txBody>
      </p:sp>
      <p:sp>
        <p:nvSpPr>
          <p:cNvPr id="7" name="6 CuadroTexto"/>
          <p:cNvSpPr txBox="1"/>
          <p:nvPr/>
        </p:nvSpPr>
        <p:spPr>
          <a:xfrm>
            <a:off x="0" y="1394544"/>
            <a:ext cx="9144000" cy="522288"/>
          </a:xfrm>
          <a:prstGeom prst="rect">
            <a:avLst/>
          </a:prstGeom>
          <a:solidFill>
            <a:srgbClr val="C51532"/>
          </a:solidFill>
        </p:spPr>
        <p:txBody>
          <a:bodyPr>
            <a:spAutoFit/>
          </a:bodyPr>
          <a:lstStyle/>
          <a:p>
            <a:pPr fontAlgn="auto">
              <a:spcBef>
                <a:spcPts val="0"/>
              </a:spcBef>
              <a:spcAft>
                <a:spcPts val="0"/>
              </a:spcAft>
              <a:defRPr/>
            </a:pPr>
            <a:r>
              <a:rPr lang="es-ES" sz="2800" dirty="0" smtClean="0">
                <a:solidFill>
                  <a:schemeClr val="bg1"/>
                </a:solidFill>
                <a:latin typeface="+mn-lt"/>
                <a:cs typeface="+mn-cs"/>
              </a:rPr>
              <a:t>Nivelación de Matemática</a:t>
            </a:r>
            <a:endParaRPr lang="es-ES" sz="2800" dirty="0">
              <a:solidFill>
                <a:schemeClr val="bg1"/>
              </a:solidFill>
              <a:latin typeface="+mn-lt"/>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4 CuadroTexto"/>
          <p:cNvSpPr txBox="1">
            <a:spLocks noChangeArrowheads="1"/>
          </p:cNvSpPr>
          <p:nvPr/>
        </p:nvSpPr>
        <p:spPr bwMode="auto">
          <a:xfrm>
            <a:off x="0" y="1773238"/>
            <a:ext cx="2928938" cy="4619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ES" sz="2400">
                <a:solidFill>
                  <a:schemeClr val="bg1"/>
                </a:solidFill>
                <a:latin typeface="Calibri" pitchFamily="34" charset="0"/>
              </a:rPr>
              <a:t>Ahora a resolver</a:t>
            </a:r>
          </a:p>
        </p:txBody>
      </p:sp>
      <p:sp>
        <p:nvSpPr>
          <p:cNvPr id="6" name="5 CuadroTexto"/>
          <p:cNvSpPr txBox="1">
            <a:spLocks noChangeArrowheads="1"/>
          </p:cNvSpPr>
          <p:nvPr/>
        </p:nvSpPr>
        <p:spPr bwMode="auto">
          <a:xfrm>
            <a:off x="500063" y="2286000"/>
            <a:ext cx="1643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a:latin typeface="Calibri" pitchFamily="34" charset="0"/>
              </a:rPr>
              <a:t>Hora 1:           3</a:t>
            </a:r>
          </a:p>
        </p:txBody>
      </p:sp>
      <p:sp>
        <p:nvSpPr>
          <p:cNvPr id="7" name="6 CuadroTexto"/>
          <p:cNvSpPr txBox="1">
            <a:spLocks noChangeArrowheads="1"/>
          </p:cNvSpPr>
          <p:nvPr/>
        </p:nvSpPr>
        <p:spPr bwMode="auto">
          <a:xfrm>
            <a:off x="500063" y="2857500"/>
            <a:ext cx="1643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a:latin typeface="Calibri" pitchFamily="34" charset="0"/>
              </a:rPr>
              <a:t>Hora 2:          9</a:t>
            </a:r>
          </a:p>
        </p:txBody>
      </p:sp>
      <p:sp>
        <p:nvSpPr>
          <p:cNvPr id="8" name="7 CuadroTexto"/>
          <p:cNvSpPr txBox="1">
            <a:spLocks noChangeArrowheads="1"/>
          </p:cNvSpPr>
          <p:nvPr/>
        </p:nvSpPr>
        <p:spPr bwMode="auto">
          <a:xfrm>
            <a:off x="500063" y="350043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a:latin typeface="Calibri" pitchFamily="34" charset="0"/>
              </a:rPr>
              <a:t>Hora 3:         27</a:t>
            </a:r>
          </a:p>
        </p:txBody>
      </p:sp>
      <p:grpSp>
        <p:nvGrpSpPr>
          <p:cNvPr id="2" name="15 Grupo"/>
          <p:cNvGrpSpPr>
            <a:grpSpLocks/>
          </p:cNvGrpSpPr>
          <p:nvPr/>
        </p:nvGrpSpPr>
        <p:grpSpPr bwMode="auto">
          <a:xfrm>
            <a:off x="1000125" y="3714750"/>
            <a:ext cx="314325" cy="1350963"/>
            <a:chOff x="1000100" y="3714752"/>
            <a:chExt cx="314325" cy="1350962"/>
          </a:xfrm>
        </p:grpSpPr>
        <p:sp>
          <p:nvSpPr>
            <p:cNvPr id="14358" name="9 Rectángulo"/>
            <p:cNvSpPr>
              <a:spLocks noChangeArrowheads="1"/>
            </p:cNvSpPr>
            <p:nvPr/>
          </p:nvSpPr>
          <p:spPr bwMode="auto">
            <a:xfrm>
              <a:off x="1000100" y="3714752"/>
              <a:ext cx="314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4000">
                  <a:latin typeface="Calibri" pitchFamily="34" charset="0"/>
                  <a:cs typeface="Times New Roman" pitchFamily="18" charset="0"/>
                </a:rPr>
                <a:t>·</a:t>
              </a:r>
              <a:endParaRPr lang="es-ES" sz="4000">
                <a:latin typeface="Calibri" pitchFamily="34" charset="0"/>
              </a:endParaRPr>
            </a:p>
          </p:txBody>
        </p:sp>
        <p:sp>
          <p:nvSpPr>
            <p:cNvPr id="14359" name="10 Rectángulo"/>
            <p:cNvSpPr>
              <a:spLocks noChangeArrowheads="1"/>
            </p:cNvSpPr>
            <p:nvPr/>
          </p:nvSpPr>
          <p:spPr bwMode="auto">
            <a:xfrm>
              <a:off x="1000100" y="3929064"/>
              <a:ext cx="314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4000">
                  <a:latin typeface="Calibri" pitchFamily="34" charset="0"/>
                  <a:cs typeface="Times New Roman" pitchFamily="18" charset="0"/>
                </a:rPr>
                <a:t>·</a:t>
              </a:r>
              <a:endParaRPr lang="es-ES" sz="4000">
                <a:latin typeface="Calibri" pitchFamily="34" charset="0"/>
              </a:endParaRPr>
            </a:p>
          </p:txBody>
        </p:sp>
        <p:sp>
          <p:nvSpPr>
            <p:cNvPr id="14360" name="11 Rectángulo"/>
            <p:cNvSpPr>
              <a:spLocks noChangeArrowheads="1"/>
            </p:cNvSpPr>
            <p:nvPr/>
          </p:nvSpPr>
          <p:spPr bwMode="auto">
            <a:xfrm>
              <a:off x="1000100" y="4143377"/>
              <a:ext cx="314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4000">
                  <a:latin typeface="Calibri" pitchFamily="34" charset="0"/>
                  <a:cs typeface="Times New Roman" pitchFamily="18" charset="0"/>
                </a:rPr>
                <a:t>·</a:t>
              </a:r>
              <a:endParaRPr lang="es-ES" sz="4000">
                <a:latin typeface="Calibri" pitchFamily="34" charset="0"/>
              </a:endParaRPr>
            </a:p>
          </p:txBody>
        </p:sp>
        <p:sp>
          <p:nvSpPr>
            <p:cNvPr id="14361" name="12 Rectángulo"/>
            <p:cNvSpPr>
              <a:spLocks noChangeArrowheads="1"/>
            </p:cNvSpPr>
            <p:nvPr/>
          </p:nvSpPr>
          <p:spPr bwMode="auto">
            <a:xfrm>
              <a:off x="1000100" y="4357689"/>
              <a:ext cx="314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4000">
                  <a:latin typeface="Calibri" pitchFamily="34" charset="0"/>
                  <a:cs typeface="Times New Roman" pitchFamily="18" charset="0"/>
                </a:rPr>
                <a:t>·</a:t>
              </a:r>
              <a:endParaRPr lang="es-ES" sz="4000">
                <a:latin typeface="Calibri" pitchFamily="34" charset="0"/>
              </a:endParaRPr>
            </a:p>
          </p:txBody>
        </p:sp>
      </p:grpSp>
      <p:sp>
        <p:nvSpPr>
          <p:cNvPr id="14" name="13 CuadroTexto"/>
          <p:cNvSpPr txBox="1">
            <a:spLocks noChangeArrowheads="1"/>
          </p:cNvSpPr>
          <p:nvPr/>
        </p:nvSpPr>
        <p:spPr bwMode="auto">
          <a:xfrm>
            <a:off x="500063" y="5214938"/>
            <a:ext cx="1857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latin typeface="Calibri" pitchFamily="34" charset="0"/>
              </a:rPr>
              <a:t>Hora </a:t>
            </a:r>
            <a:r>
              <a:rPr lang="es-ES" sz="2400">
                <a:solidFill>
                  <a:srgbClr val="FF0000"/>
                </a:solidFill>
                <a:latin typeface="Calibri" pitchFamily="34" charset="0"/>
              </a:rPr>
              <a:t>n</a:t>
            </a:r>
            <a:r>
              <a:rPr lang="es-ES" sz="2400">
                <a:latin typeface="Calibri" pitchFamily="34" charset="0"/>
              </a:rPr>
              <a:t>:     3</a:t>
            </a:r>
            <a:r>
              <a:rPr lang="es-ES" sz="3200" baseline="30000">
                <a:solidFill>
                  <a:srgbClr val="FF0000"/>
                </a:solidFill>
                <a:latin typeface="Calibri" pitchFamily="34" charset="0"/>
              </a:rPr>
              <a:t>n </a:t>
            </a:r>
          </a:p>
        </p:txBody>
      </p:sp>
      <p:sp>
        <p:nvSpPr>
          <p:cNvPr id="15" name="14 CuadroTexto"/>
          <p:cNvSpPr txBox="1">
            <a:spLocks noChangeArrowheads="1"/>
          </p:cNvSpPr>
          <p:nvPr/>
        </p:nvSpPr>
        <p:spPr bwMode="auto">
          <a:xfrm>
            <a:off x="3143250" y="2214563"/>
            <a:ext cx="5715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a:latin typeface="Calibri" pitchFamily="34" charset="0"/>
              </a:rPr>
              <a:t>Al cabo de 9 horas habrán </a:t>
            </a:r>
            <a:r>
              <a:rPr lang="es-ES" sz="2400">
                <a:latin typeface="Calibri" pitchFamily="34" charset="0"/>
              </a:rPr>
              <a:t>  3</a:t>
            </a:r>
            <a:r>
              <a:rPr lang="es-ES" sz="2400" baseline="30000">
                <a:latin typeface="Calibri" pitchFamily="34" charset="0"/>
              </a:rPr>
              <a:t>9   </a:t>
            </a:r>
            <a:r>
              <a:rPr lang="es-ES">
                <a:latin typeface="Calibri" pitchFamily="34" charset="0"/>
              </a:rPr>
              <a:t>bacterias</a:t>
            </a:r>
            <a:endParaRPr lang="es-ES" baseline="30000">
              <a:latin typeface="Calibri" pitchFamily="34" charset="0"/>
            </a:endParaRPr>
          </a:p>
        </p:txBody>
      </p:sp>
      <p:sp>
        <p:nvSpPr>
          <p:cNvPr id="16" name="15 CuadroTexto"/>
          <p:cNvSpPr txBox="1">
            <a:spLocks noChangeArrowheads="1"/>
          </p:cNvSpPr>
          <p:nvPr/>
        </p:nvSpPr>
        <p:spPr bwMode="auto">
          <a:xfrm>
            <a:off x="3071813" y="2928938"/>
            <a:ext cx="4357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a:latin typeface="Calibri" pitchFamily="34" charset="0"/>
              </a:rPr>
              <a:t>Aplicando calculadora CASIO fx-82ES</a:t>
            </a:r>
            <a:endParaRPr lang="es-ES" baseline="30000">
              <a:latin typeface="Calibri" pitchFamily="34" charset="0"/>
            </a:endParaRPr>
          </a:p>
        </p:txBody>
      </p:sp>
      <p:pic>
        <p:nvPicPr>
          <p:cNvPr id="17" name="Picture 2" descr="D:\Mis imágenes\utilidades\zdjecie_b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9950" y="2736850"/>
            <a:ext cx="1901825"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17 CuadroTexto"/>
          <p:cNvSpPr txBox="1"/>
          <p:nvPr/>
        </p:nvSpPr>
        <p:spPr>
          <a:xfrm>
            <a:off x="2857500" y="3500438"/>
            <a:ext cx="4357688" cy="369887"/>
          </a:xfrm>
          <a:prstGeom prst="rect">
            <a:avLst/>
          </a:prstGeom>
          <a:noFill/>
        </p:spPr>
        <p:txBody>
          <a:bodyPr>
            <a:spAutoFit/>
          </a:bodyPr>
          <a:lstStyle/>
          <a:p>
            <a:pPr fontAlgn="auto">
              <a:spcBef>
                <a:spcPts val="0"/>
              </a:spcBef>
              <a:spcAft>
                <a:spcPts val="0"/>
              </a:spcAft>
              <a:defRPr/>
            </a:pPr>
            <a:r>
              <a:rPr lang="es-ES" dirty="0">
                <a:latin typeface="+mn-lt"/>
                <a:cs typeface="Arial" charset="0"/>
              </a:rPr>
              <a:t>Presiona:                              </a:t>
            </a:r>
            <a:r>
              <a:rPr lang="es-ES" dirty="0">
                <a:latin typeface="+mj-lt"/>
                <a:cs typeface="Arial" charset="0"/>
              </a:rPr>
              <a:t>y obtienes el valor</a:t>
            </a:r>
            <a:endParaRPr lang="es-ES" dirty="0">
              <a:latin typeface="ES03" pitchFamily="2" charset="0"/>
              <a:cs typeface="Arial" charset="0"/>
            </a:endParaRPr>
          </a:p>
        </p:txBody>
      </p:sp>
      <p:sp>
        <p:nvSpPr>
          <p:cNvPr id="19" name="18 Rectángulo"/>
          <p:cNvSpPr/>
          <p:nvPr/>
        </p:nvSpPr>
        <p:spPr>
          <a:xfrm>
            <a:off x="2428875" y="2857500"/>
            <a:ext cx="4786313" cy="27860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0" name="19 CuadroTexto"/>
          <p:cNvSpPr txBox="1">
            <a:spLocks noChangeArrowheads="1"/>
          </p:cNvSpPr>
          <p:nvPr/>
        </p:nvSpPr>
        <p:spPr bwMode="auto">
          <a:xfrm>
            <a:off x="571500" y="6000750"/>
            <a:ext cx="6715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solidFill>
                  <a:srgbClr val="FF0000"/>
                </a:solidFill>
                <a:latin typeface="Calibri" pitchFamily="34" charset="0"/>
              </a:rPr>
              <a:t>Al cabo de 9 horas habrán   19.683</a:t>
            </a:r>
            <a:r>
              <a:rPr lang="es-ES" sz="2400" baseline="30000">
                <a:solidFill>
                  <a:srgbClr val="FF0000"/>
                </a:solidFill>
                <a:latin typeface="Calibri" pitchFamily="34" charset="0"/>
              </a:rPr>
              <a:t>   </a:t>
            </a:r>
            <a:r>
              <a:rPr lang="es-ES" sz="2400">
                <a:solidFill>
                  <a:srgbClr val="FF0000"/>
                </a:solidFill>
                <a:latin typeface="Calibri" pitchFamily="34" charset="0"/>
              </a:rPr>
              <a:t>bacterias</a:t>
            </a:r>
            <a:endParaRPr lang="es-ES" sz="2400" baseline="30000">
              <a:solidFill>
                <a:srgbClr val="FF0000"/>
              </a:solidFill>
              <a:latin typeface="Calibri" pitchFamily="34" charset="0"/>
            </a:endParaRPr>
          </a:p>
        </p:txBody>
      </p:sp>
      <p:grpSp>
        <p:nvGrpSpPr>
          <p:cNvPr id="3" name="25 Grupo"/>
          <p:cNvGrpSpPr>
            <a:grpSpLocks/>
          </p:cNvGrpSpPr>
          <p:nvPr/>
        </p:nvGrpSpPr>
        <p:grpSpPr bwMode="auto">
          <a:xfrm>
            <a:off x="3857625" y="3571875"/>
            <a:ext cx="1476375" cy="219075"/>
            <a:chOff x="6572264" y="1714488"/>
            <a:chExt cx="1734981" cy="258066"/>
          </a:xfrm>
        </p:grpSpPr>
        <p:pic>
          <p:nvPicPr>
            <p:cNvPr id="14354" name="Picture 2"/>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7496996" y="1714488"/>
              <a:ext cx="361152" cy="256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5" name="Picture 3"/>
            <p:cNvPicPr>
              <a:picLocks noChangeAspect="1" noChangeArrowheads="1"/>
            </p:cNvPicPr>
            <p:nvPr/>
          </p:nvPicPr>
          <p:blipFill>
            <a:blip r:embed="rId4">
              <a:lum bright="20000"/>
              <a:extLst>
                <a:ext uri="{28A0092B-C50C-407E-A947-70E740481C1C}">
                  <a14:useLocalDpi xmlns:a14="http://schemas.microsoft.com/office/drawing/2010/main" val="0"/>
                </a:ext>
              </a:extLst>
            </a:blip>
            <a:srcRect/>
            <a:stretch>
              <a:fillRect/>
            </a:stretch>
          </p:blipFill>
          <p:spPr bwMode="auto">
            <a:xfrm>
              <a:off x="7034630" y="1714488"/>
              <a:ext cx="387504" cy="25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6" name="Picture 4"/>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6572264" y="1714490"/>
              <a:ext cx="361780" cy="255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7" name="Picture 5"/>
            <p:cNvPicPr>
              <a:picLocks noChangeAspect="1" noChangeArrowheads="1"/>
            </p:cNvPicPr>
            <p:nvPr/>
          </p:nvPicPr>
          <p:blipFill>
            <a:blip r:embed="rId6">
              <a:lum bright="20000"/>
              <a:extLst>
                <a:ext uri="{28A0092B-C50C-407E-A947-70E740481C1C}">
                  <a14:useLocalDpi xmlns:a14="http://schemas.microsoft.com/office/drawing/2010/main" val="0"/>
                </a:ext>
              </a:extLst>
            </a:blip>
            <a:srcRect/>
            <a:stretch>
              <a:fillRect/>
            </a:stretch>
          </p:blipFill>
          <p:spPr bwMode="auto">
            <a:xfrm>
              <a:off x="7929588" y="1714488"/>
              <a:ext cx="377657" cy="25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7100" y="4214813"/>
            <a:ext cx="22479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2" name="27 CuadroTexto"/>
          <p:cNvSpPr txBox="1">
            <a:spLocks noChangeArrowheads="1"/>
          </p:cNvSpPr>
          <p:nvPr/>
        </p:nvSpPr>
        <p:spPr bwMode="auto">
          <a:xfrm>
            <a:off x="500063" y="571500"/>
            <a:ext cx="80724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000" b="1">
                <a:solidFill>
                  <a:schemeClr val="bg1"/>
                </a:solidFill>
                <a:latin typeface="Calibri" pitchFamily="34" charset="0"/>
              </a:rPr>
              <a:t>Problema 1:</a:t>
            </a:r>
            <a:r>
              <a:rPr lang="es-ES" sz="2000">
                <a:solidFill>
                  <a:schemeClr val="bg1"/>
                </a:solidFill>
                <a:latin typeface="Calibri" pitchFamily="34" charset="0"/>
              </a:rPr>
              <a:t> Una bacteria cada una hora se reproduce 3 veces más que la hora anterior.</a:t>
            </a:r>
          </a:p>
          <a:p>
            <a:pPr eaLnBrk="1" hangingPunct="1"/>
            <a:r>
              <a:rPr lang="es-ES" sz="2000">
                <a:solidFill>
                  <a:schemeClr val="bg1"/>
                </a:solidFill>
                <a:latin typeface="Calibri" pitchFamily="34" charset="0"/>
              </a:rPr>
              <a:t> ¿Cuántas bacterias hay al cabo de 9 horas?</a:t>
            </a:r>
          </a:p>
        </p:txBody>
      </p:sp>
      <p:sp>
        <p:nvSpPr>
          <p:cNvPr id="28" name="27 CuadroTexto"/>
          <p:cNvSpPr txBox="1"/>
          <p:nvPr/>
        </p:nvSpPr>
        <p:spPr>
          <a:xfrm>
            <a:off x="571500" y="285750"/>
            <a:ext cx="8072438" cy="13239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lang="es-ES" sz="2000" b="1" dirty="0"/>
              <a:t>Ejemplo</a:t>
            </a:r>
            <a:endParaRPr lang="es-ES" sz="2000" dirty="0"/>
          </a:p>
          <a:p>
            <a:pPr algn="ctr" fontAlgn="auto">
              <a:spcBef>
                <a:spcPts val="0"/>
              </a:spcBef>
              <a:spcAft>
                <a:spcPts val="0"/>
              </a:spcAft>
              <a:defRPr/>
            </a:pPr>
            <a:endParaRPr lang="es-ES" sz="2000" dirty="0"/>
          </a:p>
          <a:p>
            <a:pPr fontAlgn="auto">
              <a:spcBef>
                <a:spcPts val="0"/>
              </a:spcBef>
              <a:spcAft>
                <a:spcPts val="0"/>
              </a:spcAft>
              <a:defRPr/>
            </a:pPr>
            <a:r>
              <a:rPr lang="es-ES" sz="2000" dirty="0"/>
              <a:t>Una bacteria cada una hora se reproduce 3 veces más que la hora anterior.</a:t>
            </a:r>
          </a:p>
          <a:p>
            <a:pPr fontAlgn="auto">
              <a:spcBef>
                <a:spcPts val="0"/>
              </a:spcBef>
              <a:spcAft>
                <a:spcPts val="0"/>
              </a:spcAft>
              <a:defRPr/>
            </a:pPr>
            <a:r>
              <a:rPr lang="es-ES" sz="2000" dirty="0"/>
              <a:t> ¿Cuántas bacterias hay al cabo de 9 horas?</a:t>
            </a:r>
          </a:p>
        </p:txBody>
      </p:sp>
    </p:spTree>
    <p:extLst>
      <p:ext uri="{BB962C8B-B14F-4D97-AF65-F5344CB8AC3E}">
        <p14:creationId xmlns:p14="http://schemas.microsoft.com/office/powerpoint/2010/main" val="383079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nodeType="afterGroup">
                            <p:stCondLst>
                              <p:cond delay="500"/>
                            </p:stCondLst>
                            <p:childTnLst>
                              <p:par>
                                <p:cTn id="42" presetID="10" presetClass="entr" presetSubtype="0"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2000"/>
                                        <p:tgtEl>
                                          <p:spTgt spid="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4" grpId="0"/>
      <p:bldP spid="15" grpId="0"/>
      <p:bldP spid="16" grpId="0"/>
      <p:bldP spid="18" grpId="0"/>
      <p:bldP spid="19" grpId="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571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algn="ctr" fontAlgn="auto">
              <a:spcBef>
                <a:spcPts val="0"/>
              </a:spcBef>
              <a:spcAft>
                <a:spcPts val="0"/>
              </a:spcAft>
              <a:defRPr/>
            </a:pPr>
            <a:r>
              <a:rPr lang="es-ES" dirty="0" smtClean="0">
                <a:latin typeface="+mj-lt"/>
                <a:cs typeface="+mn-cs"/>
              </a:rPr>
              <a:t>CALCULADORA</a:t>
            </a:r>
            <a:endParaRPr lang="es-ES" dirty="0">
              <a:latin typeface="+mj-lt"/>
              <a:cs typeface="+mn-cs"/>
            </a:endParaRPr>
          </a:p>
        </p:txBody>
      </p:sp>
      <p:pic>
        <p:nvPicPr>
          <p:cNvPr id="2050" name="Picture 2">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716" y="2348880"/>
            <a:ext cx="1914525" cy="384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080" y="2348880"/>
            <a:ext cx="1911312" cy="3843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0" y="571500"/>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algn="ctr" fontAlgn="auto">
              <a:spcBef>
                <a:spcPts val="0"/>
              </a:spcBef>
              <a:spcAft>
                <a:spcPts val="0"/>
              </a:spcAft>
              <a:defRPr/>
            </a:pPr>
            <a:r>
              <a:rPr lang="es-ES" dirty="0">
                <a:latin typeface="+mj-lt"/>
                <a:cs typeface="+mn-cs"/>
              </a:rPr>
              <a:t>Realizar la siguientes operaciones con la calculadora</a:t>
            </a:r>
          </a:p>
        </p:txBody>
      </p:sp>
      <p:pic>
        <p:nvPicPr>
          <p:cNvPr id="8195" name="Picture 1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500" y="1285875"/>
            <a:ext cx="131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1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14688" y="1285875"/>
            <a:ext cx="16192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72250" y="1266825"/>
            <a:ext cx="16478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71625" y="2071688"/>
            <a:ext cx="17526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21"/>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57750" y="2143125"/>
            <a:ext cx="1628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6" name="7 CuadroTexto"/>
          <p:cNvSpPr txBox="1">
            <a:spLocks noChangeArrowheads="1"/>
          </p:cNvSpPr>
          <p:nvPr/>
        </p:nvSpPr>
        <p:spPr bwMode="auto">
          <a:xfrm>
            <a:off x="428625" y="3500438"/>
            <a:ext cx="328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solidFill>
                  <a:srgbClr val="0070C0"/>
                </a:solidFill>
                <a:latin typeface="Constantia" pitchFamily="18" charset="0"/>
              </a:rPr>
              <a:t>Un tercio al cuadrado</a:t>
            </a:r>
          </a:p>
        </p:txBody>
      </p:sp>
      <p:sp>
        <p:nvSpPr>
          <p:cNvPr id="9237" name="7 CuadroTexto"/>
          <p:cNvSpPr txBox="1">
            <a:spLocks noChangeArrowheads="1"/>
          </p:cNvSpPr>
          <p:nvPr/>
        </p:nvSpPr>
        <p:spPr bwMode="auto">
          <a:xfrm>
            <a:off x="4929188" y="3500438"/>
            <a:ext cx="3000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solidFill>
                  <a:srgbClr val="0070C0"/>
                </a:solidFill>
                <a:latin typeface="Constantia" pitchFamily="18" charset="0"/>
              </a:rPr>
              <a:t>Tres quintos al cubo</a:t>
            </a:r>
          </a:p>
        </p:txBody>
      </p:sp>
      <p:sp>
        <p:nvSpPr>
          <p:cNvPr id="9238" name="7 CuadroTexto"/>
          <p:cNvSpPr txBox="1">
            <a:spLocks noChangeArrowheads="1"/>
          </p:cNvSpPr>
          <p:nvPr/>
        </p:nvSpPr>
        <p:spPr bwMode="auto">
          <a:xfrm>
            <a:off x="1643063" y="5214938"/>
            <a:ext cx="5286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solidFill>
                  <a:srgbClr val="0070C0"/>
                </a:solidFill>
                <a:latin typeface="Constantia" pitchFamily="18" charset="0"/>
              </a:rPr>
              <a:t>Tres cuartos elevado a menos tres</a:t>
            </a:r>
          </a:p>
        </p:txBody>
      </p:sp>
      <p:pic>
        <p:nvPicPr>
          <p:cNvPr id="8203" name="Picture 2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85875" y="4000500"/>
            <a:ext cx="12763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4" name="Picture 25"/>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0688" y="4000500"/>
            <a:ext cx="16383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Picture 27"/>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43250" y="5715000"/>
            <a:ext cx="1628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28 Rectángulo redondeado"/>
          <p:cNvSpPr/>
          <p:nvPr/>
        </p:nvSpPr>
        <p:spPr>
          <a:xfrm>
            <a:off x="500063" y="1214438"/>
            <a:ext cx="714375" cy="5715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0" name="29 Rectángulo redondeado"/>
          <p:cNvSpPr/>
          <p:nvPr/>
        </p:nvSpPr>
        <p:spPr>
          <a:xfrm>
            <a:off x="1285875" y="1214438"/>
            <a:ext cx="714375" cy="5715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1" name="30 Rectángulo redondeado"/>
          <p:cNvSpPr/>
          <p:nvPr/>
        </p:nvSpPr>
        <p:spPr>
          <a:xfrm>
            <a:off x="3143250" y="1214438"/>
            <a:ext cx="1000125" cy="5715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2" name="31 Rectángulo redondeado"/>
          <p:cNvSpPr/>
          <p:nvPr/>
        </p:nvSpPr>
        <p:spPr>
          <a:xfrm>
            <a:off x="4143375" y="1214438"/>
            <a:ext cx="1000125" cy="5715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3" name="32 Rectángulo redondeado"/>
          <p:cNvSpPr/>
          <p:nvPr/>
        </p:nvSpPr>
        <p:spPr>
          <a:xfrm>
            <a:off x="6500813" y="1143000"/>
            <a:ext cx="1285875" cy="5715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4" name="33 Rectángulo redondeado"/>
          <p:cNvSpPr/>
          <p:nvPr/>
        </p:nvSpPr>
        <p:spPr>
          <a:xfrm>
            <a:off x="7858125" y="1143000"/>
            <a:ext cx="1000125" cy="5715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5" name="34 Rectángulo redondeado"/>
          <p:cNvSpPr/>
          <p:nvPr/>
        </p:nvSpPr>
        <p:spPr>
          <a:xfrm>
            <a:off x="1428750" y="2000250"/>
            <a:ext cx="1428750" cy="1143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6" name="35 Rectángulo redondeado"/>
          <p:cNvSpPr/>
          <p:nvPr/>
        </p:nvSpPr>
        <p:spPr>
          <a:xfrm>
            <a:off x="2928938" y="2000250"/>
            <a:ext cx="714375" cy="1143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7" name="36 Rectángulo redondeado"/>
          <p:cNvSpPr/>
          <p:nvPr/>
        </p:nvSpPr>
        <p:spPr>
          <a:xfrm>
            <a:off x="4643438" y="2071688"/>
            <a:ext cx="1428750" cy="1143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8" name="37 Rectángulo redondeado"/>
          <p:cNvSpPr/>
          <p:nvPr/>
        </p:nvSpPr>
        <p:spPr>
          <a:xfrm>
            <a:off x="6072188" y="2000250"/>
            <a:ext cx="714375" cy="1143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9" name="38 Rectángulo redondeado"/>
          <p:cNvSpPr/>
          <p:nvPr/>
        </p:nvSpPr>
        <p:spPr>
          <a:xfrm>
            <a:off x="857250" y="3929063"/>
            <a:ext cx="1428750" cy="1143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0" name="39 Rectángulo redondeado"/>
          <p:cNvSpPr/>
          <p:nvPr/>
        </p:nvSpPr>
        <p:spPr>
          <a:xfrm>
            <a:off x="2286000" y="3929063"/>
            <a:ext cx="714375" cy="1143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1" name="40 Rectángulo redondeado"/>
          <p:cNvSpPr/>
          <p:nvPr/>
        </p:nvSpPr>
        <p:spPr>
          <a:xfrm>
            <a:off x="5072063" y="4000500"/>
            <a:ext cx="1428750" cy="100012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2" name="41 Rectángulo redondeado"/>
          <p:cNvSpPr/>
          <p:nvPr/>
        </p:nvSpPr>
        <p:spPr>
          <a:xfrm>
            <a:off x="6500813" y="3857625"/>
            <a:ext cx="714375" cy="1143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3" name="42 Rectángulo redondeado"/>
          <p:cNvSpPr/>
          <p:nvPr/>
        </p:nvSpPr>
        <p:spPr>
          <a:xfrm>
            <a:off x="3000375" y="5715000"/>
            <a:ext cx="1285875" cy="1143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4" name="43 Rectángulo redondeado"/>
          <p:cNvSpPr/>
          <p:nvPr/>
        </p:nvSpPr>
        <p:spPr>
          <a:xfrm>
            <a:off x="4357688" y="5715000"/>
            <a:ext cx="714375" cy="1143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Tree>
    <p:extLst>
      <p:ext uri="{BB962C8B-B14F-4D97-AF65-F5344CB8AC3E}">
        <p14:creationId xmlns:p14="http://schemas.microsoft.com/office/powerpoint/2010/main" val="3146169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0" nodeType="clickEffect">
                                  <p:stCondLst>
                                    <p:cond delay="0"/>
                                  </p:stCondLst>
                                  <p:childTnLst>
                                    <p:animEffect transition="out" filter="fade">
                                      <p:cBhvr>
                                        <p:cTn id="11" dur="2000"/>
                                        <p:tgtEl>
                                          <p:spTgt spid="29"/>
                                        </p:tgtEl>
                                      </p:cBhvr>
                                    </p:animEffect>
                                    <p:set>
                                      <p:cBhvr>
                                        <p:cTn id="12" dur="1" fill="hold">
                                          <p:stCondLst>
                                            <p:cond delay="1999"/>
                                          </p:stCondLst>
                                        </p:cTn>
                                        <p:tgtEl>
                                          <p:spTgt spid="2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0" nodeType="clickEffect">
                                  <p:stCondLst>
                                    <p:cond delay="0"/>
                                  </p:stCondLst>
                                  <p:childTnLst>
                                    <p:animEffect transition="out" filter="fade">
                                      <p:cBhvr>
                                        <p:cTn id="16" dur="2000"/>
                                        <p:tgtEl>
                                          <p:spTgt spid="30"/>
                                        </p:tgtEl>
                                      </p:cBhvr>
                                    </p:animEffect>
                                    <p:set>
                                      <p:cBhvr>
                                        <p:cTn id="17" dur="1" fill="hold">
                                          <p:stCondLst>
                                            <p:cond delay="1999"/>
                                          </p:stCondLst>
                                        </p:cTn>
                                        <p:tgtEl>
                                          <p:spTgt spid="30"/>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0" nodeType="clickEffect">
                                  <p:stCondLst>
                                    <p:cond delay="0"/>
                                  </p:stCondLst>
                                  <p:childTnLst>
                                    <p:animEffect transition="out" filter="fade">
                                      <p:cBhvr>
                                        <p:cTn id="21" dur="2000"/>
                                        <p:tgtEl>
                                          <p:spTgt spid="31"/>
                                        </p:tgtEl>
                                      </p:cBhvr>
                                    </p:animEffect>
                                    <p:set>
                                      <p:cBhvr>
                                        <p:cTn id="22" dur="1" fill="hold">
                                          <p:stCondLst>
                                            <p:cond delay="1999"/>
                                          </p:stCondLst>
                                        </p:cTn>
                                        <p:tgtEl>
                                          <p:spTgt spid="31"/>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grpId="0" nodeType="clickEffect">
                                  <p:stCondLst>
                                    <p:cond delay="0"/>
                                  </p:stCondLst>
                                  <p:childTnLst>
                                    <p:animEffect transition="out" filter="fade">
                                      <p:cBhvr>
                                        <p:cTn id="26" dur="2000"/>
                                        <p:tgtEl>
                                          <p:spTgt spid="32"/>
                                        </p:tgtEl>
                                      </p:cBhvr>
                                    </p:animEffect>
                                    <p:set>
                                      <p:cBhvr>
                                        <p:cTn id="27" dur="1" fill="hold">
                                          <p:stCondLst>
                                            <p:cond delay="1999"/>
                                          </p:stCondLst>
                                        </p:cTn>
                                        <p:tgtEl>
                                          <p:spTgt spid="32"/>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xit" presetSubtype="0" fill="hold" grpId="0" nodeType="clickEffect">
                                  <p:stCondLst>
                                    <p:cond delay="0"/>
                                  </p:stCondLst>
                                  <p:childTnLst>
                                    <p:animEffect transition="out" filter="fade">
                                      <p:cBhvr>
                                        <p:cTn id="31" dur="2000"/>
                                        <p:tgtEl>
                                          <p:spTgt spid="33"/>
                                        </p:tgtEl>
                                      </p:cBhvr>
                                    </p:animEffect>
                                    <p:set>
                                      <p:cBhvr>
                                        <p:cTn id="32" dur="1" fill="hold">
                                          <p:stCondLst>
                                            <p:cond delay="1999"/>
                                          </p:stCondLst>
                                        </p:cTn>
                                        <p:tgtEl>
                                          <p:spTgt spid="33"/>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xit" presetSubtype="0" fill="hold" grpId="0" nodeType="clickEffect">
                                  <p:stCondLst>
                                    <p:cond delay="0"/>
                                  </p:stCondLst>
                                  <p:childTnLst>
                                    <p:animEffect transition="out" filter="fade">
                                      <p:cBhvr>
                                        <p:cTn id="36" dur="2000"/>
                                        <p:tgtEl>
                                          <p:spTgt spid="34"/>
                                        </p:tgtEl>
                                      </p:cBhvr>
                                    </p:animEffect>
                                    <p:set>
                                      <p:cBhvr>
                                        <p:cTn id="37" dur="1" fill="hold">
                                          <p:stCondLst>
                                            <p:cond delay="1999"/>
                                          </p:stCondLst>
                                        </p:cTn>
                                        <p:tgtEl>
                                          <p:spTgt spid="34"/>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grpId="0" nodeType="clickEffect">
                                  <p:stCondLst>
                                    <p:cond delay="0"/>
                                  </p:stCondLst>
                                  <p:childTnLst>
                                    <p:animEffect transition="out" filter="fade">
                                      <p:cBhvr>
                                        <p:cTn id="41" dur="2000"/>
                                        <p:tgtEl>
                                          <p:spTgt spid="35"/>
                                        </p:tgtEl>
                                      </p:cBhvr>
                                    </p:animEffect>
                                    <p:set>
                                      <p:cBhvr>
                                        <p:cTn id="42" dur="1" fill="hold">
                                          <p:stCondLst>
                                            <p:cond delay="1999"/>
                                          </p:stCondLst>
                                        </p:cTn>
                                        <p:tgtEl>
                                          <p:spTgt spid="35"/>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xit" presetSubtype="0" fill="hold" grpId="0" nodeType="clickEffect">
                                  <p:stCondLst>
                                    <p:cond delay="0"/>
                                  </p:stCondLst>
                                  <p:childTnLst>
                                    <p:animEffect transition="out" filter="fade">
                                      <p:cBhvr>
                                        <p:cTn id="46" dur="2000"/>
                                        <p:tgtEl>
                                          <p:spTgt spid="36"/>
                                        </p:tgtEl>
                                      </p:cBhvr>
                                    </p:animEffect>
                                    <p:set>
                                      <p:cBhvr>
                                        <p:cTn id="47" dur="1" fill="hold">
                                          <p:stCondLst>
                                            <p:cond delay="1999"/>
                                          </p:stCondLst>
                                        </p:cTn>
                                        <p:tgtEl>
                                          <p:spTgt spid="36"/>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xit" presetSubtype="0" fill="hold" grpId="0" nodeType="clickEffect">
                                  <p:stCondLst>
                                    <p:cond delay="0"/>
                                  </p:stCondLst>
                                  <p:childTnLst>
                                    <p:animEffect transition="out" filter="fade">
                                      <p:cBhvr>
                                        <p:cTn id="51" dur="2000"/>
                                        <p:tgtEl>
                                          <p:spTgt spid="37"/>
                                        </p:tgtEl>
                                      </p:cBhvr>
                                    </p:animEffect>
                                    <p:set>
                                      <p:cBhvr>
                                        <p:cTn id="52" dur="1" fill="hold">
                                          <p:stCondLst>
                                            <p:cond delay="1999"/>
                                          </p:stCondLst>
                                        </p:cTn>
                                        <p:tgtEl>
                                          <p:spTgt spid="37"/>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xit" presetSubtype="0" fill="hold" grpId="0" nodeType="clickEffect">
                                  <p:stCondLst>
                                    <p:cond delay="0"/>
                                  </p:stCondLst>
                                  <p:childTnLst>
                                    <p:animEffect transition="out" filter="fade">
                                      <p:cBhvr>
                                        <p:cTn id="56" dur="2000"/>
                                        <p:tgtEl>
                                          <p:spTgt spid="38"/>
                                        </p:tgtEl>
                                      </p:cBhvr>
                                    </p:animEffect>
                                    <p:set>
                                      <p:cBhvr>
                                        <p:cTn id="57" dur="1" fill="hold">
                                          <p:stCondLst>
                                            <p:cond delay="1999"/>
                                          </p:stCondLst>
                                        </p:cTn>
                                        <p:tgtEl>
                                          <p:spTgt spid="38"/>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236"/>
                                        </p:tgtEl>
                                        <p:attrNameLst>
                                          <p:attrName>style.visibility</p:attrName>
                                        </p:attrNameLst>
                                      </p:cBhvr>
                                      <p:to>
                                        <p:strVal val="visible"/>
                                      </p:to>
                                    </p:set>
                                    <p:animEffect transition="in" filter="fade">
                                      <p:cBhvr>
                                        <p:cTn id="62" dur="2000"/>
                                        <p:tgtEl>
                                          <p:spTgt spid="923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xit" presetSubtype="0" fill="hold" grpId="0" nodeType="clickEffect">
                                  <p:stCondLst>
                                    <p:cond delay="0"/>
                                  </p:stCondLst>
                                  <p:childTnLst>
                                    <p:animEffect transition="out" filter="fade">
                                      <p:cBhvr>
                                        <p:cTn id="66" dur="2000"/>
                                        <p:tgtEl>
                                          <p:spTgt spid="39"/>
                                        </p:tgtEl>
                                      </p:cBhvr>
                                    </p:animEffect>
                                    <p:set>
                                      <p:cBhvr>
                                        <p:cTn id="67" dur="1" fill="hold">
                                          <p:stCondLst>
                                            <p:cond delay="1999"/>
                                          </p:stCondLst>
                                        </p:cTn>
                                        <p:tgtEl>
                                          <p:spTgt spid="39"/>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xit" presetSubtype="0" fill="hold" grpId="0" nodeType="clickEffect">
                                  <p:stCondLst>
                                    <p:cond delay="0"/>
                                  </p:stCondLst>
                                  <p:childTnLst>
                                    <p:animEffect transition="out" filter="fade">
                                      <p:cBhvr>
                                        <p:cTn id="71" dur="2000"/>
                                        <p:tgtEl>
                                          <p:spTgt spid="40"/>
                                        </p:tgtEl>
                                      </p:cBhvr>
                                    </p:animEffect>
                                    <p:set>
                                      <p:cBhvr>
                                        <p:cTn id="72" dur="1" fill="hold">
                                          <p:stCondLst>
                                            <p:cond delay="1999"/>
                                          </p:stCondLst>
                                        </p:cTn>
                                        <p:tgtEl>
                                          <p:spTgt spid="40"/>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9237"/>
                                        </p:tgtEl>
                                        <p:attrNameLst>
                                          <p:attrName>style.visibility</p:attrName>
                                        </p:attrNameLst>
                                      </p:cBhvr>
                                      <p:to>
                                        <p:strVal val="visible"/>
                                      </p:to>
                                    </p:set>
                                    <p:animEffect transition="in" filter="fade">
                                      <p:cBhvr>
                                        <p:cTn id="77" dur="2000"/>
                                        <p:tgtEl>
                                          <p:spTgt spid="923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xit" presetSubtype="0" fill="hold" grpId="0" nodeType="clickEffect">
                                  <p:stCondLst>
                                    <p:cond delay="0"/>
                                  </p:stCondLst>
                                  <p:childTnLst>
                                    <p:animEffect transition="out" filter="fade">
                                      <p:cBhvr>
                                        <p:cTn id="81" dur="2000"/>
                                        <p:tgtEl>
                                          <p:spTgt spid="41"/>
                                        </p:tgtEl>
                                      </p:cBhvr>
                                    </p:animEffect>
                                    <p:set>
                                      <p:cBhvr>
                                        <p:cTn id="82" dur="1" fill="hold">
                                          <p:stCondLst>
                                            <p:cond delay="1999"/>
                                          </p:stCondLst>
                                        </p:cTn>
                                        <p:tgtEl>
                                          <p:spTgt spid="41"/>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xit" presetSubtype="0" fill="hold" grpId="0" nodeType="clickEffect">
                                  <p:stCondLst>
                                    <p:cond delay="0"/>
                                  </p:stCondLst>
                                  <p:childTnLst>
                                    <p:animEffect transition="out" filter="fade">
                                      <p:cBhvr>
                                        <p:cTn id="86" dur="2000"/>
                                        <p:tgtEl>
                                          <p:spTgt spid="42"/>
                                        </p:tgtEl>
                                      </p:cBhvr>
                                    </p:animEffect>
                                    <p:set>
                                      <p:cBhvr>
                                        <p:cTn id="87" dur="1" fill="hold">
                                          <p:stCondLst>
                                            <p:cond delay="1999"/>
                                          </p:stCondLst>
                                        </p:cTn>
                                        <p:tgtEl>
                                          <p:spTgt spid="42"/>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9238"/>
                                        </p:tgtEl>
                                        <p:attrNameLst>
                                          <p:attrName>style.visibility</p:attrName>
                                        </p:attrNameLst>
                                      </p:cBhvr>
                                      <p:to>
                                        <p:strVal val="visible"/>
                                      </p:to>
                                    </p:set>
                                    <p:animEffect transition="in" filter="fade">
                                      <p:cBhvr>
                                        <p:cTn id="92" dur="2000"/>
                                        <p:tgtEl>
                                          <p:spTgt spid="923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xit" presetSubtype="0" fill="hold" grpId="0" nodeType="clickEffect">
                                  <p:stCondLst>
                                    <p:cond delay="0"/>
                                  </p:stCondLst>
                                  <p:childTnLst>
                                    <p:animEffect transition="out" filter="fade">
                                      <p:cBhvr>
                                        <p:cTn id="96" dur="2000"/>
                                        <p:tgtEl>
                                          <p:spTgt spid="43"/>
                                        </p:tgtEl>
                                      </p:cBhvr>
                                    </p:animEffect>
                                    <p:set>
                                      <p:cBhvr>
                                        <p:cTn id="97" dur="1" fill="hold">
                                          <p:stCondLst>
                                            <p:cond delay="1999"/>
                                          </p:stCondLst>
                                        </p:cTn>
                                        <p:tgtEl>
                                          <p:spTgt spid="43"/>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0" presetClass="exit" presetSubtype="0" fill="hold" grpId="0" nodeType="clickEffect">
                                  <p:stCondLst>
                                    <p:cond delay="0"/>
                                  </p:stCondLst>
                                  <p:childTnLst>
                                    <p:animEffect transition="out" filter="fade">
                                      <p:cBhvr>
                                        <p:cTn id="101" dur="2000"/>
                                        <p:tgtEl>
                                          <p:spTgt spid="44"/>
                                        </p:tgtEl>
                                      </p:cBhvr>
                                    </p:animEffect>
                                    <p:set>
                                      <p:cBhvr>
                                        <p:cTn id="102" dur="1" fill="hold">
                                          <p:stCondLst>
                                            <p:cond delay="19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236" grpId="0"/>
      <p:bldP spid="9237" grpId="0"/>
      <p:bldP spid="923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88526" y="1837267"/>
            <a:ext cx="7735808" cy="5139869"/>
          </a:xfrm>
          <a:prstGeom prst="rect">
            <a:avLst/>
          </a:prstGeom>
          <a:noFill/>
        </p:spPr>
        <p:txBody>
          <a:bodyPr wrap="square" rtlCol="0">
            <a:spAutoFit/>
          </a:bodyPr>
          <a:lstStyle/>
          <a:p>
            <a:endParaRPr lang="es-ES_tradnl" sz="2000" dirty="0"/>
          </a:p>
          <a:p>
            <a:r>
              <a:rPr lang="es-ES_tradnl" sz="2000" b="1" dirty="0" smtClean="0"/>
              <a:t>Solución.</a:t>
            </a:r>
          </a:p>
          <a:p>
            <a:endParaRPr lang="es-ES_tradnl" sz="2000" b="1" dirty="0"/>
          </a:p>
          <a:p>
            <a:r>
              <a:rPr lang="es-ES_tradnl" sz="2000" dirty="0" smtClean="0"/>
              <a:t>Como cada tarro contiene 4 pelotas y en una caja hay 4 tarros, entonces en una caja hay 4·4=4</a:t>
            </a:r>
            <a:r>
              <a:rPr lang="es-ES_tradnl" sz="2000" baseline="30000" dirty="0" smtClean="0"/>
              <a:t>2</a:t>
            </a:r>
            <a:r>
              <a:rPr lang="es-ES_tradnl" sz="2000" dirty="0" smtClean="0"/>
              <a:t> pelotas. </a:t>
            </a:r>
          </a:p>
          <a:p>
            <a:endParaRPr lang="es-ES_tradnl" sz="2000" dirty="0"/>
          </a:p>
          <a:p>
            <a:r>
              <a:rPr lang="es-ES_tradnl" sz="2000" dirty="0" smtClean="0"/>
              <a:t>Por otro lado si se venden cuatro cajas diarias entonces se venden 4·4</a:t>
            </a:r>
            <a:r>
              <a:rPr lang="es-ES_tradnl" sz="2000" baseline="30000" dirty="0" smtClean="0"/>
              <a:t>2</a:t>
            </a:r>
            <a:r>
              <a:rPr lang="es-ES_tradnl" sz="2000" dirty="0" smtClean="0"/>
              <a:t>=4</a:t>
            </a:r>
            <a:r>
              <a:rPr lang="es-ES_tradnl" sz="2000" baseline="30000" dirty="0" smtClean="0"/>
              <a:t>3</a:t>
            </a:r>
            <a:r>
              <a:rPr lang="es-ES_tradnl" sz="2000" dirty="0" smtClean="0"/>
              <a:t> pelotas diariamente. </a:t>
            </a:r>
          </a:p>
          <a:p>
            <a:endParaRPr lang="es-ES_tradnl" sz="2000" dirty="0"/>
          </a:p>
          <a:p>
            <a:r>
              <a:rPr lang="es-ES_tradnl" sz="2000" dirty="0" smtClean="0"/>
              <a:t>Finalmente podemos concluir que en 4 días se venden 4·4</a:t>
            </a:r>
            <a:r>
              <a:rPr lang="es-ES_tradnl" sz="2000" baseline="30000" dirty="0" smtClean="0"/>
              <a:t>3</a:t>
            </a:r>
            <a:r>
              <a:rPr lang="es-ES_tradnl" sz="2000" dirty="0" smtClean="0"/>
              <a:t>=4</a:t>
            </a:r>
            <a:r>
              <a:rPr lang="es-ES_tradnl" sz="2000" baseline="30000" dirty="0" smtClean="0"/>
              <a:t>4</a:t>
            </a:r>
            <a:r>
              <a:rPr lang="es-ES_tradnl" sz="2000" dirty="0" smtClean="0"/>
              <a:t> pelotas.</a:t>
            </a:r>
            <a:endParaRPr lang="es-ES" sz="2000" dirty="0" smtClean="0"/>
          </a:p>
          <a:p>
            <a:endParaRPr lang="es-ES" dirty="0" smtClean="0"/>
          </a:p>
          <a:p>
            <a:endParaRPr lang="es-ES" dirty="0"/>
          </a:p>
          <a:p>
            <a:endParaRPr lang="es-ES" dirty="0" smtClean="0"/>
          </a:p>
          <a:p>
            <a:endParaRPr lang="es-ES" dirty="0"/>
          </a:p>
          <a:p>
            <a:endParaRPr lang="es-ES" dirty="0" smtClean="0"/>
          </a:p>
          <a:p>
            <a:endParaRPr lang="es-ES" dirty="0"/>
          </a:p>
        </p:txBody>
      </p:sp>
      <p:sp>
        <p:nvSpPr>
          <p:cNvPr id="3" name="2 CuadroTexto"/>
          <p:cNvSpPr txBox="1"/>
          <p:nvPr/>
        </p:nvSpPr>
        <p:spPr>
          <a:xfrm>
            <a:off x="571500" y="285750"/>
            <a:ext cx="8072438" cy="13239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lang="es-ES" sz="2000" b="1" dirty="0"/>
              <a:t>Ejemplo</a:t>
            </a:r>
            <a:endParaRPr lang="es-ES" sz="2000" dirty="0"/>
          </a:p>
          <a:p>
            <a:pPr algn="ctr" fontAlgn="auto">
              <a:spcBef>
                <a:spcPts val="0"/>
              </a:spcBef>
              <a:spcAft>
                <a:spcPts val="0"/>
              </a:spcAft>
              <a:defRPr/>
            </a:pPr>
            <a:endParaRPr lang="es-ES" sz="2000" dirty="0"/>
          </a:p>
          <a:p>
            <a:r>
              <a:rPr lang="es-CL" sz="2000" dirty="0" smtClean="0"/>
              <a:t>En </a:t>
            </a:r>
            <a:r>
              <a:rPr lang="es-CL" sz="2000" dirty="0"/>
              <a:t>una caja vienen 4 tarros de pelotas de tenis y en cada tarro hay 4 pelotas. Si se venden 4 cajas diarias. ¿Cuántas se venden en 4 días?</a:t>
            </a:r>
            <a:r>
              <a:rPr lang="es-ES_tradnl" sz="2000" dirty="0"/>
              <a:t> </a:t>
            </a:r>
          </a:p>
        </p:txBody>
      </p:sp>
    </p:spTree>
    <p:extLst>
      <p:ext uri="{BB962C8B-B14F-4D97-AF65-F5344CB8AC3E}">
        <p14:creationId xmlns:p14="http://schemas.microsoft.com/office/powerpoint/2010/main" val="203194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CuadroTexto"/>
          <p:cNvSpPr txBox="1"/>
          <p:nvPr/>
        </p:nvSpPr>
        <p:spPr>
          <a:xfrm>
            <a:off x="0" y="0"/>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Repaso  Guía </a:t>
            </a:r>
            <a:r>
              <a:rPr lang="es-ES" dirty="0" smtClean="0">
                <a:latin typeface="+mj-lt"/>
                <a:cs typeface="+mn-cs"/>
              </a:rPr>
              <a:t>N°3 </a:t>
            </a:r>
            <a:endParaRPr lang="es-ES" dirty="0">
              <a:latin typeface="+mj-lt"/>
              <a:cs typeface="+mn-cs"/>
            </a:endParaRPr>
          </a:p>
        </p:txBody>
      </p:sp>
      <p:sp>
        <p:nvSpPr>
          <p:cNvPr id="20" name="19 Rectángulo"/>
          <p:cNvSpPr/>
          <p:nvPr/>
        </p:nvSpPr>
        <p:spPr>
          <a:xfrm>
            <a:off x="583850" y="2065412"/>
            <a:ext cx="4896544"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2000" dirty="0" smtClean="0">
                <a:solidFill>
                  <a:schemeClr val="tx2">
                    <a:lumMod val="75000"/>
                  </a:schemeClr>
                </a:solidFill>
              </a:rPr>
              <a:t>R: 62 ml</a:t>
            </a:r>
            <a:endParaRPr lang="es-ES" sz="2000" dirty="0">
              <a:solidFill>
                <a:schemeClr val="tx2">
                  <a:lumMod val="75000"/>
                </a:schemeClr>
              </a:solidFill>
            </a:endParaRPr>
          </a:p>
        </p:txBody>
      </p:sp>
      <p:sp>
        <p:nvSpPr>
          <p:cNvPr id="21" name="20 Rectángulo"/>
          <p:cNvSpPr/>
          <p:nvPr/>
        </p:nvSpPr>
        <p:spPr>
          <a:xfrm>
            <a:off x="374061" y="556223"/>
            <a:ext cx="4896544"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1600" dirty="0" smtClean="0">
                <a:solidFill>
                  <a:schemeClr val="tx2">
                    <a:lumMod val="75000"/>
                  </a:schemeClr>
                </a:solidFill>
              </a:rPr>
              <a:t>Ejercicio N° 1</a:t>
            </a:r>
            <a:endParaRPr lang="es-ES" sz="1600" dirty="0">
              <a:solidFill>
                <a:schemeClr val="tx2">
                  <a:lumMod val="75000"/>
                </a:schemeClr>
              </a:solidFill>
            </a:endParaRPr>
          </a:p>
        </p:txBody>
      </p:sp>
      <p:sp>
        <p:nvSpPr>
          <p:cNvPr id="22" name="21 Rectángulo"/>
          <p:cNvSpPr/>
          <p:nvPr/>
        </p:nvSpPr>
        <p:spPr>
          <a:xfrm>
            <a:off x="395536" y="2713484"/>
            <a:ext cx="4896544"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1600" dirty="0" smtClean="0">
                <a:solidFill>
                  <a:schemeClr val="tx2">
                    <a:lumMod val="75000"/>
                  </a:schemeClr>
                </a:solidFill>
              </a:rPr>
              <a:t>Ejercicio N° 2</a:t>
            </a:r>
            <a:endParaRPr lang="es-ES" sz="1600" dirty="0">
              <a:solidFill>
                <a:schemeClr val="tx2">
                  <a:lumMod val="75000"/>
                </a:schemeClr>
              </a:solidFill>
            </a:endParaRPr>
          </a:p>
        </p:txBody>
      </p:sp>
      <p:sp>
        <p:nvSpPr>
          <p:cNvPr id="23" name="22 Rectángulo"/>
          <p:cNvSpPr/>
          <p:nvPr/>
        </p:nvSpPr>
        <p:spPr>
          <a:xfrm>
            <a:off x="431342" y="4581128"/>
            <a:ext cx="4896544"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1600" dirty="0" smtClean="0">
                <a:solidFill>
                  <a:schemeClr val="tx2">
                    <a:lumMod val="75000"/>
                  </a:schemeClr>
                </a:solidFill>
              </a:rPr>
              <a:t>Ejercicio N° 3</a:t>
            </a:r>
            <a:endParaRPr lang="es-ES" sz="1600" dirty="0">
              <a:solidFill>
                <a:schemeClr val="tx2">
                  <a:lumMod val="75000"/>
                </a:schemeClr>
              </a:solidFill>
            </a:endParaRPr>
          </a:p>
        </p:txBody>
      </p:sp>
      <p:sp>
        <p:nvSpPr>
          <p:cNvPr id="24" name="23 Rectángulo"/>
          <p:cNvSpPr/>
          <p:nvPr/>
        </p:nvSpPr>
        <p:spPr>
          <a:xfrm>
            <a:off x="539552" y="4005064"/>
            <a:ext cx="4896544"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2000" dirty="0" smtClean="0">
                <a:solidFill>
                  <a:schemeClr val="tx2">
                    <a:lumMod val="75000"/>
                  </a:schemeClr>
                </a:solidFill>
              </a:rPr>
              <a:t>R: 250</a:t>
            </a:r>
            <a:endParaRPr lang="es-ES" sz="2000" dirty="0">
              <a:solidFill>
                <a:schemeClr val="tx2">
                  <a:lumMod val="75000"/>
                </a:schemeClr>
              </a:solidFill>
            </a:endParaRPr>
          </a:p>
        </p:txBody>
      </p:sp>
      <p:sp>
        <p:nvSpPr>
          <p:cNvPr id="25" name="24 Rectángulo"/>
          <p:cNvSpPr/>
          <p:nvPr/>
        </p:nvSpPr>
        <p:spPr>
          <a:xfrm>
            <a:off x="539552" y="5665812"/>
            <a:ext cx="4896544"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2000" dirty="0" smtClean="0">
                <a:solidFill>
                  <a:schemeClr val="tx2">
                    <a:lumMod val="75000"/>
                  </a:schemeClr>
                </a:solidFill>
              </a:rPr>
              <a:t>R: 86,25</a:t>
            </a:r>
            <a:endParaRPr lang="es-ES" sz="2000" dirty="0">
              <a:solidFill>
                <a:schemeClr val="tx2">
                  <a:lumMod val="75000"/>
                </a:schemeClr>
              </a:solidFill>
            </a:endParaRPr>
          </a:p>
        </p:txBody>
      </p:sp>
      <p:sp>
        <p:nvSpPr>
          <p:cNvPr id="2" name="1 Rectángulo"/>
          <p:cNvSpPr/>
          <p:nvPr/>
        </p:nvSpPr>
        <p:spPr>
          <a:xfrm>
            <a:off x="698605" y="980728"/>
            <a:ext cx="7904216" cy="830997"/>
          </a:xfrm>
          <a:prstGeom prst="rect">
            <a:avLst/>
          </a:prstGeom>
        </p:spPr>
        <p:txBody>
          <a:bodyPr wrap="square">
            <a:spAutoFit/>
          </a:bodyPr>
          <a:lstStyle/>
          <a:p>
            <a:pPr lvl="0"/>
            <a:r>
              <a:rPr lang="es-ES_tradnl" sz="1600" dirty="0">
                <a:solidFill>
                  <a:schemeClr val="tx2">
                    <a:lumMod val="75000"/>
                  </a:schemeClr>
                </a:solidFill>
                <a:latin typeface="+mn-lt"/>
                <a:cs typeface="+mn-cs"/>
              </a:rPr>
              <a:t>Un médico recetó a un paciente una dosis de medicamento de un comprimido de 3,1 miligramos, 4 veces al día, durante cinco días. ¿Qué cantidad de miligramos de medicamento tomará en total la paciente?</a:t>
            </a:r>
            <a:endParaRPr lang="es-CL" sz="1600" dirty="0">
              <a:solidFill>
                <a:schemeClr val="tx2">
                  <a:lumMod val="75000"/>
                </a:schemeClr>
              </a:solidFill>
              <a:latin typeface="+mn-lt"/>
              <a:cs typeface="+mn-cs"/>
            </a:endParaRPr>
          </a:p>
        </p:txBody>
      </p:sp>
      <p:sp>
        <p:nvSpPr>
          <p:cNvPr id="3" name="2 Rectángulo"/>
          <p:cNvSpPr/>
          <p:nvPr/>
        </p:nvSpPr>
        <p:spPr>
          <a:xfrm>
            <a:off x="519336" y="3139753"/>
            <a:ext cx="7732566" cy="830997"/>
          </a:xfrm>
          <a:prstGeom prst="rect">
            <a:avLst/>
          </a:prstGeom>
        </p:spPr>
        <p:txBody>
          <a:bodyPr wrap="square">
            <a:spAutoFit/>
          </a:bodyPr>
          <a:lstStyle/>
          <a:p>
            <a:r>
              <a:rPr lang="es-MX" sz="1600" dirty="0">
                <a:solidFill>
                  <a:schemeClr val="tx2">
                    <a:lumMod val="75000"/>
                  </a:schemeClr>
                </a:solidFill>
                <a:latin typeface="+mn-lt"/>
                <a:cs typeface="+mn-cs"/>
              </a:rPr>
              <a:t>Un corredor de autos debe recorrer 1.100 km en cuatro etapas. En la primera recorre 428,5 km, en la segunda recorre 306,7 km, en la tercera recorre 114,8 km. ¿Cuántos kilómetros debe recorrer en la cuarta etapa?</a:t>
            </a:r>
            <a:endParaRPr lang="es-CL" sz="1600" dirty="0">
              <a:solidFill>
                <a:schemeClr val="tx2">
                  <a:lumMod val="75000"/>
                </a:schemeClr>
              </a:solidFill>
              <a:latin typeface="+mn-lt"/>
              <a:cs typeface="+mn-cs"/>
            </a:endParaRPr>
          </a:p>
        </p:txBody>
      </p:sp>
      <p:sp>
        <p:nvSpPr>
          <p:cNvPr id="4" name="3 Rectángulo"/>
          <p:cNvSpPr/>
          <p:nvPr/>
        </p:nvSpPr>
        <p:spPr>
          <a:xfrm>
            <a:off x="544488" y="5013176"/>
            <a:ext cx="8083484" cy="830997"/>
          </a:xfrm>
          <a:prstGeom prst="rect">
            <a:avLst/>
          </a:prstGeom>
        </p:spPr>
        <p:txBody>
          <a:bodyPr wrap="square">
            <a:spAutoFit/>
          </a:bodyPr>
          <a:lstStyle/>
          <a:p>
            <a:pPr lvl="0"/>
            <a:r>
              <a:rPr lang="es-ES_tradnl" sz="1600" dirty="0">
                <a:solidFill>
                  <a:schemeClr val="tx2">
                    <a:lumMod val="75000"/>
                  </a:schemeClr>
                </a:solidFill>
                <a:latin typeface="+mn-lt"/>
                <a:cs typeface="+mn-cs"/>
              </a:rPr>
              <a:t>El tiempo que tarda una mariposa en batir sus alas es de 60 milisegundos (0,06 segundos) y el de la mosca 2,5 milisegundos (0,0025 segundos). Entre estos insectos, ¿cuánto será la diferencia de tiempo, en segundos, que tardarán en batir sus alas 1.500 veces?</a:t>
            </a:r>
            <a:endParaRPr lang="es-CL" sz="1600" dirty="0">
              <a:solidFill>
                <a:schemeClr val="tx2">
                  <a:lumMod val="75000"/>
                </a:schemeClr>
              </a:solidFill>
              <a:latin typeface="+mn-lt"/>
              <a:cs typeface="+mn-cs"/>
            </a:endParaRPr>
          </a:p>
        </p:txBody>
      </p:sp>
    </p:spTree>
    <p:extLst>
      <p:ext uri="{BB962C8B-B14F-4D97-AF65-F5344CB8AC3E}">
        <p14:creationId xmlns:p14="http://schemas.microsoft.com/office/powerpoint/2010/main" val="170852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4 CuadroTexto"/>
          <p:cNvSpPr txBox="1">
            <a:spLocks noChangeArrowheads="1"/>
          </p:cNvSpPr>
          <p:nvPr/>
        </p:nvSpPr>
        <p:spPr bwMode="auto">
          <a:xfrm>
            <a:off x="142875" y="928688"/>
            <a:ext cx="8858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latin typeface="Calibri" pitchFamily="34" charset="0"/>
              </a:rPr>
              <a:t>Cuando se desea multiplicar varias veces un mismo número, es útil el concepto de potencia</a:t>
            </a:r>
          </a:p>
        </p:txBody>
      </p:sp>
      <p:sp>
        <p:nvSpPr>
          <p:cNvPr id="3075" name="5 CuadroTexto"/>
          <p:cNvSpPr txBox="1">
            <a:spLocks noChangeArrowheads="1"/>
          </p:cNvSpPr>
          <p:nvPr/>
        </p:nvSpPr>
        <p:spPr bwMode="auto">
          <a:xfrm>
            <a:off x="2357438" y="2428875"/>
            <a:ext cx="6143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3600">
                <a:latin typeface="Cambria Math" pitchFamily="18" charset="0"/>
              </a:rPr>
              <a:t>4 ∙ 4 ∙ 4 ∙ 4 ∙ 4 ∙ 4 ∙ 4 ∙ 4 = 4</a:t>
            </a:r>
            <a:r>
              <a:rPr lang="es-ES" sz="3600" baseline="30000">
                <a:latin typeface="Cambria Math" pitchFamily="18" charset="0"/>
              </a:rPr>
              <a:t>8</a:t>
            </a:r>
          </a:p>
        </p:txBody>
      </p:sp>
      <p:sp>
        <p:nvSpPr>
          <p:cNvPr id="4100" name="6 CuadroTexto"/>
          <p:cNvSpPr txBox="1">
            <a:spLocks noChangeArrowheads="1"/>
          </p:cNvSpPr>
          <p:nvPr/>
        </p:nvSpPr>
        <p:spPr bwMode="auto">
          <a:xfrm>
            <a:off x="214313" y="2571750"/>
            <a:ext cx="1643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latin typeface="Calibri" pitchFamily="34" charset="0"/>
              </a:rPr>
              <a:t> Ejemplo: 1</a:t>
            </a:r>
          </a:p>
        </p:txBody>
      </p:sp>
      <p:sp>
        <p:nvSpPr>
          <p:cNvPr id="23" name="22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Potencias</a:t>
            </a:r>
          </a:p>
        </p:txBody>
      </p:sp>
      <p:pic>
        <p:nvPicPr>
          <p:cNvPr id="3078" name="Picture 3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0313" y="3390900"/>
            <a:ext cx="34956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4" name="37 CuadroTexto"/>
          <p:cNvSpPr txBox="1">
            <a:spLocks noChangeArrowheads="1"/>
          </p:cNvSpPr>
          <p:nvPr/>
        </p:nvSpPr>
        <p:spPr bwMode="auto">
          <a:xfrm>
            <a:off x="214313" y="3643313"/>
            <a:ext cx="1643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latin typeface="Calibri" pitchFamily="34" charset="0"/>
              </a:rPr>
              <a:t> Ejemplo: 2</a:t>
            </a:r>
          </a:p>
        </p:txBody>
      </p:sp>
      <p:sp>
        <p:nvSpPr>
          <p:cNvPr id="30" name="29 Rectángulo redondeado"/>
          <p:cNvSpPr/>
          <p:nvPr/>
        </p:nvSpPr>
        <p:spPr>
          <a:xfrm>
            <a:off x="2214563" y="2500313"/>
            <a:ext cx="500062" cy="500062"/>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1" name="30 Rectángulo redondeado"/>
          <p:cNvSpPr/>
          <p:nvPr/>
        </p:nvSpPr>
        <p:spPr>
          <a:xfrm>
            <a:off x="2786063" y="2500313"/>
            <a:ext cx="500062" cy="500062"/>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2" name="31 Rectángulo redondeado"/>
          <p:cNvSpPr/>
          <p:nvPr/>
        </p:nvSpPr>
        <p:spPr>
          <a:xfrm>
            <a:off x="3286125" y="2500313"/>
            <a:ext cx="642938" cy="42862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3" name="32 Rectángulo redondeado"/>
          <p:cNvSpPr/>
          <p:nvPr/>
        </p:nvSpPr>
        <p:spPr>
          <a:xfrm>
            <a:off x="3929063" y="2500313"/>
            <a:ext cx="500062" cy="500062"/>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4" name="33 Rectángulo redondeado"/>
          <p:cNvSpPr/>
          <p:nvPr/>
        </p:nvSpPr>
        <p:spPr>
          <a:xfrm>
            <a:off x="4429125" y="2500313"/>
            <a:ext cx="500063" cy="500062"/>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5" name="34 Rectángulo redondeado"/>
          <p:cNvSpPr/>
          <p:nvPr/>
        </p:nvSpPr>
        <p:spPr>
          <a:xfrm>
            <a:off x="5072063" y="2500313"/>
            <a:ext cx="500062" cy="500062"/>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6" name="35 Rectángulo redondeado"/>
          <p:cNvSpPr/>
          <p:nvPr/>
        </p:nvSpPr>
        <p:spPr>
          <a:xfrm>
            <a:off x="5572125" y="2500313"/>
            <a:ext cx="500063" cy="500062"/>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7" name="36 Rectángulo redondeado"/>
          <p:cNvSpPr/>
          <p:nvPr/>
        </p:nvSpPr>
        <p:spPr>
          <a:xfrm>
            <a:off x="6143625" y="2500313"/>
            <a:ext cx="500063" cy="500062"/>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8" name="37 Rectángulo redondeado"/>
          <p:cNvSpPr/>
          <p:nvPr/>
        </p:nvSpPr>
        <p:spPr>
          <a:xfrm>
            <a:off x="6643688" y="2500313"/>
            <a:ext cx="642937" cy="500062"/>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1" name="40 Rectángulo redondeado"/>
          <p:cNvSpPr/>
          <p:nvPr/>
        </p:nvSpPr>
        <p:spPr>
          <a:xfrm>
            <a:off x="7215188" y="2500313"/>
            <a:ext cx="500062" cy="500062"/>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2" name="41 Rectángulo redondeado"/>
          <p:cNvSpPr/>
          <p:nvPr/>
        </p:nvSpPr>
        <p:spPr>
          <a:xfrm>
            <a:off x="2286000" y="3357563"/>
            <a:ext cx="500063" cy="100012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3" name="42 Rectángulo redondeado"/>
          <p:cNvSpPr/>
          <p:nvPr/>
        </p:nvSpPr>
        <p:spPr>
          <a:xfrm>
            <a:off x="2786063" y="3357563"/>
            <a:ext cx="500062" cy="100012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4" name="43 Rectángulo redondeado"/>
          <p:cNvSpPr/>
          <p:nvPr/>
        </p:nvSpPr>
        <p:spPr>
          <a:xfrm>
            <a:off x="3357563" y="3357563"/>
            <a:ext cx="500062" cy="100012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5" name="44 Rectángulo redondeado"/>
          <p:cNvSpPr/>
          <p:nvPr/>
        </p:nvSpPr>
        <p:spPr>
          <a:xfrm>
            <a:off x="3857625" y="3357563"/>
            <a:ext cx="500063" cy="100012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6" name="45 Rectángulo redondeado"/>
          <p:cNvSpPr/>
          <p:nvPr/>
        </p:nvSpPr>
        <p:spPr>
          <a:xfrm>
            <a:off x="4500563" y="3357563"/>
            <a:ext cx="500062" cy="100012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7" name="46 Rectángulo redondeado"/>
          <p:cNvSpPr/>
          <p:nvPr/>
        </p:nvSpPr>
        <p:spPr>
          <a:xfrm>
            <a:off x="5000625" y="3643313"/>
            <a:ext cx="285750" cy="500062"/>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8" name="47 Rectángulo redondeado"/>
          <p:cNvSpPr/>
          <p:nvPr/>
        </p:nvSpPr>
        <p:spPr>
          <a:xfrm>
            <a:off x="5357813" y="3286125"/>
            <a:ext cx="714375" cy="1071563"/>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Tree>
    <p:extLst>
      <p:ext uri="{BB962C8B-B14F-4D97-AF65-F5344CB8AC3E}">
        <p14:creationId xmlns:p14="http://schemas.microsoft.com/office/powerpoint/2010/main" val="1443769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2000"/>
                                        <p:tgtEl>
                                          <p:spTgt spid="4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fade">
                                      <p:cBhvr>
                                        <p:cTn id="17" dur="2000"/>
                                        <p:tgtEl>
                                          <p:spTgt spid="410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124"/>
                                        </p:tgtEl>
                                        <p:attrNameLst>
                                          <p:attrName>style.visibility</p:attrName>
                                        </p:attrNameLst>
                                      </p:cBhvr>
                                      <p:to>
                                        <p:strVal val="visible"/>
                                      </p:to>
                                    </p:set>
                                    <p:animEffect transition="in" filter="fade">
                                      <p:cBhvr>
                                        <p:cTn id="20" dur="2000"/>
                                        <p:tgtEl>
                                          <p:spTgt spid="41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xit" presetSubtype="0" fill="hold" grpId="0" nodeType="clickEffect">
                                  <p:stCondLst>
                                    <p:cond delay="0"/>
                                  </p:stCondLst>
                                  <p:childTnLst>
                                    <p:animEffect transition="out" filter="fade">
                                      <p:cBhvr>
                                        <p:cTn id="24" dur="500"/>
                                        <p:tgtEl>
                                          <p:spTgt spid="30"/>
                                        </p:tgtEl>
                                      </p:cBhvr>
                                    </p:animEffect>
                                    <p:set>
                                      <p:cBhvr>
                                        <p:cTn id="25" dur="1" fill="hold">
                                          <p:stCondLst>
                                            <p:cond delay="499"/>
                                          </p:stCondLst>
                                        </p:cTn>
                                        <p:tgtEl>
                                          <p:spTgt spid="30"/>
                                        </p:tgtEl>
                                        <p:attrNameLst>
                                          <p:attrName>style.visibility</p:attrName>
                                        </p:attrNameLst>
                                      </p:cBhvr>
                                      <p:to>
                                        <p:strVal val="hidden"/>
                                      </p:to>
                                    </p:set>
                                  </p:childTnLst>
                                </p:cTn>
                              </p:par>
                            </p:childTnLst>
                          </p:cTn>
                        </p:par>
                        <p:par>
                          <p:cTn id="26" fill="hold" nodeType="afterGroup">
                            <p:stCondLst>
                              <p:cond delay="500"/>
                            </p:stCondLst>
                            <p:childTnLst>
                              <p:par>
                                <p:cTn id="27" presetID="10" presetClass="exit" presetSubtype="0" fill="hold" grpId="0" nodeType="afterEffect">
                                  <p:stCondLst>
                                    <p:cond delay="0"/>
                                  </p:stCondLst>
                                  <p:childTnLst>
                                    <p:animEffect transition="out" filter="fade">
                                      <p:cBhvr>
                                        <p:cTn id="28" dur="500"/>
                                        <p:tgtEl>
                                          <p:spTgt spid="31"/>
                                        </p:tgtEl>
                                      </p:cBhvr>
                                    </p:animEffect>
                                    <p:set>
                                      <p:cBhvr>
                                        <p:cTn id="29" dur="1" fill="hold">
                                          <p:stCondLst>
                                            <p:cond delay="499"/>
                                          </p:stCondLst>
                                        </p:cTn>
                                        <p:tgtEl>
                                          <p:spTgt spid="31"/>
                                        </p:tgtEl>
                                        <p:attrNameLst>
                                          <p:attrName>style.visibility</p:attrName>
                                        </p:attrNameLst>
                                      </p:cBhvr>
                                      <p:to>
                                        <p:strVal val="hidden"/>
                                      </p:to>
                                    </p:set>
                                  </p:childTnLst>
                                </p:cTn>
                              </p:par>
                            </p:childTnLst>
                          </p:cTn>
                        </p:par>
                        <p:par>
                          <p:cTn id="30" fill="hold" nodeType="afterGroup">
                            <p:stCondLst>
                              <p:cond delay="1000"/>
                            </p:stCondLst>
                            <p:childTnLst>
                              <p:par>
                                <p:cTn id="31" presetID="10" presetClass="exit" presetSubtype="0" fill="hold" grpId="0" nodeType="afterEffect">
                                  <p:stCondLst>
                                    <p:cond delay="0"/>
                                  </p:stCondLst>
                                  <p:childTnLst>
                                    <p:animEffect transition="out" filter="fade">
                                      <p:cBhvr>
                                        <p:cTn id="32" dur="500"/>
                                        <p:tgtEl>
                                          <p:spTgt spid="32"/>
                                        </p:tgtEl>
                                      </p:cBhvr>
                                    </p:animEffect>
                                    <p:set>
                                      <p:cBhvr>
                                        <p:cTn id="33" dur="1" fill="hold">
                                          <p:stCondLst>
                                            <p:cond delay="499"/>
                                          </p:stCondLst>
                                        </p:cTn>
                                        <p:tgtEl>
                                          <p:spTgt spid="32"/>
                                        </p:tgtEl>
                                        <p:attrNameLst>
                                          <p:attrName>style.visibility</p:attrName>
                                        </p:attrNameLst>
                                      </p:cBhvr>
                                      <p:to>
                                        <p:strVal val="hidden"/>
                                      </p:to>
                                    </p:set>
                                  </p:childTnLst>
                                </p:cTn>
                              </p:par>
                            </p:childTnLst>
                          </p:cTn>
                        </p:par>
                        <p:par>
                          <p:cTn id="34" fill="hold" nodeType="afterGroup">
                            <p:stCondLst>
                              <p:cond delay="1500"/>
                            </p:stCondLst>
                            <p:childTnLst>
                              <p:par>
                                <p:cTn id="35" presetID="10" presetClass="exit" presetSubtype="0" fill="hold" grpId="0" nodeType="afterEffect">
                                  <p:stCondLst>
                                    <p:cond delay="0"/>
                                  </p:stCondLst>
                                  <p:childTnLst>
                                    <p:animEffect transition="out" filter="fade">
                                      <p:cBhvr>
                                        <p:cTn id="36" dur="500"/>
                                        <p:tgtEl>
                                          <p:spTgt spid="33"/>
                                        </p:tgtEl>
                                      </p:cBhvr>
                                    </p:animEffect>
                                    <p:set>
                                      <p:cBhvr>
                                        <p:cTn id="37" dur="1" fill="hold">
                                          <p:stCondLst>
                                            <p:cond delay="499"/>
                                          </p:stCondLst>
                                        </p:cTn>
                                        <p:tgtEl>
                                          <p:spTgt spid="33"/>
                                        </p:tgtEl>
                                        <p:attrNameLst>
                                          <p:attrName>style.visibility</p:attrName>
                                        </p:attrNameLst>
                                      </p:cBhvr>
                                      <p:to>
                                        <p:strVal val="hidden"/>
                                      </p:to>
                                    </p:set>
                                  </p:childTnLst>
                                </p:cTn>
                              </p:par>
                            </p:childTnLst>
                          </p:cTn>
                        </p:par>
                        <p:par>
                          <p:cTn id="38" fill="hold" nodeType="afterGroup">
                            <p:stCondLst>
                              <p:cond delay="2000"/>
                            </p:stCondLst>
                            <p:childTnLst>
                              <p:par>
                                <p:cTn id="39" presetID="10" presetClass="exit" presetSubtype="0" fill="hold" grpId="0" nodeType="afterEffect">
                                  <p:stCondLst>
                                    <p:cond delay="0"/>
                                  </p:stCondLst>
                                  <p:childTnLst>
                                    <p:animEffect transition="out" filter="fade">
                                      <p:cBhvr>
                                        <p:cTn id="40" dur="500"/>
                                        <p:tgtEl>
                                          <p:spTgt spid="34"/>
                                        </p:tgtEl>
                                      </p:cBhvr>
                                    </p:animEffect>
                                    <p:set>
                                      <p:cBhvr>
                                        <p:cTn id="41" dur="1" fill="hold">
                                          <p:stCondLst>
                                            <p:cond delay="499"/>
                                          </p:stCondLst>
                                        </p:cTn>
                                        <p:tgtEl>
                                          <p:spTgt spid="34"/>
                                        </p:tgtEl>
                                        <p:attrNameLst>
                                          <p:attrName>style.visibility</p:attrName>
                                        </p:attrNameLst>
                                      </p:cBhvr>
                                      <p:to>
                                        <p:strVal val="hidden"/>
                                      </p:to>
                                    </p:set>
                                  </p:childTnLst>
                                </p:cTn>
                              </p:par>
                            </p:childTnLst>
                          </p:cTn>
                        </p:par>
                        <p:par>
                          <p:cTn id="42" fill="hold" nodeType="afterGroup">
                            <p:stCondLst>
                              <p:cond delay="2500"/>
                            </p:stCondLst>
                            <p:childTnLst>
                              <p:par>
                                <p:cTn id="43" presetID="10" presetClass="exit" presetSubtype="0" fill="hold" grpId="0" nodeType="afterEffect">
                                  <p:stCondLst>
                                    <p:cond delay="0"/>
                                  </p:stCondLst>
                                  <p:childTnLst>
                                    <p:animEffect transition="out" filter="fade">
                                      <p:cBhvr>
                                        <p:cTn id="44" dur="500"/>
                                        <p:tgtEl>
                                          <p:spTgt spid="35"/>
                                        </p:tgtEl>
                                      </p:cBhvr>
                                    </p:animEffect>
                                    <p:set>
                                      <p:cBhvr>
                                        <p:cTn id="45" dur="1" fill="hold">
                                          <p:stCondLst>
                                            <p:cond delay="499"/>
                                          </p:stCondLst>
                                        </p:cTn>
                                        <p:tgtEl>
                                          <p:spTgt spid="35"/>
                                        </p:tgtEl>
                                        <p:attrNameLst>
                                          <p:attrName>style.visibility</p:attrName>
                                        </p:attrNameLst>
                                      </p:cBhvr>
                                      <p:to>
                                        <p:strVal val="hidden"/>
                                      </p:to>
                                    </p:set>
                                  </p:childTnLst>
                                </p:cTn>
                              </p:par>
                            </p:childTnLst>
                          </p:cTn>
                        </p:par>
                        <p:par>
                          <p:cTn id="46" fill="hold" nodeType="afterGroup">
                            <p:stCondLst>
                              <p:cond delay="3000"/>
                            </p:stCondLst>
                            <p:childTnLst>
                              <p:par>
                                <p:cTn id="47" presetID="10" presetClass="exit" presetSubtype="0" fill="hold" grpId="0" nodeType="afterEffect">
                                  <p:stCondLst>
                                    <p:cond delay="0"/>
                                  </p:stCondLst>
                                  <p:childTnLst>
                                    <p:animEffect transition="out" filter="fade">
                                      <p:cBhvr>
                                        <p:cTn id="48" dur="500"/>
                                        <p:tgtEl>
                                          <p:spTgt spid="36"/>
                                        </p:tgtEl>
                                      </p:cBhvr>
                                    </p:animEffect>
                                    <p:set>
                                      <p:cBhvr>
                                        <p:cTn id="49" dur="1" fill="hold">
                                          <p:stCondLst>
                                            <p:cond delay="499"/>
                                          </p:stCondLst>
                                        </p:cTn>
                                        <p:tgtEl>
                                          <p:spTgt spid="36"/>
                                        </p:tgtEl>
                                        <p:attrNameLst>
                                          <p:attrName>style.visibility</p:attrName>
                                        </p:attrNameLst>
                                      </p:cBhvr>
                                      <p:to>
                                        <p:strVal val="hidden"/>
                                      </p:to>
                                    </p:set>
                                  </p:childTnLst>
                                </p:cTn>
                              </p:par>
                            </p:childTnLst>
                          </p:cTn>
                        </p:par>
                        <p:par>
                          <p:cTn id="50" fill="hold" nodeType="afterGroup">
                            <p:stCondLst>
                              <p:cond delay="3500"/>
                            </p:stCondLst>
                            <p:childTnLst>
                              <p:par>
                                <p:cTn id="51" presetID="10" presetClass="exit" presetSubtype="0" fill="hold" grpId="0" nodeType="afterEffect">
                                  <p:stCondLst>
                                    <p:cond delay="0"/>
                                  </p:stCondLst>
                                  <p:childTnLst>
                                    <p:animEffect transition="out" filter="fade">
                                      <p:cBhvr>
                                        <p:cTn id="52" dur="500"/>
                                        <p:tgtEl>
                                          <p:spTgt spid="37"/>
                                        </p:tgtEl>
                                      </p:cBhvr>
                                    </p:animEffect>
                                    <p:set>
                                      <p:cBhvr>
                                        <p:cTn id="53" dur="1" fill="hold">
                                          <p:stCondLst>
                                            <p:cond delay="499"/>
                                          </p:stCondLst>
                                        </p:cTn>
                                        <p:tgtEl>
                                          <p:spTgt spid="37"/>
                                        </p:tgtEl>
                                        <p:attrNameLst>
                                          <p:attrName>style.visibility</p:attrName>
                                        </p:attrNameLst>
                                      </p:cBhvr>
                                      <p:to>
                                        <p:strVal val="hidden"/>
                                      </p:to>
                                    </p:set>
                                  </p:childTnLst>
                                </p:cTn>
                              </p:par>
                            </p:childTnLst>
                          </p:cTn>
                        </p:par>
                        <p:par>
                          <p:cTn id="54" fill="hold" nodeType="afterGroup">
                            <p:stCondLst>
                              <p:cond delay="4000"/>
                            </p:stCondLst>
                            <p:childTnLst>
                              <p:par>
                                <p:cTn id="55" presetID="10" presetClass="exit" presetSubtype="0" fill="hold" grpId="0" nodeType="afterEffect">
                                  <p:stCondLst>
                                    <p:cond delay="0"/>
                                  </p:stCondLst>
                                  <p:childTnLst>
                                    <p:animEffect transition="out" filter="fade">
                                      <p:cBhvr>
                                        <p:cTn id="56" dur="500"/>
                                        <p:tgtEl>
                                          <p:spTgt spid="38"/>
                                        </p:tgtEl>
                                      </p:cBhvr>
                                    </p:animEffect>
                                    <p:set>
                                      <p:cBhvr>
                                        <p:cTn id="57" dur="1" fill="hold">
                                          <p:stCondLst>
                                            <p:cond delay="499"/>
                                          </p:stCondLst>
                                        </p:cTn>
                                        <p:tgtEl>
                                          <p:spTgt spid="38"/>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xit" presetSubtype="0" fill="hold" grpId="0" nodeType="clickEffect">
                                  <p:stCondLst>
                                    <p:cond delay="0"/>
                                  </p:stCondLst>
                                  <p:childTnLst>
                                    <p:animEffect transition="out" filter="fade">
                                      <p:cBhvr>
                                        <p:cTn id="61" dur="500"/>
                                        <p:tgtEl>
                                          <p:spTgt spid="41"/>
                                        </p:tgtEl>
                                      </p:cBhvr>
                                    </p:animEffect>
                                    <p:set>
                                      <p:cBhvr>
                                        <p:cTn id="62" dur="1" fill="hold">
                                          <p:stCondLst>
                                            <p:cond delay="499"/>
                                          </p:stCondLst>
                                        </p:cTn>
                                        <p:tgtEl>
                                          <p:spTgt spid="41"/>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xit" presetSubtype="0" fill="hold" grpId="0" nodeType="clickEffect">
                                  <p:stCondLst>
                                    <p:cond delay="0"/>
                                  </p:stCondLst>
                                  <p:childTnLst>
                                    <p:animEffect transition="out" filter="fade">
                                      <p:cBhvr>
                                        <p:cTn id="66" dur="500"/>
                                        <p:tgtEl>
                                          <p:spTgt spid="42"/>
                                        </p:tgtEl>
                                      </p:cBhvr>
                                    </p:animEffect>
                                    <p:set>
                                      <p:cBhvr>
                                        <p:cTn id="67" dur="1" fill="hold">
                                          <p:stCondLst>
                                            <p:cond delay="499"/>
                                          </p:stCondLst>
                                        </p:cTn>
                                        <p:tgtEl>
                                          <p:spTgt spid="42"/>
                                        </p:tgtEl>
                                        <p:attrNameLst>
                                          <p:attrName>style.visibility</p:attrName>
                                        </p:attrNameLst>
                                      </p:cBhvr>
                                      <p:to>
                                        <p:strVal val="hidden"/>
                                      </p:to>
                                    </p:set>
                                  </p:childTnLst>
                                </p:cTn>
                              </p:par>
                            </p:childTnLst>
                          </p:cTn>
                        </p:par>
                        <p:par>
                          <p:cTn id="68" fill="hold" nodeType="afterGroup">
                            <p:stCondLst>
                              <p:cond delay="500"/>
                            </p:stCondLst>
                            <p:childTnLst>
                              <p:par>
                                <p:cTn id="69" presetID="10" presetClass="exit" presetSubtype="0" fill="hold" grpId="0" nodeType="afterEffect">
                                  <p:stCondLst>
                                    <p:cond delay="0"/>
                                  </p:stCondLst>
                                  <p:childTnLst>
                                    <p:animEffect transition="out" filter="fade">
                                      <p:cBhvr>
                                        <p:cTn id="70" dur="500"/>
                                        <p:tgtEl>
                                          <p:spTgt spid="43"/>
                                        </p:tgtEl>
                                      </p:cBhvr>
                                    </p:animEffect>
                                    <p:set>
                                      <p:cBhvr>
                                        <p:cTn id="71" dur="1" fill="hold">
                                          <p:stCondLst>
                                            <p:cond delay="499"/>
                                          </p:stCondLst>
                                        </p:cTn>
                                        <p:tgtEl>
                                          <p:spTgt spid="43"/>
                                        </p:tgtEl>
                                        <p:attrNameLst>
                                          <p:attrName>style.visibility</p:attrName>
                                        </p:attrNameLst>
                                      </p:cBhvr>
                                      <p:to>
                                        <p:strVal val="hidden"/>
                                      </p:to>
                                    </p:set>
                                  </p:childTnLst>
                                </p:cTn>
                              </p:par>
                            </p:childTnLst>
                          </p:cTn>
                        </p:par>
                        <p:par>
                          <p:cTn id="72" fill="hold" nodeType="afterGroup">
                            <p:stCondLst>
                              <p:cond delay="1000"/>
                            </p:stCondLst>
                            <p:childTnLst>
                              <p:par>
                                <p:cTn id="73" presetID="10" presetClass="exit" presetSubtype="0" fill="hold" grpId="0" nodeType="afterEffect">
                                  <p:stCondLst>
                                    <p:cond delay="0"/>
                                  </p:stCondLst>
                                  <p:childTnLst>
                                    <p:animEffect transition="out" filter="fade">
                                      <p:cBhvr>
                                        <p:cTn id="74" dur="500"/>
                                        <p:tgtEl>
                                          <p:spTgt spid="44"/>
                                        </p:tgtEl>
                                      </p:cBhvr>
                                    </p:animEffect>
                                    <p:set>
                                      <p:cBhvr>
                                        <p:cTn id="75" dur="1" fill="hold">
                                          <p:stCondLst>
                                            <p:cond delay="499"/>
                                          </p:stCondLst>
                                        </p:cTn>
                                        <p:tgtEl>
                                          <p:spTgt spid="44"/>
                                        </p:tgtEl>
                                        <p:attrNameLst>
                                          <p:attrName>style.visibility</p:attrName>
                                        </p:attrNameLst>
                                      </p:cBhvr>
                                      <p:to>
                                        <p:strVal val="hidden"/>
                                      </p:to>
                                    </p:set>
                                  </p:childTnLst>
                                </p:cTn>
                              </p:par>
                            </p:childTnLst>
                          </p:cTn>
                        </p:par>
                        <p:par>
                          <p:cTn id="76" fill="hold" nodeType="afterGroup">
                            <p:stCondLst>
                              <p:cond delay="1500"/>
                            </p:stCondLst>
                            <p:childTnLst>
                              <p:par>
                                <p:cTn id="77" presetID="10" presetClass="exit" presetSubtype="0" fill="hold" grpId="0" nodeType="afterEffect">
                                  <p:stCondLst>
                                    <p:cond delay="0"/>
                                  </p:stCondLst>
                                  <p:childTnLst>
                                    <p:animEffect transition="out" filter="fade">
                                      <p:cBhvr>
                                        <p:cTn id="78" dur="500"/>
                                        <p:tgtEl>
                                          <p:spTgt spid="45"/>
                                        </p:tgtEl>
                                      </p:cBhvr>
                                    </p:animEffect>
                                    <p:set>
                                      <p:cBhvr>
                                        <p:cTn id="79" dur="1" fill="hold">
                                          <p:stCondLst>
                                            <p:cond delay="499"/>
                                          </p:stCondLst>
                                        </p:cTn>
                                        <p:tgtEl>
                                          <p:spTgt spid="45"/>
                                        </p:tgtEl>
                                        <p:attrNameLst>
                                          <p:attrName>style.visibility</p:attrName>
                                        </p:attrNameLst>
                                      </p:cBhvr>
                                      <p:to>
                                        <p:strVal val="hidden"/>
                                      </p:to>
                                    </p:set>
                                  </p:childTnLst>
                                </p:cTn>
                              </p:par>
                            </p:childTnLst>
                          </p:cTn>
                        </p:par>
                        <p:par>
                          <p:cTn id="80" fill="hold" nodeType="afterGroup">
                            <p:stCondLst>
                              <p:cond delay="2000"/>
                            </p:stCondLst>
                            <p:childTnLst>
                              <p:par>
                                <p:cTn id="81" presetID="10" presetClass="exit" presetSubtype="0" fill="hold" grpId="0" nodeType="afterEffect">
                                  <p:stCondLst>
                                    <p:cond delay="0"/>
                                  </p:stCondLst>
                                  <p:childTnLst>
                                    <p:animEffect transition="out" filter="fade">
                                      <p:cBhvr>
                                        <p:cTn id="82" dur="500"/>
                                        <p:tgtEl>
                                          <p:spTgt spid="46"/>
                                        </p:tgtEl>
                                      </p:cBhvr>
                                    </p:animEffect>
                                    <p:set>
                                      <p:cBhvr>
                                        <p:cTn id="83" dur="1" fill="hold">
                                          <p:stCondLst>
                                            <p:cond delay="499"/>
                                          </p:stCondLst>
                                        </p:cTn>
                                        <p:tgtEl>
                                          <p:spTgt spid="46"/>
                                        </p:tgtEl>
                                        <p:attrNameLst>
                                          <p:attrName>style.visibility</p:attrName>
                                        </p:attrNameLst>
                                      </p:cBhvr>
                                      <p:to>
                                        <p:strVal val="hidden"/>
                                      </p:to>
                                    </p:set>
                                  </p:childTnLst>
                                </p:cTn>
                              </p:par>
                            </p:childTnLst>
                          </p:cTn>
                        </p:par>
                        <p:par>
                          <p:cTn id="84" fill="hold" nodeType="afterGroup">
                            <p:stCondLst>
                              <p:cond delay="2500"/>
                            </p:stCondLst>
                            <p:childTnLst>
                              <p:par>
                                <p:cTn id="85" presetID="10" presetClass="exit" presetSubtype="0" fill="hold" grpId="0" nodeType="afterEffect">
                                  <p:stCondLst>
                                    <p:cond delay="0"/>
                                  </p:stCondLst>
                                  <p:childTnLst>
                                    <p:animEffect transition="out" filter="fade">
                                      <p:cBhvr>
                                        <p:cTn id="86" dur="500"/>
                                        <p:tgtEl>
                                          <p:spTgt spid="47"/>
                                        </p:tgtEl>
                                      </p:cBhvr>
                                    </p:animEffect>
                                    <p:set>
                                      <p:cBhvr>
                                        <p:cTn id="87" dur="1" fill="hold">
                                          <p:stCondLst>
                                            <p:cond delay="499"/>
                                          </p:stCondLst>
                                        </p:cTn>
                                        <p:tgtEl>
                                          <p:spTgt spid="47"/>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xit" presetSubtype="0" fill="hold" grpId="0" nodeType="clickEffect">
                                  <p:stCondLst>
                                    <p:cond delay="0"/>
                                  </p:stCondLst>
                                  <p:childTnLst>
                                    <p:animEffect transition="out" filter="fade">
                                      <p:cBhvr>
                                        <p:cTn id="91" dur="500"/>
                                        <p:tgtEl>
                                          <p:spTgt spid="48"/>
                                        </p:tgtEl>
                                      </p:cBhvr>
                                    </p:animEffect>
                                    <p:set>
                                      <p:cBhvr>
                                        <p:cTn id="92"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100" grpId="0"/>
      <p:bldP spid="23" grpId="0" animBg="1"/>
      <p:bldP spid="4124" grpId="0"/>
      <p:bldP spid="30" grpId="0" animBg="1"/>
      <p:bldP spid="31" grpId="0" animBg="1"/>
      <p:bldP spid="32" grpId="0" animBg="1"/>
      <p:bldP spid="33" grpId="0" animBg="1"/>
      <p:bldP spid="34" grpId="0" animBg="1"/>
      <p:bldP spid="35" grpId="0" animBg="1"/>
      <p:bldP spid="36" grpId="0" animBg="1"/>
      <p:bldP spid="37" grpId="0" animBg="1"/>
      <p:bldP spid="38"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a:spLocks noChangeArrowheads="1"/>
          </p:cNvSpPr>
          <p:nvPr/>
        </p:nvSpPr>
        <p:spPr bwMode="auto">
          <a:xfrm>
            <a:off x="1857375" y="2544763"/>
            <a:ext cx="5357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3600">
                <a:latin typeface="Cambria Math" pitchFamily="18" charset="0"/>
              </a:rPr>
              <a:t>3</a:t>
            </a:r>
            <a:r>
              <a:rPr lang="es-ES" sz="3600" baseline="30000">
                <a:latin typeface="Cambria Math" pitchFamily="18" charset="0"/>
              </a:rPr>
              <a:t>4 </a:t>
            </a:r>
            <a:r>
              <a:rPr lang="es-ES" sz="3600">
                <a:latin typeface="Cambria Math" pitchFamily="18" charset="0"/>
              </a:rPr>
              <a:t>= 3 ∙ 3 ∙ 3 ∙ 3 =</a:t>
            </a:r>
            <a:r>
              <a:rPr lang="es-ES" sz="3600">
                <a:solidFill>
                  <a:srgbClr val="0070C0"/>
                </a:solidFill>
                <a:latin typeface="Cambria Math" pitchFamily="18" charset="0"/>
              </a:rPr>
              <a:t> 81</a:t>
            </a:r>
            <a:endParaRPr lang="es-ES" sz="3600" baseline="30000">
              <a:solidFill>
                <a:srgbClr val="0070C0"/>
              </a:solidFill>
              <a:latin typeface="Cambria Math" pitchFamily="18" charset="0"/>
            </a:endParaRPr>
          </a:p>
        </p:txBody>
      </p:sp>
      <p:sp>
        <p:nvSpPr>
          <p:cNvPr id="6" name="5 CuadroTexto"/>
          <p:cNvSpPr txBox="1">
            <a:spLocks noChangeArrowheads="1"/>
          </p:cNvSpPr>
          <p:nvPr/>
        </p:nvSpPr>
        <p:spPr bwMode="auto">
          <a:xfrm>
            <a:off x="214313" y="1143000"/>
            <a:ext cx="1643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latin typeface="Calibri" pitchFamily="34" charset="0"/>
              </a:rPr>
              <a:t> Ejemplo: </a:t>
            </a:r>
          </a:p>
        </p:txBody>
      </p:sp>
      <p:sp>
        <p:nvSpPr>
          <p:cNvPr id="7" name="6 CuadroTexto"/>
          <p:cNvSpPr txBox="1">
            <a:spLocks noChangeArrowheads="1"/>
          </p:cNvSpPr>
          <p:nvPr/>
        </p:nvSpPr>
        <p:spPr bwMode="auto">
          <a:xfrm>
            <a:off x="2643188" y="3405188"/>
            <a:ext cx="1000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800" b="1">
                <a:solidFill>
                  <a:srgbClr val="00B0F0"/>
                </a:solidFill>
                <a:latin typeface="Calibri" pitchFamily="34" charset="0"/>
              </a:rPr>
              <a:t>BASE</a:t>
            </a:r>
          </a:p>
        </p:txBody>
      </p:sp>
      <p:sp>
        <p:nvSpPr>
          <p:cNvPr id="12" name="11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Elementos de  una potencia</a:t>
            </a:r>
          </a:p>
        </p:txBody>
      </p:sp>
      <p:sp>
        <p:nvSpPr>
          <p:cNvPr id="31" name="30 Rectángulo redondeado"/>
          <p:cNvSpPr/>
          <p:nvPr/>
        </p:nvSpPr>
        <p:spPr>
          <a:xfrm>
            <a:off x="2786063" y="2616200"/>
            <a:ext cx="428625" cy="5715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2" name="31 Rectángulo redondeado"/>
          <p:cNvSpPr/>
          <p:nvPr/>
        </p:nvSpPr>
        <p:spPr>
          <a:xfrm>
            <a:off x="3214688" y="2616200"/>
            <a:ext cx="571500" cy="5715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3" name="32 Rectángulo redondeado"/>
          <p:cNvSpPr/>
          <p:nvPr/>
        </p:nvSpPr>
        <p:spPr>
          <a:xfrm>
            <a:off x="3786188" y="2616200"/>
            <a:ext cx="571500" cy="5715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4" name="33 Rectángulo redondeado"/>
          <p:cNvSpPr/>
          <p:nvPr/>
        </p:nvSpPr>
        <p:spPr>
          <a:xfrm>
            <a:off x="4357688" y="2619375"/>
            <a:ext cx="571500" cy="5715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5" name="34 CuadroTexto"/>
          <p:cNvSpPr txBox="1">
            <a:spLocks noChangeArrowheads="1"/>
          </p:cNvSpPr>
          <p:nvPr/>
        </p:nvSpPr>
        <p:spPr bwMode="auto">
          <a:xfrm>
            <a:off x="1857375" y="2544763"/>
            <a:ext cx="642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3600" b="1">
                <a:solidFill>
                  <a:srgbClr val="00B0F0"/>
                </a:solidFill>
                <a:latin typeface="Cambria Math" pitchFamily="18" charset="0"/>
              </a:rPr>
              <a:t>3</a:t>
            </a:r>
            <a:endParaRPr lang="es-ES" sz="3600" baseline="30000">
              <a:solidFill>
                <a:schemeClr val="bg1"/>
              </a:solidFill>
              <a:latin typeface="Cambria Math" pitchFamily="18" charset="0"/>
            </a:endParaRPr>
          </a:p>
        </p:txBody>
      </p:sp>
      <p:sp>
        <p:nvSpPr>
          <p:cNvPr id="38" name="37 CuadroTexto"/>
          <p:cNvSpPr txBox="1">
            <a:spLocks noChangeArrowheads="1"/>
          </p:cNvSpPr>
          <p:nvPr/>
        </p:nvSpPr>
        <p:spPr bwMode="auto">
          <a:xfrm>
            <a:off x="1841500" y="2547938"/>
            <a:ext cx="8572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3600" b="1">
                <a:solidFill>
                  <a:srgbClr val="00B0F0"/>
                </a:solidFill>
                <a:latin typeface="Cambria Math" pitchFamily="18" charset="0"/>
              </a:rPr>
              <a:t>3</a:t>
            </a:r>
            <a:r>
              <a:rPr lang="es-ES" sz="3600" b="1" baseline="30000">
                <a:solidFill>
                  <a:srgbClr val="FF0000"/>
                </a:solidFill>
                <a:latin typeface="Cambria Math" pitchFamily="18" charset="0"/>
              </a:rPr>
              <a:t>4</a:t>
            </a:r>
          </a:p>
        </p:txBody>
      </p:sp>
      <p:cxnSp>
        <p:nvCxnSpPr>
          <p:cNvPr id="42" name="41 Conector recto"/>
          <p:cNvCxnSpPr/>
          <p:nvPr/>
        </p:nvCxnSpPr>
        <p:spPr>
          <a:xfrm rot="5400000">
            <a:off x="1821656" y="3440907"/>
            <a:ext cx="50006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44 Conector recto de flecha"/>
          <p:cNvCxnSpPr/>
          <p:nvPr/>
        </p:nvCxnSpPr>
        <p:spPr>
          <a:xfrm>
            <a:off x="2071688" y="3689350"/>
            <a:ext cx="428625"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46" name="45 Conector recto"/>
          <p:cNvCxnSpPr/>
          <p:nvPr/>
        </p:nvCxnSpPr>
        <p:spPr>
          <a:xfrm rot="5400000">
            <a:off x="2035968" y="2297907"/>
            <a:ext cx="5000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p:nvPr/>
        </p:nvCxnSpPr>
        <p:spPr>
          <a:xfrm>
            <a:off x="2286000" y="2047875"/>
            <a:ext cx="428625"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47 CuadroTexto"/>
          <p:cNvSpPr txBox="1">
            <a:spLocks noChangeArrowheads="1"/>
          </p:cNvSpPr>
          <p:nvPr/>
        </p:nvSpPr>
        <p:spPr bwMode="auto">
          <a:xfrm>
            <a:off x="2786063" y="1833563"/>
            <a:ext cx="2500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800" b="1">
                <a:solidFill>
                  <a:srgbClr val="FF0000"/>
                </a:solidFill>
                <a:latin typeface="Calibri" pitchFamily="34" charset="0"/>
              </a:rPr>
              <a:t>Exponente</a:t>
            </a:r>
          </a:p>
        </p:txBody>
      </p:sp>
      <p:sp>
        <p:nvSpPr>
          <p:cNvPr id="49" name="48 Rectángulo redondeado"/>
          <p:cNvSpPr/>
          <p:nvPr/>
        </p:nvSpPr>
        <p:spPr>
          <a:xfrm>
            <a:off x="4929188" y="2476500"/>
            <a:ext cx="1143000" cy="642938"/>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Tree>
    <p:extLst>
      <p:ext uri="{BB962C8B-B14F-4D97-AF65-F5344CB8AC3E}">
        <p14:creationId xmlns:p14="http://schemas.microsoft.com/office/powerpoint/2010/main" val="1496131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10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grpId="0" nodeType="afterEffect">
                                  <p:stCondLst>
                                    <p:cond delay="50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xit" presetSubtype="0" fill="hold" grpId="0" nodeType="clickEffect">
                                  <p:stCondLst>
                                    <p:cond delay="0"/>
                                  </p:stCondLst>
                                  <p:childTnLst>
                                    <p:animEffect transition="out" filter="fade">
                                      <p:cBhvr>
                                        <p:cTn id="18" dur="1000"/>
                                        <p:tgtEl>
                                          <p:spTgt spid="31"/>
                                        </p:tgtEl>
                                      </p:cBhvr>
                                    </p:animEffect>
                                    <p:set>
                                      <p:cBhvr>
                                        <p:cTn id="19" dur="1" fill="hold">
                                          <p:stCondLst>
                                            <p:cond delay="999"/>
                                          </p:stCondLst>
                                        </p:cTn>
                                        <p:tgtEl>
                                          <p:spTgt spid="31"/>
                                        </p:tgtEl>
                                        <p:attrNameLst>
                                          <p:attrName>style.visibility</p:attrName>
                                        </p:attrNameLst>
                                      </p:cBhvr>
                                      <p:to>
                                        <p:strVal val="hidden"/>
                                      </p:to>
                                    </p:set>
                                  </p:childTnLst>
                                </p:cTn>
                              </p:par>
                            </p:childTnLst>
                          </p:cTn>
                        </p:par>
                        <p:par>
                          <p:cTn id="20" fill="hold" nodeType="afterGroup">
                            <p:stCondLst>
                              <p:cond delay="1000"/>
                            </p:stCondLst>
                            <p:childTnLst>
                              <p:par>
                                <p:cTn id="21" presetID="10" presetClass="exit" presetSubtype="0" fill="hold" grpId="0" nodeType="afterEffect">
                                  <p:stCondLst>
                                    <p:cond delay="0"/>
                                  </p:stCondLst>
                                  <p:childTnLst>
                                    <p:animEffect transition="out" filter="fade">
                                      <p:cBhvr>
                                        <p:cTn id="22" dur="1000"/>
                                        <p:tgtEl>
                                          <p:spTgt spid="32"/>
                                        </p:tgtEl>
                                      </p:cBhvr>
                                    </p:animEffect>
                                    <p:set>
                                      <p:cBhvr>
                                        <p:cTn id="23" dur="1" fill="hold">
                                          <p:stCondLst>
                                            <p:cond delay="999"/>
                                          </p:stCondLst>
                                        </p:cTn>
                                        <p:tgtEl>
                                          <p:spTgt spid="32"/>
                                        </p:tgtEl>
                                        <p:attrNameLst>
                                          <p:attrName>style.visibility</p:attrName>
                                        </p:attrNameLst>
                                      </p:cBhvr>
                                      <p:to>
                                        <p:strVal val="hidden"/>
                                      </p:to>
                                    </p:set>
                                  </p:childTnLst>
                                </p:cTn>
                              </p:par>
                            </p:childTnLst>
                          </p:cTn>
                        </p:par>
                        <p:par>
                          <p:cTn id="24" fill="hold" nodeType="afterGroup">
                            <p:stCondLst>
                              <p:cond delay="2000"/>
                            </p:stCondLst>
                            <p:childTnLst>
                              <p:par>
                                <p:cTn id="25" presetID="10" presetClass="exit" presetSubtype="0" fill="hold" grpId="0" nodeType="afterEffect">
                                  <p:stCondLst>
                                    <p:cond delay="0"/>
                                  </p:stCondLst>
                                  <p:childTnLst>
                                    <p:animEffect transition="out" filter="fade">
                                      <p:cBhvr>
                                        <p:cTn id="26" dur="1000"/>
                                        <p:tgtEl>
                                          <p:spTgt spid="33"/>
                                        </p:tgtEl>
                                      </p:cBhvr>
                                    </p:animEffect>
                                    <p:set>
                                      <p:cBhvr>
                                        <p:cTn id="27" dur="1" fill="hold">
                                          <p:stCondLst>
                                            <p:cond delay="999"/>
                                          </p:stCondLst>
                                        </p:cTn>
                                        <p:tgtEl>
                                          <p:spTgt spid="33"/>
                                        </p:tgtEl>
                                        <p:attrNameLst>
                                          <p:attrName>style.visibility</p:attrName>
                                        </p:attrNameLst>
                                      </p:cBhvr>
                                      <p:to>
                                        <p:strVal val="hidden"/>
                                      </p:to>
                                    </p:set>
                                  </p:childTnLst>
                                </p:cTn>
                              </p:par>
                            </p:childTnLst>
                          </p:cTn>
                        </p:par>
                        <p:par>
                          <p:cTn id="28" fill="hold" nodeType="afterGroup">
                            <p:stCondLst>
                              <p:cond delay="3000"/>
                            </p:stCondLst>
                            <p:childTnLst>
                              <p:par>
                                <p:cTn id="29" presetID="10" presetClass="exit" presetSubtype="0" fill="hold" grpId="0" nodeType="afterEffect">
                                  <p:stCondLst>
                                    <p:cond delay="0"/>
                                  </p:stCondLst>
                                  <p:childTnLst>
                                    <p:animEffect transition="out" filter="fade">
                                      <p:cBhvr>
                                        <p:cTn id="30" dur="1000"/>
                                        <p:tgtEl>
                                          <p:spTgt spid="34"/>
                                        </p:tgtEl>
                                      </p:cBhvr>
                                    </p:animEffect>
                                    <p:set>
                                      <p:cBhvr>
                                        <p:cTn id="31" dur="1" fill="hold">
                                          <p:stCondLst>
                                            <p:cond delay="999"/>
                                          </p:stCondLst>
                                        </p:cTn>
                                        <p:tgtEl>
                                          <p:spTgt spid="34"/>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blinds(horizontal)">
                                      <p:cBhvr>
                                        <p:cTn id="36" dur="500"/>
                                        <p:tgtEl>
                                          <p:spTgt spid="35"/>
                                        </p:tgtEl>
                                      </p:cBhvr>
                                    </p:animEffect>
                                  </p:childTnLst>
                                </p:cTn>
                              </p:par>
                            </p:childTnLst>
                          </p:cTn>
                        </p:par>
                        <p:par>
                          <p:cTn id="37" fill="hold" nodeType="afterGroup">
                            <p:stCondLst>
                              <p:cond delay="500"/>
                            </p:stCondLst>
                            <p:childTnLst>
                              <p:par>
                                <p:cTn id="38" presetID="12" presetClass="entr" presetSubtype="1"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slide(fromTop)">
                                      <p:cBhvr>
                                        <p:cTn id="40" dur="500"/>
                                        <p:tgtEl>
                                          <p:spTgt spid="42"/>
                                        </p:tgtEl>
                                      </p:cBhvr>
                                    </p:animEffect>
                                  </p:childTnLst>
                                </p:cTn>
                              </p:par>
                            </p:childTnLst>
                          </p:cTn>
                        </p:par>
                        <p:par>
                          <p:cTn id="41" fill="hold" nodeType="afterGroup">
                            <p:stCondLst>
                              <p:cond delay="1000"/>
                            </p:stCondLst>
                            <p:childTnLst>
                              <p:par>
                                <p:cTn id="42" presetID="12" presetClass="entr" presetSubtype="8" fill="hold" nodeType="after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slide(fromLeft)">
                                      <p:cBhvr>
                                        <p:cTn id="44" dur="500"/>
                                        <p:tgtEl>
                                          <p:spTgt spid="45"/>
                                        </p:tgtEl>
                                      </p:cBhvr>
                                    </p:animEffect>
                                  </p:childTnLst>
                                </p:cTn>
                              </p:par>
                            </p:childTnLst>
                          </p:cTn>
                        </p:par>
                        <p:par>
                          <p:cTn id="45" fill="hold" nodeType="afterGroup">
                            <p:stCondLst>
                              <p:cond delay="1500"/>
                            </p:stCondLst>
                            <p:childTnLst>
                              <p:par>
                                <p:cTn id="46" presetID="1" presetClass="entr" presetSubtype="0" fill="hold" grpId="0" nodeType="afterEffect">
                                  <p:stCondLst>
                                    <p:cond delay="500"/>
                                  </p:stCondLst>
                                  <p:childTnLst>
                                    <p:set>
                                      <p:cBhvr>
                                        <p:cTn id="47" dur="1" fill="hold">
                                          <p:stCondLst>
                                            <p:cond delay="0"/>
                                          </p:stCondLst>
                                        </p:cTn>
                                        <p:tgtEl>
                                          <p:spTgt spid="7"/>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childTnLst>
                                </p:cTn>
                              </p:par>
                            </p:childTnLst>
                          </p:cTn>
                        </p:par>
                        <p:par>
                          <p:cTn id="52" fill="hold" nodeType="afterGroup">
                            <p:stCondLst>
                              <p:cond delay="0"/>
                            </p:stCondLst>
                            <p:childTnLst>
                              <p:par>
                                <p:cTn id="53" presetID="12" presetClass="entr" presetSubtype="4" fill="hold" nodeType="after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slide(fromBottom)">
                                      <p:cBhvr>
                                        <p:cTn id="55" dur="500"/>
                                        <p:tgtEl>
                                          <p:spTgt spid="46"/>
                                        </p:tgtEl>
                                      </p:cBhvr>
                                    </p:animEffect>
                                  </p:childTnLst>
                                </p:cTn>
                              </p:par>
                            </p:childTnLst>
                          </p:cTn>
                        </p:par>
                        <p:par>
                          <p:cTn id="56" fill="hold" nodeType="afterGroup">
                            <p:stCondLst>
                              <p:cond delay="500"/>
                            </p:stCondLst>
                            <p:childTnLst>
                              <p:par>
                                <p:cTn id="57" presetID="12" presetClass="entr" presetSubtype="8" fill="hold" nodeType="after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slide(fromLeft)">
                                      <p:cBhvr>
                                        <p:cTn id="59" dur="500"/>
                                        <p:tgtEl>
                                          <p:spTgt spid="47"/>
                                        </p:tgtEl>
                                      </p:cBhvr>
                                    </p:animEffect>
                                  </p:childTnLst>
                                </p:cTn>
                              </p:par>
                            </p:childTnLst>
                          </p:cTn>
                        </p:par>
                        <p:par>
                          <p:cTn id="60" fill="hold" nodeType="afterGroup">
                            <p:stCondLst>
                              <p:cond delay="1000"/>
                            </p:stCondLst>
                            <p:childTnLst>
                              <p:par>
                                <p:cTn id="61" presetID="1" presetClass="entr" presetSubtype="0" fill="hold" grpId="0" nodeType="afterEffect">
                                  <p:stCondLst>
                                    <p:cond delay="500"/>
                                  </p:stCondLst>
                                  <p:childTnLst>
                                    <p:set>
                                      <p:cBhvr>
                                        <p:cTn id="62" dur="1" fill="hold">
                                          <p:stCondLst>
                                            <p:cond delay="0"/>
                                          </p:stCondLst>
                                        </p:cTn>
                                        <p:tgtEl>
                                          <p:spTgt spid="48"/>
                                        </p:tgtEl>
                                        <p:attrNameLst>
                                          <p:attrName>style.visibility</p:attrName>
                                        </p:attrNameLst>
                                      </p:cBhvr>
                                      <p:to>
                                        <p:strVal val="visible"/>
                                      </p:to>
                                    </p:set>
                                  </p:childTnLst>
                                </p:cTn>
                              </p:par>
                            </p:childTnLst>
                          </p:cTn>
                        </p:par>
                        <p:par>
                          <p:cTn id="63" fill="hold" nodeType="afterGroup">
                            <p:stCondLst>
                              <p:cond delay="1500"/>
                            </p:stCondLst>
                            <p:childTnLst>
                              <p:par>
                                <p:cTn id="64" presetID="10" presetClass="exit" presetSubtype="0" fill="hold" grpId="0" nodeType="afterEffect">
                                  <p:stCondLst>
                                    <p:cond delay="0"/>
                                  </p:stCondLst>
                                  <p:childTnLst>
                                    <p:animEffect transition="out" filter="fade">
                                      <p:cBhvr>
                                        <p:cTn id="65" dur="5000"/>
                                        <p:tgtEl>
                                          <p:spTgt spid="49"/>
                                        </p:tgtEl>
                                      </p:cBhvr>
                                    </p:animEffect>
                                    <p:set>
                                      <p:cBhvr>
                                        <p:cTn id="66" dur="1" fill="hold">
                                          <p:stCondLst>
                                            <p:cond delay="49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2" grpId="0" animBg="1"/>
      <p:bldP spid="31" grpId="0" animBg="1"/>
      <p:bldP spid="32" grpId="0" animBg="1"/>
      <p:bldP spid="33" grpId="0" animBg="1"/>
      <p:bldP spid="34" grpId="0" animBg="1"/>
      <p:bldP spid="35" grpId="0"/>
      <p:bldP spid="38" grpId="0"/>
      <p:bldP spid="48" grpId="0"/>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7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Propiedades  de las potencias</a:t>
            </a:r>
          </a:p>
        </p:txBody>
      </p:sp>
      <p:sp>
        <p:nvSpPr>
          <p:cNvPr id="6161" name="7 CuadroTexto"/>
          <p:cNvSpPr txBox="1">
            <a:spLocks noChangeArrowheads="1"/>
          </p:cNvSpPr>
          <p:nvPr/>
        </p:nvSpPr>
        <p:spPr bwMode="auto">
          <a:xfrm>
            <a:off x="2643188" y="1071563"/>
            <a:ext cx="3849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solidFill>
                  <a:srgbClr val="0070C0"/>
                </a:solidFill>
                <a:latin typeface="Constantia" pitchFamily="18" charset="0"/>
              </a:rPr>
              <a:t>Multiplicación de Potencias</a:t>
            </a:r>
          </a:p>
        </p:txBody>
      </p:sp>
      <p:sp>
        <p:nvSpPr>
          <p:cNvPr id="5124" name="69 CuadroTexto"/>
          <p:cNvSpPr txBox="1">
            <a:spLocks noChangeArrowheads="1"/>
          </p:cNvSpPr>
          <p:nvPr/>
        </p:nvSpPr>
        <p:spPr bwMode="auto">
          <a:xfrm>
            <a:off x="2857500" y="2108200"/>
            <a:ext cx="5214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3600" b="1">
                <a:solidFill>
                  <a:srgbClr val="0070C0"/>
                </a:solidFill>
                <a:latin typeface="Cambria Math" pitchFamily="18" charset="0"/>
              </a:rPr>
              <a:t>10</a:t>
            </a:r>
            <a:r>
              <a:rPr lang="es-ES" sz="3600" b="1" baseline="30000">
                <a:solidFill>
                  <a:srgbClr val="FF0000"/>
                </a:solidFill>
                <a:latin typeface="Cambria Math" pitchFamily="18" charset="0"/>
              </a:rPr>
              <a:t>7 </a:t>
            </a:r>
            <a:r>
              <a:rPr lang="es-ES" sz="3600" b="1">
                <a:solidFill>
                  <a:srgbClr val="0070C0"/>
                </a:solidFill>
                <a:latin typeface="Cambria Math" pitchFamily="18" charset="0"/>
              </a:rPr>
              <a:t>∙ 5 </a:t>
            </a:r>
            <a:r>
              <a:rPr lang="es-ES" sz="3600" b="1" baseline="30000">
                <a:solidFill>
                  <a:srgbClr val="FF0000"/>
                </a:solidFill>
                <a:latin typeface="Cambria Math" pitchFamily="18" charset="0"/>
              </a:rPr>
              <a:t>7</a:t>
            </a:r>
            <a:r>
              <a:rPr lang="es-ES" sz="3600" b="1">
                <a:solidFill>
                  <a:srgbClr val="0070C0"/>
                </a:solidFill>
                <a:latin typeface="Cambria Math" pitchFamily="18" charset="0"/>
              </a:rPr>
              <a:t>=</a:t>
            </a:r>
            <a:r>
              <a:rPr lang="es-ES" sz="3600" b="1">
                <a:solidFill>
                  <a:srgbClr val="FF0000"/>
                </a:solidFill>
                <a:latin typeface="Cambria Math" pitchFamily="18" charset="0"/>
              </a:rPr>
              <a:t> </a:t>
            </a:r>
            <a:r>
              <a:rPr lang="es-ES" sz="3600" b="1">
                <a:solidFill>
                  <a:srgbClr val="0070C0"/>
                </a:solidFill>
                <a:latin typeface="Cambria Math" pitchFamily="18" charset="0"/>
              </a:rPr>
              <a:t>(10 ∙ 5 )</a:t>
            </a:r>
            <a:r>
              <a:rPr lang="es-ES" sz="3600" b="1" baseline="30000">
                <a:solidFill>
                  <a:srgbClr val="0070C0"/>
                </a:solidFill>
                <a:latin typeface="Cambria Math" pitchFamily="18" charset="0"/>
              </a:rPr>
              <a:t> </a:t>
            </a:r>
            <a:r>
              <a:rPr lang="es-ES" sz="3600" b="1" baseline="30000">
                <a:solidFill>
                  <a:srgbClr val="FF0000"/>
                </a:solidFill>
                <a:latin typeface="Cambria Math" pitchFamily="18" charset="0"/>
              </a:rPr>
              <a:t>7</a:t>
            </a:r>
            <a:r>
              <a:rPr lang="es-ES" sz="3600" b="1">
                <a:solidFill>
                  <a:srgbClr val="FF0000"/>
                </a:solidFill>
                <a:latin typeface="Cambria Math" pitchFamily="18" charset="0"/>
              </a:rPr>
              <a:t> </a:t>
            </a:r>
            <a:r>
              <a:rPr lang="es-ES" sz="3600" b="1">
                <a:solidFill>
                  <a:srgbClr val="0070C0"/>
                </a:solidFill>
                <a:latin typeface="Cambria Math" pitchFamily="18" charset="0"/>
              </a:rPr>
              <a:t>=  50</a:t>
            </a:r>
            <a:r>
              <a:rPr lang="es-ES" sz="3600" b="1" baseline="30000">
                <a:solidFill>
                  <a:srgbClr val="FF0000"/>
                </a:solidFill>
                <a:latin typeface="Cambria Math" pitchFamily="18" charset="0"/>
              </a:rPr>
              <a:t>7</a:t>
            </a:r>
            <a:r>
              <a:rPr lang="es-ES" sz="3600" b="1">
                <a:solidFill>
                  <a:srgbClr val="0070C0"/>
                </a:solidFill>
                <a:latin typeface="Cambria Math" pitchFamily="18" charset="0"/>
              </a:rPr>
              <a:t>               </a:t>
            </a:r>
          </a:p>
        </p:txBody>
      </p:sp>
      <p:sp>
        <p:nvSpPr>
          <p:cNvPr id="5125" name="70 CuadroTexto"/>
          <p:cNvSpPr txBox="1">
            <a:spLocks noChangeArrowheads="1"/>
          </p:cNvSpPr>
          <p:nvPr/>
        </p:nvSpPr>
        <p:spPr bwMode="auto">
          <a:xfrm>
            <a:off x="2714625" y="3536950"/>
            <a:ext cx="542925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3600" b="1">
                <a:solidFill>
                  <a:srgbClr val="0070C0"/>
                </a:solidFill>
                <a:latin typeface="Cambria Math" pitchFamily="18" charset="0"/>
              </a:rPr>
              <a:t>  </a:t>
            </a:r>
            <a:r>
              <a:rPr lang="es-ES" sz="3800" b="1">
                <a:solidFill>
                  <a:srgbClr val="FF0000"/>
                </a:solidFill>
                <a:latin typeface="Cambria Math" pitchFamily="18" charset="0"/>
              </a:rPr>
              <a:t>4</a:t>
            </a:r>
            <a:r>
              <a:rPr lang="es-ES" sz="3800" b="1">
                <a:solidFill>
                  <a:srgbClr val="0070C0"/>
                </a:solidFill>
                <a:latin typeface="Cambria Math" pitchFamily="18" charset="0"/>
              </a:rPr>
              <a:t> </a:t>
            </a:r>
            <a:r>
              <a:rPr lang="es-ES" sz="3800" b="1" baseline="30000">
                <a:solidFill>
                  <a:srgbClr val="0070C0"/>
                </a:solidFill>
                <a:latin typeface="Cambria Math" pitchFamily="18" charset="0"/>
              </a:rPr>
              <a:t>3</a:t>
            </a:r>
            <a:r>
              <a:rPr lang="es-ES" sz="3800" b="1" baseline="30000">
                <a:solidFill>
                  <a:srgbClr val="FF0000"/>
                </a:solidFill>
                <a:latin typeface="Cambria Math" pitchFamily="18" charset="0"/>
              </a:rPr>
              <a:t> </a:t>
            </a:r>
            <a:r>
              <a:rPr lang="es-ES" sz="3800" b="1">
                <a:solidFill>
                  <a:srgbClr val="0070C0"/>
                </a:solidFill>
                <a:latin typeface="Cambria Math" pitchFamily="18" charset="0"/>
              </a:rPr>
              <a:t>∙ </a:t>
            </a:r>
            <a:r>
              <a:rPr lang="es-ES" sz="3800" b="1">
                <a:solidFill>
                  <a:srgbClr val="FF0000"/>
                </a:solidFill>
                <a:latin typeface="Cambria Math" pitchFamily="18" charset="0"/>
              </a:rPr>
              <a:t>4</a:t>
            </a:r>
            <a:r>
              <a:rPr lang="es-ES" sz="3800" b="1">
                <a:solidFill>
                  <a:srgbClr val="0070C0"/>
                </a:solidFill>
                <a:latin typeface="Cambria Math" pitchFamily="18" charset="0"/>
              </a:rPr>
              <a:t> </a:t>
            </a:r>
            <a:r>
              <a:rPr lang="es-ES" sz="3800" b="1" baseline="30000">
                <a:solidFill>
                  <a:srgbClr val="0070C0"/>
                </a:solidFill>
                <a:latin typeface="Cambria Math" pitchFamily="18" charset="0"/>
              </a:rPr>
              <a:t>6 </a:t>
            </a:r>
            <a:r>
              <a:rPr lang="es-ES" sz="3800" b="1">
                <a:solidFill>
                  <a:srgbClr val="0070C0"/>
                </a:solidFill>
                <a:latin typeface="Cambria Math" pitchFamily="18" charset="0"/>
              </a:rPr>
              <a:t>=</a:t>
            </a:r>
            <a:r>
              <a:rPr lang="es-ES" sz="3800" b="1">
                <a:solidFill>
                  <a:srgbClr val="FF0000"/>
                </a:solidFill>
                <a:latin typeface="Cambria Math" pitchFamily="18" charset="0"/>
              </a:rPr>
              <a:t> 4</a:t>
            </a:r>
            <a:r>
              <a:rPr lang="es-ES" sz="3800" b="1" baseline="30000">
                <a:solidFill>
                  <a:srgbClr val="0070C0"/>
                </a:solidFill>
                <a:latin typeface="Cambria Math" pitchFamily="18" charset="0"/>
              </a:rPr>
              <a:t>(3+6)</a:t>
            </a:r>
            <a:r>
              <a:rPr lang="es-ES" sz="3800" b="1">
                <a:solidFill>
                  <a:srgbClr val="FF0000"/>
                </a:solidFill>
                <a:latin typeface="Cambria Math" pitchFamily="18" charset="0"/>
              </a:rPr>
              <a:t>   </a:t>
            </a:r>
            <a:r>
              <a:rPr lang="es-ES" sz="3800" b="1">
                <a:solidFill>
                  <a:srgbClr val="0070C0"/>
                </a:solidFill>
                <a:latin typeface="Cambria Math" pitchFamily="18" charset="0"/>
              </a:rPr>
              <a:t>=  </a:t>
            </a:r>
            <a:r>
              <a:rPr lang="es-ES" sz="3800" b="1">
                <a:solidFill>
                  <a:srgbClr val="FF0000"/>
                </a:solidFill>
                <a:latin typeface="Cambria Math" pitchFamily="18" charset="0"/>
              </a:rPr>
              <a:t>4</a:t>
            </a:r>
            <a:r>
              <a:rPr lang="es-ES" sz="3800" b="1">
                <a:solidFill>
                  <a:srgbClr val="FF7575"/>
                </a:solidFill>
                <a:latin typeface="Cambria Math" pitchFamily="18" charset="0"/>
              </a:rPr>
              <a:t> </a:t>
            </a:r>
            <a:r>
              <a:rPr lang="es-ES" sz="3800" b="1" baseline="30000">
                <a:solidFill>
                  <a:srgbClr val="0070C0"/>
                </a:solidFill>
                <a:latin typeface="Cambria Math" pitchFamily="18" charset="0"/>
              </a:rPr>
              <a:t>9</a:t>
            </a:r>
          </a:p>
        </p:txBody>
      </p:sp>
      <p:sp>
        <p:nvSpPr>
          <p:cNvPr id="6164" name="7 CuadroTexto"/>
          <p:cNvSpPr txBox="1">
            <a:spLocks noChangeArrowheads="1"/>
          </p:cNvSpPr>
          <p:nvPr/>
        </p:nvSpPr>
        <p:spPr bwMode="auto">
          <a:xfrm>
            <a:off x="285750" y="2290763"/>
            <a:ext cx="23098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solidFill>
                  <a:srgbClr val="0070C0"/>
                </a:solidFill>
                <a:latin typeface="Constantia" pitchFamily="18" charset="0"/>
              </a:rPr>
              <a:t>Igual exponente</a:t>
            </a:r>
          </a:p>
        </p:txBody>
      </p:sp>
      <p:sp>
        <p:nvSpPr>
          <p:cNvPr id="6165" name="7 CuadroTexto"/>
          <p:cNvSpPr txBox="1">
            <a:spLocks noChangeArrowheads="1"/>
          </p:cNvSpPr>
          <p:nvPr/>
        </p:nvSpPr>
        <p:spPr bwMode="auto">
          <a:xfrm>
            <a:off x="357188" y="3648075"/>
            <a:ext cx="1533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solidFill>
                  <a:srgbClr val="0070C0"/>
                </a:solidFill>
                <a:latin typeface="Constantia" pitchFamily="18" charset="0"/>
              </a:rPr>
              <a:t>Igual Base</a:t>
            </a:r>
          </a:p>
        </p:txBody>
      </p:sp>
      <p:sp>
        <p:nvSpPr>
          <p:cNvPr id="22" name="21 Rectángulo redondeado"/>
          <p:cNvSpPr/>
          <p:nvPr/>
        </p:nvSpPr>
        <p:spPr>
          <a:xfrm>
            <a:off x="2928938" y="2071688"/>
            <a:ext cx="714375"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23" name="22 Rectángulo redondeado"/>
          <p:cNvSpPr/>
          <p:nvPr/>
        </p:nvSpPr>
        <p:spPr>
          <a:xfrm>
            <a:off x="3714750" y="2071688"/>
            <a:ext cx="1071563"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24" name="23 Rectángulo redondeado"/>
          <p:cNvSpPr/>
          <p:nvPr/>
        </p:nvSpPr>
        <p:spPr>
          <a:xfrm>
            <a:off x="4857750" y="2143125"/>
            <a:ext cx="1500188"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25" name="24 Rectángulo redondeado"/>
          <p:cNvSpPr/>
          <p:nvPr/>
        </p:nvSpPr>
        <p:spPr>
          <a:xfrm>
            <a:off x="6357938" y="2000250"/>
            <a:ext cx="285750" cy="500063"/>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26" name="25 Rectángulo redondeado"/>
          <p:cNvSpPr/>
          <p:nvPr/>
        </p:nvSpPr>
        <p:spPr>
          <a:xfrm>
            <a:off x="6643688" y="2143125"/>
            <a:ext cx="500062"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27" name="26 Rectángulo redondeado"/>
          <p:cNvSpPr/>
          <p:nvPr/>
        </p:nvSpPr>
        <p:spPr>
          <a:xfrm>
            <a:off x="7215188" y="2143125"/>
            <a:ext cx="857250"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28" name="27 Rectángulo redondeado"/>
          <p:cNvSpPr/>
          <p:nvPr/>
        </p:nvSpPr>
        <p:spPr>
          <a:xfrm>
            <a:off x="2857500" y="3500438"/>
            <a:ext cx="714375"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29" name="28 Rectángulo redondeado"/>
          <p:cNvSpPr/>
          <p:nvPr/>
        </p:nvSpPr>
        <p:spPr>
          <a:xfrm>
            <a:off x="3571875" y="3500438"/>
            <a:ext cx="1285875"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0" name="29 Rectángulo redondeado"/>
          <p:cNvSpPr/>
          <p:nvPr/>
        </p:nvSpPr>
        <p:spPr>
          <a:xfrm>
            <a:off x="4857750" y="3571875"/>
            <a:ext cx="285750" cy="642938"/>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1" name="30 Rectángulo redondeado"/>
          <p:cNvSpPr/>
          <p:nvPr/>
        </p:nvSpPr>
        <p:spPr>
          <a:xfrm>
            <a:off x="5143500" y="3643313"/>
            <a:ext cx="928688" cy="357187"/>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2" name="31 Rectángulo redondeado"/>
          <p:cNvSpPr/>
          <p:nvPr/>
        </p:nvSpPr>
        <p:spPr>
          <a:xfrm>
            <a:off x="6286500" y="3500438"/>
            <a:ext cx="500063"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3" name="32 Rectángulo redondeado"/>
          <p:cNvSpPr/>
          <p:nvPr/>
        </p:nvSpPr>
        <p:spPr>
          <a:xfrm>
            <a:off x="6786563" y="3500438"/>
            <a:ext cx="857250"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Tree>
    <p:extLst>
      <p:ext uri="{BB962C8B-B14F-4D97-AF65-F5344CB8AC3E}">
        <p14:creationId xmlns:p14="http://schemas.microsoft.com/office/powerpoint/2010/main" val="2876622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61"/>
                                        </p:tgtEl>
                                        <p:attrNameLst>
                                          <p:attrName>style.visibility</p:attrName>
                                        </p:attrNameLst>
                                      </p:cBhvr>
                                      <p:to>
                                        <p:strVal val="visible"/>
                                      </p:to>
                                    </p:set>
                                    <p:animEffect transition="in" filter="fade">
                                      <p:cBhvr>
                                        <p:cTn id="12" dur="2000"/>
                                        <p:tgtEl>
                                          <p:spTgt spid="61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64"/>
                                        </p:tgtEl>
                                        <p:attrNameLst>
                                          <p:attrName>style.visibility</p:attrName>
                                        </p:attrNameLst>
                                      </p:cBhvr>
                                      <p:to>
                                        <p:strVal val="visible"/>
                                      </p:to>
                                    </p:set>
                                    <p:animEffect transition="in" filter="fade">
                                      <p:cBhvr>
                                        <p:cTn id="17" dur="500"/>
                                        <p:tgtEl>
                                          <p:spTgt spid="6164"/>
                                        </p:tgtEl>
                                      </p:cBhvr>
                                    </p:animEffect>
                                  </p:childTnLst>
                                </p:cTn>
                              </p:par>
                            </p:childTnLst>
                          </p:cTn>
                        </p:par>
                        <p:par>
                          <p:cTn id="18" fill="hold" nodeType="afterGroup">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165"/>
                                        </p:tgtEl>
                                        <p:attrNameLst>
                                          <p:attrName>style.visibility</p:attrName>
                                        </p:attrNameLst>
                                      </p:cBhvr>
                                      <p:to>
                                        <p:strVal val="visible"/>
                                      </p:to>
                                    </p:set>
                                    <p:animEffect transition="in" filter="fade">
                                      <p:cBhvr>
                                        <p:cTn id="21" dur="500"/>
                                        <p:tgtEl>
                                          <p:spTgt spid="616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xit" presetSubtype="0" fill="hold" grpId="0" nodeType="clickEffect">
                                  <p:stCondLst>
                                    <p:cond delay="0"/>
                                  </p:stCondLst>
                                  <p:childTnLst>
                                    <p:animEffect transition="out" filter="fade">
                                      <p:cBhvr>
                                        <p:cTn id="25" dur="500"/>
                                        <p:tgtEl>
                                          <p:spTgt spid="22"/>
                                        </p:tgtEl>
                                      </p:cBhvr>
                                    </p:animEffect>
                                    <p:set>
                                      <p:cBhvr>
                                        <p:cTn id="26" dur="1" fill="hold">
                                          <p:stCondLst>
                                            <p:cond delay="499"/>
                                          </p:stCondLst>
                                        </p:cTn>
                                        <p:tgtEl>
                                          <p:spTgt spid="22"/>
                                        </p:tgtEl>
                                        <p:attrNameLst>
                                          <p:attrName>style.visibility</p:attrName>
                                        </p:attrNameLst>
                                      </p:cBhvr>
                                      <p:to>
                                        <p:strVal val="hidden"/>
                                      </p:to>
                                    </p:set>
                                  </p:childTnLst>
                                </p:cTn>
                              </p:par>
                            </p:childTnLst>
                          </p:cTn>
                        </p:par>
                        <p:par>
                          <p:cTn id="27" fill="hold" nodeType="afterGroup">
                            <p:stCondLst>
                              <p:cond delay="500"/>
                            </p:stCondLst>
                            <p:childTnLst>
                              <p:par>
                                <p:cTn id="28" presetID="10" presetClass="exit" presetSubtype="0" fill="hold" grpId="0" nodeType="afterEffect">
                                  <p:stCondLst>
                                    <p:cond delay="0"/>
                                  </p:stCondLst>
                                  <p:childTnLst>
                                    <p:animEffect transition="out" filter="fade">
                                      <p:cBhvr>
                                        <p:cTn id="29" dur="500"/>
                                        <p:tgtEl>
                                          <p:spTgt spid="23"/>
                                        </p:tgtEl>
                                      </p:cBhvr>
                                    </p:animEffect>
                                    <p:set>
                                      <p:cBhvr>
                                        <p:cTn id="30" dur="1" fill="hold">
                                          <p:stCondLst>
                                            <p:cond delay="499"/>
                                          </p:stCondLst>
                                        </p:cTn>
                                        <p:tgtEl>
                                          <p:spTgt spid="23"/>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xit" presetSubtype="0" fill="hold" grpId="0" nodeType="clickEffect">
                                  <p:stCondLst>
                                    <p:cond delay="0"/>
                                  </p:stCondLst>
                                  <p:childTnLst>
                                    <p:animEffect transition="out" filter="fade">
                                      <p:cBhvr>
                                        <p:cTn id="34" dur="2000"/>
                                        <p:tgtEl>
                                          <p:spTgt spid="24"/>
                                        </p:tgtEl>
                                      </p:cBhvr>
                                    </p:animEffect>
                                    <p:set>
                                      <p:cBhvr>
                                        <p:cTn id="35" dur="1" fill="hold">
                                          <p:stCondLst>
                                            <p:cond delay="1999"/>
                                          </p:stCondLst>
                                        </p:cTn>
                                        <p:tgtEl>
                                          <p:spTgt spid="24"/>
                                        </p:tgtEl>
                                        <p:attrNameLst>
                                          <p:attrName>style.visibility</p:attrName>
                                        </p:attrNameLst>
                                      </p:cBhvr>
                                      <p:to>
                                        <p:strVal val="hidden"/>
                                      </p:to>
                                    </p:set>
                                  </p:childTnLst>
                                </p:cTn>
                              </p:par>
                            </p:childTnLst>
                          </p:cTn>
                        </p:par>
                        <p:par>
                          <p:cTn id="36" fill="hold" nodeType="afterGroup">
                            <p:stCondLst>
                              <p:cond delay="2000"/>
                            </p:stCondLst>
                            <p:childTnLst>
                              <p:par>
                                <p:cTn id="37" presetID="10" presetClass="exit" presetSubtype="0" fill="hold" grpId="0" nodeType="after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childTnLst>
                          </p:cTn>
                        </p:par>
                        <p:par>
                          <p:cTn id="40" fill="hold" nodeType="afterGroup">
                            <p:stCondLst>
                              <p:cond delay="2500"/>
                            </p:stCondLst>
                            <p:childTnLst>
                              <p:par>
                                <p:cTn id="41" presetID="10" presetClass="exit" presetSubtype="0" fill="hold" grpId="0" nodeType="afterEffect">
                                  <p:stCondLst>
                                    <p:cond delay="0"/>
                                  </p:stCondLst>
                                  <p:childTnLst>
                                    <p:animEffect transition="out" filter="fade">
                                      <p:cBhvr>
                                        <p:cTn id="42" dur="500"/>
                                        <p:tgtEl>
                                          <p:spTgt spid="26"/>
                                        </p:tgtEl>
                                      </p:cBhvr>
                                    </p:animEffect>
                                    <p:set>
                                      <p:cBhvr>
                                        <p:cTn id="43" dur="1" fill="hold">
                                          <p:stCondLst>
                                            <p:cond delay="499"/>
                                          </p:stCondLst>
                                        </p:cTn>
                                        <p:tgtEl>
                                          <p:spTgt spid="26"/>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xit" presetSubtype="0" fill="hold" grpId="0" nodeType="clickEffect">
                                  <p:stCondLst>
                                    <p:cond delay="0"/>
                                  </p:stCondLst>
                                  <p:childTnLst>
                                    <p:animEffect transition="out" filter="fade">
                                      <p:cBhvr>
                                        <p:cTn id="47" dur="2000"/>
                                        <p:tgtEl>
                                          <p:spTgt spid="27"/>
                                        </p:tgtEl>
                                      </p:cBhvr>
                                    </p:animEffect>
                                    <p:set>
                                      <p:cBhvr>
                                        <p:cTn id="48" dur="1" fill="hold">
                                          <p:stCondLst>
                                            <p:cond delay="1999"/>
                                          </p:stCondLst>
                                        </p:cTn>
                                        <p:tgtEl>
                                          <p:spTgt spid="27"/>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xit" presetSubtype="0" fill="hold" grpId="0" nodeType="clickEffect">
                                  <p:stCondLst>
                                    <p:cond delay="0"/>
                                  </p:stCondLst>
                                  <p:childTnLst>
                                    <p:animEffect transition="out" filter="fade">
                                      <p:cBhvr>
                                        <p:cTn id="52" dur="2000"/>
                                        <p:tgtEl>
                                          <p:spTgt spid="28"/>
                                        </p:tgtEl>
                                      </p:cBhvr>
                                    </p:animEffect>
                                    <p:set>
                                      <p:cBhvr>
                                        <p:cTn id="53" dur="1" fill="hold">
                                          <p:stCondLst>
                                            <p:cond delay="1999"/>
                                          </p:stCondLst>
                                        </p:cTn>
                                        <p:tgtEl>
                                          <p:spTgt spid="28"/>
                                        </p:tgtEl>
                                        <p:attrNameLst>
                                          <p:attrName>style.visibility</p:attrName>
                                        </p:attrNameLst>
                                      </p:cBhvr>
                                      <p:to>
                                        <p:strVal val="hidden"/>
                                      </p:to>
                                    </p:set>
                                  </p:childTnLst>
                                </p:cTn>
                              </p:par>
                            </p:childTnLst>
                          </p:cTn>
                        </p:par>
                        <p:par>
                          <p:cTn id="54" fill="hold" nodeType="afterGroup">
                            <p:stCondLst>
                              <p:cond delay="2000"/>
                            </p:stCondLst>
                            <p:childTnLst>
                              <p:par>
                                <p:cTn id="55" presetID="10" presetClass="exit" presetSubtype="0" fill="hold" grpId="0" nodeType="afterEffect">
                                  <p:stCondLst>
                                    <p:cond delay="0"/>
                                  </p:stCondLst>
                                  <p:childTnLst>
                                    <p:animEffect transition="out" filter="fade">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xit" presetSubtype="0" fill="hold" grpId="0" nodeType="clickEffect">
                                  <p:stCondLst>
                                    <p:cond delay="0"/>
                                  </p:stCondLst>
                                  <p:childTnLst>
                                    <p:animEffect transition="out" filter="fade">
                                      <p:cBhvr>
                                        <p:cTn id="61" dur="2000"/>
                                        <p:tgtEl>
                                          <p:spTgt spid="30"/>
                                        </p:tgtEl>
                                      </p:cBhvr>
                                    </p:animEffect>
                                    <p:set>
                                      <p:cBhvr>
                                        <p:cTn id="62" dur="1" fill="hold">
                                          <p:stCondLst>
                                            <p:cond delay="1999"/>
                                          </p:stCondLst>
                                        </p:cTn>
                                        <p:tgtEl>
                                          <p:spTgt spid="30"/>
                                        </p:tgtEl>
                                        <p:attrNameLst>
                                          <p:attrName>style.visibility</p:attrName>
                                        </p:attrNameLst>
                                      </p:cBhvr>
                                      <p:to>
                                        <p:strVal val="hidden"/>
                                      </p:to>
                                    </p:set>
                                  </p:childTnLst>
                                </p:cTn>
                              </p:par>
                            </p:childTnLst>
                          </p:cTn>
                        </p:par>
                        <p:par>
                          <p:cTn id="63" fill="hold" nodeType="afterGroup">
                            <p:stCondLst>
                              <p:cond delay="2000"/>
                            </p:stCondLst>
                            <p:childTnLst>
                              <p:par>
                                <p:cTn id="64" presetID="10" presetClass="exit" presetSubtype="0" fill="hold" grpId="0" nodeType="afterEffect">
                                  <p:stCondLst>
                                    <p:cond delay="0"/>
                                  </p:stCondLst>
                                  <p:childTnLst>
                                    <p:animEffect transition="out" filter="fade">
                                      <p:cBhvr>
                                        <p:cTn id="65" dur="500"/>
                                        <p:tgtEl>
                                          <p:spTgt spid="31"/>
                                        </p:tgtEl>
                                      </p:cBhvr>
                                    </p:animEffect>
                                    <p:set>
                                      <p:cBhvr>
                                        <p:cTn id="66" dur="1" fill="hold">
                                          <p:stCondLst>
                                            <p:cond delay="499"/>
                                          </p:stCondLst>
                                        </p:cTn>
                                        <p:tgtEl>
                                          <p:spTgt spid="31"/>
                                        </p:tgtEl>
                                        <p:attrNameLst>
                                          <p:attrName>style.visibility</p:attrName>
                                        </p:attrNameLst>
                                      </p:cBhvr>
                                      <p:to>
                                        <p:strVal val="hidden"/>
                                      </p:to>
                                    </p:set>
                                  </p:childTnLst>
                                </p:cTn>
                              </p:par>
                            </p:childTnLst>
                          </p:cTn>
                        </p:par>
                        <p:par>
                          <p:cTn id="67" fill="hold" nodeType="afterGroup">
                            <p:stCondLst>
                              <p:cond delay="2500"/>
                            </p:stCondLst>
                            <p:childTnLst>
                              <p:par>
                                <p:cTn id="68" presetID="10" presetClass="exit" presetSubtype="0" fill="hold" grpId="0" nodeType="afterEffect">
                                  <p:stCondLst>
                                    <p:cond delay="0"/>
                                  </p:stCondLst>
                                  <p:childTnLst>
                                    <p:animEffect transition="out" filter="fade">
                                      <p:cBhvr>
                                        <p:cTn id="69" dur="500"/>
                                        <p:tgtEl>
                                          <p:spTgt spid="32"/>
                                        </p:tgtEl>
                                      </p:cBhvr>
                                    </p:animEffect>
                                    <p:set>
                                      <p:cBhvr>
                                        <p:cTn id="70" dur="1" fill="hold">
                                          <p:stCondLst>
                                            <p:cond delay="499"/>
                                          </p:stCondLst>
                                        </p:cTn>
                                        <p:tgtEl>
                                          <p:spTgt spid="32"/>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xit" presetSubtype="0" fill="hold" grpId="0" nodeType="clickEffect">
                                  <p:stCondLst>
                                    <p:cond delay="0"/>
                                  </p:stCondLst>
                                  <p:childTnLst>
                                    <p:animEffect transition="out" filter="fade">
                                      <p:cBhvr>
                                        <p:cTn id="74" dur="2000"/>
                                        <p:tgtEl>
                                          <p:spTgt spid="33"/>
                                        </p:tgtEl>
                                      </p:cBhvr>
                                    </p:animEffect>
                                    <p:set>
                                      <p:cBhvr>
                                        <p:cTn id="75" dur="1" fill="hold">
                                          <p:stCondLst>
                                            <p:cond delay="19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161" grpId="0"/>
      <p:bldP spid="6164" grpId="0"/>
      <p:bldP spid="6165"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7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Propiedades  de las potencias</a:t>
            </a:r>
          </a:p>
        </p:txBody>
      </p:sp>
      <p:sp>
        <p:nvSpPr>
          <p:cNvPr id="7185" name="32 CuadroTexto"/>
          <p:cNvSpPr txBox="1">
            <a:spLocks noChangeArrowheads="1"/>
          </p:cNvSpPr>
          <p:nvPr/>
        </p:nvSpPr>
        <p:spPr bwMode="auto">
          <a:xfrm>
            <a:off x="3214688" y="1143000"/>
            <a:ext cx="3019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solidFill>
                  <a:srgbClr val="0070C0"/>
                </a:solidFill>
                <a:latin typeface="Constantia" pitchFamily="18" charset="0"/>
              </a:rPr>
              <a:t>División de Potencias</a:t>
            </a:r>
          </a:p>
        </p:txBody>
      </p:sp>
      <p:sp>
        <p:nvSpPr>
          <p:cNvPr id="6148" name="20 CuadroTexto"/>
          <p:cNvSpPr txBox="1">
            <a:spLocks noChangeArrowheads="1"/>
          </p:cNvSpPr>
          <p:nvPr/>
        </p:nvSpPr>
        <p:spPr bwMode="auto">
          <a:xfrm>
            <a:off x="2857500" y="2354263"/>
            <a:ext cx="5214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3600" b="1">
                <a:solidFill>
                  <a:srgbClr val="0070C0"/>
                </a:solidFill>
                <a:latin typeface="Cambria Math" pitchFamily="18" charset="0"/>
              </a:rPr>
              <a:t>10</a:t>
            </a:r>
            <a:r>
              <a:rPr lang="es-ES" sz="3600" b="1" baseline="30000">
                <a:solidFill>
                  <a:srgbClr val="FF0000"/>
                </a:solidFill>
                <a:latin typeface="Cambria Math" pitchFamily="18" charset="0"/>
              </a:rPr>
              <a:t>7</a:t>
            </a:r>
            <a:r>
              <a:rPr lang="es-ES" sz="3600" b="1">
                <a:solidFill>
                  <a:srgbClr val="0070C0"/>
                </a:solidFill>
                <a:latin typeface="Cambria Math" pitchFamily="18" charset="0"/>
              </a:rPr>
              <a:t>: 5 </a:t>
            </a:r>
            <a:r>
              <a:rPr lang="es-ES" sz="3600" b="1" baseline="30000">
                <a:solidFill>
                  <a:srgbClr val="FF0000"/>
                </a:solidFill>
                <a:latin typeface="Cambria Math" pitchFamily="18" charset="0"/>
              </a:rPr>
              <a:t>7</a:t>
            </a:r>
            <a:r>
              <a:rPr lang="es-ES" sz="3600" b="1">
                <a:solidFill>
                  <a:srgbClr val="0070C0"/>
                </a:solidFill>
                <a:latin typeface="Cambria Math" pitchFamily="18" charset="0"/>
              </a:rPr>
              <a:t>=</a:t>
            </a:r>
            <a:r>
              <a:rPr lang="es-ES" sz="3600" b="1">
                <a:solidFill>
                  <a:srgbClr val="FF0000"/>
                </a:solidFill>
                <a:latin typeface="Cambria Math" pitchFamily="18" charset="0"/>
              </a:rPr>
              <a:t> </a:t>
            </a:r>
            <a:r>
              <a:rPr lang="es-ES" sz="3600" b="1">
                <a:solidFill>
                  <a:srgbClr val="0070C0"/>
                </a:solidFill>
                <a:latin typeface="Cambria Math" pitchFamily="18" charset="0"/>
              </a:rPr>
              <a:t>(10 : 5 )</a:t>
            </a:r>
            <a:r>
              <a:rPr lang="es-ES" sz="3600" b="1" baseline="30000">
                <a:solidFill>
                  <a:srgbClr val="0070C0"/>
                </a:solidFill>
                <a:latin typeface="Cambria Math" pitchFamily="18" charset="0"/>
              </a:rPr>
              <a:t> </a:t>
            </a:r>
            <a:r>
              <a:rPr lang="es-ES" sz="3600" b="1" baseline="30000">
                <a:solidFill>
                  <a:srgbClr val="FF0000"/>
                </a:solidFill>
                <a:latin typeface="Cambria Math" pitchFamily="18" charset="0"/>
              </a:rPr>
              <a:t>7</a:t>
            </a:r>
            <a:r>
              <a:rPr lang="es-ES" sz="3600" b="1">
                <a:solidFill>
                  <a:srgbClr val="FF0000"/>
                </a:solidFill>
                <a:latin typeface="Cambria Math" pitchFamily="18" charset="0"/>
              </a:rPr>
              <a:t> </a:t>
            </a:r>
            <a:r>
              <a:rPr lang="es-ES" sz="3600" b="1">
                <a:solidFill>
                  <a:srgbClr val="0070C0"/>
                </a:solidFill>
                <a:latin typeface="Cambria Math" pitchFamily="18" charset="0"/>
              </a:rPr>
              <a:t>=  2</a:t>
            </a:r>
            <a:r>
              <a:rPr lang="es-ES" sz="3600" b="1" baseline="30000">
                <a:solidFill>
                  <a:srgbClr val="FF0000"/>
                </a:solidFill>
                <a:latin typeface="Cambria Math" pitchFamily="18" charset="0"/>
              </a:rPr>
              <a:t>7</a:t>
            </a:r>
            <a:r>
              <a:rPr lang="es-ES" sz="3600" b="1">
                <a:solidFill>
                  <a:srgbClr val="0070C0"/>
                </a:solidFill>
                <a:latin typeface="Cambria Math" pitchFamily="18" charset="0"/>
              </a:rPr>
              <a:t>               </a:t>
            </a:r>
          </a:p>
        </p:txBody>
      </p:sp>
      <p:sp>
        <p:nvSpPr>
          <p:cNvPr id="6149" name="21 CuadroTexto"/>
          <p:cNvSpPr txBox="1">
            <a:spLocks noChangeArrowheads="1"/>
          </p:cNvSpPr>
          <p:nvPr/>
        </p:nvSpPr>
        <p:spPr bwMode="auto">
          <a:xfrm>
            <a:off x="2714625" y="3822700"/>
            <a:ext cx="542925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3600" b="1">
                <a:solidFill>
                  <a:srgbClr val="0070C0"/>
                </a:solidFill>
                <a:latin typeface="Cambria Math" pitchFamily="18" charset="0"/>
              </a:rPr>
              <a:t>  </a:t>
            </a:r>
            <a:r>
              <a:rPr lang="es-ES" sz="3800" b="1">
                <a:solidFill>
                  <a:srgbClr val="FF0000"/>
                </a:solidFill>
                <a:latin typeface="Cambria Math" pitchFamily="18" charset="0"/>
              </a:rPr>
              <a:t>4</a:t>
            </a:r>
            <a:r>
              <a:rPr lang="es-ES" sz="3800" b="1">
                <a:solidFill>
                  <a:srgbClr val="0070C0"/>
                </a:solidFill>
                <a:latin typeface="Cambria Math" pitchFamily="18" charset="0"/>
              </a:rPr>
              <a:t> </a:t>
            </a:r>
            <a:r>
              <a:rPr lang="es-ES" sz="3800" b="1" baseline="30000">
                <a:solidFill>
                  <a:srgbClr val="0070C0"/>
                </a:solidFill>
                <a:latin typeface="Cambria Math" pitchFamily="18" charset="0"/>
              </a:rPr>
              <a:t>3</a:t>
            </a:r>
            <a:r>
              <a:rPr lang="es-ES" sz="3800" b="1" baseline="30000">
                <a:solidFill>
                  <a:srgbClr val="FF0000"/>
                </a:solidFill>
                <a:latin typeface="Cambria Math" pitchFamily="18" charset="0"/>
              </a:rPr>
              <a:t> </a:t>
            </a:r>
            <a:r>
              <a:rPr lang="es-ES" sz="3800" b="1">
                <a:solidFill>
                  <a:srgbClr val="0070C0"/>
                </a:solidFill>
                <a:latin typeface="Cambria Math" pitchFamily="18" charset="0"/>
              </a:rPr>
              <a:t>: </a:t>
            </a:r>
            <a:r>
              <a:rPr lang="es-ES" sz="3800" b="1">
                <a:solidFill>
                  <a:srgbClr val="FF0000"/>
                </a:solidFill>
                <a:latin typeface="Cambria Math" pitchFamily="18" charset="0"/>
              </a:rPr>
              <a:t>4</a:t>
            </a:r>
            <a:r>
              <a:rPr lang="es-ES" sz="3800" b="1">
                <a:solidFill>
                  <a:srgbClr val="0070C0"/>
                </a:solidFill>
                <a:latin typeface="Cambria Math" pitchFamily="18" charset="0"/>
              </a:rPr>
              <a:t> </a:t>
            </a:r>
            <a:r>
              <a:rPr lang="es-ES" sz="3800" b="1" baseline="30000">
                <a:solidFill>
                  <a:srgbClr val="0070C0"/>
                </a:solidFill>
                <a:latin typeface="Cambria Math" pitchFamily="18" charset="0"/>
              </a:rPr>
              <a:t>6 </a:t>
            </a:r>
            <a:r>
              <a:rPr lang="es-ES" sz="3800" b="1">
                <a:solidFill>
                  <a:srgbClr val="0070C0"/>
                </a:solidFill>
                <a:latin typeface="Cambria Math" pitchFamily="18" charset="0"/>
              </a:rPr>
              <a:t>=</a:t>
            </a:r>
            <a:r>
              <a:rPr lang="es-ES" sz="3800" b="1">
                <a:solidFill>
                  <a:srgbClr val="FF0000"/>
                </a:solidFill>
                <a:latin typeface="Cambria Math" pitchFamily="18" charset="0"/>
              </a:rPr>
              <a:t> 4</a:t>
            </a:r>
            <a:r>
              <a:rPr lang="es-ES" sz="3800" b="1" baseline="30000">
                <a:solidFill>
                  <a:srgbClr val="0070C0"/>
                </a:solidFill>
                <a:latin typeface="Cambria Math" pitchFamily="18" charset="0"/>
              </a:rPr>
              <a:t>(3 -</a:t>
            </a:r>
            <a:r>
              <a:rPr lang="es-ES" sz="3800" b="1">
                <a:solidFill>
                  <a:srgbClr val="0070C0"/>
                </a:solidFill>
                <a:latin typeface="Cambria Math" pitchFamily="18" charset="0"/>
              </a:rPr>
              <a:t> </a:t>
            </a:r>
            <a:r>
              <a:rPr lang="es-ES" sz="3800" b="1" baseline="30000">
                <a:solidFill>
                  <a:srgbClr val="0070C0"/>
                </a:solidFill>
                <a:latin typeface="Cambria Math" pitchFamily="18" charset="0"/>
              </a:rPr>
              <a:t>6)</a:t>
            </a:r>
            <a:r>
              <a:rPr lang="es-ES" sz="3800" b="1">
                <a:solidFill>
                  <a:srgbClr val="FF0000"/>
                </a:solidFill>
                <a:latin typeface="Cambria Math" pitchFamily="18" charset="0"/>
              </a:rPr>
              <a:t>   </a:t>
            </a:r>
            <a:r>
              <a:rPr lang="es-ES" sz="3800" b="1">
                <a:solidFill>
                  <a:srgbClr val="0070C0"/>
                </a:solidFill>
                <a:latin typeface="Cambria Math" pitchFamily="18" charset="0"/>
              </a:rPr>
              <a:t>=  </a:t>
            </a:r>
            <a:r>
              <a:rPr lang="es-ES" sz="3800" b="1">
                <a:solidFill>
                  <a:srgbClr val="FF0000"/>
                </a:solidFill>
                <a:latin typeface="Cambria Math" pitchFamily="18" charset="0"/>
              </a:rPr>
              <a:t>4</a:t>
            </a:r>
            <a:r>
              <a:rPr lang="es-ES" sz="3800" b="1">
                <a:solidFill>
                  <a:srgbClr val="FF7575"/>
                </a:solidFill>
                <a:latin typeface="Cambria Math" pitchFamily="18" charset="0"/>
              </a:rPr>
              <a:t> </a:t>
            </a:r>
            <a:r>
              <a:rPr lang="es-ES" sz="3800" b="1" baseline="30000">
                <a:solidFill>
                  <a:srgbClr val="0070C0"/>
                </a:solidFill>
                <a:latin typeface="Cambria Math" pitchFamily="18" charset="0"/>
              </a:rPr>
              <a:t>-3</a:t>
            </a:r>
          </a:p>
        </p:txBody>
      </p:sp>
      <p:sp>
        <p:nvSpPr>
          <p:cNvPr id="7188" name="7 CuadroTexto"/>
          <p:cNvSpPr txBox="1">
            <a:spLocks noChangeArrowheads="1"/>
          </p:cNvSpPr>
          <p:nvPr/>
        </p:nvSpPr>
        <p:spPr bwMode="auto">
          <a:xfrm>
            <a:off x="285750" y="2535238"/>
            <a:ext cx="2309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solidFill>
                  <a:srgbClr val="0070C0"/>
                </a:solidFill>
                <a:latin typeface="Constantia" pitchFamily="18" charset="0"/>
              </a:rPr>
              <a:t>Igual exponente</a:t>
            </a:r>
          </a:p>
        </p:txBody>
      </p:sp>
      <p:sp>
        <p:nvSpPr>
          <p:cNvPr id="7189" name="7 CuadroTexto"/>
          <p:cNvSpPr txBox="1">
            <a:spLocks noChangeArrowheads="1"/>
          </p:cNvSpPr>
          <p:nvPr/>
        </p:nvSpPr>
        <p:spPr bwMode="auto">
          <a:xfrm>
            <a:off x="357188" y="3933825"/>
            <a:ext cx="1533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solidFill>
                  <a:srgbClr val="0070C0"/>
                </a:solidFill>
                <a:latin typeface="Constantia" pitchFamily="18" charset="0"/>
              </a:rPr>
              <a:t>Igual Base</a:t>
            </a:r>
          </a:p>
        </p:txBody>
      </p:sp>
      <p:sp>
        <p:nvSpPr>
          <p:cNvPr id="22" name="21 Rectángulo redondeado"/>
          <p:cNvSpPr/>
          <p:nvPr/>
        </p:nvSpPr>
        <p:spPr>
          <a:xfrm>
            <a:off x="2928938" y="2286000"/>
            <a:ext cx="714375"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23" name="22 Rectángulo redondeado"/>
          <p:cNvSpPr/>
          <p:nvPr/>
        </p:nvSpPr>
        <p:spPr>
          <a:xfrm>
            <a:off x="3643313" y="2286000"/>
            <a:ext cx="1143000"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24" name="23 Rectángulo redondeado"/>
          <p:cNvSpPr/>
          <p:nvPr/>
        </p:nvSpPr>
        <p:spPr>
          <a:xfrm>
            <a:off x="4786313" y="2357438"/>
            <a:ext cx="1571625"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25" name="24 Rectángulo redondeado"/>
          <p:cNvSpPr/>
          <p:nvPr/>
        </p:nvSpPr>
        <p:spPr>
          <a:xfrm>
            <a:off x="6357938" y="2214563"/>
            <a:ext cx="285750" cy="500062"/>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26" name="25 Rectángulo redondeado"/>
          <p:cNvSpPr/>
          <p:nvPr/>
        </p:nvSpPr>
        <p:spPr>
          <a:xfrm>
            <a:off x="6643688" y="2357438"/>
            <a:ext cx="500062"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27" name="26 Rectángulo redondeado"/>
          <p:cNvSpPr/>
          <p:nvPr/>
        </p:nvSpPr>
        <p:spPr>
          <a:xfrm>
            <a:off x="7143750" y="2357438"/>
            <a:ext cx="928688"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28" name="27 Rectángulo redondeado"/>
          <p:cNvSpPr/>
          <p:nvPr/>
        </p:nvSpPr>
        <p:spPr>
          <a:xfrm>
            <a:off x="2857500" y="3786188"/>
            <a:ext cx="714375"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29" name="28 Rectángulo redondeado"/>
          <p:cNvSpPr/>
          <p:nvPr/>
        </p:nvSpPr>
        <p:spPr>
          <a:xfrm>
            <a:off x="3571875" y="3786188"/>
            <a:ext cx="1285875"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0" name="29 Rectángulo redondeado"/>
          <p:cNvSpPr/>
          <p:nvPr/>
        </p:nvSpPr>
        <p:spPr>
          <a:xfrm>
            <a:off x="4857750" y="3857625"/>
            <a:ext cx="285750" cy="642938"/>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1" name="30 Rectángulo redondeado"/>
          <p:cNvSpPr/>
          <p:nvPr/>
        </p:nvSpPr>
        <p:spPr>
          <a:xfrm>
            <a:off x="5143500" y="3929063"/>
            <a:ext cx="928688" cy="357187"/>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2" name="31 Rectángulo redondeado"/>
          <p:cNvSpPr/>
          <p:nvPr/>
        </p:nvSpPr>
        <p:spPr>
          <a:xfrm>
            <a:off x="6286500" y="3786188"/>
            <a:ext cx="500063"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3" name="32 Rectángulo redondeado"/>
          <p:cNvSpPr/>
          <p:nvPr/>
        </p:nvSpPr>
        <p:spPr>
          <a:xfrm>
            <a:off x="6786563" y="3786188"/>
            <a:ext cx="857250" cy="71437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Tree>
    <p:extLst>
      <p:ext uri="{BB962C8B-B14F-4D97-AF65-F5344CB8AC3E}">
        <p14:creationId xmlns:p14="http://schemas.microsoft.com/office/powerpoint/2010/main" val="1547975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85"/>
                                        </p:tgtEl>
                                        <p:attrNameLst>
                                          <p:attrName>style.visibility</p:attrName>
                                        </p:attrNameLst>
                                      </p:cBhvr>
                                      <p:to>
                                        <p:strVal val="visible"/>
                                      </p:to>
                                    </p:set>
                                    <p:animEffect transition="in" filter="fade">
                                      <p:cBhvr>
                                        <p:cTn id="7" dur="500"/>
                                        <p:tgtEl>
                                          <p:spTgt spid="7185"/>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88"/>
                                        </p:tgtEl>
                                        <p:attrNameLst>
                                          <p:attrName>style.visibility</p:attrName>
                                        </p:attrNameLst>
                                      </p:cBhvr>
                                      <p:to>
                                        <p:strVal val="visible"/>
                                      </p:to>
                                    </p:set>
                                    <p:animEffect transition="in" filter="fade">
                                      <p:cBhvr>
                                        <p:cTn id="11" dur="500"/>
                                        <p:tgtEl>
                                          <p:spTgt spid="7188"/>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189"/>
                                        </p:tgtEl>
                                        <p:attrNameLst>
                                          <p:attrName>style.visibility</p:attrName>
                                        </p:attrNameLst>
                                      </p:cBhvr>
                                      <p:to>
                                        <p:strVal val="visible"/>
                                      </p:to>
                                    </p:set>
                                    <p:animEffect transition="in" filter="fade">
                                      <p:cBhvr>
                                        <p:cTn id="15" dur="500"/>
                                        <p:tgtEl>
                                          <p:spTgt spid="718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0" nodeType="clickEffect">
                                  <p:stCondLst>
                                    <p:cond delay="0"/>
                                  </p:stCondLst>
                                  <p:childTnLst>
                                    <p:animEffect transition="out" filter="fade">
                                      <p:cBhvr>
                                        <p:cTn id="19" dur="2000"/>
                                        <p:tgtEl>
                                          <p:spTgt spid="22"/>
                                        </p:tgtEl>
                                      </p:cBhvr>
                                    </p:animEffect>
                                    <p:set>
                                      <p:cBhvr>
                                        <p:cTn id="20" dur="1" fill="hold">
                                          <p:stCondLst>
                                            <p:cond delay="1999"/>
                                          </p:stCondLst>
                                        </p:cTn>
                                        <p:tgtEl>
                                          <p:spTgt spid="22"/>
                                        </p:tgtEl>
                                        <p:attrNameLst>
                                          <p:attrName>style.visibility</p:attrName>
                                        </p:attrNameLst>
                                      </p:cBhvr>
                                      <p:to>
                                        <p:strVal val="hidden"/>
                                      </p:to>
                                    </p:set>
                                  </p:childTnLst>
                                </p:cTn>
                              </p:par>
                            </p:childTnLst>
                          </p:cTn>
                        </p:par>
                        <p:par>
                          <p:cTn id="21" fill="hold" nodeType="afterGroup">
                            <p:stCondLst>
                              <p:cond delay="2000"/>
                            </p:stCondLst>
                            <p:childTnLst>
                              <p:par>
                                <p:cTn id="22" presetID="10" presetClass="exit" presetSubtype="0" fill="hold" grpId="0" nodeType="afterEffect">
                                  <p:stCondLst>
                                    <p:cond delay="0"/>
                                  </p:stCondLst>
                                  <p:childTnLst>
                                    <p:animEffect transition="out" filter="fade">
                                      <p:cBhvr>
                                        <p:cTn id="23" dur="500"/>
                                        <p:tgtEl>
                                          <p:spTgt spid="23"/>
                                        </p:tgtEl>
                                      </p:cBhvr>
                                    </p:animEffect>
                                    <p:set>
                                      <p:cBhvr>
                                        <p:cTn id="24" dur="1" fill="hold">
                                          <p:stCondLst>
                                            <p:cond delay="499"/>
                                          </p:stCondLst>
                                        </p:cTn>
                                        <p:tgtEl>
                                          <p:spTgt spid="23"/>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xit" presetSubtype="0" fill="hold" grpId="0" nodeType="clickEffect">
                                  <p:stCondLst>
                                    <p:cond delay="0"/>
                                  </p:stCondLst>
                                  <p:childTnLst>
                                    <p:animEffect transition="out" filter="fade">
                                      <p:cBhvr>
                                        <p:cTn id="28" dur="2000"/>
                                        <p:tgtEl>
                                          <p:spTgt spid="24"/>
                                        </p:tgtEl>
                                      </p:cBhvr>
                                    </p:animEffect>
                                    <p:set>
                                      <p:cBhvr>
                                        <p:cTn id="29" dur="1" fill="hold">
                                          <p:stCondLst>
                                            <p:cond delay="1999"/>
                                          </p:stCondLst>
                                        </p:cTn>
                                        <p:tgtEl>
                                          <p:spTgt spid="24"/>
                                        </p:tgtEl>
                                        <p:attrNameLst>
                                          <p:attrName>style.visibility</p:attrName>
                                        </p:attrNameLst>
                                      </p:cBhvr>
                                      <p:to>
                                        <p:strVal val="hidden"/>
                                      </p:to>
                                    </p:set>
                                  </p:childTnLst>
                                </p:cTn>
                              </p:par>
                            </p:childTnLst>
                          </p:cTn>
                        </p:par>
                        <p:par>
                          <p:cTn id="30" fill="hold" nodeType="afterGroup">
                            <p:stCondLst>
                              <p:cond delay="2000"/>
                            </p:stCondLst>
                            <p:childTnLst>
                              <p:par>
                                <p:cTn id="31" presetID="10" presetClass="exit" presetSubtype="0" fill="hold" grpId="0" nodeType="afterEffect">
                                  <p:stCondLst>
                                    <p:cond delay="0"/>
                                  </p:stCondLst>
                                  <p:childTnLst>
                                    <p:animEffect transition="out" filter="fade">
                                      <p:cBhvr>
                                        <p:cTn id="32" dur="500"/>
                                        <p:tgtEl>
                                          <p:spTgt spid="25"/>
                                        </p:tgtEl>
                                      </p:cBhvr>
                                    </p:animEffect>
                                    <p:set>
                                      <p:cBhvr>
                                        <p:cTn id="33" dur="1" fill="hold">
                                          <p:stCondLst>
                                            <p:cond delay="499"/>
                                          </p:stCondLst>
                                        </p:cTn>
                                        <p:tgtEl>
                                          <p:spTgt spid="25"/>
                                        </p:tgtEl>
                                        <p:attrNameLst>
                                          <p:attrName>style.visibility</p:attrName>
                                        </p:attrNameLst>
                                      </p:cBhvr>
                                      <p:to>
                                        <p:strVal val="hidden"/>
                                      </p:to>
                                    </p:set>
                                  </p:childTnLst>
                                </p:cTn>
                              </p:par>
                            </p:childTnLst>
                          </p:cTn>
                        </p:par>
                        <p:par>
                          <p:cTn id="34" fill="hold" nodeType="afterGroup">
                            <p:stCondLst>
                              <p:cond delay="2500"/>
                            </p:stCondLst>
                            <p:childTnLst>
                              <p:par>
                                <p:cTn id="35" presetID="10" presetClass="exit" presetSubtype="0" fill="hold" grpId="0" nodeType="afterEffect">
                                  <p:stCondLst>
                                    <p:cond delay="0"/>
                                  </p:stCondLst>
                                  <p:childTnLst>
                                    <p:animEffect transition="out" filter="fade">
                                      <p:cBhvr>
                                        <p:cTn id="36" dur="500"/>
                                        <p:tgtEl>
                                          <p:spTgt spid="26"/>
                                        </p:tgtEl>
                                      </p:cBhvr>
                                    </p:animEffect>
                                    <p:set>
                                      <p:cBhvr>
                                        <p:cTn id="37" dur="1" fill="hold">
                                          <p:stCondLst>
                                            <p:cond delay="499"/>
                                          </p:stCondLst>
                                        </p:cTn>
                                        <p:tgtEl>
                                          <p:spTgt spid="26"/>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grpId="0" nodeType="clickEffect">
                                  <p:stCondLst>
                                    <p:cond delay="0"/>
                                  </p:stCondLst>
                                  <p:childTnLst>
                                    <p:animEffect transition="out" filter="fade">
                                      <p:cBhvr>
                                        <p:cTn id="41" dur="2000"/>
                                        <p:tgtEl>
                                          <p:spTgt spid="27"/>
                                        </p:tgtEl>
                                      </p:cBhvr>
                                    </p:animEffect>
                                    <p:set>
                                      <p:cBhvr>
                                        <p:cTn id="42" dur="1" fill="hold">
                                          <p:stCondLst>
                                            <p:cond delay="1999"/>
                                          </p:stCondLst>
                                        </p:cTn>
                                        <p:tgtEl>
                                          <p:spTgt spid="27"/>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xit" presetSubtype="0" fill="hold" grpId="0" nodeType="clickEffect">
                                  <p:stCondLst>
                                    <p:cond delay="0"/>
                                  </p:stCondLst>
                                  <p:childTnLst>
                                    <p:animEffect transition="out" filter="fade">
                                      <p:cBhvr>
                                        <p:cTn id="46" dur="2000"/>
                                        <p:tgtEl>
                                          <p:spTgt spid="28"/>
                                        </p:tgtEl>
                                      </p:cBhvr>
                                    </p:animEffect>
                                    <p:set>
                                      <p:cBhvr>
                                        <p:cTn id="47" dur="1" fill="hold">
                                          <p:stCondLst>
                                            <p:cond delay="1999"/>
                                          </p:stCondLst>
                                        </p:cTn>
                                        <p:tgtEl>
                                          <p:spTgt spid="28"/>
                                        </p:tgtEl>
                                        <p:attrNameLst>
                                          <p:attrName>style.visibility</p:attrName>
                                        </p:attrNameLst>
                                      </p:cBhvr>
                                      <p:to>
                                        <p:strVal val="hidden"/>
                                      </p:to>
                                    </p:set>
                                  </p:childTnLst>
                                </p:cTn>
                              </p:par>
                            </p:childTnLst>
                          </p:cTn>
                        </p:par>
                        <p:par>
                          <p:cTn id="48" fill="hold" nodeType="afterGroup">
                            <p:stCondLst>
                              <p:cond delay="2000"/>
                            </p:stCondLst>
                            <p:childTnLst>
                              <p:par>
                                <p:cTn id="49" presetID="10" presetClass="exit" presetSubtype="0" fill="hold" grpId="0" nodeType="afterEffect">
                                  <p:stCondLst>
                                    <p:cond delay="0"/>
                                  </p:stCondLst>
                                  <p:childTnLst>
                                    <p:animEffect transition="out" filter="fade">
                                      <p:cBhvr>
                                        <p:cTn id="50" dur="500"/>
                                        <p:tgtEl>
                                          <p:spTgt spid="29"/>
                                        </p:tgtEl>
                                      </p:cBhvr>
                                    </p:animEffect>
                                    <p:set>
                                      <p:cBhvr>
                                        <p:cTn id="51" dur="1" fill="hold">
                                          <p:stCondLst>
                                            <p:cond delay="499"/>
                                          </p:stCondLst>
                                        </p:cTn>
                                        <p:tgtEl>
                                          <p:spTgt spid="29"/>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xit" presetSubtype="0" fill="hold" grpId="0" nodeType="clickEffect">
                                  <p:stCondLst>
                                    <p:cond delay="0"/>
                                  </p:stCondLst>
                                  <p:childTnLst>
                                    <p:animEffect transition="out" filter="fade">
                                      <p:cBhvr>
                                        <p:cTn id="55" dur="2000"/>
                                        <p:tgtEl>
                                          <p:spTgt spid="30"/>
                                        </p:tgtEl>
                                      </p:cBhvr>
                                    </p:animEffect>
                                    <p:set>
                                      <p:cBhvr>
                                        <p:cTn id="56" dur="1" fill="hold">
                                          <p:stCondLst>
                                            <p:cond delay="1999"/>
                                          </p:stCondLst>
                                        </p:cTn>
                                        <p:tgtEl>
                                          <p:spTgt spid="30"/>
                                        </p:tgtEl>
                                        <p:attrNameLst>
                                          <p:attrName>style.visibility</p:attrName>
                                        </p:attrNameLst>
                                      </p:cBhvr>
                                      <p:to>
                                        <p:strVal val="hidden"/>
                                      </p:to>
                                    </p:set>
                                  </p:childTnLst>
                                </p:cTn>
                              </p:par>
                            </p:childTnLst>
                          </p:cTn>
                        </p:par>
                        <p:par>
                          <p:cTn id="57" fill="hold" nodeType="afterGroup">
                            <p:stCondLst>
                              <p:cond delay="2000"/>
                            </p:stCondLst>
                            <p:childTnLst>
                              <p:par>
                                <p:cTn id="58" presetID="10" presetClass="exit" presetSubtype="0" fill="hold" grpId="0" nodeType="afterEffect">
                                  <p:stCondLst>
                                    <p:cond delay="0"/>
                                  </p:stCondLst>
                                  <p:childTnLst>
                                    <p:animEffect transition="out" filter="fade">
                                      <p:cBhvr>
                                        <p:cTn id="59" dur="500"/>
                                        <p:tgtEl>
                                          <p:spTgt spid="31"/>
                                        </p:tgtEl>
                                      </p:cBhvr>
                                    </p:animEffect>
                                    <p:set>
                                      <p:cBhvr>
                                        <p:cTn id="60" dur="1" fill="hold">
                                          <p:stCondLst>
                                            <p:cond delay="499"/>
                                          </p:stCondLst>
                                        </p:cTn>
                                        <p:tgtEl>
                                          <p:spTgt spid="31"/>
                                        </p:tgtEl>
                                        <p:attrNameLst>
                                          <p:attrName>style.visibility</p:attrName>
                                        </p:attrNameLst>
                                      </p:cBhvr>
                                      <p:to>
                                        <p:strVal val="hidden"/>
                                      </p:to>
                                    </p:set>
                                  </p:childTnLst>
                                </p:cTn>
                              </p:par>
                            </p:childTnLst>
                          </p:cTn>
                        </p:par>
                        <p:par>
                          <p:cTn id="61" fill="hold" nodeType="afterGroup">
                            <p:stCondLst>
                              <p:cond delay="2500"/>
                            </p:stCondLst>
                            <p:childTnLst>
                              <p:par>
                                <p:cTn id="62" presetID="10" presetClass="exit" presetSubtype="0" fill="hold" grpId="0" nodeType="after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0" presetClass="exit" presetSubtype="0" fill="hold" grpId="0" nodeType="clickEffect">
                                  <p:stCondLst>
                                    <p:cond delay="0"/>
                                  </p:stCondLst>
                                  <p:childTnLst>
                                    <p:animEffect transition="out" filter="fade">
                                      <p:cBhvr>
                                        <p:cTn id="68" dur="2000"/>
                                        <p:tgtEl>
                                          <p:spTgt spid="33"/>
                                        </p:tgtEl>
                                      </p:cBhvr>
                                    </p:animEffect>
                                    <p:set>
                                      <p:cBhvr>
                                        <p:cTn id="69" dur="1" fill="hold">
                                          <p:stCondLst>
                                            <p:cond delay="19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5" grpId="0"/>
      <p:bldP spid="7188" grpId="0"/>
      <p:bldP spid="7189"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7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Propiedades  de las potencias</a:t>
            </a:r>
          </a:p>
        </p:txBody>
      </p:sp>
      <p:sp>
        <p:nvSpPr>
          <p:cNvPr id="8209" name="7 CuadroTexto"/>
          <p:cNvSpPr txBox="1">
            <a:spLocks noChangeArrowheads="1"/>
          </p:cNvSpPr>
          <p:nvPr/>
        </p:nvSpPr>
        <p:spPr bwMode="auto">
          <a:xfrm>
            <a:off x="214313" y="1357313"/>
            <a:ext cx="5072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solidFill>
                  <a:srgbClr val="0070C0"/>
                </a:solidFill>
                <a:latin typeface="Constantia" pitchFamily="18" charset="0"/>
              </a:rPr>
              <a:t>Exponente cero, el resultado es uno</a:t>
            </a:r>
          </a:p>
        </p:txBody>
      </p:sp>
      <p:sp>
        <p:nvSpPr>
          <p:cNvPr id="7172" name="19 CuadroTexto"/>
          <p:cNvSpPr txBox="1">
            <a:spLocks noChangeArrowheads="1"/>
          </p:cNvSpPr>
          <p:nvPr/>
        </p:nvSpPr>
        <p:spPr bwMode="auto">
          <a:xfrm>
            <a:off x="5500688" y="1214438"/>
            <a:ext cx="13573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3600" b="1">
                <a:solidFill>
                  <a:srgbClr val="0070C0"/>
                </a:solidFill>
                <a:latin typeface="Cambria Math" pitchFamily="18" charset="0"/>
              </a:rPr>
              <a:t>a</a:t>
            </a:r>
            <a:r>
              <a:rPr lang="es-ES" sz="3600" b="1" baseline="30000">
                <a:solidFill>
                  <a:srgbClr val="FF0000"/>
                </a:solidFill>
                <a:latin typeface="Cambria Math" pitchFamily="18" charset="0"/>
              </a:rPr>
              <a:t>0</a:t>
            </a:r>
            <a:r>
              <a:rPr lang="es-ES" sz="3600" b="1">
                <a:solidFill>
                  <a:srgbClr val="0070C0"/>
                </a:solidFill>
                <a:latin typeface="Cambria Math" pitchFamily="18" charset="0"/>
              </a:rPr>
              <a:t>=</a:t>
            </a:r>
            <a:r>
              <a:rPr lang="es-ES" sz="3600" b="1">
                <a:solidFill>
                  <a:srgbClr val="FF0000"/>
                </a:solidFill>
                <a:latin typeface="Cambria Math" pitchFamily="18" charset="0"/>
              </a:rPr>
              <a:t> </a:t>
            </a:r>
            <a:r>
              <a:rPr lang="es-ES" sz="3600" b="1">
                <a:solidFill>
                  <a:srgbClr val="0070C0"/>
                </a:solidFill>
                <a:latin typeface="Cambria Math" pitchFamily="18" charset="0"/>
              </a:rPr>
              <a:t>1</a:t>
            </a:r>
          </a:p>
        </p:txBody>
      </p:sp>
      <p:sp>
        <p:nvSpPr>
          <p:cNvPr id="8211" name="7 CuadroTexto"/>
          <p:cNvSpPr txBox="1">
            <a:spLocks noChangeArrowheads="1"/>
          </p:cNvSpPr>
          <p:nvPr/>
        </p:nvSpPr>
        <p:spPr bwMode="auto">
          <a:xfrm>
            <a:off x="214313" y="2286000"/>
            <a:ext cx="5357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solidFill>
                  <a:srgbClr val="0070C0"/>
                </a:solidFill>
                <a:latin typeface="Constantia" pitchFamily="18" charset="0"/>
              </a:rPr>
              <a:t>Exponente uno, resulta la misma base</a:t>
            </a:r>
          </a:p>
        </p:txBody>
      </p:sp>
      <p:sp>
        <p:nvSpPr>
          <p:cNvPr id="7174" name="21 CuadroTexto"/>
          <p:cNvSpPr txBox="1">
            <a:spLocks noChangeArrowheads="1"/>
          </p:cNvSpPr>
          <p:nvPr/>
        </p:nvSpPr>
        <p:spPr bwMode="auto">
          <a:xfrm>
            <a:off x="5500688" y="2071688"/>
            <a:ext cx="13573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3600" b="1">
                <a:solidFill>
                  <a:srgbClr val="0070C0"/>
                </a:solidFill>
                <a:latin typeface="Cambria Math" pitchFamily="18" charset="0"/>
              </a:rPr>
              <a:t>a</a:t>
            </a:r>
            <a:r>
              <a:rPr lang="es-ES" sz="3600" b="1" baseline="30000">
                <a:solidFill>
                  <a:srgbClr val="FF0000"/>
                </a:solidFill>
                <a:latin typeface="Cambria Math" pitchFamily="18" charset="0"/>
              </a:rPr>
              <a:t>1</a:t>
            </a:r>
            <a:r>
              <a:rPr lang="es-ES" sz="3600" b="1">
                <a:solidFill>
                  <a:srgbClr val="0070C0"/>
                </a:solidFill>
                <a:latin typeface="Cambria Math" pitchFamily="18" charset="0"/>
              </a:rPr>
              <a:t>=</a:t>
            </a:r>
            <a:r>
              <a:rPr lang="es-ES" sz="3600" b="1">
                <a:solidFill>
                  <a:srgbClr val="FF0000"/>
                </a:solidFill>
                <a:latin typeface="Cambria Math" pitchFamily="18" charset="0"/>
              </a:rPr>
              <a:t> </a:t>
            </a:r>
            <a:r>
              <a:rPr lang="es-ES" sz="3600" b="1">
                <a:solidFill>
                  <a:srgbClr val="0070C0"/>
                </a:solidFill>
                <a:latin typeface="Cambria Math" pitchFamily="18" charset="0"/>
              </a:rPr>
              <a:t>a</a:t>
            </a:r>
          </a:p>
        </p:txBody>
      </p:sp>
      <p:sp>
        <p:nvSpPr>
          <p:cNvPr id="8213" name="7 CuadroTexto"/>
          <p:cNvSpPr txBox="1">
            <a:spLocks noChangeArrowheads="1"/>
          </p:cNvSpPr>
          <p:nvPr/>
        </p:nvSpPr>
        <p:spPr bwMode="auto">
          <a:xfrm>
            <a:off x="142875" y="4429125"/>
            <a:ext cx="32146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r>
              <a:rPr lang="es-ES" sz="2400">
                <a:solidFill>
                  <a:srgbClr val="0070C0"/>
                </a:solidFill>
                <a:latin typeface="Constantia" pitchFamily="18" charset="0"/>
              </a:rPr>
              <a:t>Exponente negativo, </a:t>
            </a:r>
          </a:p>
          <a:p>
            <a:pPr algn="just" eaLnBrk="1" hangingPunct="1"/>
            <a:r>
              <a:rPr lang="es-ES" sz="2400">
                <a:solidFill>
                  <a:srgbClr val="0070C0"/>
                </a:solidFill>
                <a:latin typeface="Constantia" pitchFamily="18" charset="0"/>
              </a:rPr>
              <a:t>se determina la potencia al inverso multiplicativo</a:t>
            </a:r>
          </a:p>
        </p:txBody>
      </p:sp>
      <p:sp>
        <p:nvSpPr>
          <p:cNvPr id="7176" name="23 CuadroTexto"/>
          <p:cNvSpPr txBox="1">
            <a:spLocks noChangeArrowheads="1"/>
          </p:cNvSpPr>
          <p:nvPr/>
        </p:nvSpPr>
        <p:spPr bwMode="auto">
          <a:xfrm>
            <a:off x="3643313" y="5000625"/>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3600" b="1">
                <a:solidFill>
                  <a:srgbClr val="0070C0"/>
                </a:solidFill>
                <a:latin typeface="Cambria Math" pitchFamily="18" charset="0"/>
              </a:rPr>
              <a:t>2</a:t>
            </a:r>
            <a:r>
              <a:rPr lang="es-ES" sz="3600" b="1" baseline="30000">
                <a:solidFill>
                  <a:srgbClr val="FF0000"/>
                </a:solidFill>
                <a:latin typeface="Cambria Math" pitchFamily="18" charset="0"/>
              </a:rPr>
              <a:t>-3</a:t>
            </a:r>
            <a:r>
              <a:rPr lang="es-ES" sz="3600" b="1">
                <a:solidFill>
                  <a:srgbClr val="0070C0"/>
                </a:solidFill>
                <a:latin typeface="Cambria Math" pitchFamily="18" charset="0"/>
              </a:rPr>
              <a:t>=</a:t>
            </a:r>
            <a:r>
              <a:rPr lang="es-ES" sz="3600" b="1">
                <a:solidFill>
                  <a:srgbClr val="FF0000"/>
                </a:solidFill>
                <a:latin typeface="Cambria Math" pitchFamily="18" charset="0"/>
              </a:rPr>
              <a:t> </a:t>
            </a:r>
            <a:endParaRPr lang="es-ES" sz="3600" b="1">
              <a:solidFill>
                <a:srgbClr val="0070C0"/>
              </a:solidFill>
              <a:latin typeface="Cambria Math" pitchFamily="18" charset="0"/>
            </a:endParaRPr>
          </a:p>
        </p:txBody>
      </p:sp>
      <p:sp>
        <p:nvSpPr>
          <p:cNvPr id="8215" name="7 CuadroTexto"/>
          <p:cNvSpPr txBox="1">
            <a:spLocks noChangeArrowheads="1"/>
          </p:cNvSpPr>
          <p:nvPr/>
        </p:nvSpPr>
        <p:spPr bwMode="auto">
          <a:xfrm>
            <a:off x="285750" y="3357563"/>
            <a:ext cx="371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400">
                <a:solidFill>
                  <a:srgbClr val="0070C0"/>
                </a:solidFill>
                <a:latin typeface="Constantia" pitchFamily="18" charset="0"/>
              </a:rPr>
              <a:t>La base es una fracción</a:t>
            </a:r>
          </a:p>
        </p:txBody>
      </p:sp>
      <p:pic>
        <p:nvPicPr>
          <p:cNvPr id="7178"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3500" y="3214688"/>
            <a:ext cx="23336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30 Conector recto"/>
          <p:cNvCxnSpPr/>
          <p:nvPr/>
        </p:nvCxnSpPr>
        <p:spPr>
          <a:xfrm>
            <a:off x="214313" y="1928813"/>
            <a:ext cx="8715375" cy="158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a:off x="214313" y="3071813"/>
            <a:ext cx="8715375" cy="158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214313" y="4284663"/>
            <a:ext cx="8715375" cy="158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pic>
        <p:nvPicPr>
          <p:cNvPr id="7182"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86313" y="4929188"/>
            <a:ext cx="6572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9"/>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57938" y="4929188"/>
            <a:ext cx="19145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34 Rectángulo redondeado"/>
          <p:cNvSpPr/>
          <p:nvPr/>
        </p:nvSpPr>
        <p:spPr>
          <a:xfrm>
            <a:off x="4357688" y="1285875"/>
            <a:ext cx="857250" cy="5715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6" name="35 Rectángulo redondeado"/>
          <p:cNvSpPr/>
          <p:nvPr/>
        </p:nvSpPr>
        <p:spPr>
          <a:xfrm>
            <a:off x="5572125" y="1285875"/>
            <a:ext cx="785813" cy="428625"/>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7" name="36 Rectángulo redondeado"/>
          <p:cNvSpPr/>
          <p:nvPr/>
        </p:nvSpPr>
        <p:spPr>
          <a:xfrm>
            <a:off x="6429375" y="1285875"/>
            <a:ext cx="571500" cy="5715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8" name="37 Rectángulo redondeado"/>
          <p:cNvSpPr/>
          <p:nvPr/>
        </p:nvSpPr>
        <p:spPr>
          <a:xfrm>
            <a:off x="3357563" y="2214563"/>
            <a:ext cx="1928812" cy="5715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39" name="38 Rectángulo redondeado"/>
          <p:cNvSpPr/>
          <p:nvPr/>
        </p:nvSpPr>
        <p:spPr>
          <a:xfrm>
            <a:off x="5357813" y="2143125"/>
            <a:ext cx="1000125" cy="500063"/>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0" name="39 Rectángulo redondeado"/>
          <p:cNvSpPr/>
          <p:nvPr/>
        </p:nvSpPr>
        <p:spPr>
          <a:xfrm>
            <a:off x="6357938" y="2143125"/>
            <a:ext cx="500062" cy="500063"/>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1" name="40 Rectángulo redondeado"/>
          <p:cNvSpPr/>
          <p:nvPr/>
        </p:nvSpPr>
        <p:spPr>
          <a:xfrm>
            <a:off x="5143500" y="3214688"/>
            <a:ext cx="1000125" cy="928687"/>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2" name="41 Rectángulo redondeado"/>
          <p:cNvSpPr/>
          <p:nvPr/>
        </p:nvSpPr>
        <p:spPr>
          <a:xfrm>
            <a:off x="6215063" y="3214688"/>
            <a:ext cx="571500" cy="928687"/>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3" name="42 Rectángulo redondeado"/>
          <p:cNvSpPr/>
          <p:nvPr/>
        </p:nvSpPr>
        <p:spPr>
          <a:xfrm>
            <a:off x="6786563" y="3214688"/>
            <a:ext cx="714375" cy="928687"/>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4" name="43 Rectángulo redondeado"/>
          <p:cNvSpPr/>
          <p:nvPr/>
        </p:nvSpPr>
        <p:spPr>
          <a:xfrm>
            <a:off x="-214313" y="4857750"/>
            <a:ext cx="3500438" cy="1143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5" name="44 Rectángulo redondeado"/>
          <p:cNvSpPr/>
          <p:nvPr/>
        </p:nvSpPr>
        <p:spPr>
          <a:xfrm>
            <a:off x="3643313" y="4857750"/>
            <a:ext cx="1000125" cy="928688"/>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6" name="45 Rectángulo redondeado"/>
          <p:cNvSpPr/>
          <p:nvPr/>
        </p:nvSpPr>
        <p:spPr>
          <a:xfrm>
            <a:off x="4714875" y="4857750"/>
            <a:ext cx="785813" cy="928688"/>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7" name="46 Rectángulo redondeado"/>
          <p:cNvSpPr/>
          <p:nvPr/>
        </p:nvSpPr>
        <p:spPr>
          <a:xfrm>
            <a:off x="6357938" y="4857750"/>
            <a:ext cx="1143000" cy="928688"/>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
        <p:nvSpPr>
          <p:cNvPr id="48" name="47 Rectángulo redondeado"/>
          <p:cNvSpPr/>
          <p:nvPr/>
        </p:nvSpPr>
        <p:spPr>
          <a:xfrm>
            <a:off x="7572375" y="4857750"/>
            <a:ext cx="857250" cy="928688"/>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spTree>
    <p:extLst>
      <p:ext uri="{BB962C8B-B14F-4D97-AF65-F5344CB8AC3E}">
        <p14:creationId xmlns:p14="http://schemas.microsoft.com/office/powerpoint/2010/main" val="3422961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Left)">
                                      <p:cBhvr>
                                        <p:cTn id="7" dur="1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09"/>
                                        </p:tgtEl>
                                        <p:attrNameLst>
                                          <p:attrName>style.visibility</p:attrName>
                                        </p:attrNameLst>
                                      </p:cBhvr>
                                      <p:to>
                                        <p:strVal val="visible"/>
                                      </p:to>
                                    </p:set>
                                    <p:animEffect transition="in" filter="fade">
                                      <p:cBhvr>
                                        <p:cTn id="12" dur="2000"/>
                                        <p:tgtEl>
                                          <p:spTgt spid="82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0" nodeType="clickEffect">
                                  <p:stCondLst>
                                    <p:cond delay="0"/>
                                  </p:stCondLst>
                                  <p:childTnLst>
                                    <p:animEffect transition="out" filter="fade">
                                      <p:cBhvr>
                                        <p:cTn id="16" dur="2000"/>
                                        <p:tgtEl>
                                          <p:spTgt spid="36"/>
                                        </p:tgtEl>
                                      </p:cBhvr>
                                    </p:animEffect>
                                    <p:set>
                                      <p:cBhvr>
                                        <p:cTn id="17" dur="1" fill="hold">
                                          <p:stCondLst>
                                            <p:cond delay="1999"/>
                                          </p:stCondLst>
                                        </p:cTn>
                                        <p:tgtEl>
                                          <p:spTgt spid="36"/>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0" nodeType="clickEffect">
                                  <p:stCondLst>
                                    <p:cond delay="0"/>
                                  </p:stCondLst>
                                  <p:childTnLst>
                                    <p:animEffect transition="out" filter="fade">
                                      <p:cBhvr>
                                        <p:cTn id="21" dur="2000"/>
                                        <p:tgtEl>
                                          <p:spTgt spid="35"/>
                                        </p:tgtEl>
                                      </p:cBhvr>
                                    </p:animEffect>
                                    <p:set>
                                      <p:cBhvr>
                                        <p:cTn id="22" dur="1" fill="hold">
                                          <p:stCondLst>
                                            <p:cond delay="1999"/>
                                          </p:stCondLst>
                                        </p:cTn>
                                        <p:tgtEl>
                                          <p:spTgt spid="3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grpId="0" nodeType="clickEffect">
                                  <p:stCondLst>
                                    <p:cond delay="0"/>
                                  </p:stCondLst>
                                  <p:childTnLst>
                                    <p:animEffect transition="out" filter="fade">
                                      <p:cBhvr>
                                        <p:cTn id="26" dur="2000"/>
                                        <p:tgtEl>
                                          <p:spTgt spid="37"/>
                                        </p:tgtEl>
                                      </p:cBhvr>
                                    </p:animEffect>
                                    <p:set>
                                      <p:cBhvr>
                                        <p:cTn id="27" dur="1" fill="hold">
                                          <p:stCondLst>
                                            <p:cond delay="1999"/>
                                          </p:stCondLst>
                                        </p:cTn>
                                        <p:tgtEl>
                                          <p:spTgt spid="37"/>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211"/>
                                        </p:tgtEl>
                                        <p:attrNameLst>
                                          <p:attrName>style.visibility</p:attrName>
                                        </p:attrNameLst>
                                      </p:cBhvr>
                                      <p:to>
                                        <p:strVal val="visible"/>
                                      </p:to>
                                    </p:set>
                                    <p:animEffect transition="in" filter="fade">
                                      <p:cBhvr>
                                        <p:cTn id="32" dur="2000"/>
                                        <p:tgtEl>
                                          <p:spTgt spid="82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xit" presetSubtype="0" fill="hold" grpId="0" nodeType="clickEffect">
                                  <p:stCondLst>
                                    <p:cond delay="0"/>
                                  </p:stCondLst>
                                  <p:childTnLst>
                                    <p:animEffect transition="out" filter="fade">
                                      <p:cBhvr>
                                        <p:cTn id="36" dur="2000"/>
                                        <p:tgtEl>
                                          <p:spTgt spid="39"/>
                                        </p:tgtEl>
                                      </p:cBhvr>
                                    </p:animEffect>
                                    <p:set>
                                      <p:cBhvr>
                                        <p:cTn id="37" dur="1" fill="hold">
                                          <p:stCondLst>
                                            <p:cond delay="1999"/>
                                          </p:stCondLst>
                                        </p:cTn>
                                        <p:tgtEl>
                                          <p:spTgt spid="39"/>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grpId="0" nodeType="clickEffect">
                                  <p:stCondLst>
                                    <p:cond delay="0"/>
                                  </p:stCondLst>
                                  <p:childTnLst>
                                    <p:animEffect transition="out" filter="fade">
                                      <p:cBhvr>
                                        <p:cTn id="41" dur="2000"/>
                                        <p:tgtEl>
                                          <p:spTgt spid="38"/>
                                        </p:tgtEl>
                                      </p:cBhvr>
                                    </p:animEffect>
                                    <p:set>
                                      <p:cBhvr>
                                        <p:cTn id="42" dur="1" fill="hold">
                                          <p:stCondLst>
                                            <p:cond delay="1999"/>
                                          </p:stCondLst>
                                        </p:cTn>
                                        <p:tgtEl>
                                          <p:spTgt spid="38"/>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xit" presetSubtype="0" fill="hold" grpId="0" nodeType="clickEffect">
                                  <p:stCondLst>
                                    <p:cond delay="0"/>
                                  </p:stCondLst>
                                  <p:childTnLst>
                                    <p:animEffect transition="out" filter="fade">
                                      <p:cBhvr>
                                        <p:cTn id="46" dur="2000"/>
                                        <p:tgtEl>
                                          <p:spTgt spid="40"/>
                                        </p:tgtEl>
                                      </p:cBhvr>
                                    </p:animEffect>
                                    <p:set>
                                      <p:cBhvr>
                                        <p:cTn id="47" dur="1" fill="hold">
                                          <p:stCondLst>
                                            <p:cond delay="1999"/>
                                          </p:stCondLst>
                                        </p:cTn>
                                        <p:tgtEl>
                                          <p:spTgt spid="40"/>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15"/>
                                        </p:tgtEl>
                                        <p:attrNameLst>
                                          <p:attrName>style.visibility</p:attrName>
                                        </p:attrNameLst>
                                      </p:cBhvr>
                                      <p:to>
                                        <p:strVal val="visible"/>
                                      </p:to>
                                    </p:set>
                                    <p:animEffect transition="in" filter="fade">
                                      <p:cBhvr>
                                        <p:cTn id="52" dur="2000"/>
                                        <p:tgtEl>
                                          <p:spTgt spid="821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xit" presetSubtype="0" fill="hold" grpId="0" nodeType="clickEffect">
                                  <p:stCondLst>
                                    <p:cond delay="0"/>
                                  </p:stCondLst>
                                  <p:childTnLst>
                                    <p:animEffect transition="out" filter="fade">
                                      <p:cBhvr>
                                        <p:cTn id="56" dur="2000"/>
                                        <p:tgtEl>
                                          <p:spTgt spid="41"/>
                                        </p:tgtEl>
                                      </p:cBhvr>
                                    </p:animEffect>
                                    <p:set>
                                      <p:cBhvr>
                                        <p:cTn id="57" dur="1" fill="hold">
                                          <p:stCondLst>
                                            <p:cond delay="1999"/>
                                          </p:stCondLst>
                                        </p:cTn>
                                        <p:tgtEl>
                                          <p:spTgt spid="41"/>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xit" presetSubtype="0" fill="hold" grpId="0" nodeType="clickEffect">
                                  <p:stCondLst>
                                    <p:cond delay="0"/>
                                  </p:stCondLst>
                                  <p:childTnLst>
                                    <p:animEffect transition="out" filter="fade">
                                      <p:cBhvr>
                                        <p:cTn id="61" dur="2000"/>
                                        <p:tgtEl>
                                          <p:spTgt spid="42"/>
                                        </p:tgtEl>
                                      </p:cBhvr>
                                    </p:animEffect>
                                    <p:set>
                                      <p:cBhvr>
                                        <p:cTn id="62" dur="1" fill="hold">
                                          <p:stCondLst>
                                            <p:cond delay="1999"/>
                                          </p:stCondLst>
                                        </p:cTn>
                                        <p:tgtEl>
                                          <p:spTgt spid="42"/>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xit" presetSubtype="0" fill="hold" grpId="0" nodeType="clickEffect">
                                  <p:stCondLst>
                                    <p:cond delay="0"/>
                                  </p:stCondLst>
                                  <p:childTnLst>
                                    <p:animEffect transition="out" filter="fade">
                                      <p:cBhvr>
                                        <p:cTn id="66" dur="2000"/>
                                        <p:tgtEl>
                                          <p:spTgt spid="43"/>
                                        </p:tgtEl>
                                      </p:cBhvr>
                                    </p:animEffect>
                                    <p:set>
                                      <p:cBhvr>
                                        <p:cTn id="67" dur="1" fill="hold">
                                          <p:stCondLst>
                                            <p:cond delay="1999"/>
                                          </p:stCondLst>
                                        </p:cTn>
                                        <p:tgtEl>
                                          <p:spTgt spid="43"/>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8213"/>
                                        </p:tgtEl>
                                        <p:attrNameLst>
                                          <p:attrName>style.visibility</p:attrName>
                                        </p:attrNameLst>
                                      </p:cBhvr>
                                      <p:to>
                                        <p:strVal val="visible"/>
                                      </p:to>
                                    </p:set>
                                    <p:animEffect transition="in" filter="fade">
                                      <p:cBhvr>
                                        <p:cTn id="72" dur="2000"/>
                                        <p:tgtEl>
                                          <p:spTgt spid="821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xit" presetSubtype="0" fill="hold" grpId="0" nodeType="clickEffect">
                                  <p:stCondLst>
                                    <p:cond delay="0"/>
                                  </p:stCondLst>
                                  <p:childTnLst>
                                    <p:animEffect transition="out" filter="fade">
                                      <p:cBhvr>
                                        <p:cTn id="76" dur="2000"/>
                                        <p:tgtEl>
                                          <p:spTgt spid="45"/>
                                        </p:tgtEl>
                                      </p:cBhvr>
                                    </p:animEffect>
                                    <p:set>
                                      <p:cBhvr>
                                        <p:cTn id="77" dur="1" fill="hold">
                                          <p:stCondLst>
                                            <p:cond delay="1999"/>
                                          </p:stCondLst>
                                        </p:cTn>
                                        <p:tgtEl>
                                          <p:spTgt spid="45"/>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xit" presetSubtype="0" fill="hold" nodeType="clickEffect">
                                  <p:stCondLst>
                                    <p:cond delay="0"/>
                                  </p:stCondLst>
                                  <p:childTnLst>
                                    <p:animEffect transition="out" filter="fade">
                                      <p:cBhvr>
                                        <p:cTn id="81" dur="2000"/>
                                        <p:tgtEl>
                                          <p:spTgt spid="44"/>
                                        </p:tgtEl>
                                      </p:cBhvr>
                                    </p:animEffect>
                                    <p:set>
                                      <p:cBhvr>
                                        <p:cTn id="82" dur="1" fill="hold">
                                          <p:stCondLst>
                                            <p:cond delay="1999"/>
                                          </p:stCondLst>
                                        </p:cTn>
                                        <p:tgtEl>
                                          <p:spTgt spid="44"/>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xit" presetSubtype="0" fill="hold" grpId="0" nodeType="clickEffect">
                                  <p:stCondLst>
                                    <p:cond delay="0"/>
                                  </p:stCondLst>
                                  <p:childTnLst>
                                    <p:animEffect transition="out" filter="fade">
                                      <p:cBhvr>
                                        <p:cTn id="86" dur="2000"/>
                                        <p:tgtEl>
                                          <p:spTgt spid="46"/>
                                        </p:tgtEl>
                                      </p:cBhvr>
                                    </p:animEffect>
                                    <p:set>
                                      <p:cBhvr>
                                        <p:cTn id="87" dur="1" fill="hold">
                                          <p:stCondLst>
                                            <p:cond delay="1999"/>
                                          </p:stCondLst>
                                        </p:cTn>
                                        <p:tgtEl>
                                          <p:spTgt spid="46"/>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xit" presetSubtype="0" fill="hold" grpId="0" nodeType="clickEffect">
                                  <p:stCondLst>
                                    <p:cond delay="0"/>
                                  </p:stCondLst>
                                  <p:childTnLst>
                                    <p:animEffect transition="out" filter="fade">
                                      <p:cBhvr>
                                        <p:cTn id="91" dur="2000"/>
                                        <p:tgtEl>
                                          <p:spTgt spid="47"/>
                                        </p:tgtEl>
                                      </p:cBhvr>
                                    </p:animEffect>
                                    <p:set>
                                      <p:cBhvr>
                                        <p:cTn id="92" dur="1" fill="hold">
                                          <p:stCondLst>
                                            <p:cond delay="1999"/>
                                          </p:stCondLst>
                                        </p:cTn>
                                        <p:tgtEl>
                                          <p:spTgt spid="47"/>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xit" presetSubtype="0" fill="hold" grpId="0" nodeType="clickEffect">
                                  <p:stCondLst>
                                    <p:cond delay="0"/>
                                  </p:stCondLst>
                                  <p:childTnLst>
                                    <p:animEffect transition="out" filter="fade">
                                      <p:cBhvr>
                                        <p:cTn id="96" dur="2000"/>
                                        <p:tgtEl>
                                          <p:spTgt spid="48"/>
                                        </p:tgtEl>
                                      </p:cBhvr>
                                    </p:animEffect>
                                    <p:set>
                                      <p:cBhvr>
                                        <p:cTn id="97" dur="1" fill="hold">
                                          <p:stCondLst>
                                            <p:cond delay="19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209" grpId="0"/>
      <p:bldP spid="8211" grpId="0"/>
      <p:bldP spid="8215" grpId="0"/>
      <p:bldP spid="35" grpId="0" animBg="1"/>
      <p:bldP spid="36" grpId="0" animBg="1"/>
      <p:bldP spid="37" grpId="0" animBg="1"/>
      <p:bldP spid="38" grpId="0" animBg="1"/>
      <p:bldP spid="39" grpId="0" animBg="1"/>
      <p:bldP spid="40" grpId="0" animBg="1"/>
      <p:bldP spid="41" grpId="0" animBg="1"/>
      <p:bldP spid="42" grpId="0" animBg="1"/>
      <p:bldP spid="43" grpId="0" animBg="1"/>
      <p:bldP spid="45" grpId="0" animBg="1"/>
      <p:bldP spid="46" grpId="0" animBg="1"/>
      <p:bldP spid="47" grpId="0" animBg="1"/>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71500" y="285750"/>
            <a:ext cx="8072438" cy="13239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lang="es-ES" sz="2000" b="1" dirty="0"/>
              <a:t>Ejemplo</a:t>
            </a:r>
            <a:r>
              <a:rPr lang="es-ES" sz="2000" dirty="0"/>
              <a:t> </a:t>
            </a:r>
          </a:p>
          <a:p>
            <a:pPr algn="ctr" fontAlgn="auto">
              <a:spcBef>
                <a:spcPts val="0"/>
              </a:spcBef>
              <a:spcAft>
                <a:spcPts val="0"/>
              </a:spcAft>
              <a:defRPr/>
            </a:pPr>
            <a:endParaRPr lang="es-ES" sz="2000" dirty="0"/>
          </a:p>
          <a:p>
            <a:pPr fontAlgn="auto">
              <a:spcBef>
                <a:spcPts val="0"/>
              </a:spcBef>
              <a:spcAft>
                <a:spcPts val="0"/>
              </a:spcAft>
              <a:defRPr/>
            </a:pPr>
            <a:r>
              <a:rPr lang="es-ES" sz="2000" dirty="0"/>
              <a:t>Una bacteria cada una hora se reproduce 3 veces más que la hora anterior.</a:t>
            </a:r>
          </a:p>
          <a:p>
            <a:pPr fontAlgn="auto">
              <a:spcBef>
                <a:spcPts val="0"/>
              </a:spcBef>
              <a:spcAft>
                <a:spcPts val="0"/>
              </a:spcAft>
              <a:defRPr/>
            </a:pPr>
            <a:r>
              <a:rPr lang="es-ES" sz="2000" dirty="0"/>
              <a:t> ¿Cuántas bacterias hay al cabo de 9 horas?</a:t>
            </a:r>
          </a:p>
        </p:txBody>
      </p:sp>
      <p:pic>
        <p:nvPicPr>
          <p:cNvPr id="6" name="Picture 4" descr="http://borjavi.blogspot.es/img/bacter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5" y="2700338"/>
            <a:ext cx="469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http://borjavi.blogspot.es/img/bacter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3557588"/>
            <a:ext cx="469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http://borjavi.blogspot.es/img/bacter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813" y="3557588"/>
            <a:ext cx="469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http://borjavi.blogspot.es/img/bacter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3557588"/>
            <a:ext cx="469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CuadroTexto"/>
          <p:cNvSpPr txBox="1">
            <a:spLocks noChangeArrowheads="1"/>
          </p:cNvSpPr>
          <p:nvPr/>
        </p:nvSpPr>
        <p:spPr bwMode="auto">
          <a:xfrm>
            <a:off x="0" y="2628900"/>
            <a:ext cx="928688"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a:solidFill>
                  <a:schemeClr val="bg1"/>
                </a:solidFill>
                <a:latin typeface="Calibri" pitchFamily="34" charset="0"/>
              </a:rPr>
              <a:t>Hora 0</a:t>
            </a:r>
          </a:p>
        </p:txBody>
      </p:sp>
      <p:sp>
        <p:nvSpPr>
          <p:cNvPr id="11" name="10 CuadroTexto"/>
          <p:cNvSpPr txBox="1">
            <a:spLocks noChangeArrowheads="1"/>
          </p:cNvSpPr>
          <p:nvPr/>
        </p:nvSpPr>
        <p:spPr bwMode="auto">
          <a:xfrm>
            <a:off x="428625" y="2057400"/>
            <a:ext cx="4714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a:latin typeface="Calibri" pitchFamily="34" charset="0"/>
              </a:rPr>
              <a:t>Primero es necesario comprender la situación</a:t>
            </a:r>
          </a:p>
        </p:txBody>
      </p:sp>
      <p:sp>
        <p:nvSpPr>
          <p:cNvPr id="12" name="11 CuadroTexto"/>
          <p:cNvSpPr txBox="1"/>
          <p:nvPr/>
        </p:nvSpPr>
        <p:spPr>
          <a:xfrm>
            <a:off x="5643563" y="2071688"/>
            <a:ext cx="1857375" cy="369887"/>
          </a:xfrm>
          <a:prstGeom prst="rect">
            <a:avLst/>
          </a:prstGeom>
          <a:noFill/>
        </p:spPr>
        <p:txBody>
          <a:bodyPr>
            <a:spAutoFit/>
          </a:bodyPr>
          <a:lstStyle/>
          <a:p>
            <a:pPr fontAlgn="auto">
              <a:spcBef>
                <a:spcPts val="0"/>
              </a:spcBef>
              <a:spcAft>
                <a:spcPts val="0"/>
              </a:spcAft>
              <a:defRPr/>
            </a:pPr>
            <a:r>
              <a:rPr lang="es-ES" dirty="0">
                <a:solidFill>
                  <a:schemeClr val="accent6"/>
                </a:solidFill>
                <a:latin typeface="+mn-lt"/>
                <a:cs typeface="Arial" charset="0"/>
              </a:rPr>
              <a:t>Observa</a:t>
            </a:r>
          </a:p>
        </p:txBody>
      </p:sp>
      <p:sp>
        <p:nvSpPr>
          <p:cNvPr id="13" name="12 CuadroTexto"/>
          <p:cNvSpPr txBox="1">
            <a:spLocks noChangeArrowheads="1"/>
          </p:cNvSpPr>
          <p:nvPr/>
        </p:nvSpPr>
        <p:spPr bwMode="auto">
          <a:xfrm>
            <a:off x="0" y="3463925"/>
            <a:ext cx="928688"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a:solidFill>
                  <a:schemeClr val="bg1"/>
                </a:solidFill>
                <a:latin typeface="Calibri" pitchFamily="34" charset="0"/>
              </a:rPr>
              <a:t>Hora 1</a:t>
            </a:r>
          </a:p>
        </p:txBody>
      </p:sp>
      <p:sp>
        <p:nvSpPr>
          <p:cNvPr id="14" name="13 CuadroTexto"/>
          <p:cNvSpPr txBox="1">
            <a:spLocks noChangeArrowheads="1"/>
          </p:cNvSpPr>
          <p:nvPr/>
        </p:nvSpPr>
        <p:spPr bwMode="auto">
          <a:xfrm>
            <a:off x="0" y="4414838"/>
            <a:ext cx="928688" cy="369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a:solidFill>
                  <a:schemeClr val="bg1"/>
                </a:solidFill>
                <a:latin typeface="Calibri" pitchFamily="34" charset="0"/>
              </a:rPr>
              <a:t>Hora 2</a:t>
            </a:r>
          </a:p>
        </p:txBody>
      </p:sp>
      <p:pic>
        <p:nvPicPr>
          <p:cNvPr id="15" name="Picture 5"/>
          <p:cNvPicPr>
            <a:picLocks noChangeAspect="1" noChangeArrowheads="1"/>
          </p:cNvPicPr>
          <p:nvPr/>
        </p:nvPicPr>
        <p:blipFill>
          <a:blip r:embed="rId3">
            <a:extLst>
              <a:ext uri="{28A0092B-C50C-407E-A947-70E740481C1C}">
                <a14:useLocalDpi xmlns:a14="http://schemas.microsoft.com/office/drawing/2010/main" val="0"/>
              </a:ext>
            </a:extLst>
          </a:blip>
          <a:srcRect l="16846" t="44141" r="61182" b="44141"/>
          <a:stretch>
            <a:fillRect/>
          </a:stretch>
        </p:blipFill>
        <p:spPr bwMode="auto">
          <a:xfrm>
            <a:off x="2714625" y="4343400"/>
            <a:ext cx="32861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9810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1000" fill="hold"/>
                                        <p:tgtEl>
                                          <p:spTgt spid="7"/>
                                        </p:tgtEl>
                                        <p:attrNameLst>
                                          <p:attrName>ppt_w</p:attrName>
                                        </p:attrNameLst>
                                      </p:cBhvr>
                                      <p:tavLst>
                                        <p:tav tm="0">
                                          <p:val>
                                            <p:strVal val="#ppt_w*0.70"/>
                                          </p:val>
                                        </p:tav>
                                        <p:tav tm="100000">
                                          <p:val>
                                            <p:strVal val="#ppt_w"/>
                                          </p:val>
                                        </p:tav>
                                      </p:tavLst>
                                    </p:anim>
                                    <p:anim calcmode="lin" valueType="num">
                                      <p:cBhvr>
                                        <p:cTn id="33" dur="1000" fill="hold"/>
                                        <p:tgtEl>
                                          <p:spTgt spid="7"/>
                                        </p:tgtEl>
                                        <p:attrNameLst>
                                          <p:attrName>ppt_h</p:attrName>
                                        </p:attrNameLst>
                                      </p:cBhvr>
                                      <p:tavLst>
                                        <p:tav tm="0">
                                          <p:val>
                                            <p:strVal val="#ppt_h"/>
                                          </p:val>
                                        </p:tav>
                                        <p:tav tm="100000">
                                          <p:val>
                                            <p:strVal val="#ppt_h"/>
                                          </p:val>
                                        </p:tav>
                                      </p:tavLst>
                                    </p:anim>
                                    <p:animEffect transition="in" filter="fade">
                                      <p:cBhvr>
                                        <p:cTn id="34" dur="1000"/>
                                        <p:tgtEl>
                                          <p:spTgt spid="7"/>
                                        </p:tgtEl>
                                      </p:cBhvr>
                                    </p:animEffect>
                                  </p:childTnLst>
                                </p:cTn>
                              </p:par>
                              <p:par>
                                <p:cTn id="35" presetID="55"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strVal val="#ppt_w*0.70"/>
                                          </p:val>
                                        </p:tav>
                                        <p:tav tm="100000">
                                          <p:val>
                                            <p:strVal val="#ppt_w"/>
                                          </p:val>
                                        </p:tav>
                                      </p:tavLst>
                                    </p:anim>
                                    <p:anim calcmode="lin" valueType="num">
                                      <p:cBhvr>
                                        <p:cTn id="38" dur="1000" fill="hold"/>
                                        <p:tgtEl>
                                          <p:spTgt spid="8"/>
                                        </p:tgtEl>
                                        <p:attrNameLst>
                                          <p:attrName>ppt_h</p:attrName>
                                        </p:attrNameLst>
                                      </p:cBhvr>
                                      <p:tavLst>
                                        <p:tav tm="0">
                                          <p:val>
                                            <p:strVal val="#ppt_h"/>
                                          </p:val>
                                        </p:tav>
                                        <p:tav tm="100000">
                                          <p:val>
                                            <p:strVal val="#ppt_h"/>
                                          </p:val>
                                        </p:tav>
                                      </p:tavLst>
                                    </p:anim>
                                    <p:animEffect transition="in" filter="fade">
                                      <p:cBhvr>
                                        <p:cTn id="39" dur="1000"/>
                                        <p:tgtEl>
                                          <p:spTgt spid="8"/>
                                        </p:tgtEl>
                                      </p:cBhvr>
                                    </p:animEffect>
                                  </p:childTnLst>
                                </p:cTn>
                              </p:par>
                              <p:par>
                                <p:cTn id="40" presetID="55"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1000" fill="hold"/>
                                        <p:tgtEl>
                                          <p:spTgt spid="9"/>
                                        </p:tgtEl>
                                        <p:attrNameLst>
                                          <p:attrName>ppt_w</p:attrName>
                                        </p:attrNameLst>
                                      </p:cBhvr>
                                      <p:tavLst>
                                        <p:tav tm="0">
                                          <p:val>
                                            <p:strVal val="#ppt_w*0.70"/>
                                          </p:val>
                                        </p:tav>
                                        <p:tav tm="100000">
                                          <p:val>
                                            <p:strVal val="#ppt_w"/>
                                          </p:val>
                                        </p:tav>
                                      </p:tavLst>
                                    </p:anim>
                                    <p:anim calcmode="lin" valueType="num">
                                      <p:cBhvr>
                                        <p:cTn id="43" dur="1000" fill="hold"/>
                                        <p:tgtEl>
                                          <p:spTgt spid="9"/>
                                        </p:tgtEl>
                                        <p:attrNameLst>
                                          <p:attrName>ppt_h</p:attrName>
                                        </p:attrNameLst>
                                      </p:cBhvr>
                                      <p:tavLst>
                                        <p:tav tm="0">
                                          <p:val>
                                            <p:strVal val="#ppt_h"/>
                                          </p:val>
                                        </p:tav>
                                        <p:tav tm="100000">
                                          <p:val>
                                            <p:strVal val="#ppt_h"/>
                                          </p:val>
                                        </p:tav>
                                      </p:tavLst>
                                    </p:anim>
                                    <p:animEffect transition="in" filter="fade">
                                      <p:cBhvr>
                                        <p:cTn id="44" dur="1000"/>
                                        <p:tgtEl>
                                          <p:spTgt spid="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a:spLocks noChangeArrowheads="1"/>
          </p:cNvSpPr>
          <p:nvPr/>
        </p:nvSpPr>
        <p:spPr bwMode="auto">
          <a:xfrm>
            <a:off x="0" y="1785938"/>
            <a:ext cx="3429000" cy="4619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ES" sz="2400">
                <a:solidFill>
                  <a:schemeClr val="bg1"/>
                </a:solidFill>
                <a:latin typeface="Calibri" pitchFamily="34" charset="0"/>
              </a:rPr>
              <a:t>Veamos si se entiende</a:t>
            </a:r>
          </a:p>
        </p:txBody>
      </p:sp>
      <p:sp>
        <p:nvSpPr>
          <p:cNvPr id="6" name="5 CuadroTexto"/>
          <p:cNvSpPr txBox="1"/>
          <p:nvPr/>
        </p:nvSpPr>
        <p:spPr>
          <a:xfrm>
            <a:off x="857250" y="2857500"/>
            <a:ext cx="8715375" cy="523875"/>
          </a:xfrm>
          <a:prstGeom prst="rect">
            <a:avLst/>
          </a:prstGeom>
          <a:noFill/>
        </p:spPr>
        <p:txBody>
          <a:bodyPr>
            <a:spAutoFit/>
          </a:bodyPr>
          <a:lstStyle/>
          <a:p>
            <a:pPr fontAlgn="auto">
              <a:spcBef>
                <a:spcPts val="0"/>
              </a:spcBef>
              <a:spcAft>
                <a:spcPts val="0"/>
              </a:spcAft>
              <a:defRPr/>
            </a:pPr>
            <a:r>
              <a:rPr lang="es-ES" sz="2800" dirty="0">
                <a:solidFill>
                  <a:schemeClr val="tx1">
                    <a:lumMod val="95000"/>
                    <a:lumOff val="5000"/>
                  </a:schemeClr>
                </a:solidFill>
                <a:latin typeface="+mn-lt"/>
                <a:cs typeface="Arial" charset="0"/>
              </a:rPr>
              <a:t>¿Si tienes 9 bacterias, a la hora siguiente tendrás?</a:t>
            </a:r>
          </a:p>
        </p:txBody>
      </p:sp>
      <p:sp>
        <p:nvSpPr>
          <p:cNvPr id="7" name="6 Rectángulo"/>
          <p:cNvSpPr/>
          <p:nvPr/>
        </p:nvSpPr>
        <p:spPr>
          <a:xfrm>
            <a:off x="1857375" y="4714875"/>
            <a:ext cx="2143125" cy="571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sz="3600" dirty="0">
                <a:solidFill>
                  <a:schemeClr val="tx2">
                    <a:lumMod val="75000"/>
                  </a:schemeClr>
                </a:solidFill>
              </a:rPr>
              <a:t>12 </a:t>
            </a:r>
          </a:p>
        </p:txBody>
      </p:sp>
      <p:sp>
        <p:nvSpPr>
          <p:cNvPr id="8" name="7 Rectángulo"/>
          <p:cNvSpPr/>
          <p:nvPr/>
        </p:nvSpPr>
        <p:spPr>
          <a:xfrm>
            <a:off x="4857750" y="4714875"/>
            <a:ext cx="2143125" cy="571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sz="3600" dirty="0">
                <a:solidFill>
                  <a:schemeClr val="tx2">
                    <a:lumMod val="75000"/>
                  </a:schemeClr>
                </a:solidFill>
              </a:rPr>
              <a:t>27 </a:t>
            </a:r>
          </a:p>
        </p:txBody>
      </p:sp>
      <p:sp>
        <p:nvSpPr>
          <p:cNvPr id="9" name="8 CuadroTexto"/>
          <p:cNvSpPr txBox="1">
            <a:spLocks noChangeArrowheads="1"/>
          </p:cNvSpPr>
          <p:nvPr/>
        </p:nvSpPr>
        <p:spPr bwMode="auto">
          <a:xfrm>
            <a:off x="3143250" y="3643313"/>
            <a:ext cx="2857500" cy="369887"/>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a:latin typeface="Calibri" pitchFamily="34" charset="0"/>
              </a:rPr>
              <a:t>Presiona  alguna Alternativa</a:t>
            </a:r>
          </a:p>
        </p:txBody>
      </p:sp>
      <p:sp>
        <p:nvSpPr>
          <p:cNvPr id="10" name="9 CuadroTexto"/>
          <p:cNvSpPr txBox="1">
            <a:spLocks noChangeArrowheads="1"/>
          </p:cNvSpPr>
          <p:nvPr/>
        </p:nvSpPr>
        <p:spPr bwMode="auto">
          <a:xfrm>
            <a:off x="2130425" y="4311650"/>
            <a:ext cx="1643063" cy="3698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ES" b="1">
                <a:solidFill>
                  <a:schemeClr val="bg1"/>
                </a:solidFill>
                <a:latin typeface="Calibri" pitchFamily="34" charset="0"/>
              </a:rPr>
              <a:t>INCORRECTO</a:t>
            </a:r>
          </a:p>
        </p:txBody>
      </p:sp>
      <p:sp>
        <p:nvSpPr>
          <p:cNvPr id="11" name="10 CuadroTexto"/>
          <p:cNvSpPr txBox="1">
            <a:spLocks noChangeArrowheads="1"/>
          </p:cNvSpPr>
          <p:nvPr/>
        </p:nvSpPr>
        <p:spPr bwMode="auto">
          <a:xfrm>
            <a:off x="5072063" y="4298950"/>
            <a:ext cx="1643062" cy="36988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ES" b="1">
                <a:solidFill>
                  <a:schemeClr val="bg1"/>
                </a:solidFill>
                <a:latin typeface="Calibri" pitchFamily="34" charset="0"/>
              </a:rPr>
              <a:t>CORRECTO</a:t>
            </a:r>
          </a:p>
        </p:txBody>
      </p:sp>
      <p:sp>
        <p:nvSpPr>
          <p:cNvPr id="13321" name="21 CuadroTexto"/>
          <p:cNvSpPr txBox="1">
            <a:spLocks noChangeArrowheads="1"/>
          </p:cNvSpPr>
          <p:nvPr/>
        </p:nvSpPr>
        <p:spPr bwMode="auto">
          <a:xfrm>
            <a:off x="500063" y="571500"/>
            <a:ext cx="80724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sz="2000" b="1">
                <a:solidFill>
                  <a:schemeClr val="bg1"/>
                </a:solidFill>
                <a:latin typeface="Calibri" pitchFamily="34" charset="0"/>
              </a:rPr>
              <a:t>Ejemplo 2:</a:t>
            </a:r>
            <a:r>
              <a:rPr lang="es-ES" sz="2000">
                <a:solidFill>
                  <a:schemeClr val="bg1"/>
                </a:solidFill>
                <a:latin typeface="Calibri" pitchFamily="34" charset="0"/>
              </a:rPr>
              <a:t> Una bacteria cada una hora se reproduce 3 veces más que la hora anterior.</a:t>
            </a:r>
          </a:p>
          <a:p>
            <a:pPr eaLnBrk="1" hangingPunct="1"/>
            <a:r>
              <a:rPr lang="es-ES" sz="2000">
                <a:solidFill>
                  <a:schemeClr val="bg1"/>
                </a:solidFill>
                <a:latin typeface="Calibri" pitchFamily="34" charset="0"/>
              </a:rPr>
              <a:t> ¿Cuántas bacterias hay al cabo de 9 horas?</a:t>
            </a:r>
          </a:p>
        </p:txBody>
      </p:sp>
      <p:sp>
        <p:nvSpPr>
          <p:cNvPr id="13" name="12 CuadroTexto"/>
          <p:cNvSpPr txBox="1"/>
          <p:nvPr/>
        </p:nvSpPr>
        <p:spPr>
          <a:xfrm>
            <a:off x="571500" y="285750"/>
            <a:ext cx="8072438" cy="13239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lang="es-ES" sz="2000" b="1" dirty="0"/>
              <a:t>Ejemplo</a:t>
            </a:r>
            <a:endParaRPr lang="es-ES" sz="2000" dirty="0"/>
          </a:p>
          <a:p>
            <a:pPr algn="ctr" fontAlgn="auto">
              <a:spcBef>
                <a:spcPts val="0"/>
              </a:spcBef>
              <a:spcAft>
                <a:spcPts val="0"/>
              </a:spcAft>
              <a:defRPr/>
            </a:pPr>
            <a:endParaRPr lang="es-ES" sz="2000" dirty="0"/>
          </a:p>
          <a:p>
            <a:pPr fontAlgn="auto">
              <a:spcBef>
                <a:spcPts val="0"/>
              </a:spcBef>
              <a:spcAft>
                <a:spcPts val="0"/>
              </a:spcAft>
              <a:defRPr/>
            </a:pPr>
            <a:r>
              <a:rPr lang="es-ES" sz="2000" dirty="0"/>
              <a:t>Una bacteria cada una hora se reproduce 3 veces más que la hora anterior.</a:t>
            </a:r>
          </a:p>
          <a:p>
            <a:pPr fontAlgn="auto">
              <a:spcBef>
                <a:spcPts val="0"/>
              </a:spcBef>
              <a:spcAft>
                <a:spcPts val="0"/>
              </a:spcAft>
              <a:defRPr/>
            </a:pPr>
            <a:r>
              <a:rPr lang="es-ES" sz="2000" dirty="0"/>
              <a:t> ¿Cuántas bacterias hay al cabo de 9 horas?</a:t>
            </a:r>
          </a:p>
        </p:txBody>
      </p:sp>
    </p:spTree>
    <p:extLst>
      <p:ext uri="{BB962C8B-B14F-4D97-AF65-F5344CB8AC3E}">
        <p14:creationId xmlns:p14="http://schemas.microsoft.com/office/powerpoint/2010/main" val="320858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7"/>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nodeType="afterGroup">
                            <p:stCondLst>
                              <p:cond delay="500"/>
                            </p:stCondLst>
                            <p:childTnLst>
                              <p:par>
                                <p:cTn id="31" presetID="10" presetClass="exit" presetSubtype="0" fill="hold" grpId="1" nodeType="afterEffect">
                                  <p:stCondLst>
                                    <p:cond delay="700"/>
                                  </p:stCondLst>
                                  <p:childTnLst>
                                    <p:animEffect transition="out" filter="fade">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34" restart="whenNotActive" fill="hold" evtFilter="cancelBubble" nodeType="interactiveSeq">
                <p:stCondLst>
                  <p:cond evt="onClick" delay="0">
                    <p:tgtEl>
                      <p:spTgt spid="8"/>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nodeType="afterGroup">
                            <p:stCondLst>
                              <p:cond delay="500"/>
                            </p:stCondLst>
                            <p:childTnLst>
                              <p:par>
                                <p:cTn id="41" presetID="10" presetClass="exit" presetSubtype="0" fill="hold" grpId="1" nodeType="afterEffect">
                                  <p:stCondLst>
                                    <p:cond delay="500"/>
                                  </p:stCondLst>
                                  <p:childTnLst>
                                    <p:animEffect transition="out" filter="fade">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animBg="1"/>
      <p:bldP spid="6" grpId="0"/>
      <p:bldP spid="7" grpId="0" animBg="1"/>
      <p:bldP spid="8" grpId="0" animBg="1"/>
      <p:bldP spid="9" grpId="0" animBg="1"/>
      <p:bldP spid="10" grpId="0" animBg="1"/>
      <p:bldP spid="10" grpId="1" animBg="1"/>
      <p:bldP spid="11" grpId="0" animBg="1"/>
      <p:bldP spid="11" grpId="1"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46CB412701D9B4F9B6D5FC2DF4D78D8" ma:contentTypeVersion="8" ma:contentTypeDescription="Crear nuevo documento." ma:contentTypeScope="" ma:versionID="124495418334de049c8a322088267d7c">
  <xsd:schema xmlns:xsd="http://www.w3.org/2001/XMLSchema" xmlns:xs="http://www.w3.org/2001/XMLSchema" xmlns:p="http://schemas.microsoft.com/office/2006/metadata/properties" xmlns:ns2="1b809750-83c7-4b4b-94f8-184c651eea46" targetNamespace="http://schemas.microsoft.com/office/2006/metadata/properties" ma:root="true" ma:fieldsID="b31f885f86e65cdc1b6824d4a69ae02e" ns2:_="">
    <xsd:import namespace="1b809750-83c7-4b4b-94f8-184c651eea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809750-83c7-4b4b-94f8-184c651ee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623555-2F09-4F0D-9847-90C1796F3A26}"/>
</file>

<file path=customXml/itemProps2.xml><?xml version="1.0" encoding="utf-8"?>
<ds:datastoreItem xmlns:ds="http://schemas.openxmlformats.org/officeDocument/2006/customXml" ds:itemID="{34C5B8DF-A30A-4AAD-900E-27BD13DFED8D}"/>
</file>

<file path=customXml/itemProps3.xml><?xml version="1.0" encoding="utf-8"?>
<ds:datastoreItem xmlns:ds="http://schemas.openxmlformats.org/officeDocument/2006/customXml" ds:itemID="{E80D20F6-028A-41B7-A27C-3C3488855E31}"/>
</file>

<file path=docProps/app.xml><?xml version="1.0" encoding="utf-8"?>
<Properties xmlns="http://schemas.openxmlformats.org/officeDocument/2006/extended-properties" xmlns:vt="http://schemas.openxmlformats.org/officeDocument/2006/docPropsVTypes">
  <TotalTime>4064</TotalTime>
  <Words>683</Words>
  <Application>Microsoft Office PowerPoint</Application>
  <PresentationFormat>Presentación en pantalla (4:3)</PresentationFormat>
  <Paragraphs>107</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Cambria Math</vt:lpstr>
      <vt:lpstr>Constantia</vt:lpstr>
      <vt:lpstr>ES03</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Nombre de la organización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Nombre de usuario</dc:creator>
  <cp:lastModifiedBy>José Ignacio Jiménez Adasme</cp:lastModifiedBy>
  <cp:revision>132</cp:revision>
  <dcterms:created xsi:type="dcterms:W3CDTF">2010-03-29T00:38:35Z</dcterms:created>
  <dcterms:modified xsi:type="dcterms:W3CDTF">2020-04-27T21:17:37Z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0x010100846CB412701D9B4F9B6D5FC2DF4D78D8</vt:lpwstr>
  </property>
</Properties>
</file>