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6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3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5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6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5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9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9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00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6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png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</a:t>
            </a:r>
            <a:r>
              <a:rPr lang="es-ES" sz="2800" dirty="0" smtClean="0">
                <a:solidFill>
                  <a:srgbClr val="FF0000"/>
                </a:solidFill>
                <a:latin typeface="+mn-lt"/>
                <a:cs typeface="+mn-cs"/>
              </a:rPr>
              <a:t>II</a:t>
            </a:r>
            <a:endParaRPr lang="es-ES" sz="2800" dirty="0" smtClean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/>
              <a:t>EVALUACIÓN DE EXPRESIONES ALGEBRAICAS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  <a:endParaRPr lang="es-ES" sz="2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1417638"/>
                <a:ext cx="7910392" cy="5287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pPr algn="just"/>
                <a:r>
                  <a:rPr lang="es-ES" sz="2000" dirty="0" smtClean="0"/>
                  <a:t>Definición. Una expresión algebraica es una combinación de letras, números y operaciones (suma, producto, potencias, etc.) </a:t>
                </a:r>
              </a:p>
              <a:p>
                <a:pPr algn="just"/>
                <a:endParaRPr lang="es-ES" sz="20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s-CL" sz="2000" b="1" i="1">
                              <a:latin typeface="Cambria Math"/>
                            </a:rPr>
                            <m:t>𝟓</m:t>
                          </m:r>
                        </m:den>
                      </m:f>
                      <m:d>
                        <m:d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>
                              <a:latin typeface="Cambria Math"/>
                            </a:rPr>
                            <m:t>𝟗</m:t>
                          </m:r>
                          <m:r>
                            <a:rPr lang="es-CL" sz="2000" b="1" i="1">
                              <a:latin typeface="Cambria Math"/>
                            </a:rPr>
                            <m:t>𝑪</m:t>
                          </m:r>
                          <m:r>
                            <a:rPr lang="es-CL" sz="2000" b="1" i="1">
                              <a:latin typeface="Cambria Math"/>
                            </a:rPr>
                            <m:t>+</m:t>
                          </m:r>
                          <m:r>
                            <a:rPr lang="es-CL" sz="2000" b="1" i="1">
                              <a:latin typeface="Cambria Math"/>
                            </a:rPr>
                            <m:t>𝟏𝟔𝟎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  <a:p>
                <a:pPr algn="just"/>
                <a:endParaRPr lang="es-ES" sz="20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i="1">
                          <a:latin typeface="Cambria Math"/>
                        </a:rPr>
                        <m:t>𝑭𝑴</m:t>
                      </m:r>
                      <m:r>
                        <a:rPr lang="es-CL" sz="2000" b="1" i="1">
                          <a:latin typeface="Cambria Math"/>
                        </a:rPr>
                        <m:t>=</m:t>
                      </m:r>
                      <m:r>
                        <a:rPr lang="es-CL" sz="2000" b="1" i="1">
                          <a:latin typeface="Cambria Math"/>
                        </a:rPr>
                        <m:t>𝟎</m:t>
                      </m:r>
                      <m:r>
                        <a:rPr lang="es-CL" sz="2000" b="1" i="1">
                          <a:latin typeface="Cambria Math"/>
                        </a:rPr>
                        <m:t>,</m:t>
                      </m:r>
                      <m:r>
                        <a:rPr lang="es-CL" sz="2000" b="1" i="1">
                          <a:latin typeface="Cambria Math"/>
                        </a:rPr>
                        <m:t>𝟎𝟑𝟑</m:t>
                      </m:r>
                      <m:r>
                        <a:rPr lang="es-CL" sz="2000" b="1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s-CL" sz="2000" b="1" i="1">
                              <a:latin typeface="Cambria Math"/>
                            </a:rPr>
                            <m:t>𝒖</m:t>
                          </m:r>
                        </m:sub>
                      </m:sSub>
                      <m:r>
                        <a:rPr lang="es-CL" sz="2000" b="1" i="1">
                          <a:latin typeface="Cambria Math"/>
                        </a:rPr>
                        <m:t>∙</m:t>
                      </m:r>
                      <m:r>
                        <a:rPr lang="es-CL" sz="2000" b="1" i="1">
                          <a:latin typeface="Cambria Math"/>
                        </a:rPr>
                        <m:t>𝑹</m:t>
                      </m:r>
                      <m:r>
                        <a:rPr lang="es-CL" sz="20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s-CL" sz="2000" b="1" i="1"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  <a:p>
                <a:pPr algn="just"/>
                <a:endParaRPr lang="es-ES" sz="2000" b="1" dirty="0" smtClean="0"/>
              </a:p>
              <a:p>
                <a:pPr algn="just"/>
                <a:r>
                  <a:rPr lang="es-ES" sz="2000" b="1" dirty="0" smtClean="0"/>
                  <a:t>Observaciones.</a:t>
                </a:r>
              </a:p>
              <a:p>
                <a:pPr algn="just"/>
                <a:endParaRPr lang="es-ES" sz="2000" b="1" dirty="0" smtClean="0"/>
              </a:p>
              <a:p>
                <a:pPr marL="342900" indent="-342900" algn="just">
                  <a:buFont typeface="Arial"/>
                  <a:buChar char="•"/>
                </a:pPr>
                <a:r>
                  <a:rPr lang="es-ES" sz="2000" dirty="0" smtClean="0"/>
                  <a:t>En una expresión algebraica las letras representan cantidades desconocidas y reciben el nombre de variables o incógnitas.</a:t>
                </a:r>
              </a:p>
              <a:p>
                <a:pPr algn="just"/>
                <a:endParaRPr lang="es-ES" sz="2000" dirty="0" smtClean="0"/>
              </a:p>
              <a:p>
                <a:pPr marL="342900" indent="-342900" algn="just">
                  <a:buFont typeface="Arial"/>
                  <a:buChar char="•"/>
                </a:pPr>
                <a:r>
                  <a:rPr lang="es-ES" sz="2000" dirty="0" smtClean="0"/>
                  <a:t>Las expresiones algebraicas permiten pasar del lenguaje usual al lenguaje matemático.</a:t>
                </a:r>
              </a:p>
              <a:p>
                <a:pPr marL="342900" indent="-342900" algn="just">
                  <a:buFont typeface="Arial"/>
                  <a:buChar char="•"/>
                </a:pPr>
                <a:endParaRPr lang="es-ES" sz="20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1417638"/>
                <a:ext cx="7910392" cy="5287153"/>
              </a:xfrm>
              <a:prstGeom prst="rect">
                <a:avLst/>
              </a:prstGeom>
              <a:blipFill rotWithShape="1">
                <a:blip r:embed="rId2"/>
                <a:stretch>
                  <a:fillRect l="-847" r="-7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EVALUACIÓN DE EXPRESIONES ALGEBRAICAS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9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75732" y="672422"/>
            <a:ext cx="8026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2000" dirty="0"/>
          </a:p>
          <a:p>
            <a:pPr algn="just"/>
            <a:r>
              <a:rPr lang="es-ES" sz="2000" dirty="0"/>
              <a:t>Si consideramos una expresión algebraica y asignamos un valor numérico a la(s) incógnita(s) involucrada(s), entonces estamos evaluando una expresión algebraica. Si se realiza la operación indicada en tal expresión se obtiene un número que es el valor numérico de la expresión algebraica.</a:t>
            </a:r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Por </a:t>
            </a:r>
            <a:r>
              <a:rPr lang="es-ES" sz="2000" dirty="0"/>
              <a:t>ejemplo, el volumen de una esfera de radio “r” es</a:t>
            </a:r>
            <a:r>
              <a:rPr lang="es-ES" sz="2000" dirty="0" smtClean="0"/>
              <a:t>:</a:t>
            </a:r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Luego </a:t>
            </a:r>
            <a:r>
              <a:rPr lang="es-ES" sz="2000" dirty="0"/>
              <a:t>si nos preguntamos por el volumen de una esfera de radio 2 cm, tenemos que el volumen de tal esfera es: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 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EVALUACIÓN DE EXPRESIONES ALGEBRAICAS</a:t>
            </a:r>
            <a:endParaRPr lang="es-ES" dirty="0">
              <a:latin typeface="+mj-lt"/>
              <a:cs typeface="+mn-cs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54465"/>
              </p:ext>
            </p:extLst>
          </p:nvPr>
        </p:nvGraphicFramePr>
        <p:xfrm>
          <a:off x="3484563" y="3624263"/>
          <a:ext cx="13382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3" imgW="639720" imgH="411120" progId="Equation.DSMT4">
                  <p:embed/>
                </p:oleObj>
              </mc:Choice>
              <mc:Fallback>
                <p:oleObj name="Equation" r:id="rId3" imgW="639720" imgH="411120" progId="Equation.DSMT4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3624263"/>
                        <a:ext cx="13382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404782"/>
              </p:ext>
            </p:extLst>
          </p:nvPr>
        </p:nvGraphicFramePr>
        <p:xfrm>
          <a:off x="3001963" y="5459413"/>
          <a:ext cx="3178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5" imgW="1636560" imgH="411120" progId="Equation.DSMT4">
                  <p:embed/>
                </p:oleObj>
              </mc:Choice>
              <mc:Fallback>
                <p:oleObj name="Equation" r:id="rId5" imgW="1636560" imgH="411120" progId="Equation.DSMT4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5459413"/>
                        <a:ext cx="31781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36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1421" y="795574"/>
            <a:ext cx="78950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Ejemplo:</a:t>
            </a:r>
            <a:r>
              <a:rPr lang="es-CL" dirty="0" smtClean="0"/>
              <a:t> </a:t>
            </a:r>
            <a:r>
              <a:rPr lang="es-CL" dirty="0"/>
              <a:t>Calcular la medida de la hipotenusa </a:t>
            </a:r>
            <a:endParaRPr lang="es-CL" dirty="0" smtClean="0"/>
          </a:p>
          <a:p>
            <a:endParaRPr lang="es-CL" dirty="0" smtClean="0"/>
          </a:p>
          <a:p>
            <a:endParaRPr lang="es-ES" b="1" dirty="0" smtClean="0"/>
          </a:p>
          <a:p>
            <a:r>
              <a:rPr lang="es-ES" dirty="0" smtClean="0"/>
              <a:t>de un triángulo rectángulo de catetos </a:t>
            </a:r>
          </a:p>
          <a:p>
            <a:r>
              <a:rPr lang="es-ES" b="1" dirty="0" smtClean="0"/>
              <a:t>                                                         </a:t>
            </a:r>
          </a:p>
          <a:p>
            <a:r>
              <a:rPr lang="es-ES" b="1" dirty="0"/>
              <a:t> </a:t>
            </a:r>
            <a:r>
              <a:rPr lang="es-ES" b="1" dirty="0" smtClean="0"/>
              <a:t>                                                    </a:t>
            </a:r>
            <a:r>
              <a:rPr lang="es-ES" dirty="0" smtClean="0"/>
              <a:t>   y </a:t>
            </a:r>
          </a:p>
          <a:p>
            <a:endParaRPr lang="es-ES" b="1" dirty="0"/>
          </a:p>
          <a:p>
            <a:r>
              <a:rPr lang="es-ES" b="1" dirty="0" smtClean="0"/>
              <a:t>Solución.</a:t>
            </a:r>
          </a:p>
          <a:p>
            <a:endParaRPr lang="es-ES" b="1" dirty="0"/>
          </a:p>
          <a:p>
            <a:r>
              <a:rPr lang="es-ES" dirty="0" smtClean="0"/>
              <a:t>Basta sustituir los valores dados en la fórmula de la hipotenusa, así tenemos que la medida de la hipotenusa de un triángulo que verifica las condiciones del problema 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57504"/>
              </p:ext>
            </p:extLst>
          </p:nvPr>
        </p:nvGraphicFramePr>
        <p:xfrm>
          <a:off x="3330284" y="1443487"/>
          <a:ext cx="1391302" cy="4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" imgW="787400" imgH="241300" progId="Equation.DSMT4">
                  <p:embed/>
                </p:oleObj>
              </mc:Choice>
              <mc:Fallback>
                <p:oleObj name="Equation" r:id="rId3" imgW="787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0284" y="1443487"/>
                        <a:ext cx="1391302" cy="425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28264"/>
              </p:ext>
            </p:extLst>
          </p:nvPr>
        </p:nvGraphicFramePr>
        <p:xfrm>
          <a:off x="2418340" y="2464148"/>
          <a:ext cx="911944" cy="28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5" imgW="520700" imgH="165100" progId="Equation.DSMT4">
                  <p:embed/>
                </p:oleObj>
              </mc:Choice>
              <mc:Fallback>
                <p:oleObj name="Equation" r:id="rId5" imgW="520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8340" y="2464148"/>
                        <a:ext cx="911944" cy="289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60217"/>
              </p:ext>
            </p:extLst>
          </p:nvPr>
        </p:nvGraphicFramePr>
        <p:xfrm>
          <a:off x="3843338" y="2476674"/>
          <a:ext cx="9350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7" imgW="533400" imgH="165100" progId="Equation.DSMT4">
                  <p:embed/>
                </p:oleObj>
              </mc:Choice>
              <mc:Fallback>
                <p:oleObj name="Equation" r:id="rId7" imgW="533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3338" y="2476674"/>
                        <a:ext cx="935037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EVALUACIÓN DE EXPRESIONES ALGEBRAICAS</a:t>
            </a:r>
            <a:endParaRPr lang="es-ES" dirty="0">
              <a:latin typeface="+mj-lt"/>
              <a:cs typeface="+mn-cs"/>
            </a:endParaRPr>
          </a:p>
        </p:txBody>
      </p:sp>
      <p:pic>
        <p:nvPicPr>
          <p:cNvPr id="22550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26" y="4367275"/>
            <a:ext cx="26384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71" y="4931467"/>
            <a:ext cx="22764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2" name="Picture 2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19" y="5418949"/>
            <a:ext cx="1409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3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88" y="5961874"/>
            <a:ext cx="1123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590767" y="798513"/>
                <a:ext cx="791039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dirty="0" smtClean="0"/>
              </a:p>
              <a:p>
                <a:r>
                  <a:rPr lang="es-ES" dirty="0" smtClean="0"/>
                  <a:t>Ejemplo: </a:t>
                </a:r>
                <a:r>
                  <a:rPr lang="es-CL" dirty="0"/>
                  <a:t>El área </a:t>
                </a:r>
                <a:r>
                  <a:rPr lang="es-CL" dirty="0" smtClean="0"/>
                  <a:t>o </a:t>
                </a:r>
                <a:r>
                  <a:rPr lang="es-CL" dirty="0"/>
                  <a:t>superficie de un cilindro de </a:t>
                </a:r>
                <a:r>
                  <a:rPr lang="es-CL" dirty="0" smtClean="0"/>
                  <a:t>altura “h” </a:t>
                </a:r>
                <a:r>
                  <a:rPr lang="es-MX" dirty="0" smtClean="0"/>
                  <a:t> </a:t>
                </a:r>
                <a:r>
                  <a:rPr lang="es-MX" dirty="0"/>
                  <a:t>y radio </a:t>
                </a:r>
                <a:r>
                  <a:rPr lang="es-MX" dirty="0" smtClean="0"/>
                  <a:t>“r” </a:t>
                </a:r>
                <a:r>
                  <a:rPr lang="es-MX" dirty="0"/>
                  <a:t>es </a:t>
                </a:r>
                <a:endParaRPr lang="es-MX" dirty="0" smtClean="0"/>
              </a:p>
              <a:p>
                <a:endParaRPr lang="es-MX" dirty="0"/>
              </a:p>
              <a:p>
                <a:endParaRPr lang="es-MX" dirty="0" smtClean="0"/>
              </a:p>
              <a:p>
                <a:r>
                  <a:rPr lang="es-MX" dirty="0" smtClean="0"/>
                  <a:t> </a:t>
                </a:r>
                <a:r>
                  <a:rPr lang="es-MX" dirty="0"/>
                  <a:t>Si </a:t>
                </a:r>
                <a:r>
                  <a:rPr lang="es-MX" dirty="0" smtClean="0"/>
                  <a:t>el radio </a:t>
                </a:r>
                <a:r>
                  <a:rPr lang="es-MX" smtClean="0"/>
                  <a:t>es 50 </a:t>
                </a:r>
                <a:r>
                  <a:rPr lang="es-MX" dirty="0" smtClean="0"/>
                  <a:t>centímetros y la altura es 270 cm, </a:t>
                </a:r>
                <a:r>
                  <a:rPr lang="es-MX" dirty="0"/>
                  <a:t>¿cuál es </a:t>
                </a:r>
                <a:r>
                  <a:rPr lang="es-MX" dirty="0" smtClean="0"/>
                  <a:t>la superficie del cilindro en metros cuadrados?</a:t>
                </a:r>
                <a:r>
                  <a:rPr lang="es-ES_tradnl" dirty="0" smtClean="0"/>
                  <a:t>  </a:t>
                </a:r>
                <a:endParaRPr lang="es-ES" dirty="0" smtClean="0"/>
              </a:p>
              <a:p>
                <a:endParaRPr lang="es-ES" b="1" dirty="0"/>
              </a:p>
              <a:p>
                <a:r>
                  <a:rPr lang="es-ES" b="1" dirty="0" smtClean="0"/>
                  <a:t>Solución.  </a:t>
                </a:r>
              </a:p>
              <a:p>
                <a:endParaRPr lang="es-ES" b="1" dirty="0"/>
              </a:p>
              <a:p>
                <a:r>
                  <a:rPr lang="es-ES" dirty="0" smtClean="0"/>
                  <a:t>Notemos que el área de superficie está en metros cuadrados y como las unidades de medida deben ser compatibles, consideramos los  50 centímetros de radio como 0,5 metros y los 270 cm de altura como 2,7 m. Luego reemplazando los valores dados en la fórmula obtenemos: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200" b="0" i="1" smtClean="0">
                          <a:latin typeface="Cambria Math"/>
                        </a:rPr>
                        <m:t>𝑆</m:t>
                      </m:r>
                      <m:r>
                        <a:rPr lang="es-CL" sz="2200" b="0" i="1" smtClean="0">
                          <a:latin typeface="Cambria Math"/>
                        </a:rPr>
                        <m:t>=2</m:t>
                      </m:r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∙0,5</m:t>
                      </m:r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∙2,7</m:t>
                      </m:r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s-CL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L" sz="2200" b="0" i="1" smtClean="0">
                                  <a:latin typeface="Cambria Math"/>
                                  <a:ea typeface="Cambria Math"/>
                                </a:rPr>
                                <m:t>0,5</m:t>
                              </m:r>
                              <m:r>
                                <a:rPr lang="es-CL" sz="22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s-CL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200" b="0" dirty="0" smtClean="0">
                  <a:ea typeface="Cambria Math"/>
                </a:endParaRPr>
              </a:p>
              <a:p>
                <a:endParaRPr lang="es-E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200" i="1">
                          <a:latin typeface="Cambria Math"/>
                        </a:rPr>
                        <m:t>𝑆</m:t>
                      </m:r>
                      <m:r>
                        <a:rPr lang="es-CL" sz="2200" i="1">
                          <a:latin typeface="Cambria Math"/>
                        </a:rPr>
                        <m:t>=2,7</m:t>
                      </m:r>
                      <m:r>
                        <a:rPr lang="es-CL" sz="2200" i="1">
                          <a:latin typeface="Cambria Math"/>
                          <a:ea typeface="Cambria Math"/>
                        </a:rPr>
                        <m:t>𝜋</m:t>
                      </m:r>
                      <m:sSup>
                        <m:sSupPr>
                          <m:ctrlPr>
                            <a:rPr lang="es-C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L" sz="22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L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s-CL" sz="2200" b="0" i="1" smtClean="0">
                          <a:latin typeface="Cambria Math"/>
                          <a:ea typeface="Cambria Math"/>
                        </a:rPr>
                        <m:t>+0,5</m:t>
                      </m:r>
                      <m:r>
                        <a:rPr lang="es-CL" sz="2200" i="1">
                          <a:latin typeface="Cambria Math"/>
                          <a:ea typeface="Cambria Math"/>
                        </a:rPr>
                        <m:t>𝜋</m:t>
                      </m:r>
                      <m:sSup>
                        <m:sSupPr>
                          <m:ctrlPr>
                            <a:rPr lang="es-C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L" sz="2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L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7" y="798513"/>
                <a:ext cx="7910392" cy="4985980"/>
              </a:xfrm>
              <a:prstGeom prst="rect">
                <a:avLst/>
              </a:prstGeom>
              <a:blipFill rotWithShape="1">
                <a:blip r:embed="rId3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83083"/>
              </p:ext>
            </p:extLst>
          </p:nvPr>
        </p:nvGraphicFramePr>
        <p:xfrm>
          <a:off x="3330981" y="1376799"/>
          <a:ext cx="2303346" cy="37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4" imgW="1257300" imgH="203200" progId="Equation.DSMT4">
                  <p:embed/>
                </p:oleObj>
              </mc:Choice>
              <mc:Fallback>
                <p:oleObj name="Equation" r:id="rId4" imgW="1257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0981" y="1376799"/>
                        <a:ext cx="2303346" cy="372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EVALUACIÓN DE EXPRESIONES ALGEBRAICAS</a:t>
            </a:r>
            <a:endParaRPr lang="es-ES" dirty="0">
              <a:latin typeface="+mj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3330981" y="5924904"/>
                <a:ext cx="168398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200" i="1" smtClean="0">
                          <a:latin typeface="Cambria Math"/>
                        </a:rPr>
                        <m:t>𝑆</m:t>
                      </m:r>
                      <m:r>
                        <a:rPr lang="es-CL" sz="2200" i="1" smtClean="0">
                          <a:latin typeface="Cambria Math"/>
                        </a:rPr>
                        <m:t>=3,2</m:t>
                      </m:r>
                      <m:r>
                        <a:rPr lang="es-CL" sz="2200" i="1">
                          <a:latin typeface="Cambria Math"/>
                          <a:ea typeface="Cambria Math"/>
                        </a:rPr>
                        <m:t>𝜋</m:t>
                      </m:r>
                      <m:sSup>
                        <m:sSupPr>
                          <m:ctrlPr>
                            <a:rPr lang="es-CL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L" sz="22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L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2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81" y="5924904"/>
                <a:ext cx="1683987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303</Words>
  <Application>Microsoft Office PowerPoint</Application>
  <PresentationFormat>Presentación en pantalla (4:3)</PresentationFormat>
  <Paragraphs>60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números enteros</dc:title>
  <dc:creator>Víctor Javier Bravo Gallardo</dc:creator>
  <cp:lastModifiedBy>José Ignacio Jiménez Adasme</cp:lastModifiedBy>
  <cp:revision>47</cp:revision>
  <dcterms:created xsi:type="dcterms:W3CDTF">2013-01-18T15:10:02Z</dcterms:created>
  <dcterms:modified xsi:type="dcterms:W3CDTF">2020-04-27T21:16:56Z</dcterms:modified>
</cp:coreProperties>
</file>