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0" r:id="rId3"/>
    <p:sldId id="296" r:id="rId4"/>
    <p:sldId id="297" r:id="rId5"/>
    <p:sldId id="298" r:id="rId6"/>
    <p:sldId id="299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9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6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ECUACIONES DE PRIMER GRADO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smtClean="0">
                <a:latin typeface="+mn-lt"/>
                <a:cs typeface="+mn-cs"/>
              </a:rPr>
              <a:t>CON COEFICIENTES ENTEROS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355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Definición. Una ecuación es una igualdad con al menos un valor desconocido. El o los valores desconocidos se llaman incógnitas o variables.</a:t>
                </a:r>
              </a:p>
              <a:p>
                <a:pPr algn="just"/>
                <a:endParaRPr lang="es-ES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𝑧</m:t>
                      </m:r>
                      <m:r>
                        <a:rPr lang="es-CL" sz="2000" b="0" i="1" smtClean="0">
                          <a:latin typeface="Cambria Math"/>
                        </a:rPr>
                        <m:t>−5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CL" sz="2000" b="0" i="1" smtClean="0">
                          <a:latin typeface="Cambria Math"/>
                        </a:rPr>
                        <m:t>=4</m:t>
                      </m:r>
                      <m:r>
                        <a:rPr lang="es-CL" sz="2000" b="0" i="1" smtClean="0">
                          <a:latin typeface="Cambria Math"/>
                        </a:rPr>
                        <m:t>𝑦</m:t>
                      </m:r>
                      <m:r>
                        <a:rPr lang="es-CL" sz="2000" b="0" i="1" smtClean="0">
                          <a:latin typeface="Cambria Math"/>
                        </a:rPr>
                        <m:t>+12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endParaRPr lang="es-ES" sz="2000" dirty="0" smtClean="0"/>
              </a:p>
              <a:p>
                <a:pPr algn="just"/>
                <a:endParaRPr lang="es-ES" sz="2000" dirty="0"/>
              </a:p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/>
                  <a:t>Definición</a:t>
                </a:r>
                <a:r>
                  <a:rPr lang="es-ES" sz="2000" dirty="0" smtClean="0"/>
                  <a:t>. </a:t>
                </a:r>
                <a:r>
                  <a:rPr lang="es-CL" sz="2000" dirty="0" smtClean="0"/>
                  <a:t>Una ecuación lineal</a:t>
                </a:r>
                <a:r>
                  <a:rPr lang="es-CL" sz="2000" dirty="0"/>
                  <a:t> o de primer grado </a:t>
                </a:r>
                <a:r>
                  <a:rPr lang="es-CL" sz="2000" dirty="0" smtClean="0"/>
                  <a:t>es una ecuación  </a:t>
                </a:r>
                <a:r>
                  <a:rPr lang="es-CL" sz="2000" dirty="0"/>
                  <a:t>con incógnitas cuyo exponente es 1 (elevadas a uno, que no se escribe</a:t>
                </a:r>
                <a:r>
                  <a:rPr lang="es-CL" sz="2000" dirty="0" smtClean="0"/>
                  <a:t>).</a:t>
                </a:r>
                <a:endParaRPr lang="es-CL" sz="20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3552191"/>
              </a:xfrm>
              <a:prstGeom prst="rect">
                <a:avLst/>
              </a:prstGeom>
              <a:blipFill rotWithShape="1">
                <a:blip r:embed="rId2"/>
                <a:stretch>
                  <a:fillRect l="-847" r="-770" b="-1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3574098" y="5361233"/>
                <a:ext cx="1995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</a:rPr>
                        <m:t>𝑥</m:t>
                      </m:r>
                      <m:r>
                        <a:rPr lang="es-CL" i="1" smtClean="0">
                          <a:latin typeface="Cambria Math"/>
                        </a:rPr>
                        <m:t>+16=4</m:t>
                      </m:r>
                      <m:r>
                        <a:rPr lang="es-CL" i="1">
                          <a:latin typeface="Cambria Math"/>
                        </a:rPr>
                        <m:t>𝑦</m:t>
                      </m:r>
                      <m:r>
                        <a:rPr lang="es-CL" i="1">
                          <a:latin typeface="Cambria Math"/>
                        </a:rPr>
                        <m:t>+12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98" y="5361233"/>
                <a:ext cx="1995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9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96721" y="1417638"/>
            <a:ext cx="79103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000" dirty="0" smtClean="0"/>
          </a:p>
          <a:p>
            <a:r>
              <a:rPr lang="es-CL" sz="2000" dirty="0" smtClean="0"/>
              <a:t>Como </a:t>
            </a:r>
            <a:r>
              <a:rPr lang="es-CL" sz="2000" dirty="0"/>
              <a:t>procedimiento general para resolver ecuaciones </a:t>
            </a:r>
            <a:r>
              <a:rPr lang="es-CL" sz="2000" dirty="0" smtClean="0"/>
              <a:t>de </a:t>
            </a:r>
            <a:r>
              <a:rPr lang="es-CL" sz="2000" dirty="0"/>
              <a:t>primer grado </a:t>
            </a:r>
            <a:r>
              <a:rPr lang="es-CL" sz="2000" dirty="0" smtClean="0"/>
              <a:t>seguiremos </a:t>
            </a:r>
            <a:r>
              <a:rPr lang="es-CL" sz="2000" dirty="0"/>
              <a:t>los siguientes pasos</a:t>
            </a:r>
            <a:r>
              <a:rPr lang="es-CL" sz="2000" dirty="0" smtClean="0"/>
              <a:t>:</a:t>
            </a:r>
          </a:p>
          <a:p>
            <a:endParaRPr lang="es-CL" sz="2000" dirty="0"/>
          </a:p>
          <a:p>
            <a:pPr marL="342900" indent="-342900">
              <a:buFont typeface="Calibri" pitchFamily="34" charset="0"/>
              <a:buChar char="‒"/>
            </a:pPr>
            <a:r>
              <a:rPr lang="es-CL" sz="2000" dirty="0" smtClean="0"/>
              <a:t>Se </a:t>
            </a:r>
            <a:r>
              <a:rPr lang="es-CL" sz="2000" dirty="0"/>
              <a:t>reducen los términos semejantes, cuando es </a:t>
            </a:r>
            <a:r>
              <a:rPr lang="es-CL" sz="2000" dirty="0" smtClean="0"/>
              <a:t>posible.</a:t>
            </a:r>
          </a:p>
          <a:p>
            <a:endParaRPr lang="es-CL" sz="2000" dirty="0" smtClean="0"/>
          </a:p>
          <a:p>
            <a:pPr marL="342900" indent="-342900">
              <a:buFont typeface="Calibri" pitchFamily="34" charset="0"/>
              <a:buChar char="‒"/>
            </a:pPr>
            <a:r>
              <a:rPr lang="es-CL" sz="2000" dirty="0" smtClean="0"/>
              <a:t>Se </a:t>
            </a:r>
            <a:r>
              <a:rPr lang="es-CL" sz="2000" dirty="0"/>
              <a:t>hace la transposición de términos (aplicando inverso aditivo o multiplicativo), los que contengan la incógnita se ubican en </a:t>
            </a:r>
            <a:r>
              <a:rPr lang="es-CL" sz="2000" dirty="0" smtClean="0"/>
              <a:t>un lado de la igualdad, </a:t>
            </a:r>
            <a:r>
              <a:rPr lang="es-CL" sz="2000" dirty="0"/>
              <a:t>y los que carezcan de ella en el </a:t>
            </a:r>
            <a:r>
              <a:rPr lang="es-CL" sz="2000" dirty="0" smtClean="0"/>
              <a:t>otro.</a:t>
            </a:r>
          </a:p>
          <a:p>
            <a:pPr marL="342900" indent="-342900">
              <a:buFont typeface="Calibri" pitchFamily="34" charset="0"/>
              <a:buChar char="‒"/>
            </a:pPr>
            <a:endParaRPr lang="es-CL" sz="2000" dirty="0"/>
          </a:p>
          <a:p>
            <a:pPr marL="342900" indent="-342900">
              <a:buFont typeface="Calibri" pitchFamily="34" charset="0"/>
              <a:buChar char="‒"/>
            </a:pPr>
            <a:r>
              <a:rPr lang="es-CL" sz="2000" dirty="0" smtClean="0"/>
              <a:t>Se </a:t>
            </a:r>
            <a:r>
              <a:rPr lang="es-CL" sz="2000" dirty="0"/>
              <a:t>reducen términos semejantes, hasta donde es </a:t>
            </a:r>
            <a:r>
              <a:rPr lang="es-CL" sz="2000" dirty="0" smtClean="0"/>
              <a:t>posible.</a:t>
            </a:r>
          </a:p>
          <a:p>
            <a:pPr marL="342900" indent="-342900">
              <a:buFont typeface="Calibri" pitchFamily="34" charset="0"/>
              <a:buChar char="‒"/>
            </a:pPr>
            <a:endParaRPr lang="es-CL" sz="2000" dirty="0"/>
          </a:p>
          <a:p>
            <a:pPr marL="342900" indent="-342900">
              <a:buFont typeface="Calibri" pitchFamily="34" charset="0"/>
              <a:buChar char="‒"/>
            </a:pPr>
            <a:r>
              <a:rPr lang="es-CL" sz="2000" dirty="0" smtClean="0"/>
              <a:t>Se </a:t>
            </a:r>
            <a:r>
              <a:rPr lang="es-CL" sz="2000" dirty="0"/>
              <a:t>despeja la incógnita, dividiendo ambos miembros de la ecuación por el coeficiente de la incógnita (inverso multiplicativo), y se simplifica.</a:t>
            </a:r>
          </a:p>
          <a:p>
            <a:pPr algn="just"/>
            <a:endParaRPr lang="es-ES" sz="2000" b="1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r>
                  <a:rPr lang="es-CL" sz="2000" dirty="0" smtClean="0"/>
                  <a:t>Veamos el siguiente ejemplo</a:t>
                </a:r>
              </a:p>
              <a:p>
                <a:endParaRPr lang="es-CL" sz="2000" dirty="0" smtClean="0"/>
              </a:p>
              <a:p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5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+18−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=2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+44</m:t>
                      </m:r>
                    </m:oMath>
                  </m:oMathPara>
                </a14:m>
                <a:endParaRPr lang="es-CL" sz="2000" dirty="0" smtClean="0"/>
              </a:p>
              <a:p>
                <a:endParaRPr lang="es-CL" sz="2000" dirty="0"/>
              </a:p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                    4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+18=2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+44</m:t>
                    </m:r>
                  </m:oMath>
                </a14:m>
                <a:r>
                  <a:rPr lang="es-CL" sz="2000" dirty="0" smtClean="0"/>
                  <a:t>  Reducimos términos semejantes</a:t>
                </a:r>
              </a:p>
              <a:p>
                <a:pPr marL="342900" indent="-342900">
                  <a:buFont typeface="Calibri" pitchFamily="34" charset="0"/>
                  <a:buChar char="‒"/>
                </a:pPr>
                <a:endParaRPr lang="es-CL" sz="2000" dirty="0" smtClean="0"/>
              </a:p>
              <a:p>
                <a:r>
                  <a:rPr lang="es-CL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</a:rPr>
                      <m:t>4</m:t>
                    </m:r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+18=2</m:t>
                    </m:r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+44        /  −2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   −18</m:t>
                    </m:r>
                  </m:oMath>
                </a14:m>
                <a:endParaRPr lang="es-CL" sz="2000" dirty="0" smtClean="0"/>
              </a:p>
              <a:p>
                <a:pPr algn="just"/>
                <a:endParaRPr lang="es-ES" sz="2000" b="1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                      </m:t>
                    </m:r>
                    <m:r>
                      <a:rPr lang="es-CL" sz="2000" i="1">
                        <a:latin typeface="Cambria Math"/>
                      </a:rPr>
                      <m:t>4</m:t>
                    </m:r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−2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=44</m:t>
                    </m:r>
                    <m:r>
                      <a:rPr lang="es-CL" sz="2000" b="0" i="1" smtClean="0">
                        <a:latin typeface="Cambria Math"/>
                      </a:rPr>
                      <m:t> −18</m:t>
                    </m:r>
                  </m:oMath>
                </a14:m>
                <a:r>
                  <a:rPr lang="es-ES" sz="2000" b="1" dirty="0" smtClean="0"/>
                  <a:t> </a:t>
                </a:r>
                <a:r>
                  <a:rPr lang="es-CL" sz="2000" dirty="0"/>
                  <a:t>Reducimos términos </a:t>
                </a:r>
                <a:r>
                  <a:rPr lang="es-CL" sz="2000" dirty="0" smtClean="0"/>
                  <a:t>semejantes</a:t>
                </a:r>
              </a:p>
              <a:p>
                <a:pPr algn="just"/>
                <a:endParaRPr lang="es-CL" sz="2000" b="1" dirty="0"/>
              </a:p>
              <a:p>
                <a:pPr algn="just"/>
                <a:r>
                  <a:rPr lang="es-CL" sz="20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s-CL" sz="2000" b="0" i="0" smtClean="0">
                        <a:latin typeface="Cambria Math"/>
                      </a:rPr>
                      <m:t>2</m:t>
                    </m:r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=26        /      :2</m:t>
                    </m:r>
                  </m:oMath>
                </a14:m>
                <a:endParaRPr lang="es-ES" sz="2000" b="1" dirty="0" smtClean="0"/>
              </a:p>
              <a:p>
                <a:pPr algn="just"/>
                <a:endParaRPr lang="es-ES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s-ES" sz="2000" b="1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4708981"/>
              </a:xfrm>
              <a:prstGeom prst="rect">
                <a:avLst/>
              </a:prstGeom>
              <a:blipFill rotWithShape="1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99" y="1091918"/>
            <a:ext cx="70199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826773"/>
            <a:ext cx="6896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87" y="3629676"/>
            <a:ext cx="6610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00" y="4560710"/>
            <a:ext cx="2562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6103431"/>
            <a:ext cx="561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16804" y="1154592"/>
                <a:ext cx="7910392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000" dirty="0" smtClean="0"/>
                  <a:t>Ejemplo 2: </a:t>
                </a:r>
                <a:r>
                  <a:rPr lang="es-MX" sz="2000" dirty="0" smtClean="0"/>
                  <a:t>Víctor </a:t>
                </a:r>
                <a:r>
                  <a:rPr lang="es-MX" sz="2000" dirty="0"/>
                  <a:t>tiene un crédito de consumo y un crédito automotriz en un mismo banco por un monto total de </a:t>
                </a:r>
                <a:r>
                  <a:rPr lang="es-MX" sz="2000" dirty="0" smtClean="0"/>
                  <a:t>$</a:t>
                </a:r>
                <a:r>
                  <a:rPr lang="es-MX" sz="2000" dirty="0"/>
                  <a:t>5</a:t>
                </a:r>
                <a:r>
                  <a:rPr lang="es-MX" sz="2000" dirty="0" smtClean="0"/>
                  <a:t>.200.000</a:t>
                </a:r>
                <a:r>
                  <a:rPr lang="es-MX" sz="2000" dirty="0"/>
                  <a:t>. Si el crédito automotriz es </a:t>
                </a:r>
                <a:r>
                  <a:rPr lang="es-MX" sz="2000" dirty="0" smtClean="0"/>
                  <a:t>$1.050.000 </a:t>
                </a:r>
                <a:r>
                  <a:rPr lang="es-MX" sz="2000" dirty="0"/>
                  <a:t>más que el crédito de consumo. </a:t>
                </a:r>
                <a:r>
                  <a:rPr lang="es-MX" sz="2000" b="1" dirty="0"/>
                  <a:t>¿Cuánto pidió por el crédito automotriz?</a:t>
                </a:r>
                <a:endParaRPr lang="es-CL" sz="2000" dirty="0"/>
              </a:p>
              <a:p>
                <a:endParaRPr lang="es-CL" sz="2000" dirty="0" smtClean="0"/>
              </a:p>
              <a:p>
                <a:r>
                  <a:rPr lang="es-CL" sz="2000" dirty="0" smtClean="0"/>
                  <a:t>Solución:</a:t>
                </a:r>
              </a:p>
              <a:p>
                <a:endParaRPr lang="es-CL" sz="2000" dirty="0"/>
              </a:p>
              <a:p>
                <a:r>
                  <a:rPr lang="es-CL" sz="2000" dirty="0" smtClean="0"/>
                  <a:t>Sea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s-CL" sz="2000" dirty="0" smtClean="0"/>
                  <a:t> el monto del crédito de consumo, luego</a:t>
                </a:r>
              </a:p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+1.050.000</m:t>
                    </m:r>
                  </m:oMath>
                </a14:m>
                <a:r>
                  <a:rPr lang="es-CL" sz="2000" dirty="0"/>
                  <a:t> </a:t>
                </a:r>
                <a:r>
                  <a:rPr lang="es-CL" sz="2000" dirty="0" smtClean="0"/>
                  <a:t>es el </a:t>
                </a:r>
                <a:r>
                  <a:rPr lang="es-CL" sz="2000" dirty="0"/>
                  <a:t>monto del </a:t>
                </a:r>
                <a:r>
                  <a:rPr lang="es-CL" sz="2000" dirty="0" smtClean="0"/>
                  <a:t>crédito automotriz.</a:t>
                </a:r>
              </a:p>
              <a:p>
                <a:r>
                  <a:rPr lang="es-CL" sz="2000" dirty="0" smtClean="0"/>
                  <a:t>La ecuación que modela el problema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+1.050.000+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=5.200.000</m:t>
                      </m:r>
                    </m:oMath>
                  </m:oMathPara>
                </a14:m>
                <a:endParaRPr lang="es-CL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2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+1.050.000=5.200.000</m:t>
                      </m:r>
                    </m:oMath>
                  </m:oMathPara>
                </a14:m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2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=5.200.000−1.050.000</m:t>
                      </m:r>
                    </m:oMath>
                  </m:oMathPara>
                </a14:m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2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=4.150.000</m:t>
                      </m:r>
                    </m:oMath>
                  </m:oMathPara>
                </a14:m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=2.075.000</m:t>
                      </m:r>
                    </m:oMath>
                  </m:oMathPara>
                </a14:m>
                <a:endParaRPr lang="es-CL" sz="2000" dirty="0"/>
              </a:p>
              <a:p>
                <a:endParaRPr lang="es-CL" sz="2000" dirty="0" smtClean="0"/>
              </a:p>
              <a:p>
                <a:r>
                  <a:rPr lang="es-CL" sz="2000" dirty="0" smtClean="0"/>
                  <a:t>Luego </a:t>
                </a:r>
                <a:r>
                  <a:rPr lang="es-CL" sz="2000" dirty="0"/>
                  <a:t>el monto del crédito </a:t>
                </a:r>
                <a:r>
                  <a:rPr lang="es-CL" sz="2000" dirty="0" smtClean="0"/>
                  <a:t>automotriz es $3.125.000</a:t>
                </a: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4" y="1154592"/>
                <a:ext cx="7910392" cy="5324535"/>
              </a:xfrm>
              <a:prstGeom prst="rect">
                <a:avLst/>
              </a:prstGeom>
              <a:blipFill rotWithShape="1">
                <a:blip r:embed="rId2"/>
                <a:stretch>
                  <a:fillRect l="-770" t="-572" r="-847" b="-1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0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345</Words>
  <Application>Microsoft Office PowerPoint</Application>
  <PresentationFormat>Presentación en pantalla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 enteros</dc:title>
  <dc:creator>Víctor Javier Bravo Gallardo</dc:creator>
  <cp:lastModifiedBy>José Ignacio Jiménez Adasme</cp:lastModifiedBy>
  <cp:revision>57</cp:revision>
  <dcterms:created xsi:type="dcterms:W3CDTF">2013-01-18T15:10:02Z</dcterms:created>
  <dcterms:modified xsi:type="dcterms:W3CDTF">2020-04-27T21:16:33Z</dcterms:modified>
</cp:coreProperties>
</file>