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94" r:id="rId2"/>
    <p:sldId id="290" r:id="rId3"/>
    <p:sldId id="300" r:id="rId4"/>
    <p:sldId id="301" r:id="rId5"/>
    <p:sldId id="302" r:id="rId6"/>
    <p:sldId id="303" r:id="rId7"/>
    <p:sldId id="296" r:id="rId8"/>
    <p:sldId id="304" r:id="rId9"/>
  </p:sldIdLst>
  <p:sldSz cx="9144000" cy="6858000" type="screen4x3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4" d="100"/>
          <a:sy n="84" d="100"/>
        </p:scale>
        <p:origin x="1402" y="5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763B39-1B51-4DC1-9C0E-3136611DB93E}" type="datetimeFigureOut">
              <a:rPr lang="es-CL" smtClean="0"/>
              <a:t>27-04-2020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3B423C-AA85-4BED-AD1D-32194ED714B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419024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3B423C-AA85-4BED-AD1D-32194ED714B3}" type="slidenum">
              <a:rPr lang="es-CL" smtClean="0"/>
              <a:t>8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52161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BD8AE-818F-5048-B2BB-26C357622131}" type="datetimeFigureOut">
              <a:rPr lang="es-ES" smtClean="0"/>
              <a:t>27/04/2020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81026-EF04-9F4F-893A-D2BDC8E8E4D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55475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BD8AE-818F-5048-B2BB-26C357622131}" type="datetimeFigureOut">
              <a:rPr lang="es-ES" smtClean="0"/>
              <a:t>27/04/2020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81026-EF04-9F4F-893A-D2BDC8E8E4D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93692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BD8AE-818F-5048-B2BB-26C357622131}" type="datetimeFigureOut">
              <a:rPr lang="es-ES" smtClean="0"/>
              <a:t>27/04/2020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81026-EF04-9F4F-893A-D2BDC8E8E4D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84376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BD8AE-818F-5048-B2BB-26C357622131}" type="datetimeFigureOut">
              <a:rPr lang="es-ES" smtClean="0"/>
              <a:t>27/04/2020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81026-EF04-9F4F-893A-D2BDC8E8E4D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59282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BD8AE-818F-5048-B2BB-26C357622131}" type="datetimeFigureOut">
              <a:rPr lang="es-ES" smtClean="0"/>
              <a:t>27/04/2020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81026-EF04-9F4F-893A-D2BDC8E8E4D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35559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BD8AE-818F-5048-B2BB-26C357622131}" type="datetimeFigureOut">
              <a:rPr lang="es-ES" smtClean="0"/>
              <a:t>27/04/2020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81026-EF04-9F4F-893A-D2BDC8E8E4D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81687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BD8AE-818F-5048-B2BB-26C357622131}" type="datetimeFigureOut">
              <a:rPr lang="es-ES" smtClean="0"/>
              <a:t>27/04/2020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81026-EF04-9F4F-893A-D2BDC8E8E4D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40503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BD8AE-818F-5048-B2BB-26C357622131}" type="datetimeFigureOut">
              <a:rPr lang="es-ES" smtClean="0"/>
              <a:t>27/04/2020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81026-EF04-9F4F-893A-D2BDC8E8E4D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75963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BD8AE-818F-5048-B2BB-26C357622131}" type="datetimeFigureOut">
              <a:rPr lang="es-ES" smtClean="0"/>
              <a:t>27/04/2020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81026-EF04-9F4F-893A-D2BDC8E8E4D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92977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BD8AE-818F-5048-B2BB-26C357622131}" type="datetimeFigureOut">
              <a:rPr lang="es-ES" smtClean="0"/>
              <a:t>27/04/2020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81026-EF04-9F4F-893A-D2BDC8E8E4D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46006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BD8AE-818F-5048-B2BB-26C357622131}" type="datetimeFigureOut">
              <a:rPr lang="es-ES" smtClean="0"/>
              <a:t>27/04/2020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81026-EF04-9F4F-893A-D2BDC8E8E4D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14636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9BD8AE-818F-5048-B2BB-26C357622131}" type="datetimeFigureOut">
              <a:rPr lang="es-ES" smtClean="0"/>
              <a:t>27/04/2020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A81026-EF04-9F4F-893A-D2BDC8E8E4D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584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13 CuadroTexto"/>
          <p:cNvSpPr txBox="1"/>
          <p:nvPr/>
        </p:nvSpPr>
        <p:spPr>
          <a:xfrm>
            <a:off x="642938" y="3625860"/>
            <a:ext cx="7858125" cy="126188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2800" dirty="0">
                <a:solidFill>
                  <a:srgbClr val="FF0000"/>
                </a:solidFill>
                <a:latin typeface="+mn-lt"/>
                <a:cs typeface="+mn-cs"/>
              </a:rPr>
              <a:t>Unidad </a:t>
            </a:r>
            <a:r>
              <a:rPr lang="es-ES" sz="2800" dirty="0" smtClean="0">
                <a:solidFill>
                  <a:srgbClr val="FF0000"/>
                </a:solidFill>
                <a:latin typeface="+mn-lt"/>
                <a:cs typeface="+mn-cs"/>
              </a:rPr>
              <a:t>II</a:t>
            </a:r>
            <a:endParaRPr lang="es-ES" sz="2800" dirty="0" smtClean="0">
              <a:latin typeface="+mn-lt"/>
              <a:cs typeface="+mn-cs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2400" dirty="0" smtClean="0"/>
              <a:t>ECUACIONES DE PRIMER GRADO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2400" dirty="0" smtClean="0">
                <a:latin typeface="+mn-lt"/>
                <a:cs typeface="+mn-cs"/>
              </a:rPr>
              <a:t>CON COEFICIENTES RACIONALES</a:t>
            </a:r>
            <a:endParaRPr lang="es-ES" sz="2400" dirty="0">
              <a:latin typeface="+mn-lt"/>
              <a:cs typeface="+mn-cs"/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0" y="1394544"/>
            <a:ext cx="9144000" cy="522288"/>
          </a:xfrm>
          <a:prstGeom prst="rect">
            <a:avLst/>
          </a:prstGeom>
          <a:solidFill>
            <a:srgbClr val="C51532"/>
          </a:solidFill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2800" dirty="0" smtClean="0">
                <a:solidFill>
                  <a:schemeClr val="bg1"/>
                </a:solidFill>
                <a:latin typeface="+mn-lt"/>
                <a:cs typeface="+mn-cs"/>
              </a:rPr>
              <a:t>Nivelación de Matemática</a:t>
            </a:r>
            <a:endParaRPr lang="es-ES" sz="2800" dirty="0">
              <a:solidFill>
                <a:schemeClr val="bg1"/>
              </a:solidFill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52643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6"/>
              <p:cNvSpPr txBox="1"/>
              <p:nvPr/>
            </p:nvSpPr>
            <p:spPr>
              <a:xfrm>
                <a:off x="596721" y="1417638"/>
                <a:ext cx="7910392" cy="34394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endParaRPr lang="es-ES" sz="2000" dirty="0" smtClean="0"/>
              </a:p>
              <a:p>
                <a:pPr algn="just"/>
                <a:r>
                  <a:rPr lang="es-ES" sz="2000" dirty="0" smtClean="0"/>
                  <a:t>Definición. Una ecuación de primer grado con coeficientes racionales es una ecuación en la cual los números que aparecen en la ecuación son racionales (fracciones o decimales). </a:t>
                </a:r>
              </a:p>
              <a:p>
                <a:pPr algn="just"/>
                <a:endParaRPr lang="es-ES" sz="2000" dirty="0" smtClean="0"/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CL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L" sz="2000" i="1">
                              <a:latin typeface="Cambria Math"/>
                            </a:rPr>
                            <m:t>2</m:t>
                          </m:r>
                        </m:num>
                        <m:den>
                          <m:r>
                            <a:rPr lang="es-CL" sz="2000" i="1">
                              <a:latin typeface="Cambria Math"/>
                            </a:rPr>
                            <m:t>4</m:t>
                          </m:r>
                        </m:den>
                      </m:f>
                      <m:r>
                        <a:rPr lang="es-CL" sz="2000" i="1"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es-CL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L" sz="20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s-CL" sz="2000" i="1">
                              <a:latin typeface="Cambria Math"/>
                            </a:rPr>
                            <m:t>4</m:t>
                          </m:r>
                        </m:den>
                      </m:f>
                      <m:r>
                        <a:rPr lang="es-CL" sz="2000" i="1">
                          <a:latin typeface="Cambria Math"/>
                        </a:rPr>
                        <m:t>𝑥</m:t>
                      </m:r>
                      <m:r>
                        <a:rPr lang="es-CL" sz="2000" i="1">
                          <a:latin typeface="Cambria Math"/>
                        </a:rPr>
                        <m:t>+0,7</m:t>
                      </m:r>
                      <m:r>
                        <a:rPr lang="es-CL" sz="2000" i="1">
                          <a:latin typeface="Cambria Math"/>
                        </a:rPr>
                        <m:t>𝑥</m:t>
                      </m:r>
                      <m:r>
                        <a:rPr lang="es-CL" sz="20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s-CL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L" sz="2000" i="1">
                              <a:latin typeface="Cambria Math"/>
                            </a:rPr>
                            <m:t>3</m:t>
                          </m:r>
                        </m:num>
                        <m:den>
                          <m:r>
                            <a:rPr lang="es-CL" sz="2000" b="0" i="1" smtClean="0">
                              <a:latin typeface="Cambria Math"/>
                            </a:rPr>
                            <m:t>5</m:t>
                          </m:r>
                        </m:den>
                      </m:f>
                      <m:r>
                        <a:rPr lang="es-CL" sz="2000" i="1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s-CL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L" sz="2000" i="1">
                              <a:latin typeface="Cambria Math"/>
                            </a:rPr>
                            <m:t>7</m:t>
                          </m:r>
                          <m:r>
                            <a:rPr lang="es-CL" sz="2000" i="1">
                              <a:latin typeface="Cambria Math"/>
                            </a:rPr>
                            <m:t>𝑥</m:t>
                          </m:r>
                        </m:num>
                        <m:den>
                          <m:r>
                            <a:rPr lang="es-CL" sz="2000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s-CL" sz="2000" i="1">
                          <a:latin typeface="Cambria Math"/>
                        </a:rPr>
                        <m:t>+1,4</m:t>
                      </m:r>
                    </m:oMath>
                  </m:oMathPara>
                </a14:m>
                <a:endParaRPr lang="es-ES" sz="2000" dirty="0"/>
              </a:p>
              <a:p>
                <a:pPr algn="just"/>
                <a:endParaRPr lang="es-ES" sz="2000" dirty="0"/>
              </a:p>
              <a:p>
                <a:pPr algn="just"/>
                <a:endParaRPr lang="es-ES" sz="2000" dirty="0" smtClean="0"/>
              </a:p>
              <a:p>
                <a:pPr algn="just"/>
                <a:endParaRPr lang="es-ES" sz="2000" dirty="0"/>
              </a:p>
              <a:p>
                <a:pPr algn="just"/>
                <a:endParaRPr lang="es-ES" sz="2000" dirty="0" smtClean="0"/>
              </a:p>
            </p:txBody>
          </p:sp>
        </mc:Choice>
        <mc:Fallback xmlns="">
          <p:sp>
            <p:nvSpPr>
              <p:cNvPr id="7" name="Cuadro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721" y="1417638"/>
                <a:ext cx="7910392" cy="3439403"/>
              </a:xfrm>
              <a:prstGeom prst="rect">
                <a:avLst/>
              </a:prstGeom>
              <a:blipFill rotWithShape="1">
                <a:blip r:embed="rId2"/>
                <a:stretch>
                  <a:fillRect l="-847" r="-770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4 CuadroTexto"/>
          <p:cNvSpPr txBox="1"/>
          <p:nvPr/>
        </p:nvSpPr>
        <p:spPr>
          <a:xfrm>
            <a:off x="0" y="428625"/>
            <a:ext cx="9144000" cy="3698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dirty="0" smtClean="0">
                <a:latin typeface="+mj-lt"/>
                <a:cs typeface="+mn-cs"/>
              </a:rPr>
              <a:t> ECUACIÓN DE PRIMER GRADO</a:t>
            </a:r>
            <a:endParaRPr lang="es-ES" dirty="0">
              <a:latin typeface="+mj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9959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6"/>
              <p:cNvSpPr txBox="1"/>
              <p:nvPr/>
            </p:nvSpPr>
            <p:spPr>
              <a:xfrm>
                <a:off x="596721" y="1417638"/>
                <a:ext cx="7910392" cy="46331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endParaRPr lang="es-ES" sz="2000" dirty="0" smtClean="0"/>
              </a:p>
              <a:p>
                <a:pPr algn="just"/>
                <a:r>
                  <a:rPr lang="es-ES" sz="2000" dirty="0" smtClean="0"/>
                  <a:t>Para resolver este tipo de ecuaciones se pueden utilizar (entre muchas más) dos formas:</a:t>
                </a:r>
              </a:p>
              <a:p>
                <a:pPr algn="just"/>
                <a:endParaRPr lang="es-ES" sz="2000" dirty="0"/>
              </a:p>
              <a:p>
                <a:pPr algn="just"/>
                <a:r>
                  <a:rPr lang="es-ES" sz="2000" dirty="0" smtClean="0"/>
                  <a:t>1° Amplificar para transformarla en una de coeficientes enteros</a:t>
                </a:r>
              </a:p>
              <a:p>
                <a:pPr algn="just"/>
                <a:endParaRPr lang="es-ES" sz="2000" dirty="0" smtClean="0"/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CL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L" sz="2000" b="0" i="1" smtClean="0">
                              <a:latin typeface="Cambria Math"/>
                            </a:rPr>
                            <m:t>2</m:t>
                          </m:r>
                        </m:num>
                        <m:den>
                          <m:r>
                            <a:rPr lang="es-CL" sz="2000" b="0" i="1" smtClean="0">
                              <a:latin typeface="Cambria Math"/>
                            </a:rPr>
                            <m:t>4</m:t>
                          </m:r>
                        </m:den>
                      </m:f>
                      <m:r>
                        <a:rPr lang="es-CL" sz="2000" b="0" i="1" smtClean="0"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es-CL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L" sz="20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s-CL" sz="2000" b="0" i="1" smtClean="0">
                              <a:latin typeface="Cambria Math"/>
                            </a:rPr>
                            <m:t>4</m:t>
                          </m:r>
                        </m:den>
                      </m:f>
                      <m:r>
                        <a:rPr lang="es-CL" sz="2000" b="0" i="1" smtClean="0">
                          <a:latin typeface="Cambria Math"/>
                        </a:rPr>
                        <m:t>𝑥</m:t>
                      </m:r>
                      <m:r>
                        <a:rPr lang="es-CL" sz="2000" b="0" i="1" smtClean="0">
                          <a:latin typeface="Cambria Math"/>
                        </a:rPr>
                        <m:t>+0,7</m:t>
                      </m:r>
                      <m:r>
                        <a:rPr lang="es-CL" sz="2000" b="0" i="1" smtClean="0">
                          <a:latin typeface="Cambria Math"/>
                        </a:rPr>
                        <m:t>𝑥</m:t>
                      </m:r>
                      <m:r>
                        <a:rPr lang="es-CL" sz="20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s-CL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L" sz="2000" b="0" i="1" smtClean="0">
                              <a:latin typeface="Cambria Math"/>
                            </a:rPr>
                            <m:t>3</m:t>
                          </m:r>
                        </m:num>
                        <m:den>
                          <m:r>
                            <a:rPr lang="es-CL" sz="2000" b="0" i="1" smtClean="0">
                              <a:latin typeface="Cambria Math"/>
                            </a:rPr>
                            <m:t>5</m:t>
                          </m:r>
                        </m:den>
                      </m:f>
                      <m:r>
                        <a:rPr lang="es-CL" sz="2000" b="0" i="1" smtClean="0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s-CL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L" sz="2000" b="0" i="1" smtClean="0">
                              <a:latin typeface="Cambria Math"/>
                            </a:rPr>
                            <m:t>7</m:t>
                          </m:r>
                          <m:r>
                            <a:rPr lang="es-CL" sz="2000" b="0" i="1" smtClean="0">
                              <a:latin typeface="Cambria Math"/>
                            </a:rPr>
                            <m:t>𝑥</m:t>
                          </m:r>
                        </m:num>
                        <m:den>
                          <m:r>
                            <a:rPr lang="es-CL" sz="2000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s-CL" sz="2000" b="0" i="1" smtClean="0">
                          <a:latin typeface="Cambria Math"/>
                        </a:rPr>
                        <m:t>+</m:t>
                      </m:r>
                      <m:r>
                        <a:rPr lang="es-CL" sz="20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1,4</m:t>
                      </m:r>
                    </m:oMath>
                  </m:oMathPara>
                </a14:m>
                <a:endParaRPr lang="es-ES" sz="2000" dirty="0">
                  <a:solidFill>
                    <a:srgbClr val="0070C0"/>
                  </a:solidFill>
                </a:endParaRPr>
              </a:p>
              <a:p>
                <a:pPr algn="just"/>
                <a:endParaRPr lang="es-ES" sz="2000" dirty="0" smtClean="0"/>
              </a:p>
              <a:p>
                <a:pPr marL="342900" indent="-342900" algn="just">
                  <a:buFontTx/>
                  <a:buChar char="-"/>
                </a:pPr>
                <a:r>
                  <a:rPr lang="es-ES" sz="2000" dirty="0" smtClean="0"/>
                  <a:t>Dejamos los coeficientes decimales como fracción</a:t>
                </a:r>
              </a:p>
              <a:p>
                <a:pPr marL="342900" indent="-342900" algn="just">
                  <a:buFontTx/>
                  <a:buChar char="-"/>
                </a:pPr>
                <a:endParaRPr lang="es-ES" sz="2000" dirty="0"/>
              </a:p>
              <a:p>
                <a:pPr marL="342900" indent="-342900" algn="just">
                  <a:buFontTx/>
                  <a:buChar char="-"/>
                </a:pPr>
                <a:endParaRPr lang="es-CL" sz="2000" i="1" dirty="0" smtClean="0">
                  <a:latin typeface="Cambria Math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CL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L" sz="2000" i="1">
                              <a:latin typeface="Cambria Math"/>
                            </a:rPr>
                            <m:t>2</m:t>
                          </m:r>
                        </m:num>
                        <m:den>
                          <m:r>
                            <a:rPr lang="es-CL" sz="2000" i="1">
                              <a:latin typeface="Cambria Math"/>
                            </a:rPr>
                            <m:t>4</m:t>
                          </m:r>
                        </m:den>
                      </m:f>
                      <m:r>
                        <a:rPr lang="es-CL" sz="2000" i="1"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es-CL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L" sz="20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s-CL" sz="2000" i="1">
                              <a:latin typeface="Cambria Math"/>
                            </a:rPr>
                            <m:t>4</m:t>
                          </m:r>
                        </m:den>
                      </m:f>
                      <m:r>
                        <a:rPr lang="es-CL" sz="2000" i="1">
                          <a:latin typeface="Cambria Math"/>
                        </a:rPr>
                        <m:t>𝑥</m:t>
                      </m:r>
                      <m:r>
                        <a:rPr lang="es-CL" sz="2000" i="1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s-CL" sz="2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L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7</m:t>
                          </m:r>
                        </m:num>
                        <m:den>
                          <m:r>
                            <a:rPr lang="es-CL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10</m:t>
                          </m:r>
                        </m:den>
                      </m:f>
                      <m:r>
                        <a:rPr lang="es-CL" sz="2000" i="1">
                          <a:latin typeface="Cambria Math"/>
                        </a:rPr>
                        <m:t>𝑥</m:t>
                      </m:r>
                      <m:r>
                        <a:rPr lang="es-CL" sz="20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s-CL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L" sz="2000" i="1">
                              <a:latin typeface="Cambria Math"/>
                            </a:rPr>
                            <m:t>3</m:t>
                          </m:r>
                        </m:num>
                        <m:den>
                          <m:r>
                            <a:rPr lang="es-CL" sz="2000" b="0" i="1" smtClean="0">
                              <a:latin typeface="Cambria Math"/>
                            </a:rPr>
                            <m:t>5</m:t>
                          </m:r>
                        </m:den>
                      </m:f>
                      <m:r>
                        <a:rPr lang="es-CL" sz="2000" i="1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s-CL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L" sz="2000" i="1">
                              <a:latin typeface="Cambria Math"/>
                            </a:rPr>
                            <m:t>7</m:t>
                          </m:r>
                          <m:r>
                            <a:rPr lang="es-CL" sz="2000" i="1">
                              <a:latin typeface="Cambria Math"/>
                            </a:rPr>
                            <m:t>𝑥</m:t>
                          </m:r>
                        </m:num>
                        <m:den>
                          <m:r>
                            <a:rPr lang="es-CL" sz="2000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s-CL" sz="2000" i="1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s-CL" sz="20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L" sz="20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7</m:t>
                          </m:r>
                        </m:num>
                        <m:den>
                          <m:r>
                            <a:rPr lang="es-CL" sz="20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endParaRPr lang="es-ES" sz="2000" dirty="0"/>
              </a:p>
              <a:p>
                <a:pPr algn="just"/>
                <a:endParaRPr lang="es-ES" sz="2000" dirty="0" smtClean="0"/>
              </a:p>
            </p:txBody>
          </p:sp>
        </mc:Choice>
        <mc:Fallback xmlns="">
          <p:sp>
            <p:nvSpPr>
              <p:cNvPr id="7" name="Cuadro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721" y="1417638"/>
                <a:ext cx="7910392" cy="4633191"/>
              </a:xfrm>
              <a:prstGeom prst="rect">
                <a:avLst/>
              </a:prstGeom>
              <a:blipFill rotWithShape="1">
                <a:blip r:embed="rId2"/>
                <a:stretch>
                  <a:fillRect l="-847" r="-770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4 CuadroTexto"/>
          <p:cNvSpPr txBox="1"/>
          <p:nvPr/>
        </p:nvSpPr>
        <p:spPr>
          <a:xfrm>
            <a:off x="0" y="428625"/>
            <a:ext cx="9144000" cy="3698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dirty="0" smtClean="0">
                <a:latin typeface="+mj-lt"/>
                <a:cs typeface="+mn-cs"/>
              </a:rPr>
              <a:t> ECUACIÓN DE PRIMER GRADO</a:t>
            </a:r>
            <a:endParaRPr lang="es-ES" dirty="0">
              <a:latin typeface="+mj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3904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6"/>
              <p:cNvSpPr txBox="1"/>
              <p:nvPr/>
            </p:nvSpPr>
            <p:spPr>
              <a:xfrm>
                <a:off x="596721" y="1417638"/>
                <a:ext cx="7910392" cy="58782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endParaRPr lang="es-ES" sz="2000" dirty="0" smtClean="0"/>
              </a:p>
              <a:p>
                <a:pPr algn="just"/>
                <a:r>
                  <a:rPr lang="es-CL" sz="2000" dirty="0" smtClean="0"/>
                  <a:t>- Amplificamos por el MCM de los denominadores</a:t>
                </a:r>
                <a:endParaRPr lang="es-ES" sz="2000" dirty="0" smtClean="0"/>
              </a:p>
              <a:p>
                <a:pPr marL="800100" lvl="1" indent="-342900" algn="just">
                  <a:buFontTx/>
                  <a:buChar char="-"/>
                </a:pPr>
                <a:r>
                  <a:rPr lang="es-ES" sz="2000" dirty="0" smtClean="0"/>
                  <a:t>En este caso 20</a:t>
                </a:r>
                <a:endParaRPr lang="es-ES" sz="2000" dirty="0"/>
              </a:p>
              <a:p>
                <a:pPr marL="342900" indent="-342900" algn="just">
                  <a:buFontTx/>
                  <a:buChar char="-"/>
                </a:pPr>
                <a:endParaRPr lang="es-CL" sz="2000" i="1" dirty="0" smtClean="0">
                  <a:latin typeface="Cambria Math"/>
                </a:endParaRPr>
              </a:p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es-CL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CL" sz="20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2</m:t>
                        </m:r>
                      </m:num>
                      <m:den>
                        <m:r>
                          <a:rPr lang="es-CL" sz="20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4</m:t>
                        </m:r>
                      </m:den>
                    </m:f>
                    <m:r>
                      <a:rPr lang="es-CL" sz="2000" i="1">
                        <a:solidFill>
                          <a:schemeClr val="tx1"/>
                        </a:solidFill>
                        <a:latin typeface="Cambria Math"/>
                      </a:rPr>
                      <m:t>−</m:t>
                    </m:r>
                    <m:f>
                      <m:fPr>
                        <m:ctrlPr>
                          <a:rPr lang="es-CL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CL" sz="20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s-CL" sz="20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4</m:t>
                        </m:r>
                      </m:den>
                    </m:f>
                    <m:r>
                      <a:rPr lang="es-CL" sz="2000" i="1">
                        <a:solidFill>
                          <a:schemeClr val="tx1"/>
                        </a:solidFill>
                        <a:latin typeface="Cambria Math"/>
                      </a:rPr>
                      <m:t>𝑥</m:t>
                    </m:r>
                    <m:r>
                      <a:rPr lang="es-CL" sz="2000" i="1">
                        <a:solidFill>
                          <a:schemeClr val="tx1"/>
                        </a:solidFill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s-CL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CL" sz="20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7</m:t>
                        </m:r>
                      </m:num>
                      <m:den>
                        <m:r>
                          <a:rPr lang="es-CL" sz="20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10</m:t>
                        </m:r>
                      </m:den>
                    </m:f>
                    <m:r>
                      <a:rPr lang="es-CL" sz="2000" i="1">
                        <a:solidFill>
                          <a:schemeClr val="tx1"/>
                        </a:solidFill>
                        <a:latin typeface="Cambria Math"/>
                      </a:rPr>
                      <m:t>𝑥</m:t>
                    </m:r>
                    <m:r>
                      <a:rPr lang="es-CL" sz="2000" i="1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s-CL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CL" sz="20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3</m:t>
                        </m:r>
                      </m:num>
                      <m:den>
                        <m:r>
                          <a:rPr lang="es-CL" sz="20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5</m:t>
                        </m:r>
                      </m:den>
                    </m:f>
                    <m:r>
                      <a:rPr lang="es-CL" sz="2000" i="1">
                        <a:solidFill>
                          <a:schemeClr val="tx1"/>
                        </a:solidFill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s-CL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CL" sz="20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7</m:t>
                        </m:r>
                        <m:r>
                          <a:rPr lang="es-CL" sz="20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𝑥</m:t>
                        </m:r>
                      </m:num>
                      <m:den>
                        <m:r>
                          <a:rPr lang="es-CL" sz="20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s-CL" sz="2000" i="1">
                        <a:solidFill>
                          <a:schemeClr val="tx1"/>
                        </a:solidFill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s-CL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CL" sz="20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7</m:t>
                        </m:r>
                      </m:num>
                      <m:den>
                        <m:r>
                          <a:rPr lang="es-CL" sz="20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5</m:t>
                        </m:r>
                      </m:den>
                    </m:f>
                  </m:oMath>
                </a14:m>
                <a:r>
                  <a:rPr lang="es-ES" sz="2000" dirty="0" smtClean="0"/>
                  <a:t>   /*20</a:t>
                </a:r>
              </a:p>
              <a:p>
                <a:pPr algn="ctr"/>
                <a:endParaRPr lang="es-ES" sz="2000" dirty="0"/>
              </a:p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es-CL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CL" sz="2000" i="1">
                            <a:latin typeface="Cambria Math"/>
                          </a:rPr>
                          <m:t>2</m:t>
                        </m:r>
                        <m:r>
                          <a:rPr lang="es-CL" sz="2000" b="0" i="1" smtClean="0">
                            <a:latin typeface="Cambria Math"/>
                          </a:rPr>
                          <m:t>∗20</m:t>
                        </m:r>
                      </m:num>
                      <m:den>
                        <m:r>
                          <a:rPr lang="es-CL" sz="2000" i="1">
                            <a:latin typeface="Cambria Math"/>
                          </a:rPr>
                          <m:t>4</m:t>
                        </m:r>
                      </m:den>
                    </m:f>
                    <m:r>
                      <a:rPr lang="es-CL" sz="2000" i="1">
                        <a:latin typeface="Cambria Math"/>
                      </a:rPr>
                      <m:t>−</m:t>
                    </m:r>
                    <m:f>
                      <m:fPr>
                        <m:ctrlPr>
                          <a:rPr lang="es-CL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CL" sz="2000" i="1">
                            <a:latin typeface="Cambria Math"/>
                          </a:rPr>
                          <m:t>1</m:t>
                        </m:r>
                        <m:r>
                          <a:rPr lang="es-CL" sz="2000" b="0" i="1" smtClean="0">
                            <a:latin typeface="Cambria Math"/>
                          </a:rPr>
                          <m:t>∗20</m:t>
                        </m:r>
                      </m:num>
                      <m:den>
                        <m:r>
                          <a:rPr lang="es-CL" sz="2000" i="1">
                            <a:latin typeface="Cambria Math"/>
                          </a:rPr>
                          <m:t>4</m:t>
                        </m:r>
                      </m:den>
                    </m:f>
                    <m:r>
                      <a:rPr lang="es-CL" sz="2000" i="1">
                        <a:latin typeface="Cambria Math"/>
                      </a:rPr>
                      <m:t>𝑥</m:t>
                    </m:r>
                    <m:r>
                      <a:rPr lang="es-CL" sz="2000" i="1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s-CL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CL" sz="2000" i="1">
                            <a:latin typeface="Cambria Math"/>
                          </a:rPr>
                          <m:t>7</m:t>
                        </m:r>
                        <m:r>
                          <a:rPr lang="es-CL" sz="2000" b="0" i="1" smtClean="0">
                            <a:latin typeface="Cambria Math"/>
                          </a:rPr>
                          <m:t>∗20</m:t>
                        </m:r>
                      </m:num>
                      <m:den>
                        <m:r>
                          <a:rPr lang="es-CL" sz="2000" i="1">
                            <a:latin typeface="Cambria Math"/>
                          </a:rPr>
                          <m:t>10</m:t>
                        </m:r>
                      </m:den>
                    </m:f>
                    <m:r>
                      <a:rPr lang="es-CL" sz="2000" i="1">
                        <a:latin typeface="Cambria Math"/>
                      </a:rPr>
                      <m:t>𝑥</m:t>
                    </m:r>
                    <m:r>
                      <a:rPr lang="es-CL" sz="20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s-CL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CL" sz="2000" i="1">
                            <a:latin typeface="Cambria Math"/>
                          </a:rPr>
                          <m:t>3</m:t>
                        </m:r>
                        <m:r>
                          <a:rPr lang="es-CL" sz="2000" b="0" i="1" smtClean="0">
                            <a:latin typeface="Cambria Math"/>
                          </a:rPr>
                          <m:t>∗20</m:t>
                        </m:r>
                      </m:num>
                      <m:den>
                        <m:r>
                          <a:rPr lang="es-CL" sz="2000" b="0" i="1" smtClean="0">
                            <a:latin typeface="Cambria Math"/>
                          </a:rPr>
                          <m:t>5</m:t>
                        </m:r>
                      </m:den>
                    </m:f>
                    <m:r>
                      <a:rPr lang="es-CL" sz="2000" i="1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s-CL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CL" sz="2000" i="1">
                            <a:latin typeface="Cambria Math"/>
                          </a:rPr>
                          <m:t>7</m:t>
                        </m:r>
                        <m:r>
                          <a:rPr lang="es-CL" sz="2000" b="0" i="1" smtClean="0">
                            <a:latin typeface="Cambria Math"/>
                          </a:rPr>
                          <m:t>∗20</m:t>
                        </m:r>
                        <m:r>
                          <a:rPr lang="es-CL" sz="2000" i="1">
                            <a:latin typeface="Cambria Math"/>
                          </a:rPr>
                          <m:t>𝑥</m:t>
                        </m:r>
                      </m:num>
                      <m:den>
                        <m:r>
                          <a:rPr lang="es-CL" sz="2000" b="0" i="1" smtClean="0"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s-CL" sz="2000" i="1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s-CL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CL" sz="2000" i="1">
                            <a:latin typeface="Cambria Math"/>
                          </a:rPr>
                          <m:t>7</m:t>
                        </m:r>
                        <m:r>
                          <a:rPr lang="es-CL" sz="2000" b="0" i="1" smtClean="0">
                            <a:latin typeface="Cambria Math"/>
                          </a:rPr>
                          <m:t>∗20</m:t>
                        </m:r>
                      </m:num>
                      <m:den>
                        <m:r>
                          <a:rPr lang="es-CL" sz="2000" i="1">
                            <a:latin typeface="Cambria Math"/>
                          </a:rPr>
                          <m:t>5</m:t>
                        </m:r>
                      </m:den>
                    </m:f>
                  </m:oMath>
                </a14:m>
                <a:r>
                  <a:rPr lang="es-ES" sz="2000" dirty="0" smtClean="0"/>
                  <a:t>  </a:t>
                </a:r>
              </a:p>
              <a:p>
                <a:r>
                  <a:rPr lang="es-ES" sz="2000" dirty="0" smtClean="0"/>
                  <a:t>	-     Simplificando queda </a:t>
                </a:r>
              </a:p>
              <a:p>
                <a:endParaRPr lang="es-CL" sz="2000" b="0" i="1" dirty="0" smtClean="0">
                  <a:latin typeface="Cambria Math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s-CL" sz="2000" b="0" i="1" smtClean="0">
                        <a:latin typeface="Cambria Math"/>
                      </a:rPr>
                      <m:t>10−5</m:t>
                    </m:r>
                    <m:r>
                      <a:rPr lang="es-CL" sz="2000" b="0" i="1" smtClean="0">
                        <a:latin typeface="Cambria Math"/>
                      </a:rPr>
                      <m:t>𝑥</m:t>
                    </m:r>
                    <m:r>
                      <a:rPr lang="es-CL" sz="2000" b="0" i="1" smtClean="0">
                        <a:latin typeface="Cambria Math"/>
                      </a:rPr>
                      <m:t>+14</m:t>
                    </m:r>
                    <m:r>
                      <a:rPr lang="es-CL" sz="2000" b="0" i="1" smtClean="0">
                        <a:latin typeface="Cambria Math"/>
                      </a:rPr>
                      <m:t>𝑥</m:t>
                    </m:r>
                    <m:r>
                      <a:rPr lang="es-CL" sz="2000" b="0" i="1" smtClean="0">
                        <a:latin typeface="Cambria Math"/>
                      </a:rPr>
                      <m:t>=12+70</m:t>
                    </m:r>
                    <m:r>
                      <a:rPr lang="es-CL" sz="2000" b="0" i="1" smtClean="0">
                        <a:latin typeface="Cambria Math"/>
                      </a:rPr>
                      <m:t>𝑥</m:t>
                    </m:r>
                    <m:r>
                      <a:rPr lang="es-CL" sz="2000" b="0" i="1" smtClean="0">
                        <a:latin typeface="Cambria Math"/>
                      </a:rPr>
                      <m:t>+28</m:t>
                    </m:r>
                  </m:oMath>
                </a14:m>
                <a:r>
                  <a:rPr lang="es-CL" sz="2000" b="0" dirty="0" smtClean="0"/>
                  <a:t>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2000" b="0" i="1" smtClean="0">
                          <a:latin typeface="Cambria Math"/>
                        </a:rPr>
                        <m:t>10+9</m:t>
                      </m:r>
                      <m:r>
                        <a:rPr lang="es-CL" sz="2000" b="0" i="1" smtClean="0">
                          <a:latin typeface="Cambria Math"/>
                        </a:rPr>
                        <m:t>𝑥</m:t>
                      </m:r>
                      <m:r>
                        <a:rPr lang="es-CL" sz="2000" b="0" i="1" smtClean="0">
                          <a:latin typeface="Cambria Math"/>
                        </a:rPr>
                        <m:t>=70</m:t>
                      </m:r>
                      <m:r>
                        <a:rPr lang="es-CL" sz="2000" b="0" i="1" smtClean="0">
                          <a:latin typeface="Cambria Math"/>
                        </a:rPr>
                        <m:t>𝑥</m:t>
                      </m:r>
                      <m:r>
                        <a:rPr lang="es-CL" sz="2000" b="0" i="1" smtClean="0">
                          <a:latin typeface="Cambria Math"/>
                        </a:rPr>
                        <m:t>+40</m:t>
                      </m:r>
                    </m:oMath>
                  </m:oMathPara>
                </a14:m>
                <a:endParaRPr lang="es-CL" sz="2000" b="0" dirty="0" smtClean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2000" b="0" i="1" smtClean="0">
                          <a:latin typeface="Cambria Math"/>
                        </a:rPr>
                        <m:t>10−40=70</m:t>
                      </m:r>
                      <m:r>
                        <a:rPr lang="es-CL" sz="2000" b="0" i="1" smtClean="0">
                          <a:latin typeface="Cambria Math"/>
                        </a:rPr>
                        <m:t>𝑥</m:t>
                      </m:r>
                      <m:r>
                        <a:rPr lang="es-CL" sz="2000" b="0" i="1" smtClean="0">
                          <a:latin typeface="Cambria Math"/>
                        </a:rPr>
                        <m:t>−9</m:t>
                      </m:r>
                      <m:r>
                        <a:rPr lang="es-CL" sz="2000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es-CL" sz="2000" b="0" dirty="0" smtClean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2000" b="0" i="1" smtClean="0">
                          <a:latin typeface="Cambria Math"/>
                        </a:rPr>
                        <m:t>−30=61</m:t>
                      </m:r>
                      <m:r>
                        <a:rPr lang="es-CL" sz="2000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es-CL" sz="2000" b="0" dirty="0" smtClean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2000" b="0" i="1" smtClean="0">
                          <a:latin typeface="Cambria Math"/>
                        </a:rPr>
                        <m:t>𝑥</m:t>
                      </m:r>
                      <m:r>
                        <a:rPr lang="es-CL" sz="2000" b="0" i="1" smtClean="0">
                          <a:latin typeface="Cambria Math"/>
                        </a:rPr>
                        <m:t>=−</m:t>
                      </m:r>
                      <m:f>
                        <m:fPr>
                          <m:ctrlPr>
                            <a:rPr lang="es-CL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L" sz="2000" b="0" i="1" smtClean="0">
                              <a:latin typeface="Cambria Math"/>
                            </a:rPr>
                            <m:t>30</m:t>
                          </m:r>
                        </m:num>
                        <m:den>
                          <m:r>
                            <a:rPr lang="es-CL" sz="2000" b="0" i="1" smtClean="0">
                              <a:latin typeface="Cambria Math"/>
                            </a:rPr>
                            <m:t>61</m:t>
                          </m:r>
                        </m:den>
                      </m:f>
                    </m:oMath>
                  </m:oMathPara>
                </a14:m>
                <a:endParaRPr lang="es-CL" sz="2000" b="0" dirty="0" smtClean="0"/>
              </a:p>
              <a:p>
                <a:pPr algn="ctr"/>
                <a:endParaRPr lang="es-CL" sz="2000" b="0" dirty="0" smtClean="0"/>
              </a:p>
              <a:p>
                <a:pPr algn="ctr"/>
                <a:endParaRPr lang="es-ES" sz="2000" dirty="0"/>
              </a:p>
              <a:p>
                <a:pPr algn="just"/>
                <a:endParaRPr lang="es-ES" sz="2000" dirty="0" smtClean="0"/>
              </a:p>
            </p:txBody>
          </p:sp>
        </mc:Choice>
        <mc:Fallback xmlns="">
          <p:sp>
            <p:nvSpPr>
              <p:cNvPr id="7" name="Cuadro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721" y="1417638"/>
                <a:ext cx="7910392" cy="5878276"/>
              </a:xfrm>
              <a:prstGeom prst="rect">
                <a:avLst/>
              </a:prstGeom>
              <a:blipFill rotWithShape="1">
                <a:blip r:embed="rId2"/>
                <a:stretch>
                  <a:fillRect l="-847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4 CuadroTexto"/>
          <p:cNvSpPr txBox="1"/>
          <p:nvPr/>
        </p:nvSpPr>
        <p:spPr>
          <a:xfrm>
            <a:off x="0" y="428625"/>
            <a:ext cx="9144000" cy="3698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dirty="0" smtClean="0">
                <a:latin typeface="+mj-lt"/>
                <a:cs typeface="+mn-cs"/>
              </a:rPr>
              <a:t> ECUACIÓN DE PRIMER GRADO</a:t>
            </a:r>
            <a:endParaRPr lang="es-ES" dirty="0">
              <a:latin typeface="+mj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23025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6"/>
              <p:cNvSpPr txBox="1"/>
              <p:nvPr/>
            </p:nvSpPr>
            <p:spPr>
              <a:xfrm>
                <a:off x="596721" y="1417638"/>
                <a:ext cx="7910392" cy="46342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endParaRPr lang="es-ES" sz="2000" dirty="0" smtClean="0"/>
              </a:p>
              <a:p>
                <a:pPr algn="just"/>
                <a:r>
                  <a:rPr lang="es-ES" sz="2000" dirty="0" smtClean="0"/>
                  <a:t>2° Utilizar los mismos pasos para resolver una ecuación de coeficientes enteros</a:t>
                </a:r>
              </a:p>
              <a:p>
                <a:pPr algn="just"/>
                <a:endParaRPr lang="es-ES" sz="2000" dirty="0" smtClean="0"/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CL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L" sz="2000" b="0" i="1" smtClean="0">
                              <a:latin typeface="Cambria Math"/>
                            </a:rPr>
                            <m:t>2</m:t>
                          </m:r>
                        </m:num>
                        <m:den>
                          <m:r>
                            <a:rPr lang="es-CL" sz="2000" b="0" i="1" smtClean="0">
                              <a:latin typeface="Cambria Math"/>
                            </a:rPr>
                            <m:t>4</m:t>
                          </m:r>
                        </m:den>
                      </m:f>
                      <m:r>
                        <a:rPr lang="es-CL" sz="2000" b="0" i="1" smtClean="0"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es-CL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L" sz="20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s-CL" sz="20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4</m:t>
                          </m:r>
                        </m:den>
                      </m:f>
                      <m:r>
                        <a:rPr lang="es-CL" sz="20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𝑥</m:t>
                      </m:r>
                      <m:r>
                        <a:rPr lang="es-CL" sz="20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+0,7</m:t>
                      </m:r>
                      <m:r>
                        <a:rPr lang="es-CL" sz="20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𝑥</m:t>
                      </m:r>
                      <m:r>
                        <a:rPr lang="es-CL" sz="20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s-CL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L" sz="20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3</m:t>
                          </m:r>
                        </m:num>
                        <m:den>
                          <m:r>
                            <a:rPr lang="es-CL" sz="20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5</m:t>
                          </m:r>
                        </m:den>
                      </m:f>
                      <m:r>
                        <a:rPr lang="es-CL" sz="20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s-CL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L" sz="20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7</m:t>
                          </m:r>
                          <m:r>
                            <a:rPr lang="es-CL" sz="20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num>
                        <m:den>
                          <m:r>
                            <a:rPr lang="es-CL" sz="20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s-CL" sz="20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+1,4</m:t>
                      </m:r>
                    </m:oMath>
                  </m:oMathPara>
                </a14:m>
                <a:endParaRPr lang="es-ES" sz="2000" dirty="0">
                  <a:solidFill>
                    <a:schemeClr val="tx1"/>
                  </a:solidFill>
                </a:endParaRPr>
              </a:p>
              <a:p>
                <a:pPr algn="just"/>
                <a:endParaRPr lang="es-ES" sz="2000" dirty="0" smtClean="0"/>
              </a:p>
              <a:p>
                <a:pPr marL="342900" indent="-342900" algn="just">
                  <a:buFontTx/>
                  <a:buChar char="-"/>
                </a:pPr>
                <a:r>
                  <a:rPr lang="es-ES" sz="2000" dirty="0"/>
                  <a:t>Dejamos</a:t>
                </a:r>
                <a:r>
                  <a:rPr lang="es-ES" sz="2000" dirty="0" smtClean="0"/>
                  <a:t> los “números  solos” a un lado y los coeficientes con la incógnita a otro.</a:t>
                </a:r>
              </a:p>
              <a:p>
                <a:pPr marL="342900" indent="-342900" algn="just">
                  <a:buFontTx/>
                  <a:buChar char="-"/>
                </a:pPr>
                <a:endParaRPr lang="es-ES" sz="2000" dirty="0"/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2000" i="1"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es-CL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L" sz="20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s-CL" sz="2000" i="1">
                              <a:latin typeface="Cambria Math"/>
                            </a:rPr>
                            <m:t>4</m:t>
                          </m:r>
                        </m:den>
                      </m:f>
                      <m:r>
                        <a:rPr lang="es-CL" sz="2000" i="1">
                          <a:latin typeface="Cambria Math"/>
                        </a:rPr>
                        <m:t>𝑥</m:t>
                      </m:r>
                      <m:r>
                        <a:rPr lang="es-CL" sz="200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+0</m:t>
                      </m:r>
                      <m:r>
                        <a:rPr lang="es-CL" sz="20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,7</m:t>
                      </m:r>
                      <m:r>
                        <a:rPr lang="es-CL" sz="2000" i="1">
                          <a:solidFill>
                            <a:schemeClr val="tx1"/>
                          </a:solidFill>
                          <a:latin typeface="Cambria Math"/>
                        </a:rPr>
                        <m:t>𝑥</m:t>
                      </m:r>
                      <m:r>
                        <a:rPr lang="es-CL" sz="2000" i="1"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es-CL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L" sz="2000" i="1">
                              <a:latin typeface="Cambria Math"/>
                            </a:rPr>
                            <m:t>7</m:t>
                          </m:r>
                          <m:r>
                            <a:rPr lang="es-CL" sz="2000" i="1">
                              <a:latin typeface="Cambria Math"/>
                            </a:rPr>
                            <m:t>𝑥</m:t>
                          </m:r>
                        </m:num>
                        <m:den>
                          <m:r>
                            <a:rPr lang="es-CL" sz="2000" i="1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s-CL" sz="2000" i="1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s-CL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L" sz="20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3</m:t>
                          </m:r>
                        </m:num>
                        <m:den>
                          <m:r>
                            <a:rPr lang="es-CL" sz="20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5</m:t>
                          </m:r>
                        </m:den>
                      </m:f>
                      <m:r>
                        <a:rPr lang="es-CL" sz="2000" i="1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s-CL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L" sz="20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7</m:t>
                          </m:r>
                        </m:num>
                        <m:den>
                          <m:r>
                            <a:rPr lang="es-CL" sz="20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5</m:t>
                          </m:r>
                        </m:den>
                      </m:f>
                      <m:r>
                        <a:rPr lang="es-CL" sz="20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−1,4</m:t>
                      </m:r>
                    </m:oMath>
                  </m:oMathPara>
                </a14:m>
                <a:endParaRPr lang="es-ES" sz="2000" dirty="0" smtClean="0"/>
              </a:p>
              <a:p>
                <a:pPr marL="342900" indent="-342900" algn="just">
                  <a:buFontTx/>
                  <a:buChar char="-"/>
                </a:pPr>
                <a:r>
                  <a:rPr lang="es-ES" sz="2000" dirty="0" smtClean="0"/>
                  <a:t>Usamos la calculadora para sumar los coeficientes</a:t>
                </a:r>
              </a:p>
              <a:p>
                <a:pPr marL="342900" indent="-342900" algn="just">
                  <a:buFontTx/>
                  <a:buChar char="-"/>
                </a:pPr>
                <a:endParaRPr lang="es-ES" sz="2000" dirty="0"/>
              </a:p>
              <a:p>
                <a:pPr algn="just"/>
                <a:endParaRPr lang="es-ES" sz="2000" dirty="0" smtClean="0"/>
              </a:p>
            </p:txBody>
          </p:sp>
        </mc:Choice>
        <mc:Fallback xmlns="">
          <p:sp>
            <p:nvSpPr>
              <p:cNvPr id="7" name="Cuadro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721" y="1417638"/>
                <a:ext cx="7910392" cy="4634217"/>
              </a:xfrm>
              <a:prstGeom prst="rect">
                <a:avLst/>
              </a:prstGeom>
              <a:blipFill rotWithShape="1">
                <a:blip r:embed="rId2"/>
                <a:stretch>
                  <a:fillRect l="-847" r="-770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4 CuadroTexto"/>
          <p:cNvSpPr txBox="1"/>
          <p:nvPr/>
        </p:nvSpPr>
        <p:spPr>
          <a:xfrm>
            <a:off x="0" y="428625"/>
            <a:ext cx="9144000" cy="3698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dirty="0" smtClean="0">
                <a:latin typeface="+mj-lt"/>
                <a:cs typeface="+mn-cs"/>
              </a:rPr>
              <a:t> ECUACIÓN DE PRIMER GRADO</a:t>
            </a:r>
            <a:endParaRPr lang="es-ES" dirty="0">
              <a:latin typeface="+mj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64752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6"/>
              <p:cNvSpPr txBox="1"/>
              <p:nvPr/>
            </p:nvSpPr>
            <p:spPr>
              <a:xfrm>
                <a:off x="596721" y="1417638"/>
                <a:ext cx="7910392" cy="29436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endParaRPr lang="es-ES" sz="2000" dirty="0" smtClean="0"/>
              </a:p>
              <a:p>
                <a:pPr algn="just"/>
                <a:r>
                  <a:rPr lang="es-ES" sz="2000" dirty="0" smtClean="0"/>
                  <a:t>Queda</a:t>
                </a:r>
                <a:endParaRPr lang="es-ES" sz="2000" dirty="0"/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2000" i="1"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es-CL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L" sz="2000" b="0" i="1" smtClean="0">
                              <a:latin typeface="Cambria Math"/>
                            </a:rPr>
                            <m:t>61</m:t>
                          </m:r>
                          <m:r>
                            <a:rPr lang="es-CL" sz="2000" i="1">
                              <a:latin typeface="Cambria Math"/>
                            </a:rPr>
                            <m:t>𝑥</m:t>
                          </m:r>
                        </m:num>
                        <m:den>
                          <m:r>
                            <a:rPr lang="es-CL" sz="2000" i="1">
                              <a:latin typeface="Cambria Math"/>
                            </a:rPr>
                            <m:t>2</m:t>
                          </m:r>
                          <m:r>
                            <a:rPr lang="es-CL" sz="2000" b="0" i="1" smtClean="0">
                              <a:latin typeface="Cambria Math"/>
                            </a:rPr>
                            <m:t>0</m:t>
                          </m:r>
                        </m:den>
                      </m:f>
                      <m:r>
                        <a:rPr lang="es-CL" sz="2000" i="1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s-CL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L" sz="20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3</m:t>
                          </m:r>
                        </m:num>
                        <m:den>
                          <m:r>
                            <a:rPr lang="es-CL" sz="20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s-ES" sz="2000" dirty="0" smtClean="0"/>
              </a:p>
              <a:p>
                <a:pPr algn="just"/>
                <a:endParaRPr lang="es-ES" sz="2000" dirty="0" smtClean="0"/>
              </a:p>
              <a:p>
                <a:pPr algn="just"/>
                <a:r>
                  <a:rPr lang="es-ES" sz="2000" dirty="0" smtClean="0"/>
                  <a:t>Multiplicamos todo por </a:t>
                </a:r>
                <a14:m>
                  <m:oMath xmlns:m="http://schemas.openxmlformats.org/officeDocument/2006/math">
                    <m:r>
                      <a:rPr lang="es-CL" sz="2000" i="1">
                        <a:latin typeface="Cambria Math"/>
                      </a:rPr>
                      <m:t>−</m:t>
                    </m:r>
                    <m:f>
                      <m:fPr>
                        <m:ctrlPr>
                          <a:rPr lang="es-CL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CL" sz="2000" b="0" i="1" smtClean="0">
                            <a:latin typeface="Cambria Math"/>
                          </a:rPr>
                          <m:t>20</m:t>
                        </m:r>
                      </m:num>
                      <m:den>
                        <m:r>
                          <a:rPr lang="es-CL" sz="2000" b="0" i="1" smtClean="0">
                            <a:latin typeface="Cambria Math"/>
                          </a:rPr>
                          <m:t>61</m:t>
                        </m:r>
                      </m:den>
                    </m:f>
                  </m:oMath>
                </a14:m>
                <a:r>
                  <a:rPr lang="es-ES" sz="2000" dirty="0" smtClean="0"/>
                  <a:t> , quedando</a:t>
                </a:r>
              </a:p>
              <a:p>
                <a:pPr algn="just"/>
                <a:endParaRPr lang="es-ES" sz="2000" dirty="0"/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2000" b="0" i="1" smtClean="0">
                          <a:latin typeface="Cambria Math"/>
                        </a:rPr>
                        <m:t>𝑥</m:t>
                      </m:r>
                      <m:r>
                        <a:rPr lang="es-CL" sz="2000" i="1">
                          <a:latin typeface="Cambria Math"/>
                        </a:rPr>
                        <m:t>=</m:t>
                      </m:r>
                      <m:r>
                        <a:rPr lang="es-CL" sz="2000" b="0" i="1" smtClean="0"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es-CL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L" sz="2000" i="1">
                              <a:latin typeface="Cambria Math"/>
                            </a:rPr>
                            <m:t>3</m:t>
                          </m:r>
                          <m:r>
                            <a:rPr lang="es-CL" sz="2000" b="0" i="1" smtClean="0">
                              <a:latin typeface="Cambria Math"/>
                            </a:rPr>
                            <m:t>∗20</m:t>
                          </m:r>
                        </m:num>
                        <m:den>
                          <m:r>
                            <a:rPr lang="es-CL" sz="2000" i="1">
                              <a:latin typeface="Cambria Math"/>
                            </a:rPr>
                            <m:t>2</m:t>
                          </m:r>
                          <m:r>
                            <a:rPr lang="es-CL" sz="2000" b="0" i="1" smtClean="0">
                              <a:latin typeface="Cambria Math"/>
                            </a:rPr>
                            <m:t>∗61</m:t>
                          </m:r>
                        </m:den>
                      </m:f>
                      <m:r>
                        <a:rPr lang="es-CL" sz="2000" b="0" i="1" smtClean="0">
                          <a:latin typeface="Cambria Math"/>
                        </a:rPr>
                        <m:t>=−</m:t>
                      </m:r>
                      <m:f>
                        <m:fPr>
                          <m:ctrlPr>
                            <a:rPr lang="es-CL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L" sz="2000" b="0" i="1" smtClean="0">
                              <a:latin typeface="Cambria Math"/>
                            </a:rPr>
                            <m:t>30</m:t>
                          </m:r>
                        </m:num>
                        <m:den>
                          <m:r>
                            <a:rPr lang="es-CL" sz="2000" b="0" i="1" smtClean="0">
                              <a:latin typeface="Cambria Math"/>
                            </a:rPr>
                            <m:t>61</m:t>
                          </m:r>
                        </m:den>
                      </m:f>
                    </m:oMath>
                  </m:oMathPara>
                </a14:m>
                <a:endParaRPr lang="es-ES" sz="2000" dirty="0" smtClean="0"/>
              </a:p>
            </p:txBody>
          </p:sp>
        </mc:Choice>
        <mc:Fallback xmlns="">
          <p:sp>
            <p:nvSpPr>
              <p:cNvPr id="7" name="Cuadro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721" y="1417638"/>
                <a:ext cx="7910392" cy="2943626"/>
              </a:xfrm>
              <a:prstGeom prst="rect">
                <a:avLst/>
              </a:prstGeom>
              <a:blipFill rotWithShape="1">
                <a:blip r:embed="rId2"/>
                <a:stretch>
                  <a:fillRect l="-847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4 CuadroTexto"/>
          <p:cNvSpPr txBox="1"/>
          <p:nvPr/>
        </p:nvSpPr>
        <p:spPr>
          <a:xfrm>
            <a:off x="0" y="428625"/>
            <a:ext cx="9144000" cy="3698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dirty="0" smtClean="0">
                <a:latin typeface="+mj-lt"/>
                <a:cs typeface="+mn-cs"/>
              </a:rPr>
              <a:t> ECUACIÓN DE PRIMER GRADO</a:t>
            </a:r>
            <a:endParaRPr lang="es-ES" dirty="0">
              <a:latin typeface="+mj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92733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6"/>
              <p:cNvSpPr txBox="1"/>
              <p:nvPr/>
            </p:nvSpPr>
            <p:spPr>
              <a:xfrm>
                <a:off x="616804" y="1255697"/>
                <a:ext cx="7910392" cy="56023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endParaRPr lang="es-ES" sz="2000" dirty="0" smtClean="0"/>
              </a:p>
              <a:p>
                <a:pPr lvl="0"/>
                <a:r>
                  <a:rPr lang="es-ES" sz="2000" dirty="0"/>
                  <a:t>Pedro tenía cierta cantidad de dinero, gastó </a:t>
                </a:r>
                <a:r>
                  <a:rPr lang="es-ES" sz="2000" dirty="0" smtClean="0"/>
                  <a:t>$5.000 </a:t>
                </a:r>
                <a:r>
                  <a:rPr lang="es-ES" sz="2000" dirty="0"/>
                  <a:t>en libros y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ES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CL" sz="2000" b="0" i="1" smtClean="0">
                            <a:latin typeface="Cambria Math"/>
                          </a:rPr>
                          <m:t>3</m:t>
                        </m:r>
                      </m:num>
                      <m:den>
                        <m:r>
                          <a:rPr lang="es-CL" sz="2000" b="0" i="1" smtClean="0">
                            <a:latin typeface="Cambria Math"/>
                          </a:rPr>
                          <m:t>4</m:t>
                        </m:r>
                      </m:den>
                    </m:f>
                  </m:oMath>
                </a14:m>
                <a:r>
                  <a:rPr lang="es-ES" sz="2000" dirty="0" smtClean="0"/>
                  <a:t> de </a:t>
                </a:r>
                <a:r>
                  <a:rPr lang="es-ES" sz="2000" dirty="0"/>
                  <a:t>lo que le quedaba en ropa. Si le quedan $3.000, ¿Cuánto tenía al principio</a:t>
                </a:r>
                <a:r>
                  <a:rPr lang="es-ES" sz="2000" dirty="0" smtClean="0"/>
                  <a:t>?</a:t>
                </a:r>
              </a:p>
              <a:p>
                <a:pPr lvl="0"/>
                <a:endParaRPr lang="es-ES" sz="2000" dirty="0"/>
              </a:p>
              <a:p>
                <a:pPr lvl="0"/>
                <a:r>
                  <a:rPr lang="es-ES" sz="2000" dirty="0" smtClean="0"/>
                  <a:t>Dinero: </a:t>
                </a:r>
                <a14:m>
                  <m:oMath xmlns:m="http://schemas.openxmlformats.org/officeDocument/2006/math">
                    <m:r>
                      <a:rPr lang="es-CL" sz="2000" b="0" i="1" smtClean="0">
                        <a:latin typeface="Cambria Math"/>
                      </a:rPr>
                      <m:t>𝑥</m:t>
                    </m:r>
                  </m:oMath>
                </a14:m>
                <a:endParaRPr lang="es-CL" sz="2000" b="0" dirty="0" smtClean="0"/>
              </a:p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2000" b="0" i="1" smtClean="0">
                          <a:latin typeface="Cambria Math"/>
                        </a:rPr>
                        <m:t>𝑥</m:t>
                      </m:r>
                      <m:r>
                        <a:rPr lang="es-CL" sz="2000" b="0" i="1" smtClean="0">
                          <a:latin typeface="Cambria Math"/>
                        </a:rPr>
                        <m:t>−5.000−</m:t>
                      </m:r>
                      <m:f>
                        <m:fPr>
                          <m:ctrlPr>
                            <a:rPr lang="es-CL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L" sz="2000" b="0" i="1" smtClean="0">
                              <a:latin typeface="Cambria Math"/>
                            </a:rPr>
                            <m:t>3</m:t>
                          </m:r>
                        </m:num>
                        <m:den>
                          <m:r>
                            <a:rPr lang="es-CL" sz="2000" b="0" i="1" smtClean="0">
                              <a:latin typeface="Cambria Math"/>
                            </a:rPr>
                            <m:t>4</m:t>
                          </m:r>
                        </m:den>
                      </m:f>
                      <m:d>
                        <m:dPr>
                          <m:ctrlPr>
                            <a:rPr lang="es-CL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sz="20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s-CL" sz="2000" b="0" i="1" smtClean="0">
                              <a:latin typeface="Cambria Math"/>
                            </a:rPr>
                            <m:t>−5.000</m:t>
                          </m:r>
                        </m:e>
                      </m:d>
                      <m:r>
                        <a:rPr lang="es-CL" sz="2000" b="0" i="1" smtClean="0">
                          <a:latin typeface="Cambria Math"/>
                        </a:rPr>
                        <m:t>=3.000</m:t>
                      </m:r>
                    </m:oMath>
                  </m:oMathPara>
                </a14:m>
                <a:endParaRPr lang="es-CL" sz="2000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2000" i="1">
                          <a:latin typeface="Cambria Math"/>
                        </a:rPr>
                        <m:t>𝑥</m:t>
                      </m:r>
                      <m:r>
                        <a:rPr lang="es-CL" sz="2000" i="1">
                          <a:latin typeface="Cambria Math"/>
                        </a:rPr>
                        <m:t>−5.000−</m:t>
                      </m:r>
                      <m:f>
                        <m:fPr>
                          <m:ctrlPr>
                            <a:rPr lang="es-CL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L" sz="2000" i="1">
                              <a:latin typeface="Cambria Math"/>
                            </a:rPr>
                            <m:t>3</m:t>
                          </m:r>
                        </m:num>
                        <m:den>
                          <m:r>
                            <a:rPr lang="es-CL" sz="2000" i="1">
                              <a:latin typeface="Cambria Math"/>
                            </a:rPr>
                            <m:t>4</m:t>
                          </m:r>
                        </m:den>
                      </m:f>
                      <m:r>
                        <a:rPr lang="es-CL" sz="2000" b="0" i="1" smtClean="0">
                          <a:latin typeface="Cambria Math"/>
                        </a:rPr>
                        <m:t>𝑥</m:t>
                      </m:r>
                      <m:r>
                        <a:rPr lang="es-CL" sz="2000" b="0" i="1" smtClean="0">
                          <a:latin typeface="Cambria Math"/>
                        </a:rPr>
                        <m:t>+3,750=3.000</m:t>
                      </m:r>
                    </m:oMath>
                  </m:oMathPara>
                </a14:m>
                <a:endParaRPr lang="es-CL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2000" i="1">
                          <a:latin typeface="Cambria Math"/>
                        </a:rPr>
                        <m:t>𝑥</m:t>
                      </m:r>
                      <m:r>
                        <a:rPr lang="es-CL" sz="2000" i="1"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es-CL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L" sz="2000" i="1">
                              <a:latin typeface="Cambria Math"/>
                            </a:rPr>
                            <m:t>3</m:t>
                          </m:r>
                        </m:num>
                        <m:den>
                          <m:r>
                            <a:rPr lang="es-CL" sz="2000" i="1">
                              <a:latin typeface="Cambria Math"/>
                            </a:rPr>
                            <m:t>4</m:t>
                          </m:r>
                        </m:den>
                      </m:f>
                      <m:r>
                        <a:rPr lang="es-CL" sz="2000" i="1">
                          <a:latin typeface="Cambria Math"/>
                        </a:rPr>
                        <m:t>𝑥</m:t>
                      </m:r>
                      <m:r>
                        <a:rPr lang="es-CL" sz="2000" i="1">
                          <a:latin typeface="Cambria Math"/>
                        </a:rPr>
                        <m:t>=3.000+5.000−3.750</m:t>
                      </m:r>
                    </m:oMath>
                  </m:oMathPara>
                </a14:m>
                <a:endParaRPr lang="es-CL" sz="2000" dirty="0" smtClean="0"/>
              </a:p>
              <a:p>
                <a:endParaRPr lang="es-CL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CL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L" sz="20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s-CL" sz="2000" i="1">
                              <a:latin typeface="Cambria Math"/>
                            </a:rPr>
                            <m:t>4</m:t>
                          </m:r>
                        </m:den>
                      </m:f>
                      <m:r>
                        <a:rPr lang="es-CL" sz="2000" i="1">
                          <a:latin typeface="Cambria Math"/>
                        </a:rPr>
                        <m:t>𝑥</m:t>
                      </m:r>
                      <m:r>
                        <a:rPr lang="es-CL" sz="2000" i="1">
                          <a:latin typeface="Cambria Math"/>
                        </a:rPr>
                        <m:t>=4.250</m:t>
                      </m:r>
                    </m:oMath>
                  </m:oMathPara>
                </a14:m>
                <a:endParaRPr lang="es-CL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2000" i="1">
                          <a:latin typeface="Cambria Math"/>
                        </a:rPr>
                        <m:t>𝑥</m:t>
                      </m:r>
                      <m:r>
                        <a:rPr lang="es-CL" sz="2000" i="1">
                          <a:latin typeface="Cambria Math"/>
                        </a:rPr>
                        <m:t>=17.000</m:t>
                      </m:r>
                    </m:oMath>
                  </m:oMathPara>
                </a14:m>
                <a:endParaRPr lang="es-CL" sz="2000" dirty="0"/>
              </a:p>
              <a:p>
                <a:pPr lvl="0"/>
                <a:endParaRPr lang="es-ES" sz="2000" dirty="0" smtClean="0"/>
              </a:p>
              <a:p>
                <a:pPr lvl="0"/>
                <a:r>
                  <a:rPr lang="es-ES" sz="2000" dirty="0" smtClean="0"/>
                  <a:t>Pedro tenia $17.000</a:t>
                </a:r>
              </a:p>
              <a:p>
                <a:pPr lvl="0"/>
                <a:endParaRPr lang="es-ES" sz="2000" b="1" dirty="0" smtClean="0"/>
              </a:p>
            </p:txBody>
          </p:sp>
        </mc:Choice>
        <mc:Fallback xmlns="">
          <p:sp>
            <p:nvSpPr>
              <p:cNvPr id="7" name="Cuadro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804" y="1255697"/>
                <a:ext cx="7910392" cy="5602303"/>
              </a:xfrm>
              <a:prstGeom prst="rect">
                <a:avLst/>
              </a:prstGeom>
              <a:blipFill rotWithShape="1">
                <a:blip r:embed="rId2"/>
                <a:stretch>
                  <a:fillRect l="-770" r="-77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4 CuadroTexto"/>
          <p:cNvSpPr txBox="1"/>
          <p:nvPr/>
        </p:nvSpPr>
        <p:spPr>
          <a:xfrm>
            <a:off x="0" y="428625"/>
            <a:ext cx="9144000" cy="3698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dirty="0" smtClean="0">
                <a:latin typeface="+mj-lt"/>
                <a:cs typeface="+mn-cs"/>
              </a:rPr>
              <a:t> ECUACIÓN DE PRIMER GRADO</a:t>
            </a:r>
            <a:endParaRPr lang="es-ES" dirty="0">
              <a:latin typeface="+mj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92295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6"/>
              <p:cNvSpPr txBox="1"/>
              <p:nvPr/>
            </p:nvSpPr>
            <p:spPr>
              <a:xfrm>
                <a:off x="596721" y="929124"/>
                <a:ext cx="7910392" cy="57907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/>
                <a:r>
                  <a:rPr lang="es-MX" sz="2000" dirty="0" smtClean="0"/>
                  <a:t>Un </a:t>
                </a:r>
                <a:r>
                  <a:rPr lang="es-MX" sz="2000" dirty="0"/>
                  <a:t>granjero lleva al mercado una cesta de huevos, de tan mala suerte que tropieza y se le rompen 2/5 de la mercancía. Entonces vuelve al gallinero y recoge 22 huevos más, con lo que ahora tiene 1/3 más de la cantidad inicial. ¿Cuántos huevos tenía al principio</a:t>
                </a:r>
                <a:r>
                  <a:rPr lang="es-MX" sz="2000" dirty="0" smtClean="0"/>
                  <a:t>?</a:t>
                </a:r>
              </a:p>
              <a:p>
                <a:pPr lvl="0"/>
                <a:r>
                  <a:rPr lang="es-MX" sz="2000" dirty="0" smtClean="0"/>
                  <a:t>Huevos inicialmente: </a:t>
                </a:r>
                <a14:m>
                  <m:oMath xmlns:m="http://schemas.openxmlformats.org/officeDocument/2006/math">
                    <m:r>
                      <a:rPr lang="es-CL" sz="2000" b="0" i="1" smtClean="0">
                        <a:latin typeface="Cambria Math"/>
                      </a:rPr>
                      <m:t>𝑥</m:t>
                    </m:r>
                  </m:oMath>
                </a14:m>
                <a:endParaRPr lang="es-CL" sz="2000" b="0" dirty="0" smtClean="0"/>
              </a:p>
              <a:p>
                <a:pPr lvl="0"/>
                <a:endParaRPr lang="es-CL" sz="2000" dirty="0" smtClean="0"/>
              </a:p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2000" b="0" i="1" smtClean="0">
                          <a:latin typeface="Cambria Math"/>
                        </a:rPr>
                        <m:t>𝑥</m:t>
                      </m:r>
                      <m:r>
                        <a:rPr lang="es-CL" sz="2000" b="0" i="1" smtClean="0"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es-CL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L" sz="2000" b="0" i="1" smtClean="0">
                              <a:latin typeface="Cambria Math"/>
                            </a:rPr>
                            <m:t>2</m:t>
                          </m:r>
                        </m:num>
                        <m:den>
                          <m:r>
                            <a:rPr lang="es-CL" sz="2000" b="0" i="1" smtClean="0">
                              <a:latin typeface="Cambria Math"/>
                            </a:rPr>
                            <m:t>5</m:t>
                          </m:r>
                        </m:den>
                      </m:f>
                      <m:r>
                        <a:rPr lang="es-CL" sz="2000" b="0" i="1" smtClean="0">
                          <a:latin typeface="Cambria Math"/>
                        </a:rPr>
                        <m:t>𝑥</m:t>
                      </m:r>
                      <m:r>
                        <a:rPr lang="es-CL" sz="2000" b="0" i="1" smtClean="0">
                          <a:latin typeface="Cambria Math"/>
                        </a:rPr>
                        <m:t>+22=</m:t>
                      </m:r>
                      <m:r>
                        <a:rPr lang="es-CL" sz="2000" b="0" i="1" smtClean="0">
                          <a:latin typeface="Cambria Math"/>
                        </a:rPr>
                        <m:t>𝑥</m:t>
                      </m:r>
                      <m:r>
                        <a:rPr lang="es-CL" sz="2000" b="0" i="1" smtClean="0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s-CL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L" sz="20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s-CL" sz="2000" b="0" i="1" smtClean="0">
                              <a:latin typeface="Cambria Math"/>
                            </a:rPr>
                            <m:t>3</m:t>
                          </m:r>
                        </m:den>
                      </m:f>
                      <m:r>
                        <a:rPr lang="es-CL" sz="2000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es-CL" sz="2000" dirty="0" smtClean="0"/>
              </a:p>
              <a:p>
                <a:pPr lvl="0"/>
                <a:endParaRPr lang="es-CL" sz="20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CL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L" sz="2000" b="0" i="1" smtClean="0">
                              <a:latin typeface="Cambria Math"/>
                            </a:rPr>
                            <m:t>3</m:t>
                          </m:r>
                        </m:num>
                        <m:den>
                          <m:r>
                            <a:rPr lang="es-CL" sz="2000" i="1">
                              <a:latin typeface="Cambria Math"/>
                            </a:rPr>
                            <m:t>5</m:t>
                          </m:r>
                        </m:den>
                      </m:f>
                      <m:r>
                        <a:rPr lang="es-CL" sz="2000" i="1">
                          <a:latin typeface="Cambria Math"/>
                        </a:rPr>
                        <m:t>𝑥</m:t>
                      </m:r>
                      <m:r>
                        <a:rPr lang="es-CL" sz="2000" i="1">
                          <a:latin typeface="Cambria Math"/>
                        </a:rPr>
                        <m:t>+22=</m:t>
                      </m:r>
                      <m:f>
                        <m:fPr>
                          <m:ctrlPr>
                            <a:rPr lang="es-CL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L" sz="2000" b="0" i="1" smtClean="0">
                              <a:latin typeface="Cambria Math"/>
                            </a:rPr>
                            <m:t>4</m:t>
                          </m:r>
                        </m:num>
                        <m:den>
                          <m:r>
                            <a:rPr lang="es-CL" sz="2000" i="1">
                              <a:latin typeface="Cambria Math"/>
                            </a:rPr>
                            <m:t>3</m:t>
                          </m:r>
                        </m:den>
                      </m:f>
                      <m:r>
                        <a:rPr lang="es-CL" sz="2000" i="1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es-CL" sz="2000" dirty="0" smtClean="0"/>
              </a:p>
              <a:p>
                <a:endParaRPr lang="es-CL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2000" i="1">
                          <a:latin typeface="Cambria Math"/>
                        </a:rPr>
                        <m:t>22=</m:t>
                      </m:r>
                      <m:f>
                        <m:fPr>
                          <m:ctrlPr>
                            <a:rPr lang="es-CL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L" sz="2000" i="1">
                              <a:latin typeface="Cambria Math"/>
                            </a:rPr>
                            <m:t>4</m:t>
                          </m:r>
                        </m:num>
                        <m:den>
                          <m:r>
                            <a:rPr lang="es-CL" sz="2000" i="1">
                              <a:latin typeface="Cambria Math"/>
                            </a:rPr>
                            <m:t>3</m:t>
                          </m:r>
                        </m:den>
                      </m:f>
                      <m:r>
                        <a:rPr lang="es-CL" sz="2000" i="1">
                          <a:latin typeface="Cambria Math"/>
                        </a:rPr>
                        <m:t>𝑥</m:t>
                      </m:r>
                      <m:r>
                        <a:rPr lang="es-CL" sz="2000" b="0" i="1" smtClean="0"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es-CL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L" sz="2000" i="1">
                              <a:latin typeface="Cambria Math"/>
                            </a:rPr>
                            <m:t>3</m:t>
                          </m:r>
                        </m:num>
                        <m:den>
                          <m:r>
                            <a:rPr lang="es-CL" sz="2000" i="1">
                              <a:latin typeface="Cambria Math"/>
                            </a:rPr>
                            <m:t>5</m:t>
                          </m:r>
                        </m:den>
                      </m:f>
                      <m:r>
                        <a:rPr lang="es-CL" sz="2000" i="1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es-CL" sz="2000" dirty="0" smtClean="0"/>
              </a:p>
              <a:p>
                <a:endParaRPr lang="es-CL" sz="2000" dirty="0"/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2000" i="1">
                          <a:latin typeface="Cambria Math"/>
                        </a:rPr>
                        <m:t>22=</m:t>
                      </m:r>
                      <m:f>
                        <m:fPr>
                          <m:ctrlPr>
                            <a:rPr lang="es-CL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L" sz="2000" b="0" i="1" smtClean="0">
                              <a:latin typeface="Cambria Math"/>
                            </a:rPr>
                            <m:t>11</m:t>
                          </m:r>
                        </m:num>
                        <m:den>
                          <m:r>
                            <a:rPr lang="es-CL" sz="2000" b="0" i="1" smtClean="0">
                              <a:latin typeface="Cambria Math"/>
                            </a:rPr>
                            <m:t>15</m:t>
                          </m:r>
                        </m:den>
                      </m:f>
                      <m:r>
                        <a:rPr lang="es-CL" sz="2000" i="1">
                          <a:latin typeface="Cambria Math"/>
                        </a:rPr>
                        <m:t>𝑥</m:t>
                      </m:r>
                      <m:r>
                        <a:rPr lang="es-ES" sz="2000" b="1" dirty="0">
                          <a:latin typeface="Cambria Math"/>
                          <a:ea typeface="Cambria Math"/>
                        </a:rPr>
                        <m:t>→</m:t>
                      </m:r>
                      <m:r>
                        <a:rPr lang="es-CL" sz="2000" i="1" smtClean="0">
                          <a:latin typeface="Cambria Math"/>
                        </a:rPr>
                        <m:t>𝑥</m:t>
                      </m:r>
                      <m:r>
                        <a:rPr lang="es-CL" sz="2000" b="0" i="1" smtClean="0">
                          <a:latin typeface="Cambria Math"/>
                        </a:rPr>
                        <m:t>=30</m:t>
                      </m:r>
                    </m:oMath>
                  </m:oMathPara>
                </a14:m>
                <a:endParaRPr lang="es-ES" sz="2000" b="1" dirty="0" smtClean="0"/>
              </a:p>
              <a:p>
                <a:pPr algn="just"/>
                <a:endParaRPr lang="es-ES" sz="2000" b="1" dirty="0" smtClean="0"/>
              </a:p>
              <a:p>
                <a:pPr algn="just"/>
                <a:r>
                  <a:rPr lang="es-ES" sz="2000" dirty="0" smtClean="0"/>
                  <a:t>El granjero tenía 30 huevos inicialmente</a:t>
                </a:r>
              </a:p>
            </p:txBody>
          </p:sp>
        </mc:Choice>
        <mc:Fallback xmlns="">
          <p:sp>
            <p:nvSpPr>
              <p:cNvPr id="7" name="Cuadro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721" y="929124"/>
                <a:ext cx="7910392" cy="5790752"/>
              </a:xfrm>
              <a:prstGeom prst="rect">
                <a:avLst/>
              </a:prstGeom>
              <a:blipFill rotWithShape="1">
                <a:blip r:embed="rId3"/>
                <a:stretch>
                  <a:fillRect l="-847" t="-526" r="-462" b="-947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4 CuadroTexto"/>
          <p:cNvSpPr txBox="1"/>
          <p:nvPr/>
        </p:nvSpPr>
        <p:spPr>
          <a:xfrm>
            <a:off x="0" y="428625"/>
            <a:ext cx="9144000" cy="3698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dirty="0" smtClean="0">
                <a:latin typeface="+mj-lt"/>
                <a:cs typeface="+mn-cs"/>
              </a:rPr>
              <a:t> ECUACIÓN DE PRIMER GRADO</a:t>
            </a:r>
            <a:endParaRPr lang="es-ES" dirty="0">
              <a:latin typeface="+mj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19686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9111</TotalTime>
  <Words>205</Words>
  <Application>Microsoft Office PowerPoint</Application>
  <PresentationFormat>Presentación en pantalla (4:3)</PresentationFormat>
  <Paragraphs>84</Paragraphs>
  <Slides>8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Calibri</vt:lpstr>
      <vt:lpstr>Cambria Math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Los números enteros</dc:title>
  <dc:creator>Víctor Javier Bravo Gallardo</dc:creator>
  <cp:lastModifiedBy>José Ignacio Jiménez Adasme</cp:lastModifiedBy>
  <cp:revision>69</cp:revision>
  <dcterms:created xsi:type="dcterms:W3CDTF">2013-01-18T15:10:02Z</dcterms:created>
  <dcterms:modified xsi:type="dcterms:W3CDTF">2020-04-27T21:16:14Z</dcterms:modified>
</cp:coreProperties>
</file>