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9" r:id="rId3"/>
    <p:sldId id="366" r:id="rId4"/>
    <p:sldId id="372" r:id="rId5"/>
    <p:sldId id="375" r:id="rId6"/>
    <p:sldId id="374" r:id="rId7"/>
    <p:sldId id="373" r:id="rId8"/>
    <p:sldId id="376" r:id="rId9"/>
    <p:sldId id="377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2" autoAdjust="0"/>
    <p:restoredTop sz="93403" autoAdjust="0"/>
  </p:normalViewPr>
  <p:slideViewPr>
    <p:cSldViewPr>
      <p:cViewPr varScale="1">
        <p:scale>
          <a:sx n="83" d="100"/>
          <a:sy n="83" d="100"/>
        </p:scale>
        <p:origin x="11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792FF-9030-4A1F-B372-67D9095B8FE5}" type="datetimeFigureOut">
              <a:rPr lang="es-CL" smtClean="0"/>
              <a:t>27-04-2020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C22A5-57FB-47A2-AB35-1A6EE6FF4D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58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C60200-1F31-409C-8C2E-730C930FD4BC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378B42-E998-4FF9-B045-DCB5C54673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063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3C461-58CC-48BD-8105-3F5B53F30ADB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7809D-9632-493D-BCCA-7A54F7EC17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B5C6-ADBA-4D22-92E3-E647975E9084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049AF-B69A-4762-81E9-338E3F856E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6EEF6-3AEB-453C-89C3-EDC0F9BE7516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4407E-BD14-4163-9863-2C950B3AA0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9DC37-B3DA-4830-A461-33434C6542A1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C16D2-4E39-41F4-89AB-864BD4CDE6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1C3F-0E09-4C4F-9F9E-005FBAB288AB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6B143-C444-4BB2-B73A-A8B17E4179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F398B-61F1-408C-A923-71D81FCE07E2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443D3-78EF-4A03-8C71-57D310DF53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C979-ED5A-4A89-85B8-DF73F206B030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ED08E-B963-4F39-8921-5F24FE2341D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D5A5-F777-4FEE-ADAC-98450C5F63A0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8AD64-098B-477C-9630-E395214540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FF4F9-5067-4CA7-8DCE-6EB96E512B3C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96923-A429-4A0B-B9ED-C4691A41D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15274-4D72-4D2F-B626-99055D1C7F8A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0BE3-F4AC-45EE-BBF6-0F4276EBD2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2D323-2552-41BA-BF16-5AE518734CF8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5F58-1AE4-41DE-A550-E3DDEF3BE2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3A1F7E-0631-4A50-BA09-2ADD812F3C07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8781F5-D05E-4360-A37E-4574FF8AB7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642938" y="3625860"/>
            <a:ext cx="78581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rgbClr val="FF0000"/>
                </a:solidFill>
                <a:latin typeface="+mn-lt"/>
                <a:cs typeface="+mn-cs"/>
              </a:rPr>
              <a:t>Unidad </a:t>
            </a:r>
            <a:r>
              <a:rPr lang="es-ES" sz="2800" dirty="0" smtClean="0">
                <a:solidFill>
                  <a:srgbClr val="FF0000"/>
                </a:solidFill>
                <a:latin typeface="+mn-lt"/>
                <a:cs typeface="+mn-cs"/>
              </a:rPr>
              <a:t>III</a:t>
            </a:r>
            <a:endParaRPr lang="es-ES" sz="2800" dirty="0" smtClean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/>
              <a:t>PORCENTAJES</a:t>
            </a:r>
            <a:endParaRPr lang="es-ES" sz="2400" dirty="0">
              <a:latin typeface="+mn-lt"/>
              <a:cs typeface="+mn-c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0" y="1394544"/>
            <a:ext cx="9144000" cy="522288"/>
          </a:xfrm>
          <a:prstGeom prst="rect">
            <a:avLst/>
          </a:prstGeom>
          <a:solidFill>
            <a:srgbClr val="C51532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bg1"/>
                </a:solidFill>
                <a:latin typeface="+mn-lt"/>
                <a:cs typeface="+mn-cs"/>
              </a:rPr>
              <a:t>Nivelación de Matemática</a:t>
            </a:r>
            <a:endParaRPr lang="es-ES" sz="28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4 CuadroTexto"/>
          <p:cNvSpPr txBox="1">
            <a:spLocks noChangeArrowheads="1"/>
          </p:cNvSpPr>
          <p:nvPr/>
        </p:nvSpPr>
        <p:spPr bwMode="auto">
          <a:xfrm>
            <a:off x="142875" y="1052736"/>
            <a:ext cx="88582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s-CL" sz="2400" dirty="0">
                <a:latin typeface="+mn-lt"/>
              </a:rPr>
              <a:t>El </a:t>
            </a:r>
            <a:r>
              <a:rPr lang="es-CL" sz="2400" b="1" dirty="0">
                <a:latin typeface="+mn-lt"/>
              </a:rPr>
              <a:t>porcentaje </a:t>
            </a:r>
            <a:r>
              <a:rPr lang="es-CL" sz="2400" dirty="0">
                <a:latin typeface="+mn-lt"/>
              </a:rPr>
              <a:t>o</a:t>
            </a:r>
            <a:r>
              <a:rPr lang="es-CL" sz="2400" b="1" dirty="0">
                <a:latin typeface="+mn-lt"/>
              </a:rPr>
              <a:t> tanto por ciento (%), </a:t>
            </a:r>
            <a:r>
              <a:rPr lang="es-CL" sz="2400" dirty="0">
                <a:latin typeface="+mn-lt"/>
              </a:rPr>
              <a:t>es una </a:t>
            </a:r>
            <a:r>
              <a:rPr lang="es-CL" sz="2400" dirty="0" smtClean="0">
                <a:latin typeface="+mn-lt"/>
              </a:rPr>
              <a:t>aplicación de las proporciones. </a:t>
            </a:r>
            <a:endParaRPr lang="es-CL" sz="2400" dirty="0">
              <a:latin typeface="+mn-lt"/>
            </a:endParaRPr>
          </a:p>
          <a:p>
            <a:r>
              <a:rPr lang="es-CL" sz="2400" dirty="0" smtClean="0">
                <a:latin typeface="+mn-lt"/>
              </a:rPr>
              <a:t>Es </a:t>
            </a:r>
            <a:r>
              <a:rPr lang="es-CL" sz="2400" dirty="0">
                <a:latin typeface="+mn-lt"/>
              </a:rPr>
              <a:t>una forma de</a:t>
            </a:r>
            <a:r>
              <a:rPr lang="es-CL" sz="2400" b="1" dirty="0">
                <a:latin typeface="+mn-lt"/>
              </a:rPr>
              <a:t> comparar</a:t>
            </a:r>
            <a:r>
              <a:rPr lang="es-CL" sz="2400" dirty="0">
                <a:latin typeface="+mn-lt"/>
              </a:rPr>
              <a:t> cantidades, </a:t>
            </a:r>
            <a:r>
              <a:rPr lang="es-CL" sz="2400" dirty="0" smtClean="0">
                <a:latin typeface="+mn-lt"/>
              </a:rPr>
              <a:t> relaciona </a:t>
            </a:r>
            <a:r>
              <a:rPr lang="es-CL" sz="2400" dirty="0">
                <a:latin typeface="+mn-lt"/>
              </a:rPr>
              <a:t>una </a:t>
            </a:r>
            <a:r>
              <a:rPr lang="es-CL" sz="2400" b="1" dirty="0">
                <a:latin typeface="+mn-lt"/>
              </a:rPr>
              <a:t>magnitud (una cifra o cantidad)</a:t>
            </a:r>
            <a:r>
              <a:rPr lang="es-CL" sz="2400" dirty="0">
                <a:latin typeface="+mn-lt"/>
              </a:rPr>
              <a:t> con el </a:t>
            </a:r>
            <a:r>
              <a:rPr lang="es-CL" sz="2400" b="1" dirty="0" smtClean="0">
                <a:latin typeface="+mn-lt"/>
              </a:rPr>
              <a:t>total </a:t>
            </a:r>
            <a:r>
              <a:rPr lang="es-CL" sz="2400" b="1" dirty="0">
                <a:latin typeface="+mn-lt"/>
              </a:rPr>
              <a:t>que le corresponde (el </a:t>
            </a:r>
            <a:r>
              <a:rPr lang="es-CL" sz="2400" b="1" dirty="0" smtClean="0">
                <a:latin typeface="+mn-lt"/>
              </a:rPr>
              <a:t>total </a:t>
            </a:r>
            <a:r>
              <a:rPr lang="es-CL" sz="2400" b="1" dirty="0">
                <a:latin typeface="+mn-lt"/>
              </a:rPr>
              <a:t>es siempre el 100</a:t>
            </a:r>
            <a:r>
              <a:rPr lang="es-CL" sz="2400" b="1" dirty="0" smtClean="0">
                <a:latin typeface="+mn-lt"/>
              </a:rPr>
              <a:t>)</a:t>
            </a:r>
            <a:r>
              <a:rPr lang="es-CL" sz="2400" dirty="0" smtClean="0">
                <a:latin typeface="+mn-lt"/>
              </a:rPr>
              <a:t>.</a:t>
            </a:r>
            <a:r>
              <a:rPr lang="es-CL" sz="2400" dirty="0">
                <a:latin typeface="+mn-lt"/>
              </a:rPr>
              <a:t>  </a:t>
            </a:r>
            <a:r>
              <a:rPr lang="es-CL" sz="2400" dirty="0"/>
              <a:t>  </a:t>
            </a: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395536" y="3140968"/>
            <a:ext cx="164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 Ejemplo: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Porcentajes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14" name="4 CuadroTexto"/>
          <p:cNvSpPr txBox="1">
            <a:spLocks noChangeArrowheads="1"/>
          </p:cNvSpPr>
          <p:nvPr/>
        </p:nvSpPr>
        <p:spPr bwMode="auto">
          <a:xfrm>
            <a:off x="666622" y="4936263"/>
            <a:ext cx="77938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Significa que 35 de cada 100 están en la proporción formada.</a:t>
            </a:r>
            <a:endParaRPr lang="es-ES" sz="2400" dirty="0">
              <a:latin typeface="Calibri" pitchFamily="34" charset="0"/>
            </a:endParaRPr>
          </a:p>
          <a:p>
            <a:pPr eaLnBrk="1" hangingPunct="1"/>
            <a:r>
              <a:rPr lang="es-ES" sz="2400" dirty="0" smtClean="0">
                <a:latin typeface="Calibri" pitchFamily="34" charset="0"/>
              </a:rPr>
              <a:t> 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11" name="4 CuadroTexto"/>
          <p:cNvSpPr txBox="1">
            <a:spLocks noChangeArrowheads="1"/>
          </p:cNvSpPr>
          <p:nvPr/>
        </p:nvSpPr>
        <p:spPr bwMode="auto">
          <a:xfrm>
            <a:off x="666622" y="4332207"/>
            <a:ext cx="7416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Se lee </a:t>
            </a:r>
            <a:r>
              <a:rPr lang="es-ES" sz="2400" b="1" i="1" dirty="0" smtClean="0">
                <a:solidFill>
                  <a:srgbClr val="002060"/>
                </a:solidFill>
                <a:latin typeface="Calibri" pitchFamily="34" charset="0"/>
              </a:rPr>
              <a:t>35 por ciento.</a:t>
            </a:r>
            <a:r>
              <a:rPr lang="es-ES" sz="2400" dirty="0" smtClean="0">
                <a:latin typeface="Calibri" pitchFamily="34" charset="0"/>
              </a:rPr>
              <a:t> </a:t>
            </a:r>
            <a:endParaRPr lang="es-ES" sz="24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Rectángulo"/>
              <p:cNvSpPr/>
              <p:nvPr/>
            </p:nvSpPr>
            <p:spPr>
              <a:xfrm>
                <a:off x="3323852" y="3140968"/>
                <a:ext cx="2817245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/>
                        </a:rPr>
                        <m:t>35 %=</m:t>
                      </m:r>
                      <m:f>
                        <m:f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latin typeface="Cambria Math"/>
                            </a:rPr>
                            <m:t>35</m:t>
                          </m:r>
                        </m:num>
                        <m:den>
                          <m:r>
                            <a:rPr lang="es-CL" sz="2400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s-CL" sz="2400" b="0" i="1" smtClean="0">
                          <a:latin typeface="Cambria Math"/>
                        </a:rPr>
                        <m:t>=0,35</m:t>
                      </m:r>
                    </m:oMath>
                  </m:oMathPara>
                </a14:m>
                <a:endParaRPr lang="es-CL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852" y="3140968"/>
                <a:ext cx="2817245" cy="7861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57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5" grpId="0"/>
      <p:bldP spid="14" grpId="0"/>
      <p:bldP spid="11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Porcentajes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251520" y="980728"/>
            <a:ext cx="85689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Ejemplo:</a:t>
            </a:r>
          </a:p>
          <a:p>
            <a:pPr algn="just" eaLnBrk="1" hangingPunct="1"/>
            <a:r>
              <a:rPr lang="es-ES" sz="2400" dirty="0">
                <a:latin typeface="Calibri" pitchFamily="34" charset="0"/>
              </a:rPr>
              <a:t>	</a:t>
            </a:r>
            <a:r>
              <a:rPr lang="es-ES" sz="2400" dirty="0" smtClean="0">
                <a:latin typeface="Calibri" pitchFamily="34" charset="0"/>
              </a:rPr>
              <a:t>    Una automotora vende en un año 1.255 automóviles, si 251 personas eligieron autos de color rojo.  ¿Qué porcentaje de las personas  prefirió este color?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863587" y="2636912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Podemos hacer la siguiente proporción: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2689270" y="3140968"/>
                <a:ext cx="1641603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251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1.255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70" y="3140968"/>
                <a:ext cx="1641603" cy="6768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339752" y="4005064"/>
                <a:ext cx="26259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 smtClean="0">
                          <a:latin typeface="Cambria Math"/>
                        </a:rPr>
                        <m:t>2</m:t>
                      </m:r>
                      <m:r>
                        <a:rPr lang="es-CL" sz="2000" b="0" i="1" smtClean="0">
                          <a:latin typeface="Cambria Math"/>
                        </a:rPr>
                        <m:t>51</m:t>
                      </m:r>
                      <m:r>
                        <a:rPr lang="es-CL" sz="20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CL" sz="2000" b="0" i="1" smtClean="0">
                          <a:latin typeface="Cambria Math"/>
                        </a:rPr>
                        <m:t>100=1.255 </m:t>
                      </m:r>
                      <m:r>
                        <a:rPr lang="es-CL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CL" sz="20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005064"/>
                <a:ext cx="2625975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2627784" y="4581128"/>
                <a:ext cx="2388346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251</m:t>
                          </m:r>
                          <m:r>
                            <a:rPr lang="es-CL" sz="2000" b="0" i="1" smtClean="0">
                              <a:latin typeface="Cambria Math"/>
                              <a:ea typeface="Cambria Math"/>
                            </a:rPr>
                            <m:t>∙100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1.255</m:t>
                          </m:r>
                        </m:den>
                      </m:f>
                      <m:r>
                        <a:rPr lang="es-CL" sz="2000" b="0" i="0" smtClean="0">
                          <a:latin typeface="Cambria Math"/>
                        </a:rPr>
                        <m:t>=20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581128"/>
                <a:ext cx="2388346" cy="6767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251520" y="5445224"/>
            <a:ext cx="88924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El 20% de las personas prefirió el color rojo, esto también significa que de cada 100 personas que compraron un automóvil 20 eligieron los de color rojo.</a:t>
            </a:r>
          </a:p>
        </p:txBody>
      </p:sp>
    </p:spTree>
    <p:extLst>
      <p:ext uri="{BB962C8B-B14F-4D97-AF65-F5344CB8AC3E}">
        <p14:creationId xmlns:p14="http://schemas.microsoft.com/office/powerpoint/2010/main" val="2482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Porcentajes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251520" y="1157843"/>
            <a:ext cx="85689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La proporción que se forma con los porcentajes es una proporción directa y tiene tres “tipos” de cálculos o formas de resolver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2319263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1.- Calcular el x% de un número.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95536" y="3111351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2.- Calcular de qué número </a:t>
            </a:r>
            <a:r>
              <a:rPr lang="es-ES" sz="2400" b="1" dirty="0" smtClean="0">
                <a:solidFill>
                  <a:srgbClr val="0070C0"/>
                </a:solidFill>
                <a:latin typeface="Calibri" pitchFamily="34" charset="0"/>
              </a:rPr>
              <a:t>a</a:t>
            </a:r>
            <a:r>
              <a:rPr lang="es-ES" sz="2400" dirty="0" smtClean="0">
                <a:latin typeface="Calibri" pitchFamily="34" charset="0"/>
              </a:rPr>
              <a:t> es el x%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95536" y="3903439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3.- Calcular qué % es </a:t>
            </a:r>
            <a:r>
              <a:rPr lang="es-ES" sz="2400" b="1" dirty="0" smtClean="0">
                <a:solidFill>
                  <a:srgbClr val="0070C0"/>
                </a:solidFill>
                <a:latin typeface="Calibri" pitchFamily="34" charset="0"/>
              </a:rPr>
              <a:t>a</a:t>
            </a:r>
            <a:r>
              <a:rPr lang="es-ES" sz="2400" dirty="0" smtClean="0">
                <a:latin typeface="Calibri" pitchFamily="34" charset="0"/>
              </a:rPr>
              <a:t> de </a:t>
            </a:r>
            <a:r>
              <a:rPr lang="es-ES" sz="2400" b="1" dirty="0" smtClean="0">
                <a:solidFill>
                  <a:srgbClr val="0070C0"/>
                </a:solidFill>
                <a:latin typeface="Calibri" pitchFamily="34" charset="0"/>
              </a:rPr>
              <a:t>b</a:t>
            </a:r>
            <a:r>
              <a:rPr lang="es-ES" sz="2400" dirty="0" smtClean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1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Porcentajes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79512" y="1124744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1.- Calcular el x% de un número.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95536" y="1916832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Ejemplo: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95535" y="2607924"/>
            <a:ext cx="74168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Una empresa tiene 560 trabajadores, de los cuales  el 75%  tiene un título técnico. ¿Cuántos trabajadores técnicos tiene la empresa?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395534" y="3825377"/>
            <a:ext cx="74168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Para poder responder debemos calcular el 75% de 560. Veremos algunas opciones:</a:t>
            </a:r>
          </a:p>
        </p:txBody>
      </p:sp>
    </p:spTree>
    <p:extLst>
      <p:ext uri="{BB962C8B-B14F-4D97-AF65-F5344CB8AC3E}">
        <p14:creationId xmlns:p14="http://schemas.microsoft.com/office/powerpoint/2010/main" val="33027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Porcentajes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79512" y="1124744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1.- Calcular el x% de un número.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95536" y="1916832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- Realizar una proporción: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421222" y="2852936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- Hacer una tabla: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375434" y="4725144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- Utilizar la calculadora: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4129634" y="1898964"/>
                <a:ext cx="1446037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75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560</m:t>
                          </m:r>
                        </m:den>
                      </m:f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34" y="1898964"/>
                <a:ext cx="1446037" cy="6768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98359"/>
              </p:ext>
            </p:extLst>
          </p:nvPr>
        </p:nvGraphicFramePr>
        <p:xfrm>
          <a:off x="2388096" y="3356992"/>
          <a:ext cx="24645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432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%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Trabajadores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560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44" y="4797152"/>
            <a:ext cx="134169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33232" y="5373216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El símbolo % se escribe con:</a:t>
            </a: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5575671" y="5343599"/>
            <a:ext cx="345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Calculadora ES</a:t>
            </a: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5575671" y="5847655"/>
            <a:ext cx="345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Calculadora MS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87" y="5373216"/>
            <a:ext cx="912129" cy="47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21" y="5877272"/>
            <a:ext cx="911335" cy="48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4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  <p:bldP spid="8" grpId="0"/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Porcentajes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79512" y="1124744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2.- Calcular de qué número </a:t>
            </a:r>
            <a:r>
              <a:rPr lang="es-ES" sz="2400" b="1" dirty="0">
                <a:solidFill>
                  <a:srgbClr val="0070C0"/>
                </a:solidFill>
                <a:latin typeface="Calibri" pitchFamily="34" charset="0"/>
              </a:rPr>
              <a:t>a</a:t>
            </a:r>
            <a:r>
              <a:rPr lang="es-ES" sz="2400" dirty="0">
                <a:latin typeface="Calibri" pitchFamily="34" charset="0"/>
              </a:rPr>
              <a:t> es el x%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95536" y="1916832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Ejemplo: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95535" y="2607924"/>
            <a:ext cx="82809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Para un partido de fútbol se ponen a las venta 3.640 entradas para galería. Estas corresponden al 65% de la capacidad del estadio. ¿Cuál es la capacidad total del estadio? 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50879"/>
              </p:ext>
            </p:extLst>
          </p:nvPr>
        </p:nvGraphicFramePr>
        <p:xfrm>
          <a:off x="2483768" y="4005064"/>
          <a:ext cx="24645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432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%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Entradas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3.640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971600" y="5517232"/>
                <a:ext cx="1588705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65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3640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517232"/>
                <a:ext cx="1588705" cy="6768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3380031" y="5494736"/>
                <a:ext cx="2869247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3640</m:t>
                          </m:r>
                          <m:r>
                            <a:rPr lang="es-CL" sz="2000" b="0" i="1" smtClean="0">
                              <a:latin typeface="Cambria Math"/>
                              <a:ea typeface="Cambria Math"/>
                            </a:rPr>
                            <m:t>∙100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65</m:t>
                          </m:r>
                        </m:den>
                      </m:f>
                      <m:r>
                        <a:rPr lang="es-CL" sz="2000" b="0" i="0" smtClean="0">
                          <a:latin typeface="Cambria Math"/>
                        </a:rPr>
                        <m:t>=5.600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31" y="5494736"/>
                <a:ext cx="2869247" cy="6705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4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Porcentajes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79512" y="1124744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3.- Calcular qué % es </a:t>
            </a:r>
            <a:r>
              <a:rPr lang="es-ES" sz="2400" b="1" dirty="0">
                <a:solidFill>
                  <a:srgbClr val="0070C0"/>
                </a:solidFill>
                <a:latin typeface="Calibri" pitchFamily="34" charset="0"/>
              </a:rPr>
              <a:t>a</a:t>
            </a:r>
            <a:r>
              <a:rPr lang="es-ES" sz="2400" dirty="0">
                <a:latin typeface="Calibri" pitchFamily="34" charset="0"/>
              </a:rPr>
              <a:t> de </a:t>
            </a:r>
            <a:r>
              <a:rPr lang="es-ES" sz="2400" b="1" dirty="0">
                <a:solidFill>
                  <a:srgbClr val="0070C0"/>
                </a:solidFill>
                <a:latin typeface="Calibri" pitchFamily="34" charset="0"/>
              </a:rPr>
              <a:t>b</a:t>
            </a:r>
            <a:r>
              <a:rPr lang="es-ES" sz="2400" dirty="0">
                <a:latin typeface="Calibri" pitchFamily="34" charset="0"/>
              </a:rPr>
              <a:t>.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95536" y="1916832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Ejemplo: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95535" y="2607924"/>
            <a:ext cx="84969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sz="2400" dirty="0" smtClean="0">
                <a:latin typeface="Calibri" pitchFamily="34" charset="0"/>
              </a:rPr>
              <a:t>En una encuesta aplicada a 1.520 personas, 76 dice haber sufrido alguna vez un robo. ¿Qué porcentaje de los encuestados a sido víctima de este delito?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69365"/>
              </p:ext>
            </p:extLst>
          </p:nvPr>
        </p:nvGraphicFramePr>
        <p:xfrm>
          <a:off x="2483768" y="4005064"/>
          <a:ext cx="24645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432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%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Encuestados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1.520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76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971600" y="5517232"/>
                <a:ext cx="1641603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100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1.520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517232"/>
                <a:ext cx="1641603" cy="6768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3380031" y="5494736"/>
                <a:ext cx="2103012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76</m:t>
                          </m:r>
                          <m:r>
                            <a:rPr lang="es-CL" sz="2000" b="0" i="1" smtClean="0">
                              <a:latin typeface="Cambria Math"/>
                              <a:ea typeface="Cambria Math"/>
                            </a:rPr>
                            <m:t>∙100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1.520</m:t>
                          </m:r>
                        </m:den>
                      </m:f>
                      <m:r>
                        <a:rPr lang="es-CL" sz="2000" b="0" i="0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31" y="5494736"/>
                <a:ext cx="2103012" cy="6705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395535" y="6211772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El 5% de los encuestados ha sido víctima de robo </a:t>
            </a:r>
          </a:p>
        </p:txBody>
      </p:sp>
    </p:spTree>
    <p:extLst>
      <p:ext uri="{BB962C8B-B14F-4D97-AF65-F5344CB8AC3E}">
        <p14:creationId xmlns:p14="http://schemas.microsoft.com/office/powerpoint/2010/main" val="32765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1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Porcentajes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79512" y="1124744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En resumen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95536" y="1916832"/>
            <a:ext cx="7704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Los porcentajes son proporciones que sirven para comparar.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95535" y="2607924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Es una proporción directa.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395536" y="3392944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Se pueden trabajar como fracciones o decimales.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2310539" y="4005064"/>
                <a:ext cx="2681568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 smtClean="0">
                          <a:latin typeface="Cambria Math"/>
                        </a:rPr>
                        <m:t>5</m:t>
                      </m:r>
                      <m:r>
                        <a:rPr lang="es-CL" sz="2000" b="0" i="1" smtClean="0">
                          <a:latin typeface="Cambria Math"/>
                        </a:rPr>
                        <m:t>0%=</m:t>
                      </m:r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=0,5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539" y="4005064"/>
                <a:ext cx="2681568" cy="6768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308625" y="4768372"/>
                <a:ext cx="2824235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 smtClean="0">
                          <a:latin typeface="Cambria Math"/>
                        </a:rPr>
                        <m:t>2</m:t>
                      </m:r>
                      <m:r>
                        <a:rPr lang="es-CL" sz="2000" b="0" i="1" smtClean="0">
                          <a:latin typeface="Cambria Math"/>
                        </a:rPr>
                        <m:t>5%=</m:t>
                      </m:r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25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=0,25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625" y="4768372"/>
                <a:ext cx="2824235" cy="6768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2267744" y="5661248"/>
                <a:ext cx="2824235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/>
                        </a:rPr>
                        <m:t>10%=</m:t>
                      </m:r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=0,1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661248"/>
                <a:ext cx="2824235" cy="6705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8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  <p:bldP spid="8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6852</TotalTime>
  <Words>398</Words>
  <Application>Microsoft Office PowerPoint</Application>
  <PresentationFormat>Presentación en pantalla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Nombre de la organización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Nombre de usuario</dc:creator>
  <cp:lastModifiedBy>José Ignacio Jiménez Adasme</cp:lastModifiedBy>
  <cp:revision>187</cp:revision>
  <dcterms:created xsi:type="dcterms:W3CDTF">2010-03-29T00:38:35Z</dcterms:created>
  <dcterms:modified xsi:type="dcterms:W3CDTF">2020-04-27T21:15:14Z</dcterms:modified>
</cp:coreProperties>
</file>