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49" r:id="rId3"/>
    <p:sldId id="366" r:id="rId4"/>
    <p:sldId id="368" r:id="rId5"/>
    <p:sldId id="369" r:id="rId6"/>
    <p:sldId id="370" r:id="rId7"/>
    <p:sldId id="371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2" autoAdjust="0"/>
    <p:restoredTop sz="93403" autoAdjust="0"/>
  </p:normalViewPr>
  <p:slideViewPr>
    <p:cSldViewPr>
      <p:cViewPr varScale="1">
        <p:scale>
          <a:sx n="83" d="100"/>
          <a:sy n="83" d="100"/>
        </p:scale>
        <p:origin x="11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C60200-1F31-409C-8C2E-730C930FD4BC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378B42-E998-4FF9-B045-DCB5C54673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063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3C461-58CC-48BD-8105-3F5B53F30ADB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7809D-9632-493D-BCCA-7A54F7EC17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B5C6-ADBA-4D22-92E3-E647975E9084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049AF-B69A-4762-81E9-338E3F856E8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6EEF6-3AEB-453C-89C3-EDC0F9BE7516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4407E-BD14-4163-9863-2C950B3AA0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9DC37-B3DA-4830-A461-33434C6542A1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C16D2-4E39-41F4-89AB-864BD4CDE6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1C3F-0E09-4C4F-9F9E-005FBAB288AB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6B143-C444-4BB2-B73A-A8B17E4179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F398B-61F1-408C-A923-71D81FCE07E2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443D3-78EF-4A03-8C71-57D310DF53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2C979-ED5A-4A89-85B8-DF73F206B030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ED08E-B963-4F39-8921-5F24FE2341D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D5A5-F777-4FEE-ADAC-98450C5F63A0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8AD64-098B-477C-9630-E395214540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FF4F9-5067-4CA7-8DCE-6EB96E512B3C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96923-A429-4A0B-B9ED-C4691A41D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15274-4D72-4D2F-B626-99055D1C7F8A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C0BE3-F4AC-45EE-BBF6-0F4276EBD2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2D323-2552-41BA-BF16-5AE518734CF8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5F58-1AE4-41DE-A550-E3DDEF3BE2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3A1F7E-0631-4A50-BA09-2ADD812F3C07}" type="datetimeFigureOut">
              <a:rPr lang="es-ES"/>
              <a:pPr>
                <a:defRPr/>
              </a:pPr>
              <a:t>27/04/2020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8781F5-D05E-4360-A37E-4574FF8AB7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642938" y="3625860"/>
            <a:ext cx="78581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rgbClr val="FF0000"/>
                </a:solidFill>
                <a:latin typeface="+mn-lt"/>
                <a:cs typeface="+mn-cs"/>
              </a:rPr>
              <a:t>Unidad </a:t>
            </a:r>
            <a:r>
              <a:rPr lang="es-ES" sz="2800" dirty="0" smtClean="0">
                <a:solidFill>
                  <a:srgbClr val="FF0000"/>
                </a:solidFill>
                <a:latin typeface="+mn-lt"/>
                <a:cs typeface="+mn-cs"/>
              </a:rPr>
              <a:t>III</a:t>
            </a:r>
            <a:endParaRPr lang="es-ES" sz="2800" dirty="0" smtClean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dirty="0" smtClean="0"/>
              <a:t>PROPORCIONES</a:t>
            </a:r>
            <a:endParaRPr lang="es-ES" sz="2400" dirty="0">
              <a:latin typeface="+mn-lt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394544"/>
            <a:ext cx="9144000" cy="522288"/>
          </a:xfrm>
          <a:prstGeom prst="rect">
            <a:avLst/>
          </a:prstGeom>
          <a:solidFill>
            <a:srgbClr val="C51532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 smtClean="0">
                <a:solidFill>
                  <a:schemeClr val="bg1"/>
                </a:solidFill>
                <a:latin typeface="+mn-lt"/>
                <a:cs typeface="+mn-cs"/>
              </a:rPr>
              <a:t>Nivelación de Matemática</a:t>
            </a:r>
            <a:endParaRPr lang="es-ES" sz="28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4 CuadroTexto"/>
          <p:cNvSpPr txBox="1">
            <a:spLocks noChangeArrowheads="1"/>
          </p:cNvSpPr>
          <p:nvPr/>
        </p:nvSpPr>
        <p:spPr bwMode="auto">
          <a:xfrm>
            <a:off x="142875" y="928688"/>
            <a:ext cx="8858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Una </a:t>
            </a:r>
            <a:r>
              <a:rPr lang="es-ES" sz="2400" b="1" dirty="0" smtClean="0">
                <a:latin typeface="Calibri" pitchFamily="34" charset="0"/>
              </a:rPr>
              <a:t>proporción</a:t>
            </a:r>
            <a:r>
              <a:rPr lang="es-ES" sz="2400" dirty="0" smtClean="0">
                <a:latin typeface="Calibri" pitchFamily="34" charset="0"/>
              </a:rPr>
              <a:t> es una igualdad entre dos razones. 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214313" y="4623221"/>
            <a:ext cx="1643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>
                <a:latin typeface="Calibri" pitchFamily="34" charset="0"/>
              </a:rPr>
              <a:t> Ejemplo: 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Proporciones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12" name="4 CuadroTexto"/>
          <p:cNvSpPr txBox="1">
            <a:spLocks noChangeArrowheads="1"/>
          </p:cNvSpPr>
          <p:nvPr/>
        </p:nvSpPr>
        <p:spPr bwMode="auto">
          <a:xfrm>
            <a:off x="2410494" y="4623519"/>
            <a:ext cx="8858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3:5=24:40  o</a:t>
            </a:r>
            <a:endParaRPr lang="es-ES" sz="24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Rectángulo"/>
              <p:cNvSpPr/>
              <p:nvPr/>
            </p:nvSpPr>
            <p:spPr>
              <a:xfrm>
                <a:off x="4283968" y="4437112"/>
                <a:ext cx="1163524" cy="784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s-CL" sz="24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s-CL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latin typeface="Cambria Math"/>
                            </a:rPr>
                            <m:t>24</m:t>
                          </m:r>
                        </m:num>
                        <m:den>
                          <m:r>
                            <a:rPr lang="es-CL" sz="2400" b="0" i="1" smtClean="0">
                              <a:latin typeface="Cambria Math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s-CL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437112"/>
                <a:ext cx="1163524" cy="7848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4 CuadroTexto"/>
          <p:cNvSpPr txBox="1">
            <a:spLocks noChangeArrowheads="1"/>
          </p:cNvSpPr>
          <p:nvPr/>
        </p:nvSpPr>
        <p:spPr bwMode="auto">
          <a:xfrm>
            <a:off x="1547664" y="5400798"/>
            <a:ext cx="61926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Se lee 3 es a 5 como 24 es a 40 y se cumple que:</a:t>
            </a:r>
          </a:p>
          <a:p>
            <a:pPr algn="ctr" eaLnBrk="1" hangingPunct="1"/>
            <a:r>
              <a:rPr lang="es-ES" sz="2400" dirty="0" smtClean="0">
                <a:latin typeface="Calibri" pitchFamily="34" charset="0"/>
              </a:rPr>
              <a:t>  3 x 40 = 5 x 24</a:t>
            </a:r>
            <a:endParaRPr lang="es-ES" sz="2400" dirty="0">
              <a:latin typeface="Calibri" pitchFamily="34" charset="0"/>
            </a:endParaRPr>
          </a:p>
          <a:p>
            <a:pPr eaLnBrk="1" hangingPunct="1"/>
            <a:r>
              <a:rPr lang="es-ES" sz="2400" dirty="0" smtClean="0">
                <a:latin typeface="Calibri" pitchFamily="34" charset="0"/>
              </a:rPr>
              <a:t> 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11" name="4 CuadroTexto"/>
          <p:cNvSpPr txBox="1">
            <a:spLocks noChangeArrowheads="1"/>
          </p:cNvSpPr>
          <p:nvPr/>
        </p:nvSpPr>
        <p:spPr bwMode="auto">
          <a:xfrm>
            <a:off x="683568" y="2780928"/>
            <a:ext cx="74168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Se lee </a:t>
            </a:r>
            <a:r>
              <a:rPr lang="es-ES" sz="2400" b="1" i="1" dirty="0" smtClean="0">
                <a:solidFill>
                  <a:srgbClr val="002060"/>
                </a:solidFill>
                <a:latin typeface="Calibri" pitchFamily="34" charset="0"/>
              </a:rPr>
              <a:t>a</a:t>
            </a:r>
            <a:r>
              <a:rPr lang="es-ES" sz="2400" dirty="0" smtClean="0">
                <a:latin typeface="Calibri" pitchFamily="34" charset="0"/>
              </a:rPr>
              <a:t> es a </a:t>
            </a:r>
            <a:r>
              <a:rPr lang="es-ES" sz="2400" b="1" i="1" dirty="0" smtClean="0">
                <a:solidFill>
                  <a:srgbClr val="002060"/>
                </a:solidFill>
                <a:latin typeface="Calibri" pitchFamily="34" charset="0"/>
              </a:rPr>
              <a:t>b</a:t>
            </a:r>
            <a:r>
              <a:rPr lang="es-ES" sz="2400" dirty="0" smtClean="0">
                <a:latin typeface="Calibri" pitchFamily="34" charset="0"/>
              </a:rPr>
              <a:t> como </a:t>
            </a:r>
            <a:r>
              <a:rPr lang="es-ES" sz="2400" b="1" i="1" dirty="0" smtClean="0">
                <a:solidFill>
                  <a:srgbClr val="002060"/>
                </a:solidFill>
                <a:latin typeface="Calibri" pitchFamily="34" charset="0"/>
              </a:rPr>
              <a:t>c</a:t>
            </a:r>
            <a:r>
              <a:rPr lang="es-ES" sz="2400" dirty="0" smtClean="0">
                <a:latin typeface="Calibri" pitchFamily="34" charset="0"/>
              </a:rPr>
              <a:t> es a </a:t>
            </a:r>
            <a:r>
              <a:rPr lang="es-ES" sz="2400" b="1" i="1" dirty="0" smtClean="0">
                <a:solidFill>
                  <a:srgbClr val="002060"/>
                </a:solidFill>
                <a:latin typeface="Calibri" pitchFamily="34" charset="0"/>
              </a:rPr>
              <a:t>d </a:t>
            </a:r>
            <a:r>
              <a:rPr lang="es-ES" sz="2400" dirty="0" smtClean="0">
                <a:latin typeface="Calibri" pitchFamily="34" charset="0"/>
              </a:rPr>
              <a:t>y se cumple siempre que: </a:t>
            </a:r>
            <a:endParaRPr lang="es-ES" sz="24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Rectángulo"/>
              <p:cNvSpPr/>
              <p:nvPr/>
            </p:nvSpPr>
            <p:spPr>
              <a:xfrm>
                <a:off x="3693219" y="1844824"/>
                <a:ext cx="1020471" cy="72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s-CL" sz="2400" b="0" i="1" smtClean="0">
                              <a:latin typeface="Cambria Math"/>
                            </a:rPr>
                            <m:t>𝑏</m:t>
                          </m:r>
                        </m:den>
                      </m:f>
                      <m:r>
                        <a:rPr lang="es-CL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s-CL" sz="2400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s-CL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19" y="1844824"/>
                <a:ext cx="1020471" cy="7248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3277239" y="3573016"/>
                <a:ext cx="18524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/>
                        </a:rPr>
                        <m:t>𝑎</m:t>
                      </m:r>
                      <m:r>
                        <a:rPr lang="es-CL" sz="2400" b="0" i="1" smtClean="0">
                          <a:latin typeface="Cambria Math"/>
                        </a:rPr>
                        <m:t> ∙</m:t>
                      </m:r>
                      <m:r>
                        <a:rPr lang="es-CL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s-CL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CL" sz="2400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s-CL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CL" sz="2400" b="0" i="1" smtClean="0">
                          <a:latin typeface="Cambria Math"/>
                          <a:ea typeface="Cambria Math"/>
                        </a:rPr>
                        <m:t>𝑐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239" y="3573016"/>
                <a:ext cx="185243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57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5" grpId="0"/>
      <p:bldP spid="12" grpId="0"/>
      <p:bldP spid="2" grpId="0"/>
      <p:bldP spid="14" grpId="0"/>
      <p:bldP spid="11" grpId="0"/>
      <p:bldP spid="1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Proporciones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755575" y="1196752"/>
            <a:ext cx="741682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Ejemplo:</a:t>
            </a:r>
          </a:p>
          <a:p>
            <a:pPr algn="just" eaLnBrk="1" hangingPunct="1"/>
            <a:r>
              <a:rPr lang="es-ES" sz="2400" dirty="0">
                <a:latin typeface="Calibri" pitchFamily="34" charset="0"/>
              </a:rPr>
              <a:t>	</a:t>
            </a:r>
            <a:r>
              <a:rPr lang="es-ES" sz="2400" dirty="0" smtClean="0">
                <a:latin typeface="Calibri" pitchFamily="34" charset="0"/>
              </a:rPr>
              <a:t>    La razón entre productos defectuosos y total de productos en una fábrica es de 2:555. Si en fábrica se producen 91.575 artículos, ¿cuántos de ellos serán defectuosos?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863588" y="3284984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Podemos formar la proporción: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2987824" y="3789040"/>
                <a:ext cx="1784271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555</m:t>
                          </m:r>
                        </m:den>
                      </m:f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91.575</m:t>
                          </m:r>
                        </m:den>
                      </m:f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789040"/>
                <a:ext cx="1784271" cy="6705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2339752" y="4653136"/>
                <a:ext cx="24833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 smtClean="0">
                          <a:latin typeface="Cambria Math"/>
                        </a:rPr>
                        <m:t>2</m:t>
                      </m:r>
                      <m:r>
                        <a:rPr lang="es-CL" sz="20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CL" sz="2000" i="1">
                          <a:latin typeface="Cambria Math"/>
                        </a:rPr>
                        <m:t>91.575</m:t>
                      </m:r>
                      <m:r>
                        <a:rPr lang="es-CL" sz="2000" b="0" i="1" smtClean="0">
                          <a:latin typeface="Cambria Math"/>
                        </a:rPr>
                        <m:t>=555 </m:t>
                      </m:r>
                      <m:r>
                        <a:rPr lang="es-CL" sz="20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CL" sz="2000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653136"/>
                <a:ext cx="2483308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2627784" y="5157192"/>
                <a:ext cx="2583912" cy="676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 smtClean="0">
                          <a:latin typeface="Cambria Math"/>
                        </a:rPr>
                        <m:t>𝑥</m:t>
                      </m:r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CL" sz="20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s-CL" sz="2000" i="1">
                              <a:latin typeface="Cambria Math"/>
                            </a:rPr>
                            <m:t>91.57</m:t>
                          </m:r>
                          <m:r>
                            <a:rPr lang="es-CL" sz="20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/>
                            </a:rPr>
                            <m:t>555</m:t>
                          </m:r>
                        </m:den>
                      </m:f>
                      <m:r>
                        <a:rPr lang="es-CL" sz="2000" b="0" i="0" smtClean="0">
                          <a:latin typeface="Cambria Math"/>
                        </a:rPr>
                        <m:t>=330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157192"/>
                <a:ext cx="2583912" cy="6767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899593" y="5890855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Serán 330 artículos defectuosos</a:t>
            </a:r>
          </a:p>
        </p:txBody>
      </p:sp>
    </p:spTree>
    <p:extLst>
      <p:ext uri="{BB962C8B-B14F-4D97-AF65-F5344CB8AC3E}">
        <p14:creationId xmlns:p14="http://schemas.microsoft.com/office/powerpoint/2010/main" val="2482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Proporciones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323528" y="1196752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Proporción directa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17" name="4 CuadroTexto"/>
          <p:cNvSpPr txBox="1">
            <a:spLocks noChangeArrowheads="1"/>
          </p:cNvSpPr>
          <p:nvPr/>
        </p:nvSpPr>
        <p:spPr bwMode="auto">
          <a:xfrm>
            <a:off x="748440" y="1844824"/>
            <a:ext cx="81440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sz="2400" dirty="0" smtClean="0">
                <a:latin typeface="Calibri" pitchFamily="34" charset="0"/>
              </a:rPr>
              <a:t>Dos magnitudes o cantidades son directamente proporcionales cuando la razón entre ellas es constante.  Es decir, cuando una aumenta (disminuye) la otra también aumenta (disminuye)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48440" y="3789040"/>
            <a:ext cx="65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i="1" u="sng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a</a:t>
            </a:r>
            <a:r>
              <a:rPr lang="es-CL" sz="2400" dirty="0" smtClean="0">
                <a:latin typeface="Calibri" pitchFamily="34" charset="0"/>
                <a:cs typeface="Arial" pitchFamily="34" charset="0"/>
              </a:rPr>
              <a:t> es directamente proporcional con </a:t>
            </a:r>
            <a:r>
              <a:rPr lang="es-CL" sz="2400" b="1" i="1" u="sng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b</a:t>
            </a:r>
            <a:r>
              <a:rPr lang="es-CL" sz="2400" dirty="0" smtClean="0">
                <a:latin typeface="Calibri" pitchFamily="34" charset="0"/>
                <a:cs typeface="Arial" pitchFamily="34" charset="0"/>
              </a:rPr>
              <a:t> si:</a:t>
            </a:r>
            <a:endParaRPr lang="es-CL" sz="2400" dirty="0">
              <a:latin typeface="Calibri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6876256" y="3762643"/>
                <a:ext cx="817403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s-CL" b="0" i="1" smtClean="0">
                              <a:latin typeface="Cambria Math"/>
                            </a:rPr>
                            <m:t>𝑏</m:t>
                          </m:r>
                        </m:den>
                      </m:f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r>
                        <a:rPr lang="es-CL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762643"/>
                <a:ext cx="817403" cy="5666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Proporciones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323528" y="980728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Ejemplo: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17" name="4 CuadroTexto"/>
          <p:cNvSpPr txBox="1">
            <a:spLocks noChangeArrowheads="1"/>
          </p:cNvSpPr>
          <p:nvPr/>
        </p:nvSpPr>
        <p:spPr bwMode="auto">
          <a:xfrm>
            <a:off x="748440" y="1484784"/>
            <a:ext cx="79208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Un litro de bebida tiene 500 calorías, ¿cuántas calorías tendrá una botella de 375 cc?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48440" y="2420888"/>
            <a:ext cx="778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latin typeface="Calibri" pitchFamily="34" charset="0"/>
                <a:cs typeface="Arial" pitchFamily="34" charset="0"/>
              </a:rPr>
              <a:t>Para resolver el problema podríamos construir la siguiente tabla:</a:t>
            </a:r>
            <a:endParaRPr lang="es-CL" sz="2400" dirty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75845"/>
              </p:ext>
            </p:extLst>
          </p:nvPr>
        </p:nvGraphicFramePr>
        <p:xfrm>
          <a:off x="3275856" y="3068960"/>
          <a:ext cx="19614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"/>
                <a:gridCol w="959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Bebida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calorías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1.000 cc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500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375</a:t>
                      </a:r>
                      <a:r>
                        <a:rPr lang="es-CL" baseline="0" dirty="0" smtClean="0"/>
                        <a:t> cc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19959" y="4365104"/>
            <a:ext cx="7996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Calibri" pitchFamily="34" charset="0"/>
                <a:cs typeface="Arial" pitchFamily="34" charset="0"/>
              </a:rPr>
              <a:t>Disminuye la cantidad  de </a:t>
            </a:r>
            <a:r>
              <a:rPr lang="es-CL" sz="2400" dirty="0" smtClean="0">
                <a:latin typeface="Calibri" pitchFamily="34" charset="0"/>
                <a:cs typeface="Arial" pitchFamily="34" charset="0"/>
              </a:rPr>
              <a:t>bebida, luego deben disminuir la cantidad de calorías.  Por lo que la proporción es directa y se resuelve:</a:t>
            </a:r>
            <a:endParaRPr lang="es-CL" sz="2400" dirty="0">
              <a:latin typeface="Calibri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748440" y="5589240"/>
                <a:ext cx="1495922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/>
                            </a:rPr>
                            <m:t>1.000</m:t>
                          </m:r>
                        </m:num>
                        <m:den>
                          <m:r>
                            <a:rPr lang="es-CL" b="0" i="1" smtClean="0">
                              <a:latin typeface="Cambria Math"/>
                            </a:rPr>
                            <m:t>500</m:t>
                          </m:r>
                        </m:den>
                      </m:f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/>
                            </a:rPr>
                            <m:t>375</m:t>
                          </m:r>
                        </m:num>
                        <m:den>
                          <m:r>
                            <a:rPr lang="es-CL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40" y="5589240"/>
                <a:ext cx="1495922" cy="6183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2536017" y="5733256"/>
                <a:ext cx="2331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/>
                        </a:rPr>
                        <m:t>1.000</m:t>
                      </m:r>
                      <m:r>
                        <a:rPr lang="es-CL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s-CL" b="0" i="1" smtClean="0">
                          <a:latin typeface="Cambria Math"/>
                        </a:rPr>
                        <m:t>=500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∙375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17" y="5733256"/>
                <a:ext cx="233166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5148064" y="5733256"/>
                <a:ext cx="1241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s-CL" b="0" i="1" smtClean="0">
                          <a:latin typeface="Cambria Math"/>
                        </a:rPr>
                        <m:t>=187,5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733256"/>
                <a:ext cx="124162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CuadroTexto"/>
          <p:cNvSpPr txBox="1"/>
          <p:nvPr/>
        </p:nvSpPr>
        <p:spPr>
          <a:xfrm>
            <a:off x="323528" y="6207695"/>
            <a:ext cx="77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latin typeface="Calibri" pitchFamily="34" charset="0"/>
                <a:cs typeface="Arial" pitchFamily="34" charset="0"/>
              </a:rPr>
              <a:t>La botella de 375 cc tiene 187,5 calorías</a:t>
            </a:r>
            <a:endParaRPr lang="es-CL" sz="24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495703" y="398572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 smtClean="0">
                <a:solidFill>
                  <a:srgbClr val="002060"/>
                </a:solidFill>
              </a:rPr>
              <a:t>‒</a:t>
            </a:r>
            <a:endParaRPr lang="es-CL" sz="3200" b="1" dirty="0">
              <a:solidFill>
                <a:srgbClr val="00206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455389" y="400506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 smtClean="0">
                <a:solidFill>
                  <a:srgbClr val="002060"/>
                </a:solidFill>
              </a:rPr>
              <a:t>‒</a:t>
            </a:r>
            <a:endParaRPr lang="es-CL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5" grpId="0"/>
      <p:bldP spid="7" grpId="0"/>
      <p:bldP spid="11" grpId="0"/>
      <p:bldP spid="12" grpId="0"/>
      <p:bldP spid="14" grpId="0"/>
      <p:bldP spid="9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Proporciones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323528" y="1196752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Proporción inversa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17" name="4 CuadroTexto"/>
          <p:cNvSpPr txBox="1">
            <a:spLocks noChangeArrowheads="1"/>
          </p:cNvSpPr>
          <p:nvPr/>
        </p:nvSpPr>
        <p:spPr bwMode="auto">
          <a:xfrm>
            <a:off x="748440" y="1844824"/>
            <a:ext cx="81440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s-ES" sz="2400" dirty="0" smtClean="0">
                <a:latin typeface="Calibri" pitchFamily="34" charset="0"/>
              </a:rPr>
              <a:t>Dos magnitudes o cantidades son inversamente proporcionales cuando la multiplicación entre ellas es constante.  Es decir, cuando una aumenta (disminuye) la otra disminuye (aumenta).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48440" y="3356992"/>
            <a:ext cx="6559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i="1" u="sng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a</a:t>
            </a:r>
            <a:r>
              <a:rPr lang="es-CL" sz="24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s-CL" sz="2400" smtClean="0">
                <a:latin typeface="Calibri" pitchFamily="34" charset="0"/>
                <a:cs typeface="Arial" pitchFamily="34" charset="0"/>
              </a:rPr>
              <a:t>es inversamente </a:t>
            </a:r>
            <a:r>
              <a:rPr lang="es-CL" sz="2400" dirty="0" smtClean="0">
                <a:latin typeface="Calibri" pitchFamily="34" charset="0"/>
                <a:cs typeface="Arial" pitchFamily="34" charset="0"/>
              </a:rPr>
              <a:t>proporcional con </a:t>
            </a:r>
            <a:r>
              <a:rPr lang="es-CL" sz="2400" b="1" i="1" u="sng" dirty="0" smtClean="0">
                <a:solidFill>
                  <a:srgbClr val="002060"/>
                </a:solidFill>
                <a:latin typeface="Calibri" pitchFamily="34" charset="0"/>
                <a:cs typeface="Arial" pitchFamily="34" charset="0"/>
              </a:rPr>
              <a:t>b</a:t>
            </a:r>
            <a:r>
              <a:rPr lang="es-CL" sz="2400" dirty="0" smtClean="0">
                <a:latin typeface="Calibri" pitchFamily="34" charset="0"/>
                <a:cs typeface="Arial" pitchFamily="34" charset="0"/>
              </a:rPr>
              <a:t> si:</a:t>
            </a:r>
            <a:endParaRPr lang="es-CL" sz="2400" dirty="0">
              <a:latin typeface="Calibri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6300192" y="3422739"/>
                <a:ext cx="12091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 smtClean="0">
                          <a:latin typeface="Cambria Math"/>
                        </a:rPr>
                        <m:t>𝑎</m:t>
                      </m:r>
                      <m:r>
                        <a:rPr lang="es-CL" sz="20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CL" sz="2000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s-CL" sz="2000" b="0" i="1" smtClean="0">
                          <a:latin typeface="Cambria Math"/>
                        </a:rPr>
                        <m:t>=</m:t>
                      </m:r>
                      <m:r>
                        <a:rPr lang="es-CL" sz="2000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422739"/>
                <a:ext cx="120917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4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0" y="428625"/>
            <a:ext cx="91440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 smtClean="0">
                <a:latin typeface="+mj-lt"/>
                <a:cs typeface="+mn-cs"/>
              </a:rPr>
              <a:t>Proporciones</a:t>
            </a:r>
            <a:endParaRPr lang="es-ES" dirty="0">
              <a:latin typeface="+mj-lt"/>
              <a:cs typeface="+mn-cs"/>
            </a:endParaRP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323528" y="980728"/>
            <a:ext cx="7416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Ejemplo: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17" name="4 CuadroTexto"/>
          <p:cNvSpPr txBox="1">
            <a:spLocks noChangeArrowheads="1"/>
          </p:cNvSpPr>
          <p:nvPr/>
        </p:nvSpPr>
        <p:spPr bwMode="auto">
          <a:xfrm>
            <a:off x="748440" y="1484784"/>
            <a:ext cx="79208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" sz="2400" dirty="0" smtClean="0">
                <a:latin typeface="Calibri" pitchFamily="34" charset="0"/>
              </a:rPr>
              <a:t>Un agricultor  tiene forraje para alimentar a sus 34 vacunos durante 84 días. Si compra 8 vacunos más, ¿para cuántos días le alcanzará el alimento? </a:t>
            </a:r>
            <a:endParaRPr lang="es-ES" sz="2400" dirty="0">
              <a:latin typeface="Calibri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48440" y="2636912"/>
            <a:ext cx="778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latin typeface="Calibri" pitchFamily="34" charset="0"/>
                <a:cs typeface="Arial" pitchFamily="34" charset="0"/>
              </a:rPr>
              <a:t>Igual que el ejemplo anterior  podríamos construir la siguiente tabla:</a:t>
            </a:r>
            <a:endParaRPr lang="es-CL" sz="2400" dirty="0"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78954"/>
              </p:ext>
            </p:extLst>
          </p:nvPr>
        </p:nvGraphicFramePr>
        <p:xfrm>
          <a:off x="3275856" y="3252584"/>
          <a:ext cx="19614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"/>
                <a:gridCol w="959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Vacunos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forraje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84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x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19959" y="4509120"/>
            <a:ext cx="7996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latin typeface="Calibri" pitchFamily="34" charset="0"/>
                <a:cs typeface="Arial" pitchFamily="34" charset="0"/>
              </a:rPr>
              <a:t>Aumenta la cantidad de animales, luego deben disminuir la cantidad de días para los que alcanza el alimento.  Por lo que la proporción es inversa y se resuelve:</a:t>
            </a:r>
            <a:endParaRPr lang="es-CL" sz="2400" dirty="0">
              <a:latin typeface="Calibri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CuadroTexto"/>
              <p:cNvSpPr txBox="1"/>
              <p:nvPr/>
            </p:nvSpPr>
            <p:spPr>
              <a:xfrm>
                <a:off x="2536017" y="5939988"/>
                <a:ext cx="1770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/>
                        </a:rPr>
                        <m:t>34</m:t>
                      </m:r>
                      <m:r>
                        <a:rPr lang="es-CL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84</m:t>
                      </m:r>
                      <m:r>
                        <a:rPr lang="es-CL" b="0" i="1" smtClean="0">
                          <a:latin typeface="Cambria Math"/>
                        </a:rPr>
                        <m:t>=42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10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17" y="5939988"/>
                <a:ext cx="177061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5148064" y="5939988"/>
                <a:ext cx="937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s-CL" b="0" i="1" smtClean="0">
                          <a:latin typeface="Cambria Math"/>
                        </a:rPr>
                        <m:t>=68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939988"/>
                <a:ext cx="93705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13 CuadroTexto"/>
          <p:cNvSpPr txBox="1"/>
          <p:nvPr/>
        </p:nvSpPr>
        <p:spPr>
          <a:xfrm>
            <a:off x="827584" y="6279703"/>
            <a:ext cx="77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>
                <a:latin typeface="Calibri" pitchFamily="34" charset="0"/>
                <a:cs typeface="Arial" pitchFamily="34" charset="0"/>
              </a:rPr>
              <a:t>Le alcanzará para 68 días el alimento.</a:t>
            </a:r>
            <a:endParaRPr lang="es-CL" sz="24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570820" y="414908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solidFill>
                  <a:srgbClr val="002060"/>
                </a:solidFill>
              </a:rPr>
              <a:t>+</a:t>
            </a:r>
            <a:endParaRPr lang="es-CL" sz="3200" dirty="0">
              <a:solidFill>
                <a:srgbClr val="00206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572000" y="410478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dirty="0" smtClean="0">
                <a:solidFill>
                  <a:srgbClr val="002060"/>
                </a:solidFill>
              </a:rPr>
              <a:t>‒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3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5" grpId="0"/>
      <p:bldP spid="11" grpId="0"/>
      <p:bldP spid="12" grpId="0"/>
      <p:bldP spid="14" grpId="0"/>
      <p:bldP spid="3" grpId="0"/>
      <p:bldP spid="1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6161</TotalTime>
  <Words>363</Words>
  <Application>Microsoft Office PowerPoint</Application>
  <PresentationFormat>Presentación en pantalla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Nombre de la organización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Nombre de usuario</dc:creator>
  <cp:lastModifiedBy>José Ignacio Jiménez Adasme</cp:lastModifiedBy>
  <cp:revision>172</cp:revision>
  <dcterms:created xsi:type="dcterms:W3CDTF">2010-03-29T00:38:35Z</dcterms:created>
  <dcterms:modified xsi:type="dcterms:W3CDTF">2020-04-27T21:14:52Z</dcterms:modified>
</cp:coreProperties>
</file>