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2" r:id="rId4"/>
    <p:sldId id="263" r:id="rId5"/>
    <p:sldId id="319" r:id="rId6"/>
    <p:sldId id="320" r:id="rId7"/>
    <p:sldId id="264" r:id="rId8"/>
    <p:sldId id="267" r:id="rId9"/>
    <p:sldId id="265" r:id="rId10"/>
    <p:sldId id="268" r:id="rId11"/>
    <p:sldId id="266" r:id="rId12"/>
    <p:sldId id="324" r:id="rId13"/>
    <p:sldId id="325" r:id="rId14"/>
    <p:sldId id="326" r:id="rId15"/>
    <p:sldId id="328" r:id="rId16"/>
    <p:sldId id="315" r:id="rId17"/>
    <p:sldId id="289" r:id="rId18"/>
    <p:sldId id="290" r:id="rId19"/>
    <p:sldId id="323" r:id="rId20"/>
    <p:sldId id="316" r:id="rId21"/>
    <p:sldId id="317" r:id="rId22"/>
    <p:sldId id="318"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93403" autoAdjust="0"/>
  </p:normalViewPr>
  <p:slideViewPr>
    <p:cSldViewPr>
      <p:cViewPr varScale="1">
        <p:scale>
          <a:sx n="83" d="100"/>
          <a:sy n="83" d="100"/>
        </p:scale>
        <p:origin x="114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C60200-1F31-409C-8C2E-730C930FD4BC}" type="datetimeFigureOut">
              <a:rPr lang="es-ES"/>
              <a:pPr>
                <a:defRPr/>
              </a:pPr>
              <a:t>27/04/2020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C378B42-E998-4FF9-B045-DCB5C5467329}" type="slidenum">
              <a:rPr lang="es-ES"/>
              <a:pPr>
                <a:defRPr/>
              </a:pPr>
              <a:t>‹Nº›</a:t>
            </a:fld>
            <a:endParaRPr lang="es-ES"/>
          </a:p>
        </p:txBody>
      </p:sp>
    </p:spTree>
    <p:extLst>
      <p:ext uri="{BB962C8B-B14F-4D97-AF65-F5344CB8AC3E}">
        <p14:creationId xmlns:p14="http://schemas.microsoft.com/office/powerpoint/2010/main" val="355306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16A3C461-58CC-48BD-8105-3F5B53F30ADB}"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B77809D-9632-493D-BCCA-7A54F7EC173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9A76B5C6-ADBA-4D22-92E3-E647975E9084}"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49049AF-B69A-4762-81E9-338E3F856E8F}"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CF96EEF6-3AEB-453C-89C3-EDC0F9BE7516}"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8B4407E-BD14-4163-9863-2C950B3AA046}"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lvl1pPr>
              <a:defRPr/>
            </a:lvl1pPr>
          </a:lstStyle>
          <a:p>
            <a:pPr>
              <a:defRPr/>
            </a:pPr>
            <a:fld id="{E549DC37-B3DA-4830-A461-33434C6542A1}"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C3C16D2-4E39-41F4-89AB-864BD4CDE656}"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70E81C3F-0E09-4C4F-9F9E-005FBAB288AB}" type="datetimeFigureOut">
              <a:rPr lang="es-ES"/>
              <a:pPr>
                <a:defRPr/>
              </a:pPr>
              <a:t>27/04/2020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9706B143-C444-4BB2-B73A-A8B17E4179E8}"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6C7F398B-61F1-408C-A923-71D81FCE07E2}"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966443D3-78EF-4A03-8C71-57D310DF534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5E2C979-ED5A-4A89-85B8-DF73F206B030}" type="datetimeFigureOut">
              <a:rPr lang="es-ES"/>
              <a:pPr>
                <a:defRPr/>
              </a:pPr>
              <a:t>27/04/2020</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B45ED08E-B963-4F39-8921-5F24FE2341D2}"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0287D5A5-F777-4FEE-ADAC-98450C5F63A0}" type="datetimeFigureOut">
              <a:rPr lang="es-ES"/>
              <a:pPr>
                <a:defRPr/>
              </a:pPr>
              <a:t>27/04/2020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E348AD64-098B-477C-9630-E39521454044}"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FBFF4F9-5067-4CA7-8DCE-6EB96E512B3C}" type="datetimeFigureOut">
              <a:rPr lang="es-ES"/>
              <a:pPr>
                <a:defRPr/>
              </a:pPr>
              <a:t>27/04/2020</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6596923-A429-4A0B-B9ED-C4691A41DEFB}"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9A15274-4D72-4D2F-B626-99055D1C7F8A}"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16C0BE3-F4AC-45EE-BBF6-0F4276EBD2A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E22D323-2552-41BA-BF16-5AE518734CF8}" type="datetimeFigureOut">
              <a:rPr lang="es-ES"/>
              <a:pPr>
                <a:defRPr/>
              </a:pPr>
              <a:t>27/04/2020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F53F5F58-1AE4-41DE-A550-E3DDEF3BE27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53A1F7E-0631-4A50-BA09-2ADD812F3C07}" type="datetimeFigureOut">
              <a:rPr lang="es-ES"/>
              <a:pPr>
                <a:defRPr/>
              </a:pPr>
              <a:t>27/04/2020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68781F5-D05E-4360-A37E-4574FF8AB71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13 CuadroTexto"/>
          <p:cNvSpPr txBox="1"/>
          <p:nvPr/>
        </p:nvSpPr>
        <p:spPr>
          <a:xfrm>
            <a:off x="642938" y="3625860"/>
            <a:ext cx="7858125" cy="892552"/>
          </a:xfrm>
          <a:prstGeom prst="rect">
            <a:avLst/>
          </a:prstGeom>
          <a:noFill/>
        </p:spPr>
        <p:txBody>
          <a:bodyPr>
            <a:spAutoFit/>
          </a:bodyPr>
          <a:lstStyle/>
          <a:p>
            <a:pPr algn="ctr" fontAlgn="auto">
              <a:spcBef>
                <a:spcPts val="0"/>
              </a:spcBef>
              <a:spcAft>
                <a:spcPts val="0"/>
              </a:spcAft>
              <a:defRPr/>
            </a:pPr>
            <a:r>
              <a:rPr lang="es-ES" sz="2800" dirty="0">
                <a:solidFill>
                  <a:srgbClr val="FF0000"/>
                </a:solidFill>
                <a:latin typeface="+mn-lt"/>
                <a:cs typeface="+mn-cs"/>
              </a:rPr>
              <a:t>Unidad I</a:t>
            </a:r>
            <a:endParaRPr lang="es-ES" sz="2800" dirty="0">
              <a:latin typeface="+mn-lt"/>
              <a:cs typeface="+mn-cs"/>
            </a:endParaRPr>
          </a:p>
          <a:p>
            <a:pPr algn="ctr" fontAlgn="auto">
              <a:spcBef>
                <a:spcPts val="0"/>
              </a:spcBef>
              <a:spcAft>
                <a:spcPts val="0"/>
              </a:spcAft>
              <a:defRPr/>
            </a:pPr>
            <a:r>
              <a:rPr lang="es-ES" sz="2400" dirty="0"/>
              <a:t>NÚMEROS Y OPERATORIA  CON ENTEROS</a:t>
            </a:r>
            <a:endParaRPr lang="es-ES" sz="2400" dirty="0">
              <a:latin typeface="+mn-lt"/>
              <a:cs typeface="+mn-cs"/>
            </a:endParaRPr>
          </a:p>
        </p:txBody>
      </p:sp>
      <p:sp>
        <p:nvSpPr>
          <p:cNvPr id="5" name="4 CuadroTexto"/>
          <p:cNvSpPr txBox="1"/>
          <p:nvPr/>
        </p:nvSpPr>
        <p:spPr>
          <a:xfrm>
            <a:off x="0" y="1394544"/>
            <a:ext cx="9144000" cy="522288"/>
          </a:xfrm>
          <a:prstGeom prst="rect">
            <a:avLst/>
          </a:prstGeom>
          <a:solidFill>
            <a:srgbClr val="C51532"/>
          </a:solidFill>
        </p:spPr>
        <p:txBody>
          <a:bodyPr>
            <a:spAutoFit/>
          </a:bodyPr>
          <a:lstStyle/>
          <a:p>
            <a:pPr fontAlgn="auto">
              <a:spcBef>
                <a:spcPts val="0"/>
              </a:spcBef>
              <a:spcAft>
                <a:spcPts val="0"/>
              </a:spcAft>
              <a:defRPr/>
            </a:pPr>
            <a:r>
              <a:rPr lang="es-ES" sz="2800" dirty="0">
                <a:solidFill>
                  <a:schemeClr val="bg1"/>
                </a:solidFill>
                <a:latin typeface="+mn-lt"/>
                <a:cs typeface="+mn-cs"/>
              </a:rPr>
              <a:t>Nivelación de Matemática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393031" y="4679157"/>
            <a:ext cx="2500313" cy="0"/>
          </a:xfrm>
          <a:prstGeom prst="line">
            <a:avLst/>
          </a:prstGeom>
        </p:spPr>
        <p:style>
          <a:lnRef idx="1">
            <a:schemeClr val="accent1"/>
          </a:lnRef>
          <a:fillRef idx="0">
            <a:schemeClr val="accent1"/>
          </a:fillRef>
          <a:effectRef idx="0">
            <a:schemeClr val="accent1"/>
          </a:effectRef>
          <a:fontRef idx="minor">
            <a:schemeClr val="tx1"/>
          </a:fontRef>
        </p:style>
      </p:cxnSp>
      <p:sp>
        <p:nvSpPr>
          <p:cNvPr id="11268"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dirty="0">
                <a:latin typeface="Times New Roman" pitchFamily="18" charset="0"/>
                <a:cs typeface="Times New Roman" pitchFamily="18" charset="0"/>
              </a:rPr>
              <a:t>16</a:t>
            </a:r>
            <a:r>
              <a:rPr lang="es-ES" dirty="0">
                <a:latin typeface="Times New Roman" pitchFamily="18" charset="0"/>
                <a:cs typeface="Times New Roman" pitchFamily="18" charset="0"/>
              </a:rPr>
              <a:t> </a:t>
            </a:r>
          </a:p>
        </p:txBody>
      </p:sp>
      <p:sp>
        <p:nvSpPr>
          <p:cNvPr id="11269"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8" name="17 Llamada rectangular redondeada"/>
          <p:cNvSpPr/>
          <p:nvPr/>
        </p:nvSpPr>
        <p:spPr>
          <a:xfrm>
            <a:off x="3857625" y="4857750"/>
            <a:ext cx="2071688" cy="85725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Se mantiene el último término</a:t>
            </a:r>
          </a:p>
        </p:txBody>
      </p:sp>
      <p:sp>
        <p:nvSpPr>
          <p:cNvPr id="11271"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11272" name="21 Grupo"/>
          <p:cNvGrpSpPr>
            <a:grpSpLocks/>
          </p:cNvGrpSpPr>
          <p:nvPr/>
        </p:nvGrpSpPr>
        <p:grpSpPr bwMode="auto">
          <a:xfrm>
            <a:off x="7286625" y="2928938"/>
            <a:ext cx="1428750" cy="2571750"/>
            <a:chOff x="7286644" y="2928934"/>
            <a:chExt cx="1428760" cy="2571768"/>
          </a:xfrm>
        </p:grpSpPr>
        <p:sp>
          <p:nvSpPr>
            <p:cNvPr id="21" name="20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22" name="21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3" name="22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11273" name="30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11274" name="31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11275" name="32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1276" name="33 CuadroTexto"/>
          <p:cNvSpPr txBox="1">
            <a:spLocks noChangeArrowheads="1"/>
          </p:cNvSpPr>
          <p:nvPr/>
        </p:nvSpPr>
        <p:spPr bwMode="auto">
          <a:xfrm>
            <a:off x="1928813" y="48450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a:t>
            </a:r>
            <a:r>
              <a:rPr lang="es-ES" b="1">
                <a:solidFill>
                  <a:srgbClr val="0070C0"/>
                </a:solidFill>
                <a:latin typeface="Times New Roman" pitchFamily="18" charset="0"/>
                <a:cs typeface="Times New Roman" pitchFamily="18" charset="0"/>
              </a:rPr>
              <a:t> </a:t>
            </a:r>
          </a:p>
        </p:txBody>
      </p:sp>
      <p:sp>
        <p:nvSpPr>
          <p:cNvPr id="11277" name="34 CuadroTexto"/>
          <p:cNvSpPr txBox="1">
            <a:spLocks noChangeArrowheads="1"/>
          </p:cNvSpPr>
          <p:nvPr/>
        </p:nvSpPr>
        <p:spPr bwMode="auto">
          <a:xfrm>
            <a:off x="1263650"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1278" name="35 CuadroTexto"/>
          <p:cNvSpPr txBox="1">
            <a:spLocks noChangeArrowheads="1"/>
          </p:cNvSpPr>
          <p:nvPr/>
        </p:nvSpPr>
        <p:spPr bwMode="auto">
          <a:xfrm>
            <a:off x="1928813"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11279" name="36 CuadroTexto"/>
          <p:cNvSpPr txBox="1">
            <a:spLocks noChangeArrowheads="1"/>
          </p:cNvSpPr>
          <p:nvPr/>
        </p:nvSpPr>
        <p:spPr bwMode="auto">
          <a:xfrm>
            <a:off x="2714625"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11280" name="38 CuadroTexto"/>
          <p:cNvSpPr txBox="1">
            <a:spLocks noChangeArrowheads="1"/>
          </p:cNvSpPr>
          <p:nvPr/>
        </p:nvSpPr>
        <p:spPr bwMode="auto">
          <a:xfrm>
            <a:off x="1255713" y="42830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1281" name="39 CuadroTexto"/>
          <p:cNvSpPr txBox="1">
            <a:spLocks noChangeArrowheads="1"/>
          </p:cNvSpPr>
          <p:nvPr/>
        </p:nvSpPr>
        <p:spPr bwMode="auto">
          <a:xfrm>
            <a:off x="1247775" y="48545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1282" name="40 CuadroTexto"/>
          <p:cNvSpPr txBox="1">
            <a:spLocks noChangeArrowheads="1"/>
          </p:cNvSpPr>
          <p:nvPr/>
        </p:nvSpPr>
        <p:spPr bwMode="auto">
          <a:xfrm>
            <a:off x="1835150"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35" name="34 CuadroTexto"/>
          <p:cNvSpPr txBox="1">
            <a:spLocks noChangeArrowheads="1"/>
          </p:cNvSpPr>
          <p:nvPr/>
        </p:nvSpPr>
        <p:spPr bwMode="auto">
          <a:xfrm>
            <a:off x="2714625" y="48577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cxnSp>
        <p:nvCxnSpPr>
          <p:cNvPr id="36" name="35 Conector recto"/>
          <p:cNvCxnSpPr/>
          <p:nvPr/>
        </p:nvCxnSpPr>
        <p:spPr>
          <a:xfrm rot="10800000" flipV="1">
            <a:off x="1928813" y="5000625"/>
            <a:ext cx="500062" cy="28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36 CuadroTexto"/>
          <p:cNvSpPr txBox="1">
            <a:spLocks noChangeArrowheads="1"/>
          </p:cNvSpPr>
          <p:nvPr/>
        </p:nvSpPr>
        <p:spPr bwMode="auto">
          <a:xfrm>
            <a:off x="1244600" y="487680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38" name="37 CuadroTexto"/>
          <p:cNvSpPr txBox="1">
            <a:spLocks noChangeArrowheads="1"/>
          </p:cNvSpPr>
          <p:nvPr/>
        </p:nvSpPr>
        <p:spPr bwMode="auto">
          <a:xfrm>
            <a:off x="2714625" y="48577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39" name="38 CuadroTexto"/>
          <p:cNvSpPr txBox="1">
            <a:spLocks noChangeArrowheads="1"/>
          </p:cNvSpPr>
          <p:nvPr/>
        </p:nvSpPr>
        <p:spPr bwMode="auto">
          <a:xfrm>
            <a:off x="4429125" y="4786313"/>
            <a:ext cx="1143000" cy="584200"/>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    </a:t>
            </a:r>
            <a:r>
              <a:rPr lang="es-ES" sz="3200" b="1" i="1">
                <a:solidFill>
                  <a:srgbClr val="0070C0"/>
                </a:solidFill>
                <a:latin typeface="Times New Roman" pitchFamily="18" charset="0"/>
                <a:cs typeface="Times New Roman" pitchFamily="18" charset="0"/>
              </a:rPr>
              <a:t>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40" name="39 CuadroTexto"/>
          <p:cNvSpPr txBox="1">
            <a:spLocks noChangeArrowheads="1"/>
          </p:cNvSpPr>
          <p:nvPr/>
        </p:nvSpPr>
        <p:spPr bwMode="auto">
          <a:xfrm>
            <a:off x="5357813" y="478631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a:t>
            </a:r>
            <a:r>
              <a:rPr lang="es-ES" b="1">
                <a:solidFill>
                  <a:srgbClr val="0070C0"/>
                </a:solidFill>
                <a:latin typeface="Times New Roman" pitchFamily="18" charset="0"/>
                <a:cs typeface="Times New Roman" pitchFamily="18" charset="0"/>
              </a:rPr>
              <a:t> </a:t>
            </a:r>
          </a:p>
        </p:txBody>
      </p:sp>
      <p:cxnSp>
        <p:nvCxnSpPr>
          <p:cNvPr id="41" name="40 Conector recto"/>
          <p:cNvCxnSpPr/>
          <p:nvPr/>
        </p:nvCxnSpPr>
        <p:spPr>
          <a:xfrm rot="10800000" flipV="1">
            <a:off x="1214438" y="5500688"/>
            <a:ext cx="500062" cy="28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MCM: mínimo común múltiplo</a:t>
            </a:r>
          </a:p>
        </p:txBody>
      </p:sp>
      <p:sp>
        <p:nvSpPr>
          <p:cNvPr id="11297" name="42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a:latin typeface="Times New Roman" pitchFamily="18" charset="0"/>
                <a:cs typeface="Times New Roman" pitchFamily="18" charset="0"/>
              </a:rPr>
              <a:t>Ejemplo: Determinar el (MCM) de 16 y 20 </a:t>
            </a:r>
          </a:p>
        </p:txBody>
      </p:sp>
      <p:sp>
        <p:nvSpPr>
          <p:cNvPr id="46" name="45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MCM de dos o más números enteros es el menor número natural que es múltiplo de ellos</a:t>
            </a:r>
          </a:p>
        </p:txBody>
      </p:sp>
      <p:sp>
        <p:nvSpPr>
          <p:cNvPr id="43" name="42 CuadroTexto"/>
          <p:cNvSpPr txBox="1"/>
          <p:nvPr/>
        </p:nvSpPr>
        <p:spPr>
          <a:xfrm>
            <a:off x="0" y="2344739"/>
            <a:ext cx="3643306"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nodeType="afterEffect">
                                  <p:stCondLst>
                                    <p:cond delay="150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3.61111E-6 -2.36994E-6 L 0.31702 -0.01225 " pathEditMode="relative" rAng="0" ptsTypes="AA">
                                      <p:cBhvr>
                                        <p:cTn id="20" dur="2000" fill="hold"/>
                                        <p:tgtEl>
                                          <p:spTgt spid="37"/>
                                        </p:tgtEl>
                                        <p:attrNameLst>
                                          <p:attrName>ppt_x</p:attrName>
                                          <p:attrName>ppt_y</p:attrName>
                                        </p:attrNameLst>
                                      </p:cBhvr>
                                      <p:rCtr x="15900" y="-600"/>
                                    </p:animMotion>
                                  </p:childTnLst>
                                </p:cTn>
                              </p:par>
                            </p:childTnLst>
                          </p:cTn>
                        </p:par>
                        <p:par>
                          <p:cTn id="21" fill="hold">
                            <p:stCondLst>
                              <p:cond delay="2000"/>
                            </p:stCondLst>
                            <p:childTnLst>
                              <p:par>
                                <p:cTn id="22" presetID="1" presetClass="entr" presetSubtype="0" fill="hold" grpId="1"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0" presetClass="path" presetSubtype="0" accel="50000" decel="50000" fill="hold" grpId="0" nodeType="withEffect">
                                  <p:stCondLst>
                                    <p:cond delay="0"/>
                                  </p:stCondLst>
                                  <p:childTnLst>
                                    <p:animMotion origin="layout" path="M 2.5E-6 2.19653E-6 L 0.21232 -0.00763 " pathEditMode="relative" rAng="0" ptsTypes="AA">
                                      <p:cBhvr>
                                        <p:cTn id="25" dur="2000" fill="hold"/>
                                        <p:tgtEl>
                                          <p:spTgt spid="38"/>
                                        </p:tgtEl>
                                        <p:attrNameLst>
                                          <p:attrName>ppt_x</p:attrName>
                                          <p:attrName>ppt_y</p:attrName>
                                        </p:attrNameLst>
                                      </p:cBhvr>
                                      <p:rCtr x="10600" y="-400"/>
                                    </p:animMotion>
                                  </p:childTnLst>
                                </p:cTn>
                              </p:par>
                            </p:childTnLst>
                          </p:cTn>
                        </p:par>
                        <p:par>
                          <p:cTn id="26" fill="hold">
                            <p:stCondLst>
                              <p:cond delay="4000"/>
                            </p:stCondLst>
                            <p:childTnLst>
                              <p:par>
                                <p:cTn id="27" presetID="1"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0 0 L -0.44878 0.08393 " pathEditMode="relative" ptsTypes="AA">
                                      <p:cBhvr>
                                        <p:cTn id="35" dur="2000" fill="hold"/>
                                        <p:tgtEl>
                                          <p:spTgt spid="40"/>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7" grpId="1"/>
      <p:bldP spid="38" grpId="0"/>
      <p:bldP spid="38" grpId="1"/>
      <p:bldP spid="39" grpId="0"/>
      <p:bldP spid="40" grpId="0"/>
      <p:bldP spid="4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393031" y="4679157"/>
            <a:ext cx="2500313" cy="0"/>
          </a:xfrm>
          <a:prstGeom prst="line">
            <a:avLst/>
          </a:prstGeom>
        </p:spPr>
        <p:style>
          <a:lnRef idx="1">
            <a:schemeClr val="accent1"/>
          </a:lnRef>
          <a:fillRef idx="0">
            <a:schemeClr val="accent1"/>
          </a:fillRef>
          <a:effectRef idx="0">
            <a:schemeClr val="accent1"/>
          </a:effectRef>
          <a:fontRef idx="minor">
            <a:schemeClr val="tx1"/>
          </a:fontRef>
        </p:style>
      </p:cxnSp>
      <p:sp>
        <p:nvSpPr>
          <p:cNvPr id="12292"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12293"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2294"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2295" name="26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12296" name="27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12297" name="28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2298" name="29 CuadroTexto"/>
          <p:cNvSpPr txBox="1">
            <a:spLocks noChangeArrowheads="1"/>
          </p:cNvSpPr>
          <p:nvPr/>
        </p:nvSpPr>
        <p:spPr bwMode="auto">
          <a:xfrm>
            <a:off x="1928813" y="48450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a:t>
            </a:r>
            <a:r>
              <a:rPr lang="es-ES" b="1">
                <a:solidFill>
                  <a:srgbClr val="0070C0"/>
                </a:solidFill>
                <a:latin typeface="Times New Roman" pitchFamily="18" charset="0"/>
                <a:cs typeface="Times New Roman" pitchFamily="18" charset="0"/>
              </a:rPr>
              <a:t> </a:t>
            </a:r>
          </a:p>
        </p:txBody>
      </p:sp>
      <p:sp>
        <p:nvSpPr>
          <p:cNvPr id="12299" name="30 CuadroTexto"/>
          <p:cNvSpPr txBox="1">
            <a:spLocks noChangeArrowheads="1"/>
          </p:cNvSpPr>
          <p:nvPr/>
        </p:nvSpPr>
        <p:spPr bwMode="auto">
          <a:xfrm>
            <a:off x="1263650"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2300" name="31 CuadroTexto"/>
          <p:cNvSpPr txBox="1">
            <a:spLocks noChangeArrowheads="1"/>
          </p:cNvSpPr>
          <p:nvPr/>
        </p:nvSpPr>
        <p:spPr bwMode="auto">
          <a:xfrm>
            <a:off x="1928813"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12301" name="32 CuadroTexto"/>
          <p:cNvSpPr txBox="1">
            <a:spLocks noChangeArrowheads="1"/>
          </p:cNvSpPr>
          <p:nvPr/>
        </p:nvSpPr>
        <p:spPr bwMode="auto">
          <a:xfrm>
            <a:off x="2714625"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12302" name="33 CuadroTexto"/>
          <p:cNvSpPr txBox="1">
            <a:spLocks noChangeArrowheads="1"/>
          </p:cNvSpPr>
          <p:nvPr/>
        </p:nvSpPr>
        <p:spPr bwMode="auto">
          <a:xfrm>
            <a:off x="1255713" y="42830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2303" name="34 CuadroTexto"/>
          <p:cNvSpPr txBox="1">
            <a:spLocks noChangeArrowheads="1"/>
          </p:cNvSpPr>
          <p:nvPr/>
        </p:nvSpPr>
        <p:spPr bwMode="auto">
          <a:xfrm>
            <a:off x="1247775" y="48545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2304" name="35 CuadroTexto"/>
          <p:cNvSpPr txBox="1">
            <a:spLocks noChangeArrowheads="1"/>
          </p:cNvSpPr>
          <p:nvPr/>
        </p:nvSpPr>
        <p:spPr bwMode="auto">
          <a:xfrm>
            <a:off x="1835150"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12305" name="36 CuadroTexto"/>
          <p:cNvSpPr txBox="1">
            <a:spLocks noChangeArrowheads="1"/>
          </p:cNvSpPr>
          <p:nvPr/>
        </p:nvSpPr>
        <p:spPr bwMode="auto">
          <a:xfrm>
            <a:off x="2714625" y="48577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cxnSp>
        <p:nvCxnSpPr>
          <p:cNvPr id="30" name="29 Conector recto"/>
          <p:cNvCxnSpPr/>
          <p:nvPr/>
        </p:nvCxnSpPr>
        <p:spPr>
          <a:xfrm rot="10800000" flipV="1">
            <a:off x="1928813" y="5000625"/>
            <a:ext cx="500062" cy="28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307" name="42 CuadroTexto"/>
          <p:cNvSpPr txBox="1">
            <a:spLocks noChangeArrowheads="1"/>
          </p:cNvSpPr>
          <p:nvPr/>
        </p:nvSpPr>
        <p:spPr bwMode="auto">
          <a:xfrm>
            <a:off x="1233488" y="5368925"/>
            <a:ext cx="714375" cy="585788"/>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a:t>
            </a:r>
            <a:r>
              <a:rPr lang="es-ES" b="1">
                <a:solidFill>
                  <a:srgbClr val="0070C0"/>
                </a:solidFill>
                <a:latin typeface="Times New Roman" pitchFamily="18" charset="0"/>
                <a:cs typeface="Times New Roman" pitchFamily="18" charset="0"/>
              </a:rPr>
              <a:t> </a:t>
            </a:r>
          </a:p>
        </p:txBody>
      </p:sp>
      <p:cxnSp>
        <p:nvCxnSpPr>
          <p:cNvPr id="32" name="31 Conector recto"/>
          <p:cNvCxnSpPr/>
          <p:nvPr/>
        </p:nvCxnSpPr>
        <p:spPr>
          <a:xfrm rot="10800000" flipV="1">
            <a:off x="1214438" y="5500688"/>
            <a:ext cx="500062" cy="28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32 CuadroTexto"/>
          <p:cNvSpPr txBox="1">
            <a:spLocks noChangeArrowheads="1"/>
          </p:cNvSpPr>
          <p:nvPr/>
        </p:nvSpPr>
        <p:spPr bwMode="auto">
          <a:xfrm>
            <a:off x="2714625" y="32178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4" name="33 CuadroTexto"/>
          <p:cNvSpPr txBox="1">
            <a:spLocks noChangeArrowheads="1"/>
          </p:cNvSpPr>
          <p:nvPr/>
        </p:nvSpPr>
        <p:spPr bwMode="auto">
          <a:xfrm>
            <a:off x="270033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5" name="34 CuadroTexto"/>
          <p:cNvSpPr txBox="1">
            <a:spLocks noChangeArrowheads="1"/>
          </p:cNvSpPr>
          <p:nvPr/>
        </p:nvSpPr>
        <p:spPr bwMode="auto">
          <a:xfrm>
            <a:off x="2714625" y="4289425"/>
            <a:ext cx="714375" cy="585788"/>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36" name="35 CuadroTexto"/>
          <p:cNvSpPr txBox="1">
            <a:spLocks noChangeArrowheads="1"/>
          </p:cNvSpPr>
          <p:nvPr/>
        </p:nvSpPr>
        <p:spPr bwMode="auto">
          <a:xfrm>
            <a:off x="2714625" y="4860925"/>
            <a:ext cx="714375" cy="585788"/>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4286250" y="3714750"/>
            <a:ext cx="2357438"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    .</a:t>
            </a:r>
            <a:r>
              <a:rPr lang="es-ES" b="1">
                <a:solidFill>
                  <a:srgbClr val="0070C0"/>
                </a:solidFill>
                <a:latin typeface="Times New Roman" pitchFamily="18" charset="0"/>
                <a:cs typeface="Times New Roman" pitchFamily="18" charset="0"/>
              </a:rPr>
              <a:t> </a:t>
            </a:r>
          </a:p>
        </p:txBody>
      </p:sp>
      <p:sp>
        <p:nvSpPr>
          <p:cNvPr id="38" name="37 CuadroTexto"/>
          <p:cNvSpPr txBox="1">
            <a:spLocks noChangeArrowheads="1"/>
          </p:cNvSpPr>
          <p:nvPr/>
        </p:nvSpPr>
        <p:spPr bwMode="auto">
          <a:xfrm>
            <a:off x="5643563" y="3887788"/>
            <a:ext cx="357187" cy="522287"/>
          </a:xfrm>
          <a:prstGeom prst="rect">
            <a:avLst/>
          </a:prstGeom>
          <a:noFill/>
          <a:ln w="9525">
            <a:noFill/>
            <a:miter lim="800000"/>
            <a:headEnd/>
            <a:tailEnd/>
          </a:ln>
        </p:spPr>
        <p:txBody>
          <a:bodyPr>
            <a:spAutoFit/>
          </a:bodyPr>
          <a:lstStyle/>
          <a:p>
            <a:r>
              <a:rPr lang="es-ES" sz="2800" b="1" i="1">
                <a:solidFill>
                  <a:srgbClr val="0070C0"/>
                </a:solidFill>
                <a:latin typeface="Times New Roman" pitchFamily="18" charset="0"/>
                <a:cs typeface="Times New Roman" pitchFamily="18" charset="0"/>
              </a:rPr>
              <a:t>=</a:t>
            </a:r>
            <a:endParaRPr lang="es-ES" sz="2800" b="1">
              <a:solidFill>
                <a:srgbClr val="0070C0"/>
              </a:solidFill>
              <a:latin typeface="Times New Roman" pitchFamily="18" charset="0"/>
              <a:cs typeface="Times New Roman" pitchFamily="18" charset="0"/>
            </a:endParaRPr>
          </a:p>
        </p:txBody>
      </p:sp>
      <p:sp>
        <p:nvSpPr>
          <p:cNvPr id="39" name="38 CuadroTexto"/>
          <p:cNvSpPr txBox="1">
            <a:spLocks noChangeArrowheads="1"/>
          </p:cNvSpPr>
          <p:nvPr/>
        </p:nvSpPr>
        <p:spPr bwMode="auto">
          <a:xfrm>
            <a:off x="6113463" y="3868738"/>
            <a:ext cx="785812" cy="523875"/>
          </a:xfrm>
          <a:prstGeom prst="rect">
            <a:avLst/>
          </a:prstGeom>
          <a:noFill/>
          <a:ln w="9525">
            <a:noFill/>
            <a:miter lim="800000"/>
            <a:headEnd/>
            <a:tailEnd/>
          </a:ln>
        </p:spPr>
        <p:txBody>
          <a:bodyPr>
            <a:spAutoFit/>
          </a:bodyPr>
          <a:lstStyle/>
          <a:p>
            <a:r>
              <a:rPr lang="es-ES" sz="2800" b="1" i="1">
                <a:solidFill>
                  <a:srgbClr val="0070C0"/>
                </a:solidFill>
                <a:latin typeface="Times New Roman" pitchFamily="18" charset="0"/>
                <a:cs typeface="Times New Roman" pitchFamily="18" charset="0"/>
              </a:rPr>
              <a:t>80</a:t>
            </a:r>
            <a:endParaRPr lang="es-ES" sz="2800" b="1">
              <a:solidFill>
                <a:srgbClr val="0070C0"/>
              </a:solidFill>
              <a:latin typeface="Times New Roman" pitchFamily="18" charset="0"/>
              <a:cs typeface="Times New Roman" pitchFamily="18" charset="0"/>
            </a:endParaRPr>
          </a:p>
        </p:txBody>
      </p:sp>
      <p:sp>
        <p:nvSpPr>
          <p:cNvPr id="40" name="39 Rectángulo"/>
          <p:cNvSpPr>
            <a:spLocks noChangeArrowheads="1"/>
          </p:cNvSpPr>
          <p:nvPr/>
        </p:nvSpPr>
        <p:spPr bwMode="auto">
          <a:xfrm>
            <a:off x="714375" y="2643188"/>
            <a:ext cx="1019175" cy="400050"/>
          </a:xfrm>
          <a:prstGeom prst="rect">
            <a:avLst/>
          </a:prstGeom>
          <a:noFill/>
          <a:ln w="9525">
            <a:noFill/>
            <a:miter lim="800000"/>
            <a:headEnd/>
            <a:tailEnd/>
          </a:ln>
        </p:spPr>
        <p:txBody>
          <a:bodyPr wrap="none">
            <a:spAutoFit/>
          </a:bodyPr>
          <a:lstStyle/>
          <a:p>
            <a:r>
              <a:rPr lang="es-ES" sz="2000">
                <a:solidFill>
                  <a:srgbClr val="000000"/>
                </a:solidFill>
                <a:latin typeface="Times New Roman" pitchFamily="18" charset="0"/>
                <a:cs typeface="Times New Roman" pitchFamily="18" charset="0"/>
              </a:rPr>
              <a:t>MCM =</a:t>
            </a:r>
            <a:endParaRPr lang="es-ES">
              <a:latin typeface="Constantia" pitchFamily="18" charset="0"/>
            </a:endParaRPr>
          </a:p>
        </p:txBody>
      </p:sp>
      <p:sp>
        <p:nvSpPr>
          <p:cNvPr id="47" name="46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MCM: mínimo común múltiplo</a:t>
            </a:r>
          </a:p>
        </p:txBody>
      </p:sp>
      <p:sp>
        <p:nvSpPr>
          <p:cNvPr id="12324" name="42 CuadroTexto"/>
          <p:cNvSpPr txBox="1">
            <a:spLocks noChangeArrowheads="1"/>
          </p:cNvSpPr>
          <p:nvPr/>
        </p:nvSpPr>
        <p:spPr bwMode="auto">
          <a:xfrm>
            <a:off x="214313" y="1643063"/>
            <a:ext cx="7572375" cy="400050"/>
          </a:xfrm>
          <a:prstGeom prst="rect">
            <a:avLst/>
          </a:prstGeom>
          <a:noFill/>
          <a:ln w="9525">
            <a:noFill/>
            <a:miter lim="800000"/>
            <a:headEnd/>
            <a:tailEnd/>
          </a:ln>
        </p:spPr>
        <p:txBody>
          <a:bodyPr>
            <a:spAutoFit/>
          </a:bodyPr>
          <a:lstStyle/>
          <a:p>
            <a:r>
              <a:rPr lang="es-ES" sz="2000" b="1">
                <a:latin typeface="Times New Roman" pitchFamily="18" charset="0"/>
                <a:cs typeface="Times New Roman" pitchFamily="18" charset="0"/>
              </a:rPr>
              <a:t>Ejemplo: Determinar el (MCM) de 16 y 20 </a:t>
            </a:r>
          </a:p>
        </p:txBody>
      </p:sp>
      <p:sp>
        <p:nvSpPr>
          <p:cNvPr id="45" name="44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MCM de dos o más números enteros es el menor número natural que es múltiplo de ellos</a:t>
            </a:r>
          </a:p>
        </p:txBody>
      </p:sp>
      <p:sp>
        <p:nvSpPr>
          <p:cNvPr id="41" name="40 CuadroTexto"/>
          <p:cNvSpPr txBox="1"/>
          <p:nvPr/>
        </p:nvSpPr>
        <p:spPr>
          <a:xfrm>
            <a:off x="0" y="2285992"/>
            <a:ext cx="3643306"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0 0 C 0.05382 -0.00878 0.10764 -0.01734 0.12952 -0.00208 C 0.15139 0.01318 0.13091 0.077 0.13108 0.0918 " pathEditMode="relative" ptsTypes="aaA">
                                      <p:cBhvr>
                                        <p:cTn id="9" dur="2000" fill="hold"/>
                                        <p:tgtEl>
                                          <p:spTgt spid="33"/>
                                        </p:tgtEl>
                                        <p:attrNameLst>
                                          <p:attrName>ppt_x</p:attrName>
                                          <p:attrName>ppt_y</p:attrName>
                                        </p:attrNameLst>
                                      </p:cBhvr>
                                    </p:animMotion>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5E-6 0.00416 C 0.07969 -0.04185 0.15955 -0.0874 0.19011 -0.08486 C 0.22084 -0.08185 0.18664 0.00254 0.18369 0.02242 " pathEditMode="relative" rAng="0" ptsTypes="aaA">
                                      <p:cBhvr>
                                        <p:cTn id="14" dur="2000" fill="hold"/>
                                        <p:tgtEl>
                                          <p:spTgt spid="34"/>
                                        </p:tgtEl>
                                        <p:attrNameLst>
                                          <p:attrName>ppt_x</p:attrName>
                                          <p:attrName>ppt_y</p:attrName>
                                        </p:attrNameLst>
                                      </p:cBhvr>
                                      <p:rCtr x="11000" y="-3700"/>
                                    </p:animMotion>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par>
                          <p:cTn id="17" fill="hold">
                            <p:stCondLst>
                              <p:cond delay="4000"/>
                            </p:stCondLst>
                            <p:childTnLst>
                              <p:par>
                                <p:cTn id="18" presetID="0" presetClass="path" presetSubtype="0" accel="50000" decel="50000" fill="hold" grpId="1" nodeType="afterEffect">
                                  <p:stCondLst>
                                    <p:cond delay="0"/>
                                  </p:stCondLst>
                                  <p:childTnLst>
                                    <p:animMotion origin="layout" path="M 2.5E-6 0.00047 C 0.08837 0.00948 0.17708 0.01896 0.21545 0.0081 C 0.25416 -0.00277 0.24219 -0.03283 0.23055 -0.06242 " pathEditMode="relative" rAng="0" ptsTypes="aaA">
                                      <p:cBhvr>
                                        <p:cTn id="19" dur="2000" fill="hold"/>
                                        <p:tgtEl>
                                          <p:spTgt spid="35"/>
                                        </p:tgtEl>
                                        <p:attrNameLst>
                                          <p:attrName>ppt_x</p:attrName>
                                          <p:attrName>ppt_y</p:attrName>
                                        </p:attrNameLst>
                                      </p:cBhvr>
                                      <p:rCtr x="12700" y="-2200"/>
                                    </p:animMotion>
                                  </p:childTnLst>
                                </p:cTn>
                              </p:par>
                              <p:par>
                                <p:cTn id="20" presetID="1"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2.5E-6 -0.00046 C 0.10677 0.00578 0.21371 0.01249 0.26094 -0.01202 C 0.30816 -0.0363 0.27882 -0.12301 0.28264 -0.14543 " pathEditMode="relative" rAng="0" ptsTypes="aaA">
                                      <p:cBhvr>
                                        <p:cTn id="24" dur="2000" fill="hold"/>
                                        <p:tgtEl>
                                          <p:spTgt spid="36"/>
                                        </p:tgtEl>
                                        <p:attrNameLst>
                                          <p:attrName>ppt_x</p:attrName>
                                          <p:attrName>ppt_y</p:attrName>
                                        </p:attrNameLst>
                                      </p:cBhvr>
                                      <p:rCtr x="15400" y="-6600"/>
                                    </p:animMotion>
                                  </p:childTnLst>
                                </p:cTn>
                              </p:par>
                            </p:childTnLst>
                          </p:cTn>
                        </p:par>
                        <p:par>
                          <p:cTn id="25" fill="hold">
                            <p:stCondLst>
                              <p:cond delay="8000"/>
                            </p:stCondLst>
                            <p:childTnLst>
                              <p:par>
                                <p:cTn id="26" presetID="1"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0"/>
                            </p:stCondLst>
                            <p:childTnLst>
                              <p:par>
                                <p:cTn id="38" presetID="0" presetClass="path" presetSubtype="0" accel="50000" decel="50000" fill="hold" grpId="1" nodeType="afterEffect">
                                  <p:stCondLst>
                                    <p:cond delay="0"/>
                                  </p:stCondLst>
                                  <p:childTnLst>
                                    <p:animMotion origin="layout" path="M 0 0 C 0.04236 -0.08278 0.08472 -0.16555 0.0033 -0.19653 C -0.07813 -0.22752 -0.40608 -0.18821 -0.48854 -0.18567 " pathEditMode="relative" ptsTypes="aaA">
                                      <p:cBhvr>
                                        <p:cTn id="39"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37" grpId="0"/>
      <p:bldP spid="38" grpId="0"/>
      <p:bldP spid="39" grpId="0"/>
      <p:bldP spid="39" grpId="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dirty="0">
                <a:latin typeface="Times New Roman" pitchFamily="18" charset="0"/>
                <a:cs typeface="Times New Roman" pitchFamily="18" charset="0"/>
              </a:rPr>
              <a:t>Ejemplo: Determinar el (MCD) de 16 y 20 </a:t>
            </a:r>
          </a:p>
        </p:txBody>
      </p:sp>
      <p:cxnSp>
        <p:nvCxnSpPr>
          <p:cNvPr id="21" name="20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2142331" y="3929857"/>
            <a:ext cx="100171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24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26" name="25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27" name="26 Llamada rectangular redondeada"/>
          <p:cNvSpPr/>
          <p:nvPr/>
        </p:nvSpPr>
        <p:spPr>
          <a:xfrm>
            <a:off x="4000500" y="3071813"/>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Determinar un número PRIMO que divida a los dos términos</a:t>
            </a:r>
          </a:p>
        </p:txBody>
      </p:sp>
      <p:sp>
        <p:nvSpPr>
          <p:cNvPr id="28" name="27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2" name="39 Grupo"/>
          <p:cNvGrpSpPr>
            <a:grpSpLocks/>
          </p:cNvGrpSpPr>
          <p:nvPr/>
        </p:nvGrpSpPr>
        <p:grpSpPr bwMode="auto">
          <a:xfrm>
            <a:off x="7286625" y="2928938"/>
            <a:ext cx="1428750" cy="2571750"/>
            <a:chOff x="7286644" y="2928934"/>
            <a:chExt cx="1428760" cy="2571768"/>
          </a:xfrm>
        </p:grpSpPr>
        <p:sp>
          <p:nvSpPr>
            <p:cNvPr id="30" name="29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31" name="30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32" name="31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34" name="33 CuadroTexto"/>
          <p:cNvSpPr txBox="1">
            <a:spLocks noChangeArrowheads="1"/>
          </p:cNvSpPr>
          <p:nvPr/>
        </p:nvSpPr>
        <p:spPr bwMode="auto">
          <a:xfrm>
            <a:off x="1265238" y="3243263"/>
            <a:ext cx="714375" cy="585787"/>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35" name="34 CuadroTexto"/>
          <p:cNvSpPr txBox="1">
            <a:spLocks noChangeArrowheads="1"/>
          </p:cNvSpPr>
          <p:nvPr/>
        </p:nvSpPr>
        <p:spPr bwMode="auto">
          <a:xfrm>
            <a:off x="1981200" y="3235325"/>
            <a:ext cx="714375" cy="585788"/>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36" name="35 CuadroTexto"/>
          <p:cNvSpPr txBox="1">
            <a:spLocks noChangeArrowheads="1"/>
          </p:cNvSpPr>
          <p:nvPr/>
        </p:nvSpPr>
        <p:spPr bwMode="auto">
          <a:xfrm>
            <a:off x="2717800"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4792663" y="3179763"/>
            <a:ext cx="1208087" cy="585787"/>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38" name="37 CuadroTexto"/>
          <p:cNvSpPr txBox="1">
            <a:spLocks noChangeArrowheads="1"/>
          </p:cNvSpPr>
          <p:nvPr/>
        </p:nvSpPr>
        <p:spPr bwMode="auto">
          <a:xfrm>
            <a:off x="5500688" y="32019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39" name="38 CuadroTexto"/>
          <p:cNvSpPr txBox="1">
            <a:spLocks noChangeArrowheads="1"/>
          </p:cNvSpPr>
          <p:nvPr/>
        </p:nvSpPr>
        <p:spPr bwMode="auto">
          <a:xfrm>
            <a:off x="4786313" y="3640138"/>
            <a:ext cx="1208087" cy="585787"/>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40" name="39 CuadroTexto"/>
          <p:cNvSpPr txBox="1">
            <a:spLocks noChangeArrowheads="1"/>
          </p:cNvSpPr>
          <p:nvPr/>
        </p:nvSpPr>
        <p:spPr bwMode="auto">
          <a:xfrm>
            <a:off x="5429250" y="364331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41" name="40 CuadroTexto"/>
          <p:cNvSpPr txBox="1">
            <a:spLocks noChangeArrowheads="1"/>
          </p:cNvSpPr>
          <p:nvPr/>
        </p:nvSpPr>
        <p:spPr bwMode="auto">
          <a:xfrm>
            <a:off x="2714625" y="32178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29" name="28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MCD de dos o más números enteros es el mayor número natural que es divisor de todos ellos</a:t>
            </a:r>
          </a:p>
        </p:txBody>
      </p:sp>
      <p:sp>
        <p:nvSpPr>
          <p:cNvPr id="42" name="41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MCD: máximo común divisor</a:t>
            </a:r>
          </a:p>
        </p:txBody>
      </p:sp>
      <p:sp>
        <p:nvSpPr>
          <p:cNvPr id="43" name="42 CuadroTexto"/>
          <p:cNvSpPr txBox="1"/>
          <p:nvPr/>
        </p:nvSpPr>
        <p:spPr>
          <a:xfrm>
            <a:off x="0" y="2285992"/>
            <a:ext cx="4214810" cy="36933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extLst>
      <p:ext uri="{BB962C8B-B14F-4D97-AF65-F5344CB8AC3E}">
        <p14:creationId xmlns:p14="http://schemas.microsoft.com/office/powerpoint/2010/main" val="4180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20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par>
                                <p:cTn id="24" presetID="5" presetClass="entr" presetSubtype="1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heckerboard(across)">
                                      <p:cBhvr>
                                        <p:cTn id="26" dur="500"/>
                                        <p:tgtEl>
                                          <p:spTgt spid="22"/>
                                        </p:tgtEl>
                                      </p:cBhvr>
                                    </p:animEffec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20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0"/>
                            </p:stCondLst>
                            <p:childTnLst>
                              <p:par>
                                <p:cTn id="46" presetID="1" presetClass="exit" presetSubtype="0" fill="hold" nodeType="afterEffect">
                                  <p:stCondLst>
                                    <p:cond delay="150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63" presetClass="path" presetSubtype="0" accel="50000" decel="50000" fill="hold" grpId="1" nodeType="withEffect">
                                  <p:stCondLst>
                                    <p:cond delay="0"/>
                                  </p:stCondLst>
                                  <p:childTnLst>
                                    <p:animMotion origin="layout" path="M -8.33333E-7 -1.85185E-6 L 0.33472 -0.00602 " pathEditMode="relative" rAng="0" ptsTypes="AA">
                                      <p:cBhvr>
                                        <p:cTn id="55" dur="2000" fill="hold"/>
                                        <p:tgtEl>
                                          <p:spTgt spid="34"/>
                                        </p:tgtEl>
                                        <p:attrNameLst>
                                          <p:attrName>ppt_x</p:attrName>
                                          <p:attrName>ppt_y</p:attrName>
                                        </p:attrNameLst>
                                      </p:cBhvr>
                                      <p:rCtr x="16700" y="-300"/>
                                    </p:animMotion>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4.72222E-6 -2.59259E-6 L 0.24046 -0.00347 " pathEditMode="relative" rAng="0" ptsTypes="AA">
                                      <p:cBhvr>
                                        <p:cTn id="60" dur="2000" fill="hold"/>
                                        <p:tgtEl>
                                          <p:spTgt spid="36"/>
                                        </p:tgtEl>
                                        <p:attrNameLst>
                                          <p:attrName>ppt_x</p:attrName>
                                          <p:attrName>ppt_y</p:attrName>
                                        </p:attrNameLst>
                                      </p:cBhvr>
                                      <p:rCtr x="12000" y="-200"/>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2" nodeType="click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 0 L -0.45677 0.07361 " pathEditMode="relative" ptsTypes="AA">
                                      <p:cBhvr>
                                        <p:cTn id="74" dur="2000" fill="hold"/>
                                        <p:tgtEl>
                                          <p:spTgt spid="3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0156 0.00347 L 0.25364 0.06273 " pathEditMode="relative" rAng="0" ptsTypes="AA">
                                      <p:cBhvr>
                                        <p:cTn id="78" dur="2000" fill="hold"/>
                                        <p:tgtEl>
                                          <p:spTgt spid="35"/>
                                        </p:tgtEl>
                                        <p:attrNameLst>
                                          <p:attrName>ppt_x</p:attrName>
                                          <p:attrName>ppt_y</p:attrName>
                                        </p:attrNameLst>
                                      </p:cBhvr>
                                      <p:rCtr x="12600" y="3000"/>
                                    </p:animMotion>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2.5E-6 4.44444E-6 L 0.24184 0.06342 " pathEditMode="relative" rAng="0" ptsTypes="AA">
                                      <p:cBhvr>
                                        <p:cTn id="83" dur="2000" fill="hold"/>
                                        <p:tgtEl>
                                          <p:spTgt spid="41"/>
                                        </p:tgtEl>
                                        <p:attrNameLst>
                                          <p:attrName>ppt_x</p:attrName>
                                          <p:attrName>ppt_y</p:attrName>
                                        </p:attrNameLst>
                                      </p:cBhvr>
                                      <p:rCtr x="12100" y="3200"/>
                                    </p:animMotion>
                                  </p:childTnLst>
                                </p:cTn>
                              </p:par>
                            </p:childTnLst>
                          </p:cTn>
                        </p:par>
                        <p:par>
                          <p:cTn id="84" fill="hold">
                            <p:stCondLst>
                              <p:cond delay="4000"/>
                            </p:stCondLst>
                            <p:childTnLst>
                              <p:par>
                                <p:cTn id="85" presetID="1" presetClass="exit" presetSubtype="0" fill="hold" grpId="2" nodeType="afterEffect">
                                  <p:stCondLst>
                                    <p:cond delay="0"/>
                                  </p:stCondLst>
                                  <p:childTnLst>
                                    <p:set>
                                      <p:cBhvr>
                                        <p:cTn id="86" dur="1" fill="hold">
                                          <p:stCondLst>
                                            <p:cond delay="0"/>
                                          </p:stCondLst>
                                        </p:cTn>
                                        <p:tgtEl>
                                          <p:spTgt spid="41"/>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par>
                          <p:cTn id="89" fill="hold">
                            <p:stCondLst>
                              <p:cond delay="40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1" nodeType="clickEffect">
                                  <p:stCondLst>
                                    <p:cond delay="0"/>
                                  </p:stCondLst>
                                  <p:childTnLst>
                                    <p:animMotion origin="layout" path="M -2.5E-6 -2.59259E-6 L -0.38264 0.00926 " pathEditMode="relative" rAng="0" ptsTypes="AA">
                                      <p:cBhvr>
                                        <p:cTn id="95" dur="2000" fill="hold"/>
                                        <p:tgtEl>
                                          <p:spTgt spid="40"/>
                                        </p:tgtEl>
                                        <p:attrNameLst>
                                          <p:attrName>ppt_x</p:attrName>
                                          <p:attrName>ppt_y</p:attrName>
                                        </p:attrNameLst>
                                      </p:cBhvr>
                                      <p:rCtr x="-1910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P spid="34" grpId="0"/>
      <p:bldP spid="34" grpId="1"/>
      <p:bldP spid="35" grpId="0"/>
      <p:bldP spid="35" grpId="1"/>
      <p:bldP spid="36" grpId="0"/>
      <p:bldP spid="36" grpId="1"/>
      <p:bldP spid="36" grpId="2"/>
      <p:bldP spid="37" grpId="0"/>
      <p:bldP spid="38" grpId="0"/>
      <p:bldP spid="38" grpId="1"/>
      <p:bldP spid="39" grpId="0"/>
      <p:bldP spid="40" grpId="0"/>
      <p:bldP spid="40" grpId="1"/>
      <p:bldP spid="41" grpId="0"/>
      <p:bldP spid="41" grpId="1"/>
      <p:bldP spid="41" grpId="2"/>
      <p:bldP spid="29"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857375" y="4214813"/>
            <a:ext cx="1571625" cy="0"/>
          </a:xfrm>
          <a:prstGeom prst="line">
            <a:avLst/>
          </a:prstGeom>
        </p:spPr>
        <p:style>
          <a:lnRef idx="1">
            <a:schemeClr val="accent1"/>
          </a:lnRef>
          <a:fillRef idx="0">
            <a:schemeClr val="accent1"/>
          </a:fillRef>
          <a:effectRef idx="0">
            <a:schemeClr val="accent1"/>
          </a:effectRef>
          <a:fontRef idx="minor">
            <a:schemeClr val="tx1"/>
          </a:fontRef>
        </p:style>
      </p:cxnSp>
      <p:sp>
        <p:nvSpPr>
          <p:cNvPr id="9220"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9221"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8" name="17 Llamada rectangular redondeada"/>
          <p:cNvSpPr/>
          <p:nvPr/>
        </p:nvSpPr>
        <p:spPr>
          <a:xfrm>
            <a:off x="3857625" y="3643313"/>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Determinar un número PRIMO que divida a los dos términos</a:t>
            </a:r>
          </a:p>
        </p:txBody>
      </p:sp>
      <p:sp>
        <p:nvSpPr>
          <p:cNvPr id="9223"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9224" name="21 Grupo"/>
          <p:cNvGrpSpPr>
            <a:grpSpLocks/>
          </p:cNvGrpSpPr>
          <p:nvPr/>
        </p:nvGrpSpPr>
        <p:grpSpPr bwMode="auto">
          <a:xfrm>
            <a:off x="7286625" y="2928938"/>
            <a:ext cx="1428750" cy="2571750"/>
            <a:chOff x="7286644" y="2928934"/>
            <a:chExt cx="1428760" cy="2571768"/>
          </a:xfrm>
        </p:grpSpPr>
        <p:sp>
          <p:nvSpPr>
            <p:cNvPr id="21" name="20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22" name="21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3" name="22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25" name="24 CuadroTexto"/>
          <p:cNvSpPr txBox="1">
            <a:spLocks noChangeArrowheads="1"/>
          </p:cNvSpPr>
          <p:nvPr/>
        </p:nvSpPr>
        <p:spPr bwMode="auto">
          <a:xfrm>
            <a:off x="4786313" y="3500438"/>
            <a:ext cx="1208087" cy="584200"/>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6" name="25 CuadroTexto"/>
          <p:cNvSpPr txBox="1">
            <a:spLocks noChangeArrowheads="1"/>
          </p:cNvSpPr>
          <p:nvPr/>
        </p:nvSpPr>
        <p:spPr bwMode="auto">
          <a:xfrm>
            <a:off x="5494338" y="3521075"/>
            <a:ext cx="714375" cy="585788"/>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27" name="26 CuadroTexto"/>
          <p:cNvSpPr txBox="1">
            <a:spLocks noChangeArrowheads="1"/>
          </p:cNvSpPr>
          <p:nvPr/>
        </p:nvSpPr>
        <p:spPr bwMode="auto">
          <a:xfrm>
            <a:off x="4779963" y="3960813"/>
            <a:ext cx="1209675" cy="584200"/>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8" name="27 CuadroTexto"/>
          <p:cNvSpPr txBox="1">
            <a:spLocks noChangeArrowheads="1"/>
          </p:cNvSpPr>
          <p:nvPr/>
        </p:nvSpPr>
        <p:spPr bwMode="auto">
          <a:xfrm>
            <a:off x="5422900" y="39639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9229" name="35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9230" name="36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31" name="30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2" name="31 CuadroTexto"/>
          <p:cNvSpPr txBox="1">
            <a:spLocks noChangeArrowheads="1"/>
          </p:cNvSpPr>
          <p:nvPr/>
        </p:nvSpPr>
        <p:spPr bwMode="auto">
          <a:xfrm>
            <a:off x="132238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33" name="32 CuadroTexto"/>
          <p:cNvSpPr txBox="1">
            <a:spLocks noChangeArrowheads="1"/>
          </p:cNvSpPr>
          <p:nvPr/>
        </p:nvSpPr>
        <p:spPr bwMode="auto">
          <a:xfrm>
            <a:off x="192563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34" name="33 CuadroTexto"/>
          <p:cNvSpPr txBox="1">
            <a:spLocks noChangeArrowheads="1"/>
          </p:cNvSpPr>
          <p:nvPr/>
        </p:nvSpPr>
        <p:spPr bwMode="auto">
          <a:xfrm>
            <a:off x="2709863"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5" name="34 CuadroTexto"/>
          <p:cNvSpPr txBox="1">
            <a:spLocks noChangeArrowheads="1"/>
          </p:cNvSpPr>
          <p:nvPr/>
        </p:nvSpPr>
        <p:spPr bwMode="auto">
          <a:xfrm>
            <a:off x="270668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49" name="48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MCD: máximo común divisor</a:t>
            </a:r>
          </a:p>
        </p:txBody>
      </p:sp>
      <p:sp>
        <p:nvSpPr>
          <p:cNvPr id="9243" name="35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dirty="0">
                <a:latin typeface="Times New Roman" pitchFamily="18" charset="0"/>
                <a:cs typeface="Times New Roman" pitchFamily="18" charset="0"/>
              </a:rPr>
              <a:t>Ejemplo: Determinar el (MCD) de 16 y 20 </a:t>
            </a:r>
          </a:p>
        </p:txBody>
      </p:sp>
      <p:sp>
        <p:nvSpPr>
          <p:cNvPr id="37" name="36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MCD de dos o más números enteros es el mayor número natural que es divisor de todos ellos</a:t>
            </a:r>
          </a:p>
        </p:txBody>
      </p:sp>
      <p:sp>
        <p:nvSpPr>
          <p:cNvPr id="38" name="37 CuadroTexto"/>
          <p:cNvSpPr txBox="1"/>
          <p:nvPr/>
        </p:nvSpPr>
        <p:spPr>
          <a:xfrm>
            <a:off x="0" y="2344739"/>
            <a:ext cx="3571868"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extLst>
      <p:ext uri="{BB962C8B-B14F-4D97-AF65-F5344CB8AC3E}">
        <p14:creationId xmlns:p14="http://schemas.microsoft.com/office/powerpoint/2010/main" val="303548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150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0" presetClass="path" presetSubtype="0" accel="50000" decel="50000" fill="hold" grpId="1" nodeType="withEffect">
                                  <p:stCondLst>
                                    <p:cond delay="0"/>
                                  </p:stCondLst>
                                  <p:childTnLst>
                                    <p:animMotion origin="layout" path="M -5.55556E-7 4.68208E-6 L 0.33924 -0.02683 " pathEditMode="relative" rAng="0" ptsTypes="AA">
                                      <p:cBhvr>
                                        <p:cTn id="15" dur="2000" fill="hold"/>
                                        <p:tgtEl>
                                          <p:spTgt spid="32"/>
                                        </p:tgtEl>
                                        <p:attrNameLst>
                                          <p:attrName>ppt_x</p:attrName>
                                          <p:attrName>ppt_y</p:attrName>
                                        </p:attrNameLst>
                                      </p:cBhvr>
                                      <p:rCtr x="17000" y="-1300"/>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2.22222E-6 7.51445E-7 L 0.24011 -0.02821 " pathEditMode="relative" rAng="0" ptsTypes="AA">
                                      <p:cBhvr>
                                        <p:cTn id="20" dur="2000" fill="hold"/>
                                        <p:tgtEl>
                                          <p:spTgt spid="34"/>
                                        </p:tgtEl>
                                        <p:attrNameLst>
                                          <p:attrName>ppt_x</p:attrName>
                                          <p:attrName>ppt_y</p:attrName>
                                        </p:attrNameLst>
                                      </p:cBhvr>
                                      <p:rCtr x="12000" y="-1400"/>
                                    </p:animMotion>
                                  </p:childTnLst>
                                </p:cTn>
                              </p:par>
                            </p:childTnLst>
                          </p:cTn>
                        </p:par>
                        <p:par>
                          <p:cTn id="21" fill="hold">
                            <p:stCondLst>
                              <p:cond delay="4000"/>
                            </p:stCondLst>
                            <p:childTnLst>
                              <p:par>
                                <p:cTn id="22" presetID="1" presetClass="exit" presetSubtype="0" fill="hold" grpId="2" nodeType="afterEffect">
                                  <p:stCondLst>
                                    <p:cond delay="0"/>
                                  </p:stCondLst>
                                  <p:childTnLst>
                                    <p:set>
                                      <p:cBhvr>
                                        <p:cTn id="23" dur="1" fill="hold">
                                          <p:stCondLst>
                                            <p:cond delay="0"/>
                                          </p:stCondLst>
                                        </p:cTn>
                                        <p:tgtEl>
                                          <p:spTgt spid="34"/>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5.55556E-7 4.27746E-6 L -0.46285 0.1119 " pathEditMode="relative" rAng="0" ptsTypes="AA">
                                      <p:cBhvr>
                                        <p:cTn id="32" dur="2000" fill="hold"/>
                                        <p:tgtEl>
                                          <p:spTgt spid="26"/>
                                        </p:tgtEl>
                                        <p:attrNameLst>
                                          <p:attrName>ppt_x</p:attrName>
                                          <p:attrName>ppt_y</p:attrName>
                                        </p:attrNameLst>
                                      </p:cBhvr>
                                      <p:rCtr x="-23100" y="5600"/>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2.77778E-6 4.68208E-6 L 0.25868 0.04277 " pathEditMode="relative" rAng="0" ptsTypes="AA">
                                      <p:cBhvr>
                                        <p:cTn id="38" dur="2000" fill="hold"/>
                                        <p:tgtEl>
                                          <p:spTgt spid="33"/>
                                        </p:tgtEl>
                                        <p:attrNameLst>
                                          <p:attrName>ppt_x</p:attrName>
                                          <p:attrName>ppt_y</p:attrName>
                                        </p:attrNameLst>
                                      </p:cBhvr>
                                      <p:rCtr x="12900" y="2100"/>
                                    </p:animMotion>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0" presetClass="path" presetSubtype="0" accel="50000" decel="50000" fill="hold" grpId="1" nodeType="withEffect">
                                  <p:stCondLst>
                                    <p:cond delay="0"/>
                                  </p:stCondLst>
                                  <p:childTnLst>
                                    <p:animMotion origin="layout" path="M 5.55556E-7 -2.89017E-6 L 0.24375 0.0437 " pathEditMode="relative" rAng="0" ptsTypes="AA">
                                      <p:cBhvr>
                                        <p:cTn id="43" dur="2000" fill="hold"/>
                                        <p:tgtEl>
                                          <p:spTgt spid="35"/>
                                        </p:tgtEl>
                                        <p:attrNameLst>
                                          <p:attrName>ppt_x</p:attrName>
                                          <p:attrName>ppt_y</p:attrName>
                                        </p:attrNameLst>
                                      </p:cBhvr>
                                      <p:rCtr x="12200" y="2200"/>
                                    </p:animMotion>
                                  </p:childTnLst>
                                </p:cTn>
                              </p:par>
                            </p:childTnLst>
                          </p:cTn>
                        </p:par>
                        <p:par>
                          <p:cTn id="44" fill="hold">
                            <p:stCondLst>
                              <p:cond delay="4000"/>
                            </p:stCondLst>
                            <p:childTnLst>
                              <p:par>
                                <p:cTn id="45" presetID="1" presetClass="exit" presetSubtype="0" fill="hold" grpId="2" nodeType="after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4.16667E-6 2.31214E-6 L -0.39375 0.04855 " pathEditMode="relative" rAng="0" ptsTypes="AA">
                                      <p:cBhvr>
                                        <p:cTn id="55" dur="2000" fill="hold"/>
                                        <p:tgtEl>
                                          <p:spTgt spid="28"/>
                                        </p:tgtEl>
                                        <p:attrNameLst>
                                          <p:attrName>ppt_x</p:attrName>
                                          <p:attrName>ppt_y</p:attrName>
                                        </p:attrNameLst>
                                      </p:cBhvr>
                                      <p:rCtr x="-19700" y="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28" grpId="0"/>
      <p:bldP spid="28" grpId="1"/>
      <p:bldP spid="31" grpId="0"/>
      <p:bldP spid="32" grpId="0"/>
      <p:bldP spid="32" grpId="1"/>
      <p:bldP spid="33" grpId="0"/>
      <p:bldP spid="34" grpId="0"/>
      <p:bldP spid="34" grpId="1"/>
      <p:bldP spid="34" grpId="2"/>
      <p:bldP spid="35" grpId="0"/>
      <p:bldP spid="35" grpId="1"/>
      <p:bldP spid="3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857375" y="4214813"/>
            <a:ext cx="1571625" cy="0"/>
          </a:xfrm>
          <a:prstGeom prst="line">
            <a:avLst/>
          </a:prstGeom>
        </p:spPr>
        <p:style>
          <a:lnRef idx="1">
            <a:schemeClr val="accent1"/>
          </a:lnRef>
          <a:fillRef idx="0">
            <a:schemeClr val="accent1"/>
          </a:fillRef>
          <a:effectRef idx="0">
            <a:schemeClr val="accent1"/>
          </a:effectRef>
          <a:fontRef idx="minor">
            <a:schemeClr val="tx1"/>
          </a:fontRef>
        </p:style>
      </p:cxnSp>
      <p:sp>
        <p:nvSpPr>
          <p:cNvPr id="10244"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10245"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8" name="17 Llamada rectangular redondeada"/>
          <p:cNvSpPr/>
          <p:nvPr/>
        </p:nvSpPr>
        <p:spPr>
          <a:xfrm>
            <a:off x="3857625" y="4143375"/>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No hay  un número PRIMO que divida a los dos términos</a:t>
            </a:r>
          </a:p>
        </p:txBody>
      </p:sp>
      <p:sp>
        <p:nvSpPr>
          <p:cNvPr id="10247"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10248" name="21 Grupo"/>
          <p:cNvGrpSpPr>
            <a:grpSpLocks/>
          </p:cNvGrpSpPr>
          <p:nvPr/>
        </p:nvGrpSpPr>
        <p:grpSpPr bwMode="auto">
          <a:xfrm>
            <a:off x="7286625" y="2928938"/>
            <a:ext cx="1428750" cy="2571750"/>
            <a:chOff x="7286644" y="2928934"/>
            <a:chExt cx="1428760" cy="2571768"/>
          </a:xfrm>
        </p:grpSpPr>
        <p:sp>
          <p:nvSpPr>
            <p:cNvPr id="21" name="20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22" name="21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3" name="22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10253" name="30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10254" name="31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10255" name="32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0256" name="39 CuadroTexto"/>
          <p:cNvSpPr txBox="1">
            <a:spLocks noChangeArrowheads="1"/>
          </p:cNvSpPr>
          <p:nvPr/>
        </p:nvSpPr>
        <p:spPr bwMode="auto">
          <a:xfrm>
            <a:off x="1263650"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0257" name="40 CuadroTexto"/>
          <p:cNvSpPr txBox="1">
            <a:spLocks noChangeArrowheads="1"/>
          </p:cNvSpPr>
          <p:nvPr/>
        </p:nvSpPr>
        <p:spPr bwMode="auto">
          <a:xfrm>
            <a:off x="1928813"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1835150"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44" name="4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MCD: máximo común divisor</a:t>
            </a:r>
          </a:p>
        </p:txBody>
      </p:sp>
      <p:sp>
        <p:nvSpPr>
          <p:cNvPr id="10272" name="47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dirty="0">
                <a:latin typeface="Times New Roman" pitchFamily="18" charset="0"/>
                <a:cs typeface="Times New Roman" pitchFamily="18" charset="0"/>
              </a:rPr>
              <a:t>Ejemplo: Determinar el (MCD) de 16 y 20 </a:t>
            </a:r>
          </a:p>
        </p:txBody>
      </p:sp>
      <p:sp>
        <p:nvSpPr>
          <p:cNvPr id="49" name="48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MCD de dos o más números enteros es el mayor número natural que es divisor de todos ellos</a:t>
            </a:r>
          </a:p>
        </p:txBody>
      </p:sp>
      <p:sp>
        <p:nvSpPr>
          <p:cNvPr id="50" name="49 CuadroTexto"/>
          <p:cNvSpPr txBox="1"/>
          <p:nvPr/>
        </p:nvSpPr>
        <p:spPr>
          <a:xfrm>
            <a:off x="0" y="2344739"/>
            <a:ext cx="3643306"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extLst>
      <p:ext uri="{BB962C8B-B14F-4D97-AF65-F5344CB8AC3E}">
        <p14:creationId xmlns:p14="http://schemas.microsoft.com/office/powerpoint/2010/main" val="385482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H="1">
            <a:off x="2643187" y="3429000"/>
            <a:ext cx="1" cy="1457327"/>
          </a:xfrm>
          <a:prstGeom prst="line">
            <a:avLst/>
          </a:prstGeom>
        </p:spPr>
        <p:style>
          <a:lnRef idx="1">
            <a:schemeClr val="accent1"/>
          </a:lnRef>
          <a:fillRef idx="0">
            <a:schemeClr val="accent1"/>
          </a:fillRef>
          <a:effectRef idx="0">
            <a:schemeClr val="accent1"/>
          </a:effectRef>
          <a:fontRef idx="minor">
            <a:schemeClr val="tx1"/>
          </a:fontRef>
        </p:style>
      </p:cxnSp>
      <p:sp>
        <p:nvSpPr>
          <p:cNvPr id="12292"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12293"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2294"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2295" name="26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12296" name="27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12297" name="28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2299" name="30 CuadroTexto"/>
          <p:cNvSpPr txBox="1">
            <a:spLocks noChangeArrowheads="1"/>
          </p:cNvSpPr>
          <p:nvPr/>
        </p:nvSpPr>
        <p:spPr bwMode="auto">
          <a:xfrm>
            <a:off x="1263650"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2300" name="31 CuadroTexto"/>
          <p:cNvSpPr txBox="1">
            <a:spLocks noChangeArrowheads="1"/>
          </p:cNvSpPr>
          <p:nvPr/>
        </p:nvSpPr>
        <p:spPr bwMode="auto">
          <a:xfrm>
            <a:off x="1928813"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12302" name="33 CuadroTexto"/>
          <p:cNvSpPr txBox="1">
            <a:spLocks noChangeArrowheads="1"/>
          </p:cNvSpPr>
          <p:nvPr/>
        </p:nvSpPr>
        <p:spPr bwMode="auto">
          <a:xfrm>
            <a:off x="1255713" y="42830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2304" name="35 CuadroTexto"/>
          <p:cNvSpPr txBox="1">
            <a:spLocks noChangeArrowheads="1"/>
          </p:cNvSpPr>
          <p:nvPr/>
        </p:nvSpPr>
        <p:spPr bwMode="auto">
          <a:xfrm>
            <a:off x="1835150"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33" name="32 CuadroTexto"/>
          <p:cNvSpPr txBox="1">
            <a:spLocks noChangeArrowheads="1"/>
          </p:cNvSpPr>
          <p:nvPr/>
        </p:nvSpPr>
        <p:spPr bwMode="auto">
          <a:xfrm>
            <a:off x="2714625" y="32178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4" name="33 CuadroTexto"/>
          <p:cNvSpPr txBox="1">
            <a:spLocks noChangeArrowheads="1"/>
          </p:cNvSpPr>
          <p:nvPr/>
        </p:nvSpPr>
        <p:spPr bwMode="auto">
          <a:xfrm>
            <a:off x="270033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4286250" y="3714750"/>
            <a:ext cx="2357438" cy="584200"/>
          </a:xfrm>
          <a:prstGeom prst="rect">
            <a:avLst/>
          </a:prstGeom>
          <a:noFill/>
          <a:ln w="9525">
            <a:noFill/>
            <a:miter lim="800000"/>
            <a:headEnd/>
            <a:tailEnd/>
          </a:ln>
        </p:spPr>
        <p:txBody>
          <a:bodyPr>
            <a:spAutoFit/>
          </a:bodyPr>
          <a:lstStyle/>
          <a:p>
            <a:r>
              <a:rPr lang="es-ES" sz="3200" b="1" i="1" dirty="0">
                <a:solidFill>
                  <a:srgbClr val="0070C0"/>
                </a:solidFill>
                <a:latin typeface="Times New Roman" pitchFamily="18" charset="0"/>
                <a:cs typeface="Times New Roman" pitchFamily="18" charset="0"/>
              </a:rPr>
              <a:t>.    </a:t>
            </a:r>
            <a:endParaRPr lang="es-ES" b="1" dirty="0">
              <a:solidFill>
                <a:srgbClr val="0070C0"/>
              </a:solidFill>
              <a:latin typeface="Times New Roman" pitchFamily="18" charset="0"/>
              <a:cs typeface="Times New Roman" pitchFamily="18" charset="0"/>
            </a:endParaRPr>
          </a:p>
        </p:txBody>
      </p:sp>
      <p:sp>
        <p:nvSpPr>
          <p:cNvPr id="38" name="37 CuadroTexto"/>
          <p:cNvSpPr txBox="1">
            <a:spLocks noChangeArrowheads="1"/>
          </p:cNvSpPr>
          <p:nvPr/>
        </p:nvSpPr>
        <p:spPr bwMode="auto">
          <a:xfrm>
            <a:off x="4932040" y="3887788"/>
            <a:ext cx="357187" cy="522287"/>
          </a:xfrm>
          <a:prstGeom prst="rect">
            <a:avLst/>
          </a:prstGeom>
          <a:noFill/>
          <a:ln w="9525">
            <a:noFill/>
            <a:miter lim="800000"/>
            <a:headEnd/>
            <a:tailEnd/>
          </a:ln>
        </p:spPr>
        <p:txBody>
          <a:bodyPr>
            <a:spAutoFit/>
          </a:bodyPr>
          <a:lstStyle/>
          <a:p>
            <a:r>
              <a:rPr lang="es-ES" sz="2800" b="1" i="1">
                <a:solidFill>
                  <a:srgbClr val="0070C0"/>
                </a:solidFill>
                <a:latin typeface="Times New Roman" pitchFamily="18" charset="0"/>
                <a:cs typeface="Times New Roman" pitchFamily="18" charset="0"/>
              </a:rPr>
              <a:t>=</a:t>
            </a:r>
            <a:endParaRPr lang="es-ES" sz="2800" b="1">
              <a:solidFill>
                <a:srgbClr val="0070C0"/>
              </a:solidFill>
              <a:latin typeface="Times New Roman" pitchFamily="18" charset="0"/>
              <a:cs typeface="Times New Roman" pitchFamily="18" charset="0"/>
            </a:endParaRPr>
          </a:p>
        </p:txBody>
      </p:sp>
      <p:sp>
        <p:nvSpPr>
          <p:cNvPr id="39" name="38 CuadroTexto"/>
          <p:cNvSpPr txBox="1">
            <a:spLocks noChangeArrowheads="1"/>
          </p:cNvSpPr>
          <p:nvPr/>
        </p:nvSpPr>
        <p:spPr bwMode="auto">
          <a:xfrm>
            <a:off x="5436096" y="3868738"/>
            <a:ext cx="785812" cy="523875"/>
          </a:xfrm>
          <a:prstGeom prst="rect">
            <a:avLst/>
          </a:prstGeom>
          <a:noFill/>
          <a:ln w="9525">
            <a:noFill/>
            <a:miter lim="800000"/>
            <a:headEnd/>
            <a:tailEnd/>
          </a:ln>
        </p:spPr>
        <p:txBody>
          <a:bodyPr>
            <a:spAutoFit/>
          </a:bodyPr>
          <a:lstStyle/>
          <a:p>
            <a:r>
              <a:rPr lang="es-ES" sz="2800" b="1" i="1" dirty="0">
                <a:solidFill>
                  <a:srgbClr val="0070C0"/>
                </a:solidFill>
                <a:latin typeface="Times New Roman" pitchFamily="18" charset="0"/>
                <a:cs typeface="Times New Roman" pitchFamily="18" charset="0"/>
              </a:rPr>
              <a:t>4</a:t>
            </a:r>
            <a:endParaRPr lang="es-ES" sz="2800" b="1" dirty="0">
              <a:solidFill>
                <a:srgbClr val="0070C0"/>
              </a:solidFill>
              <a:latin typeface="Times New Roman" pitchFamily="18" charset="0"/>
              <a:cs typeface="Times New Roman" pitchFamily="18" charset="0"/>
            </a:endParaRPr>
          </a:p>
        </p:txBody>
      </p:sp>
      <p:sp>
        <p:nvSpPr>
          <p:cNvPr id="40" name="39 Rectángulo"/>
          <p:cNvSpPr>
            <a:spLocks noChangeArrowheads="1"/>
          </p:cNvSpPr>
          <p:nvPr/>
        </p:nvSpPr>
        <p:spPr bwMode="auto">
          <a:xfrm>
            <a:off x="714375" y="2643188"/>
            <a:ext cx="978153" cy="400110"/>
          </a:xfrm>
          <a:prstGeom prst="rect">
            <a:avLst/>
          </a:prstGeom>
          <a:noFill/>
          <a:ln w="9525">
            <a:noFill/>
            <a:miter lim="800000"/>
            <a:headEnd/>
            <a:tailEnd/>
          </a:ln>
        </p:spPr>
        <p:txBody>
          <a:bodyPr wrap="none">
            <a:spAutoFit/>
          </a:bodyPr>
          <a:lstStyle/>
          <a:p>
            <a:r>
              <a:rPr lang="es-ES" sz="2000" dirty="0">
                <a:solidFill>
                  <a:srgbClr val="000000"/>
                </a:solidFill>
                <a:latin typeface="Times New Roman" pitchFamily="18" charset="0"/>
                <a:cs typeface="Times New Roman" pitchFamily="18" charset="0"/>
              </a:rPr>
              <a:t>MCD =</a:t>
            </a:r>
            <a:endParaRPr lang="es-ES" dirty="0">
              <a:latin typeface="Constantia" pitchFamily="18" charset="0"/>
            </a:endParaRPr>
          </a:p>
        </p:txBody>
      </p:sp>
      <p:sp>
        <p:nvSpPr>
          <p:cNvPr id="47" name="46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MCD: máximo común divisor</a:t>
            </a:r>
          </a:p>
        </p:txBody>
      </p:sp>
      <p:sp>
        <p:nvSpPr>
          <p:cNvPr id="12324" name="42 CuadroTexto"/>
          <p:cNvSpPr txBox="1">
            <a:spLocks noChangeArrowheads="1"/>
          </p:cNvSpPr>
          <p:nvPr/>
        </p:nvSpPr>
        <p:spPr bwMode="auto">
          <a:xfrm>
            <a:off x="214313" y="1643063"/>
            <a:ext cx="7572375" cy="400050"/>
          </a:xfrm>
          <a:prstGeom prst="rect">
            <a:avLst/>
          </a:prstGeom>
          <a:noFill/>
          <a:ln w="9525">
            <a:noFill/>
            <a:miter lim="800000"/>
            <a:headEnd/>
            <a:tailEnd/>
          </a:ln>
        </p:spPr>
        <p:txBody>
          <a:bodyPr>
            <a:spAutoFit/>
          </a:bodyPr>
          <a:lstStyle/>
          <a:p>
            <a:r>
              <a:rPr lang="es-ES" sz="2000" b="1" dirty="0">
                <a:latin typeface="Times New Roman" pitchFamily="18" charset="0"/>
                <a:cs typeface="Times New Roman" pitchFamily="18" charset="0"/>
              </a:rPr>
              <a:t>Ejemplo: Determinar el (MCD) de 16 y 20 </a:t>
            </a:r>
          </a:p>
        </p:txBody>
      </p:sp>
      <p:sp>
        <p:nvSpPr>
          <p:cNvPr id="45" name="44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MCD de dos o más números enteros es el mayor número natural que es divisor de todos ellos</a:t>
            </a:r>
          </a:p>
        </p:txBody>
      </p:sp>
      <p:sp>
        <p:nvSpPr>
          <p:cNvPr id="41" name="40 CuadroTexto"/>
          <p:cNvSpPr txBox="1"/>
          <p:nvPr/>
        </p:nvSpPr>
        <p:spPr>
          <a:xfrm>
            <a:off x="0" y="2285992"/>
            <a:ext cx="3643306"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extLst>
      <p:ext uri="{BB962C8B-B14F-4D97-AF65-F5344CB8AC3E}">
        <p14:creationId xmlns:p14="http://schemas.microsoft.com/office/powerpoint/2010/main" val="17517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0 0 C 0.05382 -0.00878 0.10764 -0.01734 0.12952 -0.00208 C 0.15139 0.01318 0.13091 0.077 0.13108 0.0918 " pathEditMode="relative" ptsTypes="aaA">
                                      <p:cBhvr>
                                        <p:cTn id="9" dur="2000" fill="hold"/>
                                        <p:tgtEl>
                                          <p:spTgt spid="33"/>
                                        </p:tgtEl>
                                        <p:attrNameLst>
                                          <p:attrName>ppt_x</p:attrName>
                                          <p:attrName>ppt_y</p:attrName>
                                        </p:attrNameLst>
                                      </p:cBhvr>
                                    </p:animMotion>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5E-6 0.00416 C 0.07969 -0.04185 0.15955 -0.0874 0.19011 -0.08486 C 0.22084 -0.08185 0.18664 0.00254 0.18369 0.02242 " pathEditMode="relative" rAng="0" ptsTypes="aaA">
                                      <p:cBhvr>
                                        <p:cTn id="14" dur="2000" fill="hold"/>
                                        <p:tgtEl>
                                          <p:spTgt spid="34"/>
                                        </p:tgtEl>
                                        <p:attrNameLst>
                                          <p:attrName>ppt_x</p:attrName>
                                          <p:attrName>ppt_y</p:attrName>
                                        </p:attrNameLst>
                                      </p:cBhvr>
                                      <p:rCtr x="11000" y="-3700"/>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1" nodeType="afterEffect">
                                  <p:stCondLst>
                                    <p:cond delay="0"/>
                                  </p:stCondLst>
                                  <p:childTnLst>
                                    <p:animMotion origin="layout" path="M 0.01111 -4.81481E-6 C 0.04791 -0.08333 0.08472 -0.1662 0.01389 -0.19722 C -0.05677 -0.22824 -0.3415 -0.18888 -0.41302 -0.18634 " pathEditMode="relative" rAng="0" ptsTypes="aaA">
                                      <p:cBhvr>
                                        <p:cTn id="29" dur="2000" fill="hold"/>
                                        <p:tgtEl>
                                          <p:spTgt spid="39"/>
                                        </p:tgtEl>
                                        <p:attrNameLst>
                                          <p:attrName>ppt_x</p:attrName>
                                          <p:attrName>ppt_y</p:attrName>
                                        </p:attrNameLst>
                                      </p:cBhvr>
                                      <p:rCtr x="-17535" y="-11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7" grpId="0"/>
      <p:bldP spid="38" grpId="0"/>
      <p:bldP spid="39" grpId="0"/>
      <p:bldP spid="39" grpId="1"/>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Ejercicios Mínimo Común Múltiplo y Máximo Común divisor</a:t>
            </a:r>
          </a:p>
        </p:txBody>
      </p:sp>
      <p:sp>
        <p:nvSpPr>
          <p:cNvPr id="5" name="4 CuadroTexto"/>
          <p:cNvSpPr txBox="1">
            <a:spLocks noChangeArrowheads="1"/>
          </p:cNvSpPr>
          <p:nvPr/>
        </p:nvSpPr>
        <p:spPr bwMode="auto">
          <a:xfrm>
            <a:off x="357158" y="1071546"/>
            <a:ext cx="3143272" cy="523220"/>
          </a:xfrm>
          <a:prstGeom prst="rect">
            <a:avLst/>
          </a:prstGeom>
          <a:noFill/>
          <a:ln w="9525">
            <a:noFill/>
            <a:miter lim="800000"/>
            <a:headEnd/>
            <a:tailEnd/>
          </a:ln>
        </p:spPr>
        <p:txBody>
          <a:bodyPr wrap="square">
            <a:spAutoFit/>
          </a:bodyPr>
          <a:lstStyle/>
          <a:p>
            <a:pPr algn="ctr">
              <a:defRPr/>
            </a:pPr>
            <a:r>
              <a:rPr lang="es-ES" sz="2800" dirty="0">
                <a:solidFill>
                  <a:srgbClr val="0070C0"/>
                </a:solidFill>
                <a:latin typeface="+mj-lt"/>
                <a:cs typeface="Times New Roman" pitchFamily="18" charset="0"/>
              </a:rPr>
              <a:t>Determine el </a:t>
            </a:r>
            <a:r>
              <a:rPr lang="es-ES" sz="2800" dirty="0" err="1">
                <a:solidFill>
                  <a:srgbClr val="0070C0"/>
                </a:solidFill>
                <a:latin typeface="+mj-lt"/>
                <a:cs typeface="Times New Roman" pitchFamily="18" charset="0"/>
              </a:rPr>
              <a:t>m.c.m</a:t>
            </a:r>
            <a:endParaRPr lang="es-ES" sz="2800" dirty="0">
              <a:solidFill>
                <a:srgbClr val="0070C0"/>
              </a:solidFill>
              <a:latin typeface="+mj-lt"/>
              <a:cs typeface="Times New Roman" pitchFamily="18" charset="0"/>
            </a:endParaRPr>
          </a:p>
        </p:txBody>
      </p:sp>
      <p:sp>
        <p:nvSpPr>
          <p:cNvPr id="6" name="Rectangle 16"/>
          <p:cNvSpPr>
            <a:spLocks noChangeArrowheads="1"/>
          </p:cNvSpPr>
          <p:nvPr/>
        </p:nvSpPr>
        <p:spPr bwMode="auto">
          <a:xfrm>
            <a:off x="1285852" y="1714488"/>
            <a:ext cx="2571768" cy="369332"/>
          </a:xfrm>
          <a:prstGeom prst="rect">
            <a:avLst/>
          </a:prstGeom>
          <a:noFill/>
          <a:ln w="9525">
            <a:noFill/>
            <a:miter lim="800000"/>
            <a:headEnd/>
            <a:tailEnd/>
          </a:ln>
        </p:spPr>
        <p:txBody>
          <a:bodyPr wrap="square">
            <a:spAutoFit/>
          </a:bodyPr>
          <a:lstStyle/>
          <a:p>
            <a:r>
              <a:rPr lang="es-ES" dirty="0"/>
              <a:t>A)   3,  4,  10  ,15.</a:t>
            </a:r>
          </a:p>
        </p:txBody>
      </p:sp>
      <p:sp>
        <p:nvSpPr>
          <p:cNvPr id="7" name="Rectangle 16"/>
          <p:cNvSpPr>
            <a:spLocks noChangeArrowheads="1"/>
          </p:cNvSpPr>
          <p:nvPr/>
        </p:nvSpPr>
        <p:spPr bwMode="auto">
          <a:xfrm>
            <a:off x="3857620" y="1714488"/>
            <a:ext cx="1643074" cy="369332"/>
          </a:xfrm>
          <a:prstGeom prst="rect">
            <a:avLst/>
          </a:prstGeom>
          <a:noFill/>
          <a:ln w="9525">
            <a:noFill/>
            <a:miter lim="800000"/>
            <a:headEnd/>
            <a:tailEnd/>
          </a:ln>
        </p:spPr>
        <p:txBody>
          <a:bodyPr wrap="square">
            <a:spAutoFit/>
          </a:bodyPr>
          <a:lstStyle/>
          <a:p>
            <a:r>
              <a:rPr lang="es-ES" dirty="0" err="1"/>
              <a:t>Resp</a:t>
            </a:r>
            <a:r>
              <a:rPr lang="es-ES" dirty="0"/>
              <a:t>: 60.</a:t>
            </a:r>
          </a:p>
        </p:txBody>
      </p:sp>
      <p:sp>
        <p:nvSpPr>
          <p:cNvPr id="8" name="Rectangle 16"/>
          <p:cNvSpPr>
            <a:spLocks noChangeArrowheads="1"/>
          </p:cNvSpPr>
          <p:nvPr/>
        </p:nvSpPr>
        <p:spPr bwMode="auto">
          <a:xfrm>
            <a:off x="1285852" y="2214554"/>
            <a:ext cx="2214578" cy="369332"/>
          </a:xfrm>
          <a:prstGeom prst="rect">
            <a:avLst/>
          </a:prstGeom>
          <a:noFill/>
          <a:ln w="9525">
            <a:noFill/>
            <a:miter lim="800000"/>
            <a:headEnd/>
            <a:tailEnd/>
          </a:ln>
        </p:spPr>
        <p:txBody>
          <a:bodyPr wrap="square">
            <a:spAutoFit/>
          </a:bodyPr>
          <a:lstStyle/>
          <a:p>
            <a:r>
              <a:rPr lang="es-ES" dirty="0"/>
              <a:t>B)   4,  8,  16,  32</a:t>
            </a:r>
          </a:p>
        </p:txBody>
      </p:sp>
      <p:sp>
        <p:nvSpPr>
          <p:cNvPr id="9" name="Rectangle 16"/>
          <p:cNvSpPr>
            <a:spLocks noChangeArrowheads="1"/>
          </p:cNvSpPr>
          <p:nvPr/>
        </p:nvSpPr>
        <p:spPr bwMode="auto">
          <a:xfrm>
            <a:off x="3857620" y="2214554"/>
            <a:ext cx="1643074" cy="369332"/>
          </a:xfrm>
          <a:prstGeom prst="rect">
            <a:avLst/>
          </a:prstGeom>
          <a:noFill/>
          <a:ln w="9525">
            <a:noFill/>
            <a:miter lim="800000"/>
            <a:headEnd/>
            <a:tailEnd/>
          </a:ln>
        </p:spPr>
        <p:txBody>
          <a:bodyPr wrap="square">
            <a:spAutoFit/>
          </a:bodyPr>
          <a:lstStyle/>
          <a:p>
            <a:r>
              <a:rPr lang="es-ES" dirty="0" err="1"/>
              <a:t>Resp</a:t>
            </a:r>
            <a:r>
              <a:rPr lang="es-ES" dirty="0"/>
              <a:t>: 32.</a:t>
            </a:r>
          </a:p>
        </p:txBody>
      </p:sp>
      <p:sp>
        <p:nvSpPr>
          <p:cNvPr id="10" name="Rectangle 16"/>
          <p:cNvSpPr>
            <a:spLocks noChangeArrowheads="1"/>
          </p:cNvSpPr>
          <p:nvPr/>
        </p:nvSpPr>
        <p:spPr bwMode="auto">
          <a:xfrm>
            <a:off x="1285852" y="2786058"/>
            <a:ext cx="2214578" cy="369332"/>
          </a:xfrm>
          <a:prstGeom prst="rect">
            <a:avLst/>
          </a:prstGeom>
          <a:noFill/>
          <a:ln w="9525">
            <a:noFill/>
            <a:miter lim="800000"/>
            <a:headEnd/>
            <a:tailEnd/>
          </a:ln>
        </p:spPr>
        <p:txBody>
          <a:bodyPr wrap="square">
            <a:spAutoFit/>
          </a:bodyPr>
          <a:lstStyle/>
          <a:p>
            <a:r>
              <a:rPr lang="es-ES" dirty="0"/>
              <a:t>C)   2,  3,  5,  6</a:t>
            </a:r>
          </a:p>
        </p:txBody>
      </p:sp>
      <p:sp>
        <p:nvSpPr>
          <p:cNvPr id="11" name="Rectangle 16"/>
          <p:cNvSpPr>
            <a:spLocks noChangeArrowheads="1"/>
          </p:cNvSpPr>
          <p:nvPr/>
        </p:nvSpPr>
        <p:spPr bwMode="auto">
          <a:xfrm>
            <a:off x="3857620" y="2786058"/>
            <a:ext cx="1643074" cy="369332"/>
          </a:xfrm>
          <a:prstGeom prst="rect">
            <a:avLst/>
          </a:prstGeom>
          <a:noFill/>
          <a:ln w="9525">
            <a:noFill/>
            <a:miter lim="800000"/>
            <a:headEnd/>
            <a:tailEnd/>
          </a:ln>
        </p:spPr>
        <p:txBody>
          <a:bodyPr wrap="square">
            <a:spAutoFit/>
          </a:bodyPr>
          <a:lstStyle/>
          <a:p>
            <a:r>
              <a:rPr lang="es-ES" dirty="0" err="1"/>
              <a:t>Resp</a:t>
            </a:r>
            <a:r>
              <a:rPr lang="es-ES" dirty="0"/>
              <a:t>: 30.</a:t>
            </a:r>
          </a:p>
        </p:txBody>
      </p:sp>
      <p:sp>
        <p:nvSpPr>
          <p:cNvPr id="12" name="11 CuadroTexto"/>
          <p:cNvSpPr txBox="1">
            <a:spLocks noChangeArrowheads="1"/>
          </p:cNvSpPr>
          <p:nvPr/>
        </p:nvSpPr>
        <p:spPr bwMode="auto">
          <a:xfrm>
            <a:off x="285720" y="3643314"/>
            <a:ext cx="3143272" cy="523220"/>
          </a:xfrm>
          <a:prstGeom prst="rect">
            <a:avLst/>
          </a:prstGeom>
          <a:noFill/>
          <a:ln w="9525">
            <a:noFill/>
            <a:miter lim="800000"/>
            <a:headEnd/>
            <a:tailEnd/>
          </a:ln>
        </p:spPr>
        <p:txBody>
          <a:bodyPr wrap="square">
            <a:spAutoFit/>
          </a:bodyPr>
          <a:lstStyle/>
          <a:p>
            <a:pPr algn="ctr">
              <a:defRPr/>
            </a:pPr>
            <a:r>
              <a:rPr lang="es-ES" sz="2800" dirty="0">
                <a:solidFill>
                  <a:srgbClr val="0070C0"/>
                </a:solidFill>
                <a:latin typeface="+mj-lt"/>
                <a:cs typeface="Times New Roman" pitchFamily="18" charset="0"/>
              </a:rPr>
              <a:t>Determine el </a:t>
            </a:r>
            <a:r>
              <a:rPr lang="es-ES" sz="2800" dirty="0" err="1">
                <a:solidFill>
                  <a:srgbClr val="0070C0"/>
                </a:solidFill>
                <a:latin typeface="+mj-lt"/>
                <a:cs typeface="Times New Roman" pitchFamily="18" charset="0"/>
              </a:rPr>
              <a:t>m.c.d</a:t>
            </a:r>
            <a:endParaRPr lang="es-ES" sz="2800" dirty="0">
              <a:solidFill>
                <a:srgbClr val="0070C0"/>
              </a:solidFill>
              <a:latin typeface="+mj-lt"/>
              <a:cs typeface="Times New Roman" pitchFamily="18" charset="0"/>
            </a:endParaRPr>
          </a:p>
        </p:txBody>
      </p:sp>
      <p:sp>
        <p:nvSpPr>
          <p:cNvPr id="13" name="Rectangle 16"/>
          <p:cNvSpPr>
            <a:spLocks noChangeArrowheads="1"/>
          </p:cNvSpPr>
          <p:nvPr/>
        </p:nvSpPr>
        <p:spPr bwMode="auto">
          <a:xfrm>
            <a:off x="1214414" y="4286256"/>
            <a:ext cx="2571768" cy="369332"/>
          </a:xfrm>
          <a:prstGeom prst="rect">
            <a:avLst/>
          </a:prstGeom>
          <a:noFill/>
          <a:ln w="9525">
            <a:noFill/>
            <a:miter lim="800000"/>
            <a:headEnd/>
            <a:tailEnd/>
          </a:ln>
        </p:spPr>
        <p:txBody>
          <a:bodyPr wrap="square">
            <a:spAutoFit/>
          </a:bodyPr>
          <a:lstStyle/>
          <a:p>
            <a:r>
              <a:rPr lang="es-ES" dirty="0"/>
              <a:t>A)   28  , 42  , 56,   70</a:t>
            </a:r>
          </a:p>
        </p:txBody>
      </p:sp>
      <p:sp>
        <p:nvSpPr>
          <p:cNvPr id="14" name="Rectangle 16"/>
          <p:cNvSpPr>
            <a:spLocks noChangeArrowheads="1"/>
          </p:cNvSpPr>
          <p:nvPr/>
        </p:nvSpPr>
        <p:spPr bwMode="auto">
          <a:xfrm>
            <a:off x="3786182" y="4286256"/>
            <a:ext cx="1643074" cy="369332"/>
          </a:xfrm>
          <a:prstGeom prst="rect">
            <a:avLst/>
          </a:prstGeom>
          <a:noFill/>
          <a:ln w="9525">
            <a:noFill/>
            <a:miter lim="800000"/>
            <a:headEnd/>
            <a:tailEnd/>
          </a:ln>
        </p:spPr>
        <p:txBody>
          <a:bodyPr wrap="square">
            <a:spAutoFit/>
          </a:bodyPr>
          <a:lstStyle/>
          <a:p>
            <a:r>
              <a:rPr lang="es-ES" dirty="0"/>
              <a:t>Resp:14.</a:t>
            </a:r>
          </a:p>
        </p:txBody>
      </p:sp>
      <p:sp>
        <p:nvSpPr>
          <p:cNvPr id="15" name="Rectangle 16"/>
          <p:cNvSpPr>
            <a:spLocks noChangeArrowheads="1"/>
          </p:cNvSpPr>
          <p:nvPr/>
        </p:nvSpPr>
        <p:spPr bwMode="auto">
          <a:xfrm>
            <a:off x="1214414" y="4786322"/>
            <a:ext cx="2428892" cy="369332"/>
          </a:xfrm>
          <a:prstGeom prst="rect">
            <a:avLst/>
          </a:prstGeom>
          <a:noFill/>
          <a:ln w="9525">
            <a:noFill/>
            <a:miter lim="800000"/>
            <a:headEnd/>
            <a:tailEnd/>
          </a:ln>
        </p:spPr>
        <p:txBody>
          <a:bodyPr wrap="square">
            <a:spAutoFit/>
          </a:bodyPr>
          <a:lstStyle/>
          <a:p>
            <a:r>
              <a:rPr lang="es-ES" dirty="0"/>
              <a:t>A)   20,  28,  36,   40 </a:t>
            </a:r>
          </a:p>
        </p:txBody>
      </p:sp>
      <p:sp>
        <p:nvSpPr>
          <p:cNvPr id="16" name="Rectangle 16"/>
          <p:cNvSpPr>
            <a:spLocks noChangeArrowheads="1"/>
          </p:cNvSpPr>
          <p:nvPr/>
        </p:nvSpPr>
        <p:spPr bwMode="auto">
          <a:xfrm>
            <a:off x="3786182" y="4786322"/>
            <a:ext cx="1643074" cy="369332"/>
          </a:xfrm>
          <a:prstGeom prst="rect">
            <a:avLst/>
          </a:prstGeom>
          <a:noFill/>
          <a:ln w="9525">
            <a:noFill/>
            <a:miter lim="800000"/>
            <a:headEnd/>
            <a:tailEnd/>
          </a:ln>
        </p:spPr>
        <p:txBody>
          <a:bodyPr wrap="square">
            <a:spAutoFit/>
          </a:bodyPr>
          <a:lstStyle/>
          <a:p>
            <a:r>
              <a:rPr lang="es-ES" dirty="0" err="1"/>
              <a:t>Resp</a:t>
            </a:r>
            <a:r>
              <a:rPr lang="es-ES" dirty="0"/>
              <a:t>: 4.</a:t>
            </a:r>
          </a:p>
        </p:txBody>
      </p:sp>
      <p:sp>
        <p:nvSpPr>
          <p:cNvPr id="17" name="Rectangle 16"/>
          <p:cNvSpPr>
            <a:spLocks noChangeArrowheads="1"/>
          </p:cNvSpPr>
          <p:nvPr/>
        </p:nvSpPr>
        <p:spPr bwMode="auto">
          <a:xfrm>
            <a:off x="1214414" y="5357826"/>
            <a:ext cx="2000264" cy="369332"/>
          </a:xfrm>
          <a:prstGeom prst="rect">
            <a:avLst/>
          </a:prstGeom>
          <a:noFill/>
          <a:ln w="9525">
            <a:noFill/>
            <a:miter lim="800000"/>
            <a:headEnd/>
            <a:tailEnd/>
          </a:ln>
        </p:spPr>
        <p:txBody>
          <a:bodyPr wrap="square">
            <a:spAutoFit/>
          </a:bodyPr>
          <a:lstStyle/>
          <a:p>
            <a:r>
              <a:rPr lang="es-ES" dirty="0"/>
              <a:t>A)  24,  36,  72</a:t>
            </a:r>
          </a:p>
        </p:txBody>
      </p:sp>
      <p:sp>
        <p:nvSpPr>
          <p:cNvPr id="18" name="Rectangle 16"/>
          <p:cNvSpPr>
            <a:spLocks noChangeArrowheads="1"/>
          </p:cNvSpPr>
          <p:nvPr/>
        </p:nvSpPr>
        <p:spPr bwMode="auto">
          <a:xfrm>
            <a:off x="3786182" y="5357826"/>
            <a:ext cx="1643074" cy="369332"/>
          </a:xfrm>
          <a:prstGeom prst="rect">
            <a:avLst/>
          </a:prstGeom>
          <a:noFill/>
          <a:ln w="9525">
            <a:noFill/>
            <a:miter lim="800000"/>
            <a:headEnd/>
            <a:tailEnd/>
          </a:ln>
        </p:spPr>
        <p:txBody>
          <a:bodyPr wrap="square">
            <a:spAutoFit/>
          </a:bodyPr>
          <a:lstStyle/>
          <a:p>
            <a:r>
              <a:rPr lang="es-ES" dirty="0" err="1"/>
              <a:t>Resp</a:t>
            </a:r>
            <a:r>
              <a:rPr lang="es-ES" dirty="0"/>
              <a:t>: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To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To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To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To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To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2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To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Top)">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slide(fromTop)">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slide(fromTop)">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lide(fromTop)">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slide(fromTop)">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a:spLocks noChangeArrowheads="1"/>
          </p:cNvSpPr>
          <p:nvPr/>
        </p:nvSpPr>
        <p:spPr bwMode="auto">
          <a:xfrm>
            <a:off x="428625" y="863600"/>
            <a:ext cx="8143875" cy="1016000"/>
          </a:xfrm>
          <a:prstGeom prst="rect">
            <a:avLst/>
          </a:prstGeom>
          <a:noFill/>
          <a:ln w="9525">
            <a:noFill/>
            <a:miter lim="800000"/>
            <a:headEnd/>
            <a:tailEnd/>
          </a:ln>
        </p:spPr>
        <p:txBody>
          <a:bodyPr>
            <a:spAutoFit/>
          </a:bodyPr>
          <a:lstStyle/>
          <a:p>
            <a:pPr algn="just">
              <a:defRPr/>
            </a:pPr>
            <a:r>
              <a:rPr lang="es-ES" sz="2000" dirty="0">
                <a:latin typeface="+mj-lt"/>
              </a:rPr>
              <a:t>Un patio de 108 m por 96 m debe cubrirse con cerámicas cuadradas y las mas grandes posibles. ¿Cuál será la dimensión de estas cerámicas si no se quiere romper ninguna?</a:t>
            </a:r>
            <a:endParaRPr lang="es-CL" sz="2000" dirty="0">
              <a:latin typeface="+mj-lt"/>
            </a:endParaRPr>
          </a:p>
        </p:txBody>
      </p:sp>
      <p:sp>
        <p:nvSpPr>
          <p:cNvPr id="12" name="11 CuadroTexto"/>
          <p:cNvSpPr txBox="1"/>
          <p:nvPr/>
        </p:nvSpPr>
        <p:spPr>
          <a:xfrm>
            <a:off x="0" y="1928813"/>
            <a:ext cx="9144000" cy="369887"/>
          </a:xfrm>
          <a:prstGeom prst="rect">
            <a:avLst/>
          </a:prstGeom>
          <a:solidFill>
            <a:schemeClr val="accent3">
              <a:lumMod val="40000"/>
              <a:lumOff val="60000"/>
            </a:schemeClr>
          </a:solidFill>
          <a:ln w="3175">
            <a:solidFill>
              <a:schemeClr val="tx2">
                <a:lumMod val="40000"/>
                <a:lumOff val="60000"/>
              </a:schemeClr>
            </a:solidFill>
          </a:ln>
        </p:spPr>
        <p:txBody>
          <a:bodyPr>
            <a:spAutoFit/>
          </a:bodyPr>
          <a:lstStyle/>
          <a:p>
            <a:pPr>
              <a:defRPr/>
            </a:pPr>
            <a:r>
              <a:rPr lang="es-ES" dirty="0">
                <a:latin typeface="Times New Roman" pitchFamily="18" charset="0"/>
                <a:cs typeface="Times New Roman" pitchFamily="18" charset="0"/>
              </a:rPr>
              <a:t>FORMA DOS: Descomposición en factores primos</a:t>
            </a:r>
          </a:p>
        </p:txBody>
      </p:sp>
      <p:sp>
        <p:nvSpPr>
          <p:cNvPr id="13" name="12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t> Problema N° 3</a:t>
            </a:r>
            <a:endParaRPr lang="es-ES" dirty="0">
              <a:latin typeface="+mj-lt"/>
              <a:cs typeface="+mn-cs"/>
            </a:endParaRPr>
          </a:p>
        </p:txBody>
      </p:sp>
      <p:sp>
        <p:nvSpPr>
          <p:cNvPr id="14" name="27 CuadroTexto"/>
          <p:cNvSpPr txBox="1">
            <a:spLocks noChangeArrowheads="1"/>
          </p:cNvSpPr>
          <p:nvPr/>
        </p:nvSpPr>
        <p:spPr bwMode="auto">
          <a:xfrm>
            <a:off x="3286125" y="2928938"/>
            <a:ext cx="3786188" cy="584200"/>
          </a:xfrm>
          <a:prstGeom prst="rect">
            <a:avLst/>
          </a:prstGeom>
          <a:noFill/>
          <a:ln w="9525">
            <a:noFill/>
            <a:miter lim="800000"/>
            <a:headEnd/>
            <a:tailEnd/>
          </a:ln>
        </p:spPr>
        <p:txBody>
          <a:bodyPr>
            <a:spAutoFit/>
          </a:bodyPr>
          <a:lstStyle/>
          <a:p>
            <a:pPr>
              <a:defRPr/>
            </a:pPr>
            <a:r>
              <a:rPr lang="es-ES" sz="3200" b="1" dirty="0">
                <a:solidFill>
                  <a:srgbClr val="0070C0"/>
                </a:solidFill>
                <a:latin typeface="Times New Roman" pitchFamily="18" charset="0"/>
                <a:cs typeface="Times New Roman" pitchFamily="18" charset="0"/>
              </a:rPr>
              <a:t>96 =</a:t>
            </a:r>
            <a:endParaRPr lang="es-ES" sz="3200" b="1" dirty="0">
              <a:solidFill>
                <a:schemeClr val="bg1">
                  <a:lumMod val="65000"/>
                </a:schemeClr>
              </a:solidFill>
              <a:latin typeface="Times New Roman" pitchFamily="18" charset="0"/>
              <a:cs typeface="Times New Roman" pitchFamily="18" charset="0"/>
            </a:endParaRPr>
          </a:p>
        </p:txBody>
      </p:sp>
      <p:sp>
        <p:nvSpPr>
          <p:cNvPr id="18" name="27 CuadroTexto"/>
          <p:cNvSpPr txBox="1">
            <a:spLocks noChangeArrowheads="1"/>
          </p:cNvSpPr>
          <p:nvPr/>
        </p:nvSpPr>
        <p:spPr bwMode="auto">
          <a:xfrm>
            <a:off x="4143375" y="2928938"/>
            <a:ext cx="642938" cy="584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33805" name="19 CuadroTexto"/>
          <p:cNvSpPr txBox="1">
            <a:spLocks noChangeArrowheads="1"/>
          </p:cNvSpPr>
          <p:nvPr/>
        </p:nvSpPr>
        <p:spPr bwMode="auto">
          <a:xfrm>
            <a:off x="1428750" y="6215063"/>
            <a:ext cx="142875" cy="369887"/>
          </a:xfrm>
          <a:prstGeom prst="rect">
            <a:avLst/>
          </a:prstGeom>
          <a:noFill/>
          <a:ln w="9525">
            <a:noFill/>
            <a:miter lim="800000"/>
            <a:headEnd/>
            <a:tailEnd/>
          </a:ln>
        </p:spPr>
        <p:txBody>
          <a:bodyPr>
            <a:spAutoFit/>
          </a:bodyPr>
          <a:lstStyle/>
          <a:p>
            <a:endParaRPr lang="es-CL"/>
          </a:p>
        </p:txBody>
      </p:sp>
      <p:sp>
        <p:nvSpPr>
          <p:cNvPr id="33806" name="20 CuadroTexto"/>
          <p:cNvSpPr txBox="1">
            <a:spLocks noChangeArrowheads="1"/>
          </p:cNvSpPr>
          <p:nvPr/>
        </p:nvSpPr>
        <p:spPr bwMode="auto">
          <a:xfrm>
            <a:off x="4214813" y="5429250"/>
            <a:ext cx="71437" cy="369888"/>
          </a:xfrm>
          <a:prstGeom prst="rect">
            <a:avLst/>
          </a:prstGeom>
          <a:noFill/>
          <a:ln w="9525">
            <a:noFill/>
            <a:miter lim="800000"/>
            <a:headEnd/>
            <a:tailEnd/>
          </a:ln>
        </p:spPr>
        <p:txBody>
          <a:bodyPr>
            <a:spAutoFit/>
          </a:bodyPr>
          <a:lstStyle/>
          <a:p>
            <a:endParaRPr lang="es-CL"/>
          </a:p>
        </p:txBody>
      </p:sp>
      <p:sp>
        <p:nvSpPr>
          <p:cNvPr id="24" name="27 CuadroTexto"/>
          <p:cNvSpPr txBox="1">
            <a:spLocks noChangeArrowheads="1"/>
          </p:cNvSpPr>
          <p:nvPr/>
        </p:nvSpPr>
        <p:spPr bwMode="auto">
          <a:xfrm>
            <a:off x="4643438" y="2928938"/>
            <a:ext cx="714375"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48</a:t>
            </a:r>
          </a:p>
        </p:txBody>
      </p:sp>
      <p:sp>
        <p:nvSpPr>
          <p:cNvPr id="26" name="27 CuadroTexto"/>
          <p:cNvSpPr txBox="1">
            <a:spLocks noChangeArrowheads="1"/>
          </p:cNvSpPr>
          <p:nvPr/>
        </p:nvSpPr>
        <p:spPr bwMode="auto">
          <a:xfrm>
            <a:off x="4714875" y="2928938"/>
            <a:ext cx="6429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33809" name="30 CuadroTexto"/>
          <p:cNvSpPr txBox="1">
            <a:spLocks noChangeArrowheads="1"/>
          </p:cNvSpPr>
          <p:nvPr/>
        </p:nvSpPr>
        <p:spPr bwMode="auto">
          <a:xfrm>
            <a:off x="785813" y="6273800"/>
            <a:ext cx="71437" cy="369888"/>
          </a:xfrm>
          <a:prstGeom prst="rect">
            <a:avLst/>
          </a:prstGeom>
          <a:noFill/>
          <a:ln w="9525">
            <a:noFill/>
            <a:miter lim="800000"/>
            <a:headEnd/>
            <a:tailEnd/>
          </a:ln>
        </p:spPr>
        <p:txBody>
          <a:bodyPr>
            <a:spAutoFit/>
          </a:bodyPr>
          <a:lstStyle/>
          <a:p>
            <a:endParaRPr lang="es-CL"/>
          </a:p>
        </p:txBody>
      </p:sp>
      <p:grpSp>
        <p:nvGrpSpPr>
          <p:cNvPr id="2" name="123 Grupo"/>
          <p:cNvGrpSpPr>
            <a:grpSpLocks/>
          </p:cNvGrpSpPr>
          <p:nvPr/>
        </p:nvGrpSpPr>
        <p:grpSpPr bwMode="auto">
          <a:xfrm>
            <a:off x="214313" y="3143250"/>
            <a:ext cx="2500312" cy="2012950"/>
            <a:chOff x="214282" y="2928934"/>
            <a:chExt cx="2500330" cy="2012406"/>
          </a:xfrm>
        </p:grpSpPr>
        <p:sp>
          <p:nvSpPr>
            <p:cNvPr id="39" name="38 Rectángulo"/>
            <p:cNvSpPr/>
            <p:nvPr/>
          </p:nvSpPr>
          <p:spPr>
            <a:xfrm>
              <a:off x="1000100" y="2928934"/>
              <a:ext cx="1714512" cy="17140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s-CL"/>
            </a:p>
          </p:txBody>
        </p:sp>
        <p:sp>
          <p:nvSpPr>
            <p:cNvPr id="33829" name="39 CuadroTexto"/>
            <p:cNvSpPr txBox="1">
              <a:spLocks noChangeArrowheads="1"/>
            </p:cNvSpPr>
            <p:nvPr/>
          </p:nvSpPr>
          <p:spPr bwMode="auto">
            <a:xfrm>
              <a:off x="214282" y="3571876"/>
              <a:ext cx="1000132" cy="369332"/>
            </a:xfrm>
            <a:prstGeom prst="rect">
              <a:avLst/>
            </a:prstGeom>
            <a:noFill/>
            <a:ln w="9525">
              <a:noFill/>
              <a:miter lim="800000"/>
              <a:headEnd/>
              <a:tailEnd/>
            </a:ln>
          </p:spPr>
          <p:txBody>
            <a:bodyPr>
              <a:spAutoFit/>
            </a:bodyPr>
            <a:lstStyle/>
            <a:p>
              <a:r>
                <a:rPr lang="es-CL"/>
                <a:t>108 m</a:t>
              </a:r>
            </a:p>
          </p:txBody>
        </p:sp>
        <p:sp>
          <p:nvSpPr>
            <p:cNvPr id="33830" name="40 CuadroTexto"/>
            <p:cNvSpPr txBox="1">
              <a:spLocks noChangeArrowheads="1"/>
            </p:cNvSpPr>
            <p:nvPr/>
          </p:nvSpPr>
          <p:spPr bwMode="auto">
            <a:xfrm>
              <a:off x="1571604" y="4572008"/>
              <a:ext cx="1000132" cy="369332"/>
            </a:xfrm>
            <a:prstGeom prst="rect">
              <a:avLst/>
            </a:prstGeom>
            <a:noFill/>
            <a:ln w="9525">
              <a:noFill/>
              <a:miter lim="800000"/>
              <a:headEnd/>
              <a:tailEnd/>
            </a:ln>
          </p:spPr>
          <p:txBody>
            <a:bodyPr>
              <a:spAutoFit/>
            </a:bodyPr>
            <a:lstStyle/>
            <a:p>
              <a:r>
                <a:rPr lang="es-CL"/>
                <a:t>96 m</a:t>
              </a:r>
            </a:p>
          </p:txBody>
        </p:sp>
        <p:sp>
          <p:nvSpPr>
            <p:cNvPr id="33831" name="41 CuadroTexto"/>
            <p:cNvSpPr txBox="1">
              <a:spLocks noChangeArrowheads="1"/>
            </p:cNvSpPr>
            <p:nvPr/>
          </p:nvSpPr>
          <p:spPr bwMode="auto">
            <a:xfrm>
              <a:off x="1500166" y="3143248"/>
              <a:ext cx="1000132" cy="369332"/>
            </a:xfrm>
            <a:prstGeom prst="rect">
              <a:avLst/>
            </a:prstGeom>
            <a:noFill/>
            <a:ln w="9525">
              <a:noFill/>
              <a:miter lim="800000"/>
              <a:headEnd/>
              <a:tailEnd/>
            </a:ln>
          </p:spPr>
          <p:txBody>
            <a:bodyPr>
              <a:spAutoFit/>
            </a:bodyPr>
            <a:lstStyle/>
            <a:p>
              <a:r>
                <a:rPr lang="es-CL"/>
                <a:t>PATIO</a:t>
              </a:r>
            </a:p>
          </p:txBody>
        </p:sp>
        <p:cxnSp>
          <p:nvCxnSpPr>
            <p:cNvPr id="44" name="43 Conector recto"/>
            <p:cNvCxnSpPr/>
            <p:nvPr/>
          </p:nvCxnSpPr>
          <p:spPr>
            <a:xfrm rot="5400000">
              <a:off x="1429760"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rot="5400000">
              <a:off x="1644074"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a:off x="1215446"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a:endCxn id="39" idx="2"/>
            </p:cNvCxnSpPr>
            <p:nvPr/>
          </p:nvCxnSpPr>
          <p:spPr>
            <a:xfrm rot="5400000">
              <a:off x="1001132"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rot="5400000">
              <a:off x="786818"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rot="5400000">
              <a:off x="572503"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rot="5400000">
              <a:off x="356602"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000100" y="3143189"/>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1000100" y="3357443"/>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000100" y="3571698"/>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1000100" y="3785952"/>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000100" y="4000207"/>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1000100" y="4214461"/>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000100" y="4428717"/>
              <a:ext cx="171451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75 CuadroTexto"/>
          <p:cNvSpPr txBox="1">
            <a:spLocks noChangeArrowheads="1"/>
          </p:cNvSpPr>
          <p:nvPr/>
        </p:nvSpPr>
        <p:spPr bwMode="auto">
          <a:xfrm>
            <a:off x="1714500" y="2357438"/>
            <a:ext cx="7429500" cy="400050"/>
          </a:xfrm>
          <a:prstGeom prst="rect">
            <a:avLst/>
          </a:prstGeom>
          <a:noFill/>
          <a:ln w="9525">
            <a:noFill/>
            <a:miter lim="800000"/>
            <a:headEnd/>
            <a:tailEnd/>
          </a:ln>
        </p:spPr>
        <p:txBody>
          <a:bodyPr>
            <a:spAutoFit/>
          </a:bodyPr>
          <a:lstStyle/>
          <a:p>
            <a:pPr algn="just">
              <a:defRPr/>
            </a:pPr>
            <a:r>
              <a:rPr lang="es-ES" sz="2000" dirty="0">
                <a:latin typeface="+mj-lt"/>
              </a:rPr>
              <a:t>Una forma para resolver el problema es calcular el </a:t>
            </a:r>
            <a:r>
              <a:rPr lang="es-ES" sz="2000" dirty="0" err="1">
                <a:latin typeface="+mj-lt"/>
              </a:rPr>
              <a:t>m.c.d</a:t>
            </a:r>
            <a:r>
              <a:rPr lang="es-ES" sz="2000" dirty="0">
                <a:latin typeface="+mj-lt"/>
              </a:rPr>
              <a:t> de 96  y 108</a:t>
            </a:r>
            <a:endParaRPr lang="es-CL" sz="2000" dirty="0">
              <a:latin typeface="+mj-lt"/>
            </a:endParaRPr>
          </a:p>
        </p:txBody>
      </p:sp>
      <p:sp>
        <p:nvSpPr>
          <p:cNvPr id="78" name="27 CuadroTexto"/>
          <p:cNvSpPr txBox="1">
            <a:spLocks noChangeArrowheads="1"/>
          </p:cNvSpPr>
          <p:nvPr/>
        </p:nvSpPr>
        <p:spPr bwMode="auto">
          <a:xfrm>
            <a:off x="5214938" y="2928938"/>
            <a:ext cx="857250"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24</a:t>
            </a:r>
          </a:p>
        </p:txBody>
      </p:sp>
      <p:sp>
        <p:nvSpPr>
          <p:cNvPr id="81" name="27 CuadroTexto"/>
          <p:cNvSpPr txBox="1">
            <a:spLocks noChangeArrowheads="1"/>
          </p:cNvSpPr>
          <p:nvPr/>
        </p:nvSpPr>
        <p:spPr bwMode="auto">
          <a:xfrm>
            <a:off x="5214938" y="2928938"/>
            <a:ext cx="6429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82" name="27 CuadroTexto"/>
          <p:cNvSpPr txBox="1">
            <a:spLocks noChangeArrowheads="1"/>
          </p:cNvSpPr>
          <p:nvPr/>
        </p:nvSpPr>
        <p:spPr bwMode="auto">
          <a:xfrm>
            <a:off x="5643563" y="2928938"/>
            <a:ext cx="714375"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12</a:t>
            </a:r>
          </a:p>
        </p:txBody>
      </p:sp>
      <p:sp>
        <p:nvSpPr>
          <p:cNvPr id="83" name="27 CuadroTexto"/>
          <p:cNvSpPr txBox="1">
            <a:spLocks noChangeArrowheads="1"/>
          </p:cNvSpPr>
          <p:nvPr/>
        </p:nvSpPr>
        <p:spPr bwMode="auto">
          <a:xfrm>
            <a:off x="5786438" y="2928938"/>
            <a:ext cx="6429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84" name="27 CuadroTexto"/>
          <p:cNvSpPr txBox="1">
            <a:spLocks noChangeArrowheads="1"/>
          </p:cNvSpPr>
          <p:nvPr/>
        </p:nvSpPr>
        <p:spPr bwMode="auto">
          <a:xfrm>
            <a:off x="6286500" y="2928938"/>
            <a:ext cx="500063"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6</a:t>
            </a:r>
          </a:p>
        </p:txBody>
      </p:sp>
      <p:sp>
        <p:nvSpPr>
          <p:cNvPr id="85" name="27 CuadroTexto"/>
          <p:cNvSpPr txBox="1">
            <a:spLocks noChangeArrowheads="1"/>
          </p:cNvSpPr>
          <p:nvPr/>
        </p:nvSpPr>
        <p:spPr bwMode="auto">
          <a:xfrm>
            <a:off x="6286500" y="2928938"/>
            <a:ext cx="6429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86" name="27 CuadroTexto"/>
          <p:cNvSpPr txBox="1">
            <a:spLocks noChangeArrowheads="1"/>
          </p:cNvSpPr>
          <p:nvPr/>
        </p:nvSpPr>
        <p:spPr bwMode="auto">
          <a:xfrm>
            <a:off x="6786563" y="2928938"/>
            <a:ext cx="500062"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
        <p:nvSpPr>
          <p:cNvPr id="87" name="27 CuadroTexto"/>
          <p:cNvSpPr txBox="1">
            <a:spLocks noChangeArrowheads="1"/>
          </p:cNvSpPr>
          <p:nvPr/>
        </p:nvSpPr>
        <p:spPr bwMode="auto">
          <a:xfrm>
            <a:off x="2928938" y="3857625"/>
            <a:ext cx="4143375" cy="584200"/>
          </a:xfrm>
          <a:prstGeom prst="rect">
            <a:avLst/>
          </a:prstGeom>
          <a:noFill/>
          <a:ln w="9525">
            <a:noFill/>
            <a:miter lim="800000"/>
            <a:headEnd/>
            <a:tailEnd/>
          </a:ln>
        </p:spPr>
        <p:txBody>
          <a:bodyPr>
            <a:spAutoFit/>
          </a:bodyPr>
          <a:lstStyle/>
          <a:p>
            <a:pPr>
              <a:defRPr/>
            </a:pPr>
            <a:r>
              <a:rPr lang="es-ES" sz="3200" b="1" dirty="0">
                <a:solidFill>
                  <a:srgbClr val="0070C0"/>
                </a:solidFill>
                <a:latin typeface="Times New Roman" pitchFamily="18" charset="0"/>
                <a:cs typeface="Times New Roman" pitchFamily="18" charset="0"/>
              </a:rPr>
              <a:t>108  =</a:t>
            </a:r>
            <a:endParaRPr lang="es-ES" sz="3200" b="1" dirty="0">
              <a:solidFill>
                <a:schemeClr val="bg1">
                  <a:lumMod val="65000"/>
                </a:schemeClr>
              </a:solidFill>
              <a:latin typeface="Times New Roman" pitchFamily="18" charset="0"/>
              <a:cs typeface="Times New Roman" pitchFamily="18" charset="0"/>
            </a:endParaRPr>
          </a:p>
        </p:txBody>
      </p:sp>
      <p:sp>
        <p:nvSpPr>
          <p:cNvPr id="88" name="27 CuadroTexto"/>
          <p:cNvSpPr txBox="1">
            <a:spLocks noChangeArrowheads="1"/>
          </p:cNvSpPr>
          <p:nvPr/>
        </p:nvSpPr>
        <p:spPr bwMode="auto">
          <a:xfrm>
            <a:off x="4130675" y="3857625"/>
            <a:ext cx="655638" cy="584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89" name="27 CuadroTexto"/>
          <p:cNvSpPr txBox="1">
            <a:spLocks noChangeArrowheads="1"/>
          </p:cNvSpPr>
          <p:nvPr/>
        </p:nvSpPr>
        <p:spPr bwMode="auto">
          <a:xfrm>
            <a:off x="4630738" y="3884613"/>
            <a:ext cx="727075" cy="585787"/>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54</a:t>
            </a:r>
          </a:p>
        </p:txBody>
      </p:sp>
      <p:sp>
        <p:nvSpPr>
          <p:cNvPr id="90" name="27 CuadroTexto"/>
          <p:cNvSpPr txBox="1">
            <a:spLocks noChangeArrowheads="1"/>
          </p:cNvSpPr>
          <p:nvPr/>
        </p:nvSpPr>
        <p:spPr bwMode="auto">
          <a:xfrm>
            <a:off x="4702175" y="3871913"/>
            <a:ext cx="6556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91" name="27 CuadroTexto"/>
          <p:cNvSpPr txBox="1">
            <a:spLocks noChangeArrowheads="1"/>
          </p:cNvSpPr>
          <p:nvPr/>
        </p:nvSpPr>
        <p:spPr bwMode="auto">
          <a:xfrm>
            <a:off x="5199063" y="3887788"/>
            <a:ext cx="873125" cy="585787"/>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27</a:t>
            </a:r>
          </a:p>
        </p:txBody>
      </p:sp>
      <p:sp>
        <p:nvSpPr>
          <p:cNvPr id="92" name="27 CuadroTexto"/>
          <p:cNvSpPr txBox="1">
            <a:spLocks noChangeArrowheads="1"/>
          </p:cNvSpPr>
          <p:nvPr/>
        </p:nvSpPr>
        <p:spPr bwMode="auto">
          <a:xfrm>
            <a:off x="5202238" y="3857625"/>
            <a:ext cx="6556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 ∙</a:t>
            </a:r>
          </a:p>
        </p:txBody>
      </p:sp>
      <p:sp>
        <p:nvSpPr>
          <p:cNvPr id="93" name="27 CuadroTexto"/>
          <p:cNvSpPr txBox="1">
            <a:spLocks noChangeArrowheads="1"/>
          </p:cNvSpPr>
          <p:nvPr/>
        </p:nvSpPr>
        <p:spPr bwMode="auto">
          <a:xfrm>
            <a:off x="5630863" y="3875088"/>
            <a:ext cx="727075"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 9</a:t>
            </a:r>
          </a:p>
        </p:txBody>
      </p:sp>
      <p:sp>
        <p:nvSpPr>
          <p:cNvPr id="94" name="27 CuadroTexto"/>
          <p:cNvSpPr txBox="1">
            <a:spLocks noChangeArrowheads="1"/>
          </p:cNvSpPr>
          <p:nvPr/>
        </p:nvSpPr>
        <p:spPr bwMode="auto">
          <a:xfrm>
            <a:off x="5773738" y="3857625"/>
            <a:ext cx="6556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 ∙</a:t>
            </a:r>
          </a:p>
        </p:txBody>
      </p:sp>
      <p:sp>
        <p:nvSpPr>
          <p:cNvPr id="97" name="27 CuadroTexto"/>
          <p:cNvSpPr txBox="1">
            <a:spLocks noChangeArrowheads="1"/>
          </p:cNvSpPr>
          <p:nvPr/>
        </p:nvSpPr>
        <p:spPr bwMode="auto">
          <a:xfrm>
            <a:off x="6215063" y="3857625"/>
            <a:ext cx="50958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slide(fromBottom)">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2000"/>
                                        <p:tgtEl>
                                          <p:spTgt spid="24"/>
                                        </p:tgtEl>
                                      </p:cBhvr>
                                    </p:animEffect>
                                    <p:set>
                                      <p:cBhvr>
                                        <p:cTn id="44" dur="1" fill="hold">
                                          <p:stCondLst>
                                            <p:cond delay="1999"/>
                                          </p:stCondLst>
                                        </p:cTn>
                                        <p:tgtEl>
                                          <p:spTgt spid="24"/>
                                        </p:tgtEl>
                                        <p:attrNameLst>
                                          <p:attrName>style.visibility</p:attrName>
                                        </p:attrNameLst>
                                      </p:cBhvr>
                                      <p:to>
                                        <p:strVal val="hidden"/>
                                      </p:to>
                                    </p:se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2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2000"/>
                                        <p:tgtEl>
                                          <p:spTgt spid="7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2000"/>
                                        <p:tgtEl>
                                          <p:spTgt spid="78"/>
                                        </p:tgtEl>
                                      </p:cBhvr>
                                    </p:animEffect>
                                    <p:set>
                                      <p:cBhvr>
                                        <p:cTn id="56" dur="1" fill="hold">
                                          <p:stCondLst>
                                            <p:cond delay="1999"/>
                                          </p:stCondLst>
                                        </p:cTn>
                                        <p:tgtEl>
                                          <p:spTgt spid="78"/>
                                        </p:tgtEl>
                                        <p:attrNameLst>
                                          <p:attrName>style.visibility</p:attrName>
                                        </p:attrNameLst>
                                      </p:cBhvr>
                                      <p:to>
                                        <p:strVal val="hidden"/>
                                      </p:to>
                                    </p:se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2000"/>
                                        <p:tgtEl>
                                          <p:spTgt spid="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2000"/>
                                        <p:tgtEl>
                                          <p:spTgt spid="8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2000"/>
                                        <p:tgtEl>
                                          <p:spTgt spid="82"/>
                                        </p:tgtEl>
                                      </p:cBhvr>
                                    </p:animEffect>
                                    <p:set>
                                      <p:cBhvr>
                                        <p:cTn id="68" dur="1" fill="hold">
                                          <p:stCondLst>
                                            <p:cond delay="1999"/>
                                          </p:stCondLst>
                                        </p:cTn>
                                        <p:tgtEl>
                                          <p:spTgt spid="82"/>
                                        </p:tgtEl>
                                        <p:attrNameLst>
                                          <p:attrName>style.visibility</p:attrName>
                                        </p:attrNameLst>
                                      </p:cBhvr>
                                      <p:to>
                                        <p:strVal val="hidden"/>
                                      </p:to>
                                    </p:se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2000"/>
                                        <p:tgtEl>
                                          <p:spTgt spid="8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fade">
                                      <p:cBhvr>
                                        <p:cTn id="75" dur="20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2000"/>
                                        <p:tgtEl>
                                          <p:spTgt spid="84"/>
                                        </p:tgtEl>
                                      </p:cBhvr>
                                    </p:animEffect>
                                    <p:set>
                                      <p:cBhvr>
                                        <p:cTn id="80" dur="1" fill="hold">
                                          <p:stCondLst>
                                            <p:cond delay="1999"/>
                                          </p:stCondLst>
                                        </p:cTn>
                                        <p:tgtEl>
                                          <p:spTgt spid="84"/>
                                        </p:tgtEl>
                                        <p:attrNameLst>
                                          <p:attrName>style.visibility</p:attrName>
                                        </p:attrNameLst>
                                      </p:cBhvr>
                                      <p:to>
                                        <p:strVal val="hidden"/>
                                      </p:to>
                                    </p:se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fade">
                                      <p:cBhvr>
                                        <p:cTn id="84" dur="2000"/>
                                        <p:tgtEl>
                                          <p:spTgt spid="8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fade">
                                      <p:cBhvr>
                                        <p:cTn id="87" dur="2000"/>
                                        <p:tgtEl>
                                          <p:spTgt spid="8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2000"/>
                                        <p:tgtEl>
                                          <p:spTgt spid="89"/>
                                        </p:tgtEl>
                                      </p:cBhvr>
                                    </p:animEffect>
                                    <p:set>
                                      <p:cBhvr>
                                        <p:cTn id="104" dur="1" fill="hold">
                                          <p:stCondLst>
                                            <p:cond delay="1999"/>
                                          </p:stCondLst>
                                        </p:cTn>
                                        <p:tgtEl>
                                          <p:spTgt spid="89"/>
                                        </p:tgtEl>
                                        <p:attrNameLst>
                                          <p:attrName>style.visibility</p:attrName>
                                        </p:attrNameLst>
                                      </p:cBhvr>
                                      <p:to>
                                        <p:strVal val="hidden"/>
                                      </p:to>
                                    </p:set>
                                  </p:childTnLst>
                                </p:cTn>
                              </p:par>
                            </p:childTnLst>
                          </p:cTn>
                        </p:par>
                        <p:par>
                          <p:cTn id="105" fill="hold">
                            <p:stCondLst>
                              <p:cond delay="2000"/>
                            </p:stCondLst>
                            <p:childTnLst>
                              <p:par>
                                <p:cTn id="106" presetID="10" presetClass="entr" presetSubtype="0" fill="hold" grpId="0" nodeType="after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20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2000"/>
                                        <p:tgtEl>
                                          <p:spTgt spid="9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2000"/>
                                        <p:tgtEl>
                                          <p:spTgt spid="91"/>
                                        </p:tgtEl>
                                      </p:cBhvr>
                                    </p:animEffect>
                                    <p:set>
                                      <p:cBhvr>
                                        <p:cTn id="116" dur="1" fill="hold">
                                          <p:stCondLst>
                                            <p:cond delay="1999"/>
                                          </p:stCondLst>
                                        </p:cTn>
                                        <p:tgtEl>
                                          <p:spTgt spid="91"/>
                                        </p:tgtEl>
                                        <p:attrNameLst>
                                          <p:attrName>style.visibility</p:attrName>
                                        </p:attrNameLst>
                                      </p:cBhvr>
                                      <p:to>
                                        <p:strVal val="hidden"/>
                                      </p:to>
                                    </p:se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92"/>
                                        </p:tgtEl>
                                        <p:attrNameLst>
                                          <p:attrName>style.visibility</p:attrName>
                                        </p:attrNameLst>
                                      </p:cBhvr>
                                      <p:to>
                                        <p:strVal val="visible"/>
                                      </p:to>
                                    </p:set>
                                    <p:animEffect transition="in" filter="fade">
                                      <p:cBhvr>
                                        <p:cTn id="120" dur="2000"/>
                                        <p:tgtEl>
                                          <p:spTgt spid="9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fade">
                                      <p:cBhvr>
                                        <p:cTn id="123" dur="2000"/>
                                        <p:tgtEl>
                                          <p:spTgt spid="9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2000"/>
                                        <p:tgtEl>
                                          <p:spTgt spid="93"/>
                                        </p:tgtEl>
                                      </p:cBhvr>
                                    </p:animEffect>
                                    <p:set>
                                      <p:cBhvr>
                                        <p:cTn id="128" dur="1" fill="hold">
                                          <p:stCondLst>
                                            <p:cond delay="1999"/>
                                          </p:stCondLst>
                                        </p:cTn>
                                        <p:tgtEl>
                                          <p:spTgt spid="93"/>
                                        </p:tgtEl>
                                        <p:attrNameLst>
                                          <p:attrName>style.visibility</p:attrName>
                                        </p:attrNameLst>
                                      </p:cBhvr>
                                      <p:to>
                                        <p:strVal val="hidden"/>
                                      </p:to>
                                    </p:set>
                                  </p:childTnLst>
                                </p:cTn>
                              </p:par>
                            </p:childTnLst>
                          </p:cTn>
                        </p:par>
                        <p:par>
                          <p:cTn id="129" fill="hold">
                            <p:stCondLst>
                              <p:cond delay="2000"/>
                            </p:stCondLst>
                            <p:childTnLst>
                              <p:par>
                                <p:cTn id="130" presetID="10" presetClass="entr" presetSubtype="0" fill="hold" grpId="0" nodeType="after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fade">
                                      <p:cBhvr>
                                        <p:cTn id="132" dur="2000"/>
                                        <p:tgtEl>
                                          <p:spTgt spid="9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7"/>
                                        </p:tgtEl>
                                        <p:attrNameLst>
                                          <p:attrName>style.visibility</p:attrName>
                                        </p:attrNameLst>
                                      </p:cBhvr>
                                      <p:to>
                                        <p:strVal val="visible"/>
                                      </p:to>
                                    </p:set>
                                    <p:animEffect transition="in" filter="fade">
                                      <p:cBhvr>
                                        <p:cTn id="135"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p:bldP spid="18" grpId="0"/>
      <p:bldP spid="24" grpId="0"/>
      <p:bldP spid="24" grpId="1"/>
      <p:bldP spid="26" grpId="0"/>
      <p:bldP spid="76" grpId="0"/>
      <p:bldP spid="78" grpId="0"/>
      <p:bldP spid="78" grpId="1"/>
      <p:bldP spid="81" grpId="0"/>
      <p:bldP spid="82" grpId="0"/>
      <p:bldP spid="82" grpId="1"/>
      <p:bldP spid="83" grpId="0"/>
      <p:bldP spid="84" grpId="0"/>
      <p:bldP spid="84" grpId="1"/>
      <p:bldP spid="85" grpId="0"/>
      <p:bldP spid="86" grpId="0"/>
      <p:bldP spid="87" grpId="0"/>
      <p:bldP spid="88" grpId="0"/>
      <p:bldP spid="89" grpId="0"/>
      <p:bldP spid="89" grpId="1"/>
      <p:bldP spid="90" grpId="0"/>
      <p:bldP spid="91" grpId="0"/>
      <p:bldP spid="91" grpId="1"/>
      <p:bldP spid="92" grpId="0"/>
      <p:bldP spid="93" grpId="0"/>
      <p:bldP spid="93" grpId="1"/>
      <p:bldP spid="94" grpId="0"/>
      <p:bldP spid="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a:spLocks noChangeArrowheads="1"/>
          </p:cNvSpPr>
          <p:nvPr/>
        </p:nvSpPr>
        <p:spPr bwMode="auto">
          <a:xfrm>
            <a:off x="428625" y="863600"/>
            <a:ext cx="8143875" cy="1016000"/>
          </a:xfrm>
          <a:prstGeom prst="rect">
            <a:avLst/>
          </a:prstGeom>
          <a:noFill/>
          <a:ln w="9525">
            <a:noFill/>
            <a:miter lim="800000"/>
            <a:headEnd/>
            <a:tailEnd/>
          </a:ln>
        </p:spPr>
        <p:txBody>
          <a:bodyPr>
            <a:spAutoFit/>
          </a:bodyPr>
          <a:lstStyle/>
          <a:p>
            <a:pPr algn="just">
              <a:defRPr/>
            </a:pPr>
            <a:r>
              <a:rPr lang="es-ES" sz="2000" dirty="0">
                <a:latin typeface="+mj-lt"/>
              </a:rPr>
              <a:t>Un patio de 108 m por 96 m debe cubrirse con cerámicas cuadradas y las mas grandes posibles. ¿Cuál será la dimensión de estas cerámicas si no se quiere romper ninguna?</a:t>
            </a:r>
            <a:endParaRPr lang="es-CL" sz="2000" dirty="0">
              <a:latin typeface="+mj-lt"/>
            </a:endParaRPr>
          </a:p>
        </p:txBody>
      </p:sp>
      <p:sp>
        <p:nvSpPr>
          <p:cNvPr id="11" name="10 CuadroTexto"/>
          <p:cNvSpPr txBox="1"/>
          <p:nvPr/>
        </p:nvSpPr>
        <p:spPr>
          <a:xfrm>
            <a:off x="0" y="1928803"/>
            <a:ext cx="4929190" cy="369898"/>
          </a:xfrm>
          <a:prstGeom prst="rect">
            <a:avLst/>
          </a:prstGeom>
          <a:solidFill>
            <a:schemeClr val="accent3">
              <a:lumMod val="40000"/>
              <a:lumOff val="60000"/>
            </a:schemeClr>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DOS: Descomposición en factores primos</a:t>
            </a:r>
          </a:p>
        </p:txBody>
      </p:sp>
      <p:sp>
        <p:nvSpPr>
          <p:cNvPr id="13" name="27 CuadroTexto"/>
          <p:cNvSpPr txBox="1">
            <a:spLocks noChangeArrowheads="1"/>
          </p:cNvSpPr>
          <p:nvPr/>
        </p:nvSpPr>
        <p:spPr bwMode="auto">
          <a:xfrm>
            <a:off x="3286125" y="2928938"/>
            <a:ext cx="3786188" cy="584200"/>
          </a:xfrm>
          <a:prstGeom prst="rect">
            <a:avLst/>
          </a:prstGeom>
          <a:noFill/>
          <a:ln w="9525">
            <a:noFill/>
            <a:miter lim="800000"/>
            <a:headEnd/>
            <a:tailEnd/>
          </a:ln>
        </p:spPr>
        <p:txBody>
          <a:bodyPr>
            <a:spAutoFit/>
          </a:bodyPr>
          <a:lstStyle/>
          <a:p>
            <a:pPr>
              <a:defRPr/>
            </a:pPr>
            <a:r>
              <a:rPr lang="es-ES" sz="3200" b="1" dirty="0">
                <a:solidFill>
                  <a:srgbClr val="0070C0"/>
                </a:solidFill>
                <a:latin typeface="Times New Roman" pitchFamily="18" charset="0"/>
                <a:cs typeface="Times New Roman" pitchFamily="18" charset="0"/>
              </a:rPr>
              <a:t>96 =</a:t>
            </a:r>
            <a:endParaRPr lang="es-ES" sz="3200" b="1" dirty="0">
              <a:solidFill>
                <a:schemeClr val="bg1">
                  <a:lumMod val="65000"/>
                </a:schemeClr>
              </a:solidFill>
              <a:latin typeface="Times New Roman" pitchFamily="18" charset="0"/>
              <a:cs typeface="Times New Roman" pitchFamily="18" charset="0"/>
            </a:endParaRPr>
          </a:p>
        </p:txBody>
      </p:sp>
      <p:sp>
        <p:nvSpPr>
          <p:cNvPr id="14" name="27 CuadroTexto"/>
          <p:cNvSpPr txBox="1">
            <a:spLocks noChangeArrowheads="1"/>
          </p:cNvSpPr>
          <p:nvPr/>
        </p:nvSpPr>
        <p:spPr bwMode="auto">
          <a:xfrm>
            <a:off x="4143375" y="2928938"/>
            <a:ext cx="642938" cy="584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34829" name="14 CuadroTexto"/>
          <p:cNvSpPr txBox="1">
            <a:spLocks noChangeArrowheads="1"/>
          </p:cNvSpPr>
          <p:nvPr/>
        </p:nvSpPr>
        <p:spPr bwMode="auto">
          <a:xfrm>
            <a:off x="1428750" y="6215063"/>
            <a:ext cx="142875" cy="369887"/>
          </a:xfrm>
          <a:prstGeom prst="rect">
            <a:avLst/>
          </a:prstGeom>
          <a:noFill/>
          <a:ln w="9525">
            <a:noFill/>
            <a:miter lim="800000"/>
            <a:headEnd/>
            <a:tailEnd/>
          </a:ln>
        </p:spPr>
        <p:txBody>
          <a:bodyPr>
            <a:spAutoFit/>
          </a:bodyPr>
          <a:lstStyle/>
          <a:p>
            <a:endParaRPr lang="es-CL"/>
          </a:p>
        </p:txBody>
      </p:sp>
      <p:sp>
        <p:nvSpPr>
          <p:cNvPr id="34830" name="15 CuadroTexto"/>
          <p:cNvSpPr txBox="1">
            <a:spLocks noChangeArrowheads="1"/>
          </p:cNvSpPr>
          <p:nvPr/>
        </p:nvSpPr>
        <p:spPr bwMode="auto">
          <a:xfrm>
            <a:off x="4929188" y="5357813"/>
            <a:ext cx="71437" cy="369887"/>
          </a:xfrm>
          <a:prstGeom prst="rect">
            <a:avLst/>
          </a:prstGeom>
          <a:noFill/>
          <a:ln w="9525">
            <a:noFill/>
            <a:miter lim="800000"/>
            <a:headEnd/>
            <a:tailEnd/>
          </a:ln>
        </p:spPr>
        <p:txBody>
          <a:bodyPr>
            <a:spAutoFit/>
          </a:bodyPr>
          <a:lstStyle/>
          <a:p>
            <a:endParaRPr lang="es-CL"/>
          </a:p>
        </p:txBody>
      </p:sp>
      <p:sp>
        <p:nvSpPr>
          <p:cNvPr id="18" name="27 CuadroTexto"/>
          <p:cNvSpPr txBox="1">
            <a:spLocks noChangeArrowheads="1"/>
          </p:cNvSpPr>
          <p:nvPr/>
        </p:nvSpPr>
        <p:spPr bwMode="auto">
          <a:xfrm>
            <a:off x="4714875" y="2928938"/>
            <a:ext cx="6429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34832" name="18 CuadroTexto"/>
          <p:cNvSpPr txBox="1">
            <a:spLocks noChangeArrowheads="1"/>
          </p:cNvSpPr>
          <p:nvPr/>
        </p:nvSpPr>
        <p:spPr bwMode="auto">
          <a:xfrm>
            <a:off x="785813" y="6273800"/>
            <a:ext cx="71437" cy="369888"/>
          </a:xfrm>
          <a:prstGeom prst="rect">
            <a:avLst/>
          </a:prstGeom>
          <a:noFill/>
          <a:ln w="9525">
            <a:noFill/>
            <a:miter lim="800000"/>
            <a:headEnd/>
            <a:tailEnd/>
          </a:ln>
        </p:spPr>
        <p:txBody>
          <a:bodyPr>
            <a:spAutoFit/>
          </a:bodyPr>
          <a:lstStyle/>
          <a:p>
            <a:endParaRPr lang="es-CL"/>
          </a:p>
        </p:txBody>
      </p:sp>
      <p:sp>
        <p:nvSpPr>
          <p:cNvPr id="45" name="44 CuadroTexto"/>
          <p:cNvSpPr txBox="1">
            <a:spLocks noChangeArrowheads="1"/>
          </p:cNvSpPr>
          <p:nvPr/>
        </p:nvSpPr>
        <p:spPr bwMode="auto">
          <a:xfrm>
            <a:off x="1714500" y="2428875"/>
            <a:ext cx="7429500" cy="400050"/>
          </a:xfrm>
          <a:prstGeom prst="rect">
            <a:avLst/>
          </a:prstGeom>
          <a:noFill/>
          <a:ln w="9525">
            <a:noFill/>
            <a:miter lim="800000"/>
            <a:headEnd/>
            <a:tailEnd/>
          </a:ln>
        </p:spPr>
        <p:txBody>
          <a:bodyPr>
            <a:spAutoFit/>
          </a:bodyPr>
          <a:lstStyle/>
          <a:p>
            <a:pPr algn="just">
              <a:defRPr/>
            </a:pPr>
            <a:r>
              <a:rPr lang="es-ES" sz="2000" dirty="0">
                <a:latin typeface="+mj-lt"/>
              </a:rPr>
              <a:t>Una forma para resolver el problema es calcular el </a:t>
            </a:r>
            <a:r>
              <a:rPr lang="es-ES" sz="2000" dirty="0" err="1">
                <a:latin typeface="+mj-lt"/>
              </a:rPr>
              <a:t>m.c.d</a:t>
            </a:r>
            <a:r>
              <a:rPr lang="es-ES" sz="2000" dirty="0">
                <a:latin typeface="+mj-lt"/>
              </a:rPr>
              <a:t> de 96  y 108</a:t>
            </a:r>
            <a:endParaRPr lang="es-CL" sz="2000" dirty="0">
              <a:latin typeface="+mj-lt"/>
            </a:endParaRPr>
          </a:p>
        </p:txBody>
      </p:sp>
      <p:sp>
        <p:nvSpPr>
          <p:cNvPr id="47" name="27 CuadroTexto"/>
          <p:cNvSpPr txBox="1">
            <a:spLocks noChangeArrowheads="1"/>
          </p:cNvSpPr>
          <p:nvPr/>
        </p:nvSpPr>
        <p:spPr bwMode="auto">
          <a:xfrm>
            <a:off x="5214938" y="2928938"/>
            <a:ext cx="6429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49" name="27 CuadroTexto"/>
          <p:cNvSpPr txBox="1">
            <a:spLocks noChangeArrowheads="1"/>
          </p:cNvSpPr>
          <p:nvPr/>
        </p:nvSpPr>
        <p:spPr bwMode="auto">
          <a:xfrm>
            <a:off x="5786438" y="2928938"/>
            <a:ext cx="6429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51" name="27 CuadroTexto"/>
          <p:cNvSpPr txBox="1">
            <a:spLocks noChangeArrowheads="1"/>
          </p:cNvSpPr>
          <p:nvPr/>
        </p:nvSpPr>
        <p:spPr bwMode="auto">
          <a:xfrm>
            <a:off x="6286500" y="2928938"/>
            <a:ext cx="6429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52" name="27 CuadroTexto"/>
          <p:cNvSpPr txBox="1">
            <a:spLocks noChangeArrowheads="1"/>
          </p:cNvSpPr>
          <p:nvPr/>
        </p:nvSpPr>
        <p:spPr bwMode="auto">
          <a:xfrm>
            <a:off x="6786563" y="2928938"/>
            <a:ext cx="500062"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
        <p:nvSpPr>
          <p:cNvPr id="53" name="27 CuadroTexto"/>
          <p:cNvSpPr txBox="1">
            <a:spLocks noChangeArrowheads="1"/>
          </p:cNvSpPr>
          <p:nvPr/>
        </p:nvSpPr>
        <p:spPr bwMode="auto">
          <a:xfrm>
            <a:off x="2928938" y="3857625"/>
            <a:ext cx="4143375" cy="584200"/>
          </a:xfrm>
          <a:prstGeom prst="rect">
            <a:avLst/>
          </a:prstGeom>
          <a:noFill/>
          <a:ln w="9525">
            <a:noFill/>
            <a:miter lim="800000"/>
            <a:headEnd/>
            <a:tailEnd/>
          </a:ln>
        </p:spPr>
        <p:txBody>
          <a:bodyPr>
            <a:spAutoFit/>
          </a:bodyPr>
          <a:lstStyle/>
          <a:p>
            <a:pPr>
              <a:defRPr/>
            </a:pPr>
            <a:r>
              <a:rPr lang="es-ES" sz="3200" b="1" dirty="0">
                <a:solidFill>
                  <a:srgbClr val="0070C0"/>
                </a:solidFill>
                <a:latin typeface="Times New Roman" pitchFamily="18" charset="0"/>
                <a:cs typeface="Times New Roman" pitchFamily="18" charset="0"/>
              </a:rPr>
              <a:t>108  =</a:t>
            </a:r>
            <a:endParaRPr lang="es-ES" sz="3200" b="1" dirty="0">
              <a:solidFill>
                <a:schemeClr val="bg1">
                  <a:lumMod val="65000"/>
                </a:schemeClr>
              </a:solidFill>
              <a:latin typeface="Times New Roman" pitchFamily="18" charset="0"/>
              <a:cs typeface="Times New Roman" pitchFamily="18" charset="0"/>
            </a:endParaRPr>
          </a:p>
        </p:txBody>
      </p:sp>
      <p:sp>
        <p:nvSpPr>
          <p:cNvPr id="54" name="27 CuadroTexto"/>
          <p:cNvSpPr txBox="1">
            <a:spLocks noChangeArrowheads="1"/>
          </p:cNvSpPr>
          <p:nvPr/>
        </p:nvSpPr>
        <p:spPr bwMode="auto">
          <a:xfrm>
            <a:off x="4130675" y="3857625"/>
            <a:ext cx="655638" cy="584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56" name="27 CuadroTexto"/>
          <p:cNvSpPr txBox="1">
            <a:spLocks noChangeArrowheads="1"/>
          </p:cNvSpPr>
          <p:nvPr/>
        </p:nvSpPr>
        <p:spPr bwMode="auto">
          <a:xfrm>
            <a:off x="4702175" y="3857625"/>
            <a:ext cx="655638"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a:t>
            </a:r>
          </a:p>
        </p:txBody>
      </p:sp>
      <p:sp>
        <p:nvSpPr>
          <p:cNvPr id="58" name="27 CuadroTexto"/>
          <p:cNvSpPr txBox="1">
            <a:spLocks noChangeArrowheads="1"/>
          </p:cNvSpPr>
          <p:nvPr/>
        </p:nvSpPr>
        <p:spPr bwMode="auto">
          <a:xfrm>
            <a:off x="5202238" y="3857625"/>
            <a:ext cx="6556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 ∙</a:t>
            </a:r>
          </a:p>
        </p:txBody>
      </p:sp>
      <p:sp>
        <p:nvSpPr>
          <p:cNvPr id="60" name="27 CuadroTexto"/>
          <p:cNvSpPr txBox="1">
            <a:spLocks noChangeArrowheads="1"/>
          </p:cNvSpPr>
          <p:nvPr/>
        </p:nvSpPr>
        <p:spPr bwMode="auto">
          <a:xfrm>
            <a:off x="5773738" y="3857625"/>
            <a:ext cx="65563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 ∙</a:t>
            </a:r>
          </a:p>
        </p:txBody>
      </p:sp>
      <p:sp>
        <p:nvSpPr>
          <p:cNvPr id="61" name="27 CuadroTexto"/>
          <p:cNvSpPr txBox="1">
            <a:spLocks noChangeArrowheads="1"/>
          </p:cNvSpPr>
          <p:nvPr/>
        </p:nvSpPr>
        <p:spPr bwMode="auto">
          <a:xfrm>
            <a:off x="6215063" y="3857625"/>
            <a:ext cx="50958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
        <p:nvSpPr>
          <p:cNvPr id="62" name="61 Rectángulo redondeado"/>
          <p:cNvSpPr/>
          <p:nvPr/>
        </p:nvSpPr>
        <p:spPr>
          <a:xfrm>
            <a:off x="4143375" y="3929063"/>
            <a:ext cx="1071563" cy="5000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63" name="62 Rectángulo redondeado"/>
          <p:cNvSpPr/>
          <p:nvPr/>
        </p:nvSpPr>
        <p:spPr>
          <a:xfrm>
            <a:off x="4143375" y="3000375"/>
            <a:ext cx="1071563" cy="5000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64" name="63 Rectángulo redondeado"/>
          <p:cNvSpPr/>
          <p:nvPr/>
        </p:nvSpPr>
        <p:spPr>
          <a:xfrm>
            <a:off x="6215063" y="3929063"/>
            <a:ext cx="357187" cy="5000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65" name="64 Rectángulo redondeado"/>
          <p:cNvSpPr/>
          <p:nvPr/>
        </p:nvSpPr>
        <p:spPr>
          <a:xfrm>
            <a:off x="6786563" y="3000375"/>
            <a:ext cx="428625" cy="5000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66" name="27 CuadroTexto"/>
          <p:cNvSpPr txBox="1">
            <a:spLocks noChangeArrowheads="1"/>
          </p:cNvSpPr>
          <p:nvPr/>
        </p:nvSpPr>
        <p:spPr bwMode="auto">
          <a:xfrm>
            <a:off x="4143375" y="2928938"/>
            <a:ext cx="1401763"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  2 ∙</a:t>
            </a:r>
          </a:p>
        </p:txBody>
      </p:sp>
      <p:sp>
        <p:nvSpPr>
          <p:cNvPr id="67" name="27 CuadroTexto"/>
          <p:cNvSpPr txBox="1">
            <a:spLocks noChangeArrowheads="1"/>
          </p:cNvSpPr>
          <p:nvPr/>
        </p:nvSpPr>
        <p:spPr bwMode="auto">
          <a:xfrm>
            <a:off x="6777038" y="2928938"/>
            <a:ext cx="50958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
        <p:nvSpPr>
          <p:cNvPr id="68" name="27 CuadroTexto"/>
          <p:cNvSpPr txBox="1">
            <a:spLocks noChangeArrowheads="1"/>
          </p:cNvSpPr>
          <p:nvPr/>
        </p:nvSpPr>
        <p:spPr bwMode="auto">
          <a:xfrm>
            <a:off x="4143375" y="3857625"/>
            <a:ext cx="1357313"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2 ∙  2 ∙</a:t>
            </a:r>
          </a:p>
        </p:txBody>
      </p:sp>
      <p:sp>
        <p:nvSpPr>
          <p:cNvPr id="69" name="27 CuadroTexto"/>
          <p:cNvSpPr txBox="1">
            <a:spLocks noChangeArrowheads="1"/>
          </p:cNvSpPr>
          <p:nvPr/>
        </p:nvSpPr>
        <p:spPr bwMode="auto">
          <a:xfrm>
            <a:off x="6205538" y="3844925"/>
            <a:ext cx="509587"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3</a:t>
            </a:r>
          </a:p>
        </p:txBody>
      </p:sp>
      <p:sp>
        <p:nvSpPr>
          <p:cNvPr id="71" name="27 CuadroTexto"/>
          <p:cNvSpPr txBox="1">
            <a:spLocks noChangeArrowheads="1"/>
          </p:cNvSpPr>
          <p:nvPr/>
        </p:nvSpPr>
        <p:spPr bwMode="auto">
          <a:xfrm>
            <a:off x="5143500" y="5072063"/>
            <a:ext cx="1357313" cy="5842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ES" sz="3200" b="1" dirty="0">
                <a:solidFill>
                  <a:srgbClr val="0070C0"/>
                </a:solidFill>
                <a:latin typeface="Times New Roman" pitchFamily="18" charset="0"/>
                <a:cs typeface="Times New Roman" pitchFamily="18" charset="0"/>
              </a:rPr>
              <a:t>12</a:t>
            </a:r>
          </a:p>
        </p:txBody>
      </p:sp>
      <p:sp>
        <p:nvSpPr>
          <p:cNvPr id="72" name="71 CuadroTexto"/>
          <p:cNvSpPr txBox="1">
            <a:spLocks noChangeArrowheads="1"/>
          </p:cNvSpPr>
          <p:nvPr/>
        </p:nvSpPr>
        <p:spPr bwMode="auto">
          <a:xfrm>
            <a:off x="3929063" y="5202238"/>
            <a:ext cx="1071562" cy="369887"/>
          </a:xfrm>
          <a:prstGeom prst="rect">
            <a:avLst/>
          </a:prstGeom>
          <a:noFill/>
          <a:ln w="9525">
            <a:noFill/>
            <a:miter lim="800000"/>
            <a:headEnd/>
            <a:tailEnd/>
          </a:ln>
        </p:spPr>
        <p:txBody>
          <a:bodyPr>
            <a:spAutoFit/>
          </a:bodyPr>
          <a:lstStyle/>
          <a:p>
            <a:r>
              <a:rPr lang="es-CL" b="1">
                <a:solidFill>
                  <a:srgbClr val="0070C0"/>
                </a:solidFill>
              </a:rPr>
              <a:t>m.c.d =</a:t>
            </a:r>
          </a:p>
        </p:txBody>
      </p:sp>
      <p:grpSp>
        <p:nvGrpSpPr>
          <p:cNvPr id="34854" name="72 Grupo"/>
          <p:cNvGrpSpPr>
            <a:grpSpLocks/>
          </p:cNvGrpSpPr>
          <p:nvPr/>
        </p:nvGrpSpPr>
        <p:grpSpPr bwMode="auto">
          <a:xfrm>
            <a:off x="214313" y="3143250"/>
            <a:ext cx="2500312" cy="2012950"/>
            <a:chOff x="214282" y="2928934"/>
            <a:chExt cx="2500330" cy="2012406"/>
          </a:xfrm>
        </p:grpSpPr>
        <p:sp>
          <p:nvSpPr>
            <p:cNvPr id="74" name="73 Rectángulo"/>
            <p:cNvSpPr/>
            <p:nvPr/>
          </p:nvSpPr>
          <p:spPr>
            <a:xfrm>
              <a:off x="1000100" y="2928934"/>
              <a:ext cx="1714512" cy="17140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s-CL"/>
            </a:p>
          </p:txBody>
        </p:sp>
        <p:sp>
          <p:nvSpPr>
            <p:cNvPr id="34857" name="74 CuadroTexto"/>
            <p:cNvSpPr txBox="1">
              <a:spLocks noChangeArrowheads="1"/>
            </p:cNvSpPr>
            <p:nvPr/>
          </p:nvSpPr>
          <p:spPr bwMode="auto">
            <a:xfrm>
              <a:off x="214282" y="3571876"/>
              <a:ext cx="1000132" cy="369332"/>
            </a:xfrm>
            <a:prstGeom prst="rect">
              <a:avLst/>
            </a:prstGeom>
            <a:noFill/>
            <a:ln w="9525">
              <a:noFill/>
              <a:miter lim="800000"/>
              <a:headEnd/>
              <a:tailEnd/>
            </a:ln>
          </p:spPr>
          <p:txBody>
            <a:bodyPr>
              <a:spAutoFit/>
            </a:bodyPr>
            <a:lstStyle/>
            <a:p>
              <a:r>
                <a:rPr lang="es-CL"/>
                <a:t>108 m</a:t>
              </a:r>
            </a:p>
          </p:txBody>
        </p:sp>
        <p:sp>
          <p:nvSpPr>
            <p:cNvPr id="34858" name="75 CuadroTexto"/>
            <p:cNvSpPr txBox="1">
              <a:spLocks noChangeArrowheads="1"/>
            </p:cNvSpPr>
            <p:nvPr/>
          </p:nvSpPr>
          <p:spPr bwMode="auto">
            <a:xfrm>
              <a:off x="1571604" y="4572008"/>
              <a:ext cx="1000132" cy="369332"/>
            </a:xfrm>
            <a:prstGeom prst="rect">
              <a:avLst/>
            </a:prstGeom>
            <a:noFill/>
            <a:ln w="9525">
              <a:noFill/>
              <a:miter lim="800000"/>
              <a:headEnd/>
              <a:tailEnd/>
            </a:ln>
          </p:spPr>
          <p:txBody>
            <a:bodyPr>
              <a:spAutoFit/>
            </a:bodyPr>
            <a:lstStyle/>
            <a:p>
              <a:r>
                <a:rPr lang="es-CL"/>
                <a:t>96 m</a:t>
              </a:r>
            </a:p>
          </p:txBody>
        </p:sp>
        <p:sp>
          <p:nvSpPr>
            <p:cNvPr id="34859" name="76 CuadroTexto"/>
            <p:cNvSpPr txBox="1">
              <a:spLocks noChangeArrowheads="1"/>
            </p:cNvSpPr>
            <p:nvPr/>
          </p:nvSpPr>
          <p:spPr bwMode="auto">
            <a:xfrm>
              <a:off x="1500166" y="3143248"/>
              <a:ext cx="1000132" cy="369332"/>
            </a:xfrm>
            <a:prstGeom prst="rect">
              <a:avLst/>
            </a:prstGeom>
            <a:noFill/>
            <a:ln w="9525">
              <a:noFill/>
              <a:miter lim="800000"/>
              <a:headEnd/>
              <a:tailEnd/>
            </a:ln>
          </p:spPr>
          <p:txBody>
            <a:bodyPr>
              <a:spAutoFit/>
            </a:bodyPr>
            <a:lstStyle/>
            <a:p>
              <a:r>
                <a:rPr lang="es-CL"/>
                <a:t>PATIO</a:t>
              </a:r>
            </a:p>
          </p:txBody>
        </p:sp>
        <p:cxnSp>
          <p:nvCxnSpPr>
            <p:cNvPr id="78" name="77 Conector recto"/>
            <p:cNvCxnSpPr/>
            <p:nvPr/>
          </p:nvCxnSpPr>
          <p:spPr>
            <a:xfrm rot="5400000">
              <a:off x="1429760"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78 Conector recto"/>
            <p:cNvCxnSpPr/>
            <p:nvPr/>
          </p:nvCxnSpPr>
          <p:spPr>
            <a:xfrm rot="5400000">
              <a:off x="1644074"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79 Conector recto"/>
            <p:cNvCxnSpPr/>
            <p:nvPr/>
          </p:nvCxnSpPr>
          <p:spPr>
            <a:xfrm rot="5400000">
              <a:off x="1215446"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80 Conector recto"/>
            <p:cNvCxnSpPr>
              <a:endCxn id="74" idx="2"/>
            </p:cNvCxnSpPr>
            <p:nvPr/>
          </p:nvCxnSpPr>
          <p:spPr>
            <a:xfrm rot="5400000">
              <a:off x="1001132"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81 Conector recto"/>
            <p:cNvCxnSpPr/>
            <p:nvPr/>
          </p:nvCxnSpPr>
          <p:spPr>
            <a:xfrm rot="5400000">
              <a:off x="786818" y="3785158"/>
              <a:ext cx="17140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p:nvPr/>
          </p:nvCxnSpPr>
          <p:spPr>
            <a:xfrm rot="5400000">
              <a:off x="572503"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83 Conector recto"/>
            <p:cNvCxnSpPr/>
            <p:nvPr/>
          </p:nvCxnSpPr>
          <p:spPr>
            <a:xfrm rot="5400000">
              <a:off x="356602" y="3785158"/>
              <a:ext cx="17140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84 Conector recto"/>
            <p:cNvCxnSpPr/>
            <p:nvPr/>
          </p:nvCxnSpPr>
          <p:spPr>
            <a:xfrm>
              <a:off x="1000100" y="3143189"/>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85 Conector recto"/>
            <p:cNvCxnSpPr/>
            <p:nvPr/>
          </p:nvCxnSpPr>
          <p:spPr>
            <a:xfrm>
              <a:off x="1000100" y="3357443"/>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86 Conector recto"/>
            <p:cNvCxnSpPr/>
            <p:nvPr/>
          </p:nvCxnSpPr>
          <p:spPr>
            <a:xfrm>
              <a:off x="1000100" y="3571698"/>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87 Conector recto"/>
            <p:cNvCxnSpPr/>
            <p:nvPr/>
          </p:nvCxnSpPr>
          <p:spPr>
            <a:xfrm>
              <a:off x="1000100" y="3785952"/>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1000100" y="4000207"/>
              <a:ext cx="171451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1000100" y="4214461"/>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1000100" y="4428717"/>
              <a:ext cx="171451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92" name="91 CuadroTexto"/>
          <p:cNvSpPr txBox="1">
            <a:spLocks noChangeArrowheads="1"/>
          </p:cNvSpPr>
          <p:nvPr/>
        </p:nvSpPr>
        <p:spPr bwMode="auto">
          <a:xfrm>
            <a:off x="928688" y="5929313"/>
            <a:ext cx="7429500" cy="400050"/>
          </a:xfrm>
          <a:prstGeom prst="rect">
            <a:avLst/>
          </a:prstGeom>
          <a:noFill/>
          <a:ln w="9525">
            <a:noFill/>
            <a:miter lim="800000"/>
            <a:headEnd/>
            <a:tailEnd/>
          </a:ln>
        </p:spPr>
        <p:txBody>
          <a:bodyPr>
            <a:spAutoFit/>
          </a:bodyPr>
          <a:lstStyle/>
          <a:p>
            <a:pPr algn="just">
              <a:defRPr/>
            </a:pPr>
            <a:r>
              <a:rPr lang="es-ES" sz="2000" dirty="0" err="1">
                <a:solidFill>
                  <a:srgbClr val="0070C0"/>
                </a:solidFill>
                <a:latin typeface="+mj-lt"/>
              </a:rPr>
              <a:t>Resp</a:t>
            </a:r>
            <a:r>
              <a:rPr lang="es-ES" sz="2000" dirty="0">
                <a:latin typeface="+mj-lt"/>
              </a:rPr>
              <a:t>: El tamaño de las cerámicas debe ser de 12m X 12m</a:t>
            </a:r>
            <a:endParaRPr lang="es-CL" sz="2000" dirty="0">
              <a:latin typeface="+mj-lt"/>
            </a:endParaRPr>
          </a:p>
        </p:txBody>
      </p:sp>
      <p:sp>
        <p:nvSpPr>
          <p:cNvPr id="57" name="56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t> Ejercicios de Desarrollo  N°1</a:t>
            </a:r>
            <a:endParaRPr lang="es-ES" dirty="0">
              <a:latin typeface="+mj-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2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par>
                                <p:cTn id="18" presetID="0" presetClass="path" presetSubtype="0" accel="50000" decel="50000" fill="hold" grpId="1" nodeType="withEffect">
                                  <p:stCondLst>
                                    <p:cond delay="0"/>
                                  </p:stCondLst>
                                  <p:childTnLst>
                                    <p:animMotion origin="layout" path="M 0 0 L 0.09444 0.31476 " pathEditMode="relative" ptsTypes="AA">
                                      <p:cBhvr>
                                        <p:cTn id="19" dur="2000" fill="hold"/>
                                        <p:tgtEl>
                                          <p:spTgt spid="66"/>
                                        </p:tgtEl>
                                        <p:attrNameLst>
                                          <p:attrName>ppt_x</p:attrName>
                                          <p:attrName>ppt_y</p:attrName>
                                        </p:attrNameLst>
                                      </p:cBhvr>
                                    </p:animMotion>
                                  </p:childTnLst>
                                </p:cTn>
                              </p:par>
                              <p:par>
                                <p:cTn id="20" presetID="0" presetClass="path" presetSubtype="0" accel="50000" decel="50000" fill="hold" grpId="1" nodeType="withEffect">
                                  <p:stCondLst>
                                    <p:cond delay="0"/>
                                  </p:stCondLst>
                                  <p:childTnLst>
                                    <p:animMotion origin="layout" path="M 3.05556E-6 -2.83996E-6 L 0.0908 0.17831 " pathEditMode="relative" rAng="0" ptsTypes="AA">
                                      <p:cBhvr>
                                        <p:cTn id="21" dur="2000" fill="hold"/>
                                        <p:tgtEl>
                                          <p:spTgt spid="68"/>
                                        </p:tgtEl>
                                        <p:attrNameLst>
                                          <p:attrName>ppt_x</p:attrName>
                                          <p:attrName>ppt_y</p:attrName>
                                        </p:attrNameLst>
                                      </p:cBhvr>
                                      <p:rCtr x="4500" y="8900"/>
                                    </p:animMotion>
                                  </p:childTnLst>
                                </p:cTn>
                              </p:par>
                              <p:par>
                                <p:cTn id="22" presetID="10" presetClass="exit" presetSubtype="0" fill="hold" grpId="2" nodeType="withEffect">
                                  <p:stCondLst>
                                    <p:cond delay="0"/>
                                  </p:stCondLst>
                                  <p:childTnLst>
                                    <p:animEffect transition="out" filter="fade">
                                      <p:cBhvr>
                                        <p:cTn id="23" dur="2000"/>
                                        <p:tgtEl>
                                          <p:spTgt spid="68"/>
                                        </p:tgtEl>
                                      </p:cBhvr>
                                    </p:animEffect>
                                    <p:set>
                                      <p:cBhvr>
                                        <p:cTn id="24" dur="1" fill="hold">
                                          <p:stCondLst>
                                            <p:cond delay="1999"/>
                                          </p:stCondLst>
                                        </p:cTn>
                                        <p:tgtEl>
                                          <p:spTgt spid="68"/>
                                        </p:tgtEl>
                                        <p:attrNameLst>
                                          <p:attrName>style.visibility</p:attrName>
                                        </p:attrNameLst>
                                      </p:cBhvr>
                                      <p:to>
                                        <p:strVal val="hidden"/>
                                      </p:to>
                                    </p:set>
                                  </p:childTnLst>
                                </p:cTn>
                              </p:par>
                            </p:childTnLst>
                          </p:cTn>
                        </p:par>
                        <p:par>
                          <p:cTn id="25" fill="hold">
                            <p:stCondLst>
                              <p:cond delay="2000"/>
                            </p:stCondLst>
                            <p:childTnLst>
                              <p:par>
                                <p:cTn id="26" presetID="0" presetClass="path" presetSubtype="0" accel="50000" decel="50000" fill="hold" grpId="1" nodeType="afterEffect">
                                  <p:stCondLst>
                                    <p:cond delay="0"/>
                                  </p:stCondLst>
                                  <p:childTnLst>
                                    <p:animMotion origin="layout" path="M -3.61111E-6 -1.44311E-6 L -0.07204 0.3136 " pathEditMode="relative" rAng="0" ptsTypes="AA">
                                      <p:cBhvr>
                                        <p:cTn id="27" dur="2000" fill="hold"/>
                                        <p:tgtEl>
                                          <p:spTgt spid="67"/>
                                        </p:tgtEl>
                                        <p:attrNameLst>
                                          <p:attrName>ppt_x</p:attrName>
                                          <p:attrName>ppt_y</p:attrName>
                                        </p:attrNameLst>
                                      </p:cBhvr>
                                      <p:rCtr x="-3600" y="15700"/>
                                    </p:animMotion>
                                  </p:childTnLst>
                                </p:cTn>
                              </p:par>
                              <p:par>
                                <p:cTn id="28" presetID="0" presetClass="path" presetSubtype="0" accel="50000" decel="50000" fill="hold" grpId="1" nodeType="withEffect">
                                  <p:stCondLst>
                                    <p:cond delay="0"/>
                                  </p:stCondLst>
                                  <p:childTnLst>
                                    <p:animMotion origin="layout" path="M -3.61111E-6 -2.7012E-6 L -0.00954 0.18016 " pathEditMode="relative" rAng="0" ptsTypes="AA">
                                      <p:cBhvr>
                                        <p:cTn id="29" dur="2000" fill="hold"/>
                                        <p:tgtEl>
                                          <p:spTgt spid="69"/>
                                        </p:tgtEl>
                                        <p:attrNameLst>
                                          <p:attrName>ppt_x</p:attrName>
                                          <p:attrName>ppt_y</p:attrName>
                                        </p:attrNameLst>
                                      </p:cBhvr>
                                      <p:rCtr x="-500" y="9000"/>
                                    </p:animMotion>
                                  </p:childTnLst>
                                </p:cTn>
                              </p:par>
                              <p:par>
                                <p:cTn id="30" presetID="10" presetClass="exit" presetSubtype="0" fill="hold" grpId="2" nodeType="withEffect">
                                  <p:stCondLst>
                                    <p:cond delay="0"/>
                                  </p:stCondLst>
                                  <p:childTnLst>
                                    <p:animEffect transition="out" filter="fade">
                                      <p:cBhvr>
                                        <p:cTn id="31" dur="2000"/>
                                        <p:tgtEl>
                                          <p:spTgt spid="69"/>
                                        </p:tgtEl>
                                      </p:cBhvr>
                                    </p:animEffect>
                                    <p:set>
                                      <p:cBhvr>
                                        <p:cTn id="32" dur="1" fill="hold">
                                          <p:stCondLst>
                                            <p:cond delay="1999"/>
                                          </p:stCondLst>
                                        </p:cTn>
                                        <p:tgtEl>
                                          <p:spTgt spid="6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2" nodeType="clickEffect">
                                  <p:stCondLst>
                                    <p:cond delay="0"/>
                                  </p:stCondLst>
                                  <p:childTnLst>
                                    <p:animEffect transition="out" filter="fade">
                                      <p:cBhvr>
                                        <p:cTn id="36" dur="2000"/>
                                        <p:tgtEl>
                                          <p:spTgt spid="66"/>
                                        </p:tgtEl>
                                      </p:cBhvr>
                                    </p:animEffect>
                                    <p:set>
                                      <p:cBhvr>
                                        <p:cTn id="37" dur="1" fill="hold">
                                          <p:stCondLst>
                                            <p:cond delay="1999"/>
                                          </p:stCondLst>
                                        </p:cTn>
                                        <p:tgtEl>
                                          <p:spTgt spid="6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2000"/>
                                        <p:tgtEl>
                                          <p:spTgt spid="67"/>
                                        </p:tgtEl>
                                      </p:cBhvr>
                                    </p:animEffect>
                                    <p:set>
                                      <p:cBhvr>
                                        <p:cTn id="40" dur="1" fill="hold">
                                          <p:stCondLst>
                                            <p:cond delay="1999"/>
                                          </p:stCondLst>
                                        </p:cTn>
                                        <p:tgtEl>
                                          <p:spTgt spid="67"/>
                                        </p:tgtEl>
                                        <p:attrNameLst>
                                          <p:attrName>style.visibility</p:attrName>
                                        </p:attrNameLst>
                                      </p:cBhvr>
                                      <p:to>
                                        <p:strVal val="hidden"/>
                                      </p:to>
                                    </p:se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20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6" grpId="1"/>
      <p:bldP spid="66" grpId="2"/>
      <p:bldP spid="67" grpId="0"/>
      <p:bldP spid="67" grpId="1"/>
      <p:bldP spid="67" grpId="2"/>
      <p:bldP spid="68" grpId="0"/>
      <p:bldP spid="68" grpId="1"/>
      <p:bldP spid="68" grpId="2"/>
      <p:bldP spid="69" grpId="0"/>
      <p:bldP spid="69" grpId="1"/>
      <p:bldP spid="69" grpId="2"/>
      <p:bldP spid="71" grpId="0"/>
      <p:bldP spid="72" grpId="0"/>
      <p:bldP spid="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63277"/>
            <a:ext cx="8229600" cy="5794723"/>
          </a:xfrm>
        </p:spPr>
        <p:txBody>
          <a:bodyPr/>
          <a:lstStyle/>
          <a:p>
            <a:pPr marL="0" indent="0">
              <a:buNone/>
            </a:pPr>
            <a:r>
              <a:rPr lang="es-ES" sz="2000" dirty="0"/>
              <a:t>Los buses a San Antonio salen del terminal cada 24 minutos, los buses a Viña del Mar cada 20 minutos y los buses a Valparaíso cada 10 minutos. Si a las 8:00 horas salen tres buses a esos destinos de la V región, ¿en cuantos minutos más volverán a coincidir en su salida? </a:t>
            </a:r>
          </a:p>
          <a:p>
            <a:pPr marL="0" indent="0">
              <a:buNone/>
            </a:pPr>
            <a:endParaRPr lang="es-ES" sz="2000" dirty="0"/>
          </a:p>
          <a:p>
            <a:pPr marL="0" indent="0">
              <a:buNone/>
            </a:pPr>
            <a:r>
              <a:rPr lang="es-ES" sz="1800" b="1" dirty="0"/>
              <a:t>Solución </a:t>
            </a:r>
            <a:endParaRPr lang="es-ES" sz="1800" dirty="0"/>
          </a:p>
          <a:p>
            <a:pPr marL="0" indent="0">
              <a:buNone/>
            </a:pPr>
            <a:endParaRPr lang="es-ES" sz="1800" b="1" dirty="0"/>
          </a:p>
          <a:p>
            <a:pPr marL="0" indent="0">
              <a:buNone/>
            </a:pPr>
            <a:r>
              <a:rPr lang="es-ES" sz="1800" dirty="0"/>
              <a:t>Debemos calcular el MCM entre 24, 20 y 10.</a:t>
            </a:r>
          </a:p>
          <a:p>
            <a:pPr marL="0" indent="0">
              <a:buNone/>
            </a:pPr>
            <a:endParaRPr lang="es-CL" sz="1800" dirty="0"/>
          </a:p>
          <a:p>
            <a:pPr marL="0" indent="0">
              <a:buNone/>
            </a:pPr>
            <a:endParaRPr lang="es-CL" sz="1800" dirty="0"/>
          </a:p>
          <a:p>
            <a:pPr marL="0" indent="0">
              <a:buNone/>
            </a:pPr>
            <a:endParaRPr lang="es-CL" sz="1800" dirty="0"/>
          </a:p>
          <a:p>
            <a:pPr marL="0" indent="0">
              <a:buNone/>
            </a:pPr>
            <a:endParaRPr lang="es-CL" sz="1800" dirty="0"/>
          </a:p>
          <a:p>
            <a:pPr marL="0" indent="0">
              <a:buNone/>
            </a:pPr>
            <a:endParaRPr lang="es-CL" sz="1800" dirty="0"/>
          </a:p>
          <a:p>
            <a:pPr marL="0" indent="0">
              <a:buNone/>
            </a:pPr>
            <a:endParaRPr lang="es-CL" sz="1800" dirty="0"/>
          </a:p>
          <a:p>
            <a:pPr marL="0" indent="0">
              <a:buNone/>
            </a:pPr>
            <a:endParaRPr lang="es-CL" sz="1800" dirty="0"/>
          </a:p>
          <a:p>
            <a:pPr marL="0" indent="0">
              <a:buNone/>
            </a:pPr>
            <a:r>
              <a:rPr lang="es-ES" sz="1800" dirty="0"/>
              <a:t>Las salidas de los buses coincidirán en 120 minutos (dos horas), es decir a las 10:00 horas saldrán nuevamente juntos.</a:t>
            </a:r>
            <a:endParaRPr lang="es-CL" sz="1800" dirty="0"/>
          </a:p>
        </p:txBody>
      </p:sp>
      <p:sp>
        <p:nvSpPr>
          <p:cNvPr id="5" name="4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Problema N° 4</a:t>
            </a:r>
          </a:p>
        </p:txBody>
      </p:sp>
      <p:cxnSp>
        <p:nvCxnSpPr>
          <p:cNvPr id="4" name="3 Conector recto"/>
          <p:cNvCxnSpPr/>
          <p:nvPr/>
        </p:nvCxnSpPr>
        <p:spPr>
          <a:xfrm>
            <a:off x="1187624" y="4293096"/>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2771800" y="4005064"/>
            <a:ext cx="0" cy="1944216"/>
          </a:xfrm>
          <a:prstGeom prst="line">
            <a:avLst/>
          </a:prstGeom>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1403648" y="3960766"/>
            <a:ext cx="1584176" cy="369332"/>
          </a:xfrm>
          <a:prstGeom prst="rect">
            <a:avLst/>
          </a:prstGeom>
          <a:noFill/>
        </p:spPr>
        <p:txBody>
          <a:bodyPr wrap="square" rtlCol="0">
            <a:spAutoFit/>
          </a:bodyPr>
          <a:lstStyle/>
          <a:p>
            <a:r>
              <a:rPr lang="es-CL" b="1" dirty="0"/>
              <a:t>24  20  10</a:t>
            </a:r>
          </a:p>
        </p:txBody>
      </p:sp>
      <p:sp>
        <p:nvSpPr>
          <p:cNvPr id="9" name="8 CuadroTexto"/>
          <p:cNvSpPr txBox="1"/>
          <p:nvPr/>
        </p:nvSpPr>
        <p:spPr>
          <a:xfrm>
            <a:off x="2843808" y="3960766"/>
            <a:ext cx="576064" cy="369332"/>
          </a:xfrm>
          <a:prstGeom prst="rect">
            <a:avLst/>
          </a:prstGeom>
          <a:noFill/>
        </p:spPr>
        <p:txBody>
          <a:bodyPr wrap="square" rtlCol="0">
            <a:spAutoFit/>
          </a:bodyPr>
          <a:lstStyle/>
          <a:p>
            <a:r>
              <a:rPr lang="es-CL" b="1" dirty="0">
                <a:solidFill>
                  <a:srgbClr val="002060"/>
                </a:solidFill>
              </a:rPr>
              <a:t>2</a:t>
            </a:r>
          </a:p>
        </p:txBody>
      </p:sp>
      <p:sp>
        <p:nvSpPr>
          <p:cNvPr id="10" name="9 CuadroTexto"/>
          <p:cNvSpPr txBox="1"/>
          <p:nvPr/>
        </p:nvSpPr>
        <p:spPr>
          <a:xfrm>
            <a:off x="1403648" y="4330098"/>
            <a:ext cx="576064" cy="369332"/>
          </a:xfrm>
          <a:prstGeom prst="rect">
            <a:avLst/>
          </a:prstGeom>
          <a:noFill/>
        </p:spPr>
        <p:txBody>
          <a:bodyPr wrap="square" rtlCol="0">
            <a:spAutoFit/>
          </a:bodyPr>
          <a:lstStyle/>
          <a:p>
            <a:r>
              <a:rPr lang="es-CL" b="1" dirty="0">
                <a:solidFill>
                  <a:srgbClr val="002060"/>
                </a:solidFill>
              </a:rPr>
              <a:t>12</a:t>
            </a:r>
          </a:p>
        </p:txBody>
      </p:sp>
      <p:sp>
        <p:nvSpPr>
          <p:cNvPr id="11" name="10 CuadroTexto"/>
          <p:cNvSpPr txBox="1"/>
          <p:nvPr/>
        </p:nvSpPr>
        <p:spPr>
          <a:xfrm>
            <a:off x="1763688" y="4328102"/>
            <a:ext cx="576064" cy="369332"/>
          </a:xfrm>
          <a:prstGeom prst="rect">
            <a:avLst/>
          </a:prstGeom>
          <a:noFill/>
        </p:spPr>
        <p:txBody>
          <a:bodyPr wrap="square" rtlCol="0">
            <a:spAutoFit/>
          </a:bodyPr>
          <a:lstStyle/>
          <a:p>
            <a:r>
              <a:rPr lang="es-CL" b="1" dirty="0">
                <a:solidFill>
                  <a:srgbClr val="002060"/>
                </a:solidFill>
              </a:rPr>
              <a:t>10</a:t>
            </a:r>
          </a:p>
        </p:txBody>
      </p:sp>
      <p:sp>
        <p:nvSpPr>
          <p:cNvPr id="12" name="11 CuadroTexto"/>
          <p:cNvSpPr txBox="1"/>
          <p:nvPr/>
        </p:nvSpPr>
        <p:spPr>
          <a:xfrm>
            <a:off x="2248798" y="4328102"/>
            <a:ext cx="576064" cy="369332"/>
          </a:xfrm>
          <a:prstGeom prst="rect">
            <a:avLst/>
          </a:prstGeom>
          <a:noFill/>
        </p:spPr>
        <p:txBody>
          <a:bodyPr wrap="square" rtlCol="0">
            <a:spAutoFit/>
          </a:bodyPr>
          <a:lstStyle/>
          <a:p>
            <a:r>
              <a:rPr lang="es-CL" b="1" dirty="0">
                <a:solidFill>
                  <a:srgbClr val="002060"/>
                </a:solidFill>
              </a:rPr>
              <a:t>5</a:t>
            </a:r>
          </a:p>
        </p:txBody>
      </p:sp>
      <p:sp>
        <p:nvSpPr>
          <p:cNvPr id="13" name="12 CuadroTexto"/>
          <p:cNvSpPr txBox="1"/>
          <p:nvPr/>
        </p:nvSpPr>
        <p:spPr>
          <a:xfrm>
            <a:off x="2829953" y="4334661"/>
            <a:ext cx="576064" cy="369332"/>
          </a:xfrm>
          <a:prstGeom prst="rect">
            <a:avLst/>
          </a:prstGeom>
          <a:noFill/>
        </p:spPr>
        <p:txBody>
          <a:bodyPr wrap="square" rtlCol="0">
            <a:spAutoFit/>
          </a:bodyPr>
          <a:lstStyle/>
          <a:p>
            <a:r>
              <a:rPr lang="es-CL" b="1" dirty="0">
                <a:solidFill>
                  <a:srgbClr val="002060"/>
                </a:solidFill>
              </a:rPr>
              <a:t>2</a:t>
            </a:r>
          </a:p>
        </p:txBody>
      </p:sp>
      <p:sp>
        <p:nvSpPr>
          <p:cNvPr id="14" name="13 CuadroTexto"/>
          <p:cNvSpPr txBox="1"/>
          <p:nvPr/>
        </p:nvSpPr>
        <p:spPr>
          <a:xfrm>
            <a:off x="1403648" y="4643844"/>
            <a:ext cx="576064" cy="369332"/>
          </a:xfrm>
          <a:prstGeom prst="rect">
            <a:avLst/>
          </a:prstGeom>
          <a:noFill/>
        </p:spPr>
        <p:txBody>
          <a:bodyPr wrap="square" rtlCol="0">
            <a:spAutoFit/>
          </a:bodyPr>
          <a:lstStyle/>
          <a:p>
            <a:r>
              <a:rPr lang="es-CL" b="1" dirty="0">
                <a:solidFill>
                  <a:srgbClr val="002060"/>
                </a:solidFill>
              </a:rPr>
              <a:t> 6</a:t>
            </a:r>
          </a:p>
        </p:txBody>
      </p:sp>
      <p:sp>
        <p:nvSpPr>
          <p:cNvPr id="15" name="14 CuadroTexto"/>
          <p:cNvSpPr txBox="1"/>
          <p:nvPr/>
        </p:nvSpPr>
        <p:spPr>
          <a:xfrm>
            <a:off x="1860673" y="4651313"/>
            <a:ext cx="576064" cy="369332"/>
          </a:xfrm>
          <a:prstGeom prst="rect">
            <a:avLst/>
          </a:prstGeom>
          <a:noFill/>
        </p:spPr>
        <p:txBody>
          <a:bodyPr wrap="square" rtlCol="0">
            <a:spAutoFit/>
          </a:bodyPr>
          <a:lstStyle/>
          <a:p>
            <a:r>
              <a:rPr lang="es-CL" b="1" dirty="0">
                <a:solidFill>
                  <a:srgbClr val="002060"/>
                </a:solidFill>
              </a:rPr>
              <a:t>5</a:t>
            </a:r>
          </a:p>
        </p:txBody>
      </p:sp>
      <p:sp>
        <p:nvSpPr>
          <p:cNvPr id="16" name="15 CuadroTexto"/>
          <p:cNvSpPr txBox="1"/>
          <p:nvPr/>
        </p:nvSpPr>
        <p:spPr>
          <a:xfrm>
            <a:off x="2253889" y="4646762"/>
            <a:ext cx="576064" cy="369332"/>
          </a:xfrm>
          <a:prstGeom prst="rect">
            <a:avLst/>
          </a:prstGeom>
          <a:noFill/>
        </p:spPr>
        <p:txBody>
          <a:bodyPr wrap="square" rtlCol="0">
            <a:spAutoFit/>
          </a:bodyPr>
          <a:lstStyle/>
          <a:p>
            <a:r>
              <a:rPr lang="es-CL" b="1" dirty="0">
                <a:solidFill>
                  <a:srgbClr val="002060"/>
                </a:solidFill>
              </a:rPr>
              <a:t>5</a:t>
            </a:r>
          </a:p>
        </p:txBody>
      </p:sp>
      <p:sp>
        <p:nvSpPr>
          <p:cNvPr id="17" name="16 CuadroTexto"/>
          <p:cNvSpPr txBox="1"/>
          <p:nvPr/>
        </p:nvSpPr>
        <p:spPr>
          <a:xfrm>
            <a:off x="2827220" y="5278061"/>
            <a:ext cx="576064" cy="369332"/>
          </a:xfrm>
          <a:prstGeom prst="rect">
            <a:avLst/>
          </a:prstGeom>
          <a:noFill/>
        </p:spPr>
        <p:txBody>
          <a:bodyPr wrap="square" rtlCol="0">
            <a:spAutoFit/>
          </a:bodyPr>
          <a:lstStyle/>
          <a:p>
            <a:r>
              <a:rPr lang="es-CL" b="1" dirty="0">
                <a:solidFill>
                  <a:srgbClr val="002060"/>
                </a:solidFill>
              </a:rPr>
              <a:t>5</a:t>
            </a:r>
          </a:p>
        </p:txBody>
      </p:sp>
      <p:sp>
        <p:nvSpPr>
          <p:cNvPr id="18" name="17 CuadroTexto"/>
          <p:cNvSpPr txBox="1"/>
          <p:nvPr/>
        </p:nvSpPr>
        <p:spPr>
          <a:xfrm>
            <a:off x="2829953" y="4643844"/>
            <a:ext cx="576064" cy="369332"/>
          </a:xfrm>
          <a:prstGeom prst="rect">
            <a:avLst/>
          </a:prstGeom>
          <a:noFill/>
        </p:spPr>
        <p:txBody>
          <a:bodyPr wrap="square" rtlCol="0">
            <a:spAutoFit/>
          </a:bodyPr>
          <a:lstStyle/>
          <a:p>
            <a:r>
              <a:rPr lang="es-CL" b="1" dirty="0">
                <a:solidFill>
                  <a:srgbClr val="002060"/>
                </a:solidFill>
              </a:rPr>
              <a:t>2</a:t>
            </a:r>
          </a:p>
        </p:txBody>
      </p:sp>
      <p:sp>
        <p:nvSpPr>
          <p:cNvPr id="19" name="18 CuadroTexto"/>
          <p:cNvSpPr txBox="1"/>
          <p:nvPr/>
        </p:nvSpPr>
        <p:spPr>
          <a:xfrm>
            <a:off x="2829953" y="4931876"/>
            <a:ext cx="576064" cy="369332"/>
          </a:xfrm>
          <a:prstGeom prst="rect">
            <a:avLst/>
          </a:prstGeom>
          <a:noFill/>
        </p:spPr>
        <p:txBody>
          <a:bodyPr wrap="square" rtlCol="0">
            <a:spAutoFit/>
          </a:bodyPr>
          <a:lstStyle/>
          <a:p>
            <a:r>
              <a:rPr lang="es-CL" b="1" dirty="0">
                <a:solidFill>
                  <a:srgbClr val="002060"/>
                </a:solidFill>
              </a:rPr>
              <a:t>3</a:t>
            </a:r>
          </a:p>
        </p:txBody>
      </p:sp>
      <p:sp>
        <p:nvSpPr>
          <p:cNvPr id="20" name="19 CuadroTexto"/>
          <p:cNvSpPr txBox="1"/>
          <p:nvPr/>
        </p:nvSpPr>
        <p:spPr>
          <a:xfrm>
            <a:off x="2251156" y="4910002"/>
            <a:ext cx="576064" cy="369332"/>
          </a:xfrm>
          <a:prstGeom prst="rect">
            <a:avLst/>
          </a:prstGeom>
          <a:noFill/>
        </p:spPr>
        <p:txBody>
          <a:bodyPr wrap="square" rtlCol="0">
            <a:spAutoFit/>
          </a:bodyPr>
          <a:lstStyle/>
          <a:p>
            <a:r>
              <a:rPr lang="es-CL" b="1" dirty="0">
                <a:solidFill>
                  <a:srgbClr val="002060"/>
                </a:solidFill>
              </a:rPr>
              <a:t>5</a:t>
            </a:r>
          </a:p>
        </p:txBody>
      </p:sp>
      <p:sp>
        <p:nvSpPr>
          <p:cNvPr id="21" name="20 CuadroTexto"/>
          <p:cNvSpPr txBox="1"/>
          <p:nvPr/>
        </p:nvSpPr>
        <p:spPr>
          <a:xfrm>
            <a:off x="1863406" y="4910725"/>
            <a:ext cx="576064" cy="369332"/>
          </a:xfrm>
          <a:prstGeom prst="rect">
            <a:avLst/>
          </a:prstGeom>
          <a:noFill/>
        </p:spPr>
        <p:txBody>
          <a:bodyPr wrap="square" rtlCol="0">
            <a:spAutoFit/>
          </a:bodyPr>
          <a:lstStyle/>
          <a:p>
            <a:r>
              <a:rPr lang="es-CL" b="1" dirty="0">
                <a:solidFill>
                  <a:srgbClr val="002060"/>
                </a:solidFill>
              </a:rPr>
              <a:t>5</a:t>
            </a:r>
          </a:p>
        </p:txBody>
      </p:sp>
      <p:sp>
        <p:nvSpPr>
          <p:cNvPr id="22" name="21 CuadroTexto"/>
          <p:cNvSpPr txBox="1"/>
          <p:nvPr/>
        </p:nvSpPr>
        <p:spPr>
          <a:xfrm>
            <a:off x="2253884" y="5278061"/>
            <a:ext cx="576064" cy="369332"/>
          </a:xfrm>
          <a:prstGeom prst="rect">
            <a:avLst/>
          </a:prstGeom>
          <a:noFill/>
        </p:spPr>
        <p:txBody>
          <a:bodyPr wrap="square" rtlCol="0">
            <a:spAutoFit/>
          </a:bodyPr>
          <a:lstStyle/>
          <a:p>
            <a:r>
              <a:rPr lang="es-CL" b="1" dirty="0">
                <a:solidFill>
                  <a:srgbClr val="002060"/>
                </a:solidFill>
              </a:rPr>
              <a:t>5</a:t>
            </a:r>
          </a:p>
        </p:txBody>
      </p:sp>
      <p:sp>
        <p:nvSpPr>
          <p:cNvPr id="23" name="22 CuadroTexto"/>
          <p:cNvSpPr txBox="1"/>
          <p:nvPr/>
        </p:nvSpPr>
        <p:spPr>
          <a:xfrm>
            <a:off x="1866139" y="5275328"/>
            <a:ext cx="576064" cy="369332"/>
          </a:xfrm>
          <a:prstGeom prst="rect">
            <a:avLst/>
          </a:prstGeom>
          <a:noFill/>
        </p:spPr>
        <p:txBody>
          <a:bodyPr wrap="square" rtlCol="0">
            <a:spAutoFit/>
          </a:bodyPr>
          <a:lstStyle/>
          <a:p>
            <a:r>
              <a:rPr lang="es-CL" b="1" dirty="0">
                <a:solidFill>
                  <a:srgbClr val="002060"/>
                </a:solidFill>
              </a:rPr>
              <a:t>5</a:t>
            </a:r>
          </a:p>
        </p:txBody>
      </p:sp>
      <p:sp>
        <p:nvSpPr>
          <p:cNvPr id="24" name="23 CuadroTexto"/>
          <p:cNvSpPr txBox="1"/>
          <p:nvPr/>
        </p:nvSpPr>
        <p:spPr>
          <a:xfrm>
            <a:off x="1475656" y="4913458"/>
            <a:ext cx="576064" cy="369332"/>
          </a:xfrm>
          <a:prstGeom prst="rect">
            <a:avLst/>
          </a:prstGeom>
          <a:noFill/>
        </p:spPr>
        <p:txBody>
          <a:bodyPr wrap="square" rtlCol="0">
            <a:spAutoFit/>
          </a:bodyPr>
          <a:lstStyle/>
          <a:p>
            <a:r>
              <a:rPr lang="es-CL" b="1" dirty="0">
                <a:solidFill>
                  <a:srgbClr val="002060"/>
                </a:solidFill>
              </a:rPr>
              <a:t>3</a:t>
            </a:r>
          </a:p>
        </p:txBody>
      </p:sp>
      <p:sp>
        <p:nvSpPr>
          <p:cNvPr id="25" name="24 CuadroTexto"/>
          <p:cNvSpPr txBox="1"/>
          <p:nvPr/>
        </p:nvSpPr>
        <p:spPr>
          <a:xfrm>
            <a:off x="1475656" y="5264391"/>
            <a:ext cx="576064" cy="369332"/>
          </a:xfrm>
          <a:prstGeom prst="rect">
            <a:avLst/>
          </a:prstGeom>
          <a:noFill/>
        </p:spPr>
        <p:txBody>
          <a:bodyPr wrap="square" rtlCol="0">
            <a:spAutoFit/>
          </a:bodyPr>
          <a:lstStyle/>
          <a:p>
            <a:r>
              <a:rPr lang="es-CL" b="1" dirty="0">
                <a:solidFill>
                  <a:srgbClr val="FF0000"/>
                </a:solidFill>
              </a:rPr>
              <a:t>1</a:t>
            </a:r>
          </a:p>
        </p:txBody>
      </p:sp>
      <p:sp>
        <p:nvSpPr>
          <p:cNvPr id="27" name="26 CuadroTexto"/>
          <p:cNvSpPr txBox="1"/>
          <p:nvPr/>
        </p:nvSpPr>
        <p:spPr>
          <a:xfrm>
            <a:off x="1866139" y="5579948"/>
            <a:ext cx="576064" cy="369332"/>
          </a:xfrm>
          <a:prstGeom prst="rect">
            <a:avLst/>
          </a:prstGeom>
          <a:noFill/>
        </p:spPr>
        <p:txBody>
          <a:bodyPr wrap="square" rtlCol="0">
            <a:spAutoFit/>
          </a:bodyPr>
          <a:lstStyle/>
          <a:p>
            <a:r>
              <a:rPr lang="es-CL" b="1" dirty="0">
                <a:solidFill>
                  <a:srgbClr val="FF0000"/>
                </a:solidFill>
              </a:rPr>
              <a:t>1</a:t>
            </a:r>
          </a:p>
        </p:txBody>
      </p:sp>
      <p:sp>
        <p:nvSpPr>
          <p:cNvPr id="28" name="27 CuadroTexto"/>
          <p:cNvSpPr txBox="1"/>
          <p:nvPr/>
        </p:nvSpPr>
        <p:spPr>
          <a:xfrm>
            <a:off x="2253889" y="5583051"/>
            <a:ext cx="288032" cy="369332"/>
          </a:xfrm>
          <a:prstGeom prst="rect">
            <a:avLst/>
          </a:prstGeom>
          <a:noFill/>
        </p:spPr>
        <p:txBody>
          <a:bodyPr wrap="square" rtlCol="0">
            <a:spAutoFit/>
          </a:bodyPr>
          <a:lstStyle/>
          <a:p>
            <a:r>
              <a:rPr lang="es-CL" b="1" dirty="0">
                <a:solidFill>
                  <a:srgbClr val="FF0000"/>
                </a:solidFill>
              </a:rPr>
              <a:t>1</a:t>
            </a:r>
          </a:p>
        </p:txBody>
      </p:sp>
      <p:sp>
        <p:nvSpPr>
          <p:cNvPr id="29" name="28 CuadroTexto"/>
          <p:cNvSpPr txBox="1"/>
          <p:nvPr/>
        </p:nvSpPr>
        <p:spPr>
          <a:xfrm>
            <a:off x="4572000" y="4607840"/>
            <a:ext cx="2736304" cy="369332"/>
          </a:xfrm>
          <a:prstGeom prst="rect">
            <a:avLst/>
          </a:prstGeom>
          <a:noFill/>
        </p:spPr>
        <p:txBody>
          <a:bodyPr wrap="square" rtlCol="0">
            <a:spAutoFit/>
          </a:bodyPr>
          <a:lstStyle/>
          <a:p>
            <a:r>
              <a:rPr lang="es-CL" b="1" dirty="0">
                <a:solidFill>
                  <a:srgbClr val="002060"/>
                </a:solidFill>
              </a:rPr>
              <a:t>2 x 2 x 2 x 3 x 5 = 120</a:t>
            </a:r>
          </a:p>
        </p:txBody>
      </p:sp>
    </p:spTree>
    <p:extLst>
      <p:ext uri="{BB962C8B-B14F-4D97-AF65-F5344CB8AC3E}">
        <p14:creationId xmlns:p14="http://schemas.microsoft.com/office/powerpoint/2010/main" val="22036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Rectángulo"/>
          <p:cNvSpPr/>
          <p:nvPr/>
        </p:nvSpPr>
        <p:spPr>
          <a:xfrm>
            <a:off x="4572000" y="4071938"/>
            <a:ext cx="4572000" cy="2786062"/>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39" name="38 Rectángulo"/>
          <p:cNvSpPr/>
          <p:nvPr/>
        </p:nvSpPr>
        <p:spPr>
          <a:xfrm>
            <a:off x="0" y="4071938"/>
            <a:ext cx="4572000" cy="27860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6" name="5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¿Qué son los números enteros?</a:t>
            </a:r>
          </a:p>
        </p:txBody>
      </p:sp>
      <p:grpSp>
        <p:nvGrpSpPr>
          <p:cNvPr id="2" name="23 Grupo"/>
          <p:cNvGrpSpPr>
            <a:grpSpLocks/>
          </p:cNvGrpSpPr>
          <p:nvPr/>
        </p:nvGrpSpPr>
        <p:grpSpPr bwMode="auto">
          <a:xfrm>
            <a:off x="4357688" y="1643063"/>
            <a:ext cx="3143250" cy="450850"/>
            <a:chOff x="4572000" y="1928802"/>
            <a:chExt cx="3143272" cy="450653"/>
          </a:xfrm>
        </p:grpSpPr>
        <p:cxnSp>
          <p:nvCxnSpPr>
            <p:cNvPr id="13" name="12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4643469"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499986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358643"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rot="5400000">
              <a:off x="571424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rot="5400000">
              <a:off x="607143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rot="5400000">
              <a:off x="642862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678581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714300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4141" name="22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a:latin typeface="Calibri" pitchFamily="34" charset="0"/>
                </a:rPr>
                <a:t>0       1       2       3      4       5       6       7</a:t>
              </a:r>
            </a:p>
          </p:txBody>
        </p:sp>
      </p:grpSp>
      <p:grpSp>
        <p:nvGrpSpPr>
          <p:cNvPr id="3" name="24 Grupo"/>
          <p:cNvGrpSpPr>
            <a:grpSpLocks/>
          </p:cNvGrpSpPr>
          <p:nvPr/>
        </p:nvGrpSpPr>
        <p:grpSpPr bwMode="auto">
          <a:xfrm flipH="1">
            <a:off x="1500188" y="1643063"/>
            <a:ext cx="3143250" cy="450850"/>
            <a:chOff x="4572000" y="1928802"/>
            <a:chExt cx="3143272" cy="450653"/>
          </a:xfrm>
        </p:grpSpPr>
        <p:cxnSp>
          <p:nvCxnSpPr>
            <p:cNvPr id="26" name="25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5400000">
              <a:off x="4643470"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499986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5358644"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a:off x="571424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a:off x="607143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642862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rot="5400000">
              <a:off x="678581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rot="5400000">
              <a:off x="714300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4131" name="34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a:latin typeface="Calibri" pitchFamily="34" charset="0"/>
                </a:rPr>
                <a:t>       -7     -6     -5      -4     -3     -2      -1</a:t>
              </a:r>
            </a:p>
          </p:txBody>
        </p:sp>
      </p:grpSp>
      <p:sp>
        <p:nvSpPr>
          <p:cNvPr id="36" name="35 CuadroTexto"/>
          <p:cNvSpPr txBox="1"/>
          <p:nvPr/>
        </p:nvSpPr>
        <p:spPr>
          <a:xfrm>
            <a:off x="0" y="2714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Operaciones  Elementales</a:t>
            </a:r>
          </a:p>
        </p:txBody>
      </p:sp>
      <p:sp>
        <p:nvSpPr>
          <p:cNvPr id="37" name="36 CuadroTexto"/>
          <p:cNvSpPr txBox="1"/>
          <p:nvPr/>
        </p:nvSpPr>
        <p:spPr>
          <a:xfrm>
            <a:off x="457200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Multiplicación</a:t>
            </a:r>
          </a:p>
        </p:txBody>
      </p:sp>
      <p:sp>
        <p:nvSpPr>
          <p:cNvPr id="38" name="37 CuadroTexto"/>
          <p:cNvSpPr txBox="1"/>
          <p:nvPr/>
        </p:nvSpPr>
        <p:spPr>
          <a:xfrm>
            <a:off x="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Adición</a:t>
            </a:r>
          </a:p>
        </p:txBody>
      </p:sp>
      <p:sp>
        <p:nvSpPr>
          <p:cNvPr id="4109"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CL">
              <a:latin typeface="Calibri" pitchFamily="34" charset="0"/>
            </a:endParaRP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75" y="4714875"/>
            <a:ext cx="1438275" cy="409575"/>
          </a:xfrm>
          <a:prstGeom prst="rect">
            <a:avLst/>
          </a:prstGeom>
          <a:noFill/>
          <a:ln w="9525">
            <a:noFill/>
            <a:miter lim="800000"/>
            <a:headEnd/>
            <a:tailEnd/>
          </a:ln>
        </p:spPr>
      </p:pic>
      <p:sp>
        <p:nvSpPr>
          <p:cNvPr id="411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CL">
              <a:latin typeface="Calibri" pitchFamily="34" charset="0"/>
            </a:endParaRPr>
          </a:p>
        </p:txBody>
      </p:sp>
      <p:pic>
        <p:nvPicPr>
          <p:cNvPr id="4"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813" y="5572125"/>
            <a:ext cx="2371725" cy="409575"/>
          </a:xfrm>
          <a:prstGeom prst="rect">
            <a:avLst/>
          </a:prstGeom>
          <a:noFill/>
          <a:ln w="9525">
            <a:noFill/>
            <a:miter lim="800000"/>
            <a:headEnd/>
            <a:tailEnd/>
          </a:ln>
        </p:spPr>
      </p:pic>
      <p:sp>
        <p:nvSpPr>
          <p:cNvPr id="411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CL">
              <a:latin typeface="Calibri" pitchFamily="34" charset="0"/>
            </a:endParaRPr>
          </a:p>
        </p:txBody>
      </p:sp>
      <p:pic>
        <p:nvPicPr>
          <p:cNvPr id="4102"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00750" y="4714875"/>
            <a:ext cx="1295400" cy="409575"/>
          </a:xfrm>
          <a:prstGeom prst="rect">
            <a:avLst/>
          </a:prstGeom>
          <a:noFill/>
          <a:ln w="9525">
            <a:noFill/>
            <a:miter lim="800000"/>
            <a:headEnd/>
            <a:tailEnd/>
          </a:ln>
        </p:spPr>
      </p:pic>
      <p:sp>
        <p:nvSpPr>
          <p:cNvPr id="411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CL">
              <a:latin typeface="Calibri" pitchFamily="34" charset="0"/>
            </a:endParaRPr>
          </a:p>
        </p:txBody>
      </p:sp>
      <p:pic>
        <p:nvPicPr>
          <p:cNvPr id="4104"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5000" y="5519738"/>
            <a:ext cx="1752600" cy="409575"/>
          </a:xfrm>
          <a:prstGeom prst="rect">
            <a:avLst/>
          </a:prstGeom>
          <a:noFill/>
          <a:ln w="9525">
            <a:noFill/>
            <a:miter lim="800000"/>
            <a:headEnd/>
            <a:tailEnd/>
          </a:ln>
        </p:spPr>
      </p:pic>
      <p:sp>
        <p:nvSpPr>
          <p:cNvPr id="52" name="51 CuadroTexto"/>
          <p:cNvSpPr txBox="1">
            <a:spLocks noChangeArrowheads="1"/>
          </p:cNvSpPr>
          <p:nvPr/>
        </p:nvSpPr>
        <p:spPr bwMode="auto">
          <a:xfrm>
            <a:off x="2928938" y="3071813"/>
            <a:ext cx="3286125" cy="461962"/>
          </a:xfrm>
          <a:prstGeom prst="rect">
            <a:avLst/>
          </a:prstGeom>
          <a:noFill/>
          <a:ln w="9525">
            <a:noFill/>
            <a:miter lim="800000"/>
            <a:headEnd/>
            <a:tailEnd/>
          </a:ln>
        </p:spPr>
        <p:txBody>
          <a:bodyPr>
            <a:spAutoFit/>
          </a:bodyPr>
          <a:lstStyle/>
          <a:p>
            <a:pPr algn="ctr"/>
            <a:r>
              <a:rPr lang="es-ES" sz="2400" b="1">
                <a:latin typeface="Calibri" pitchFamily="34" charset="0"/>
              </a:rPr>
              <a:t>EJEMPLO </a:t>
            </a:r>
          </a:p>
        </p:txBody>
      </p:sp>
      <p:sp>
        <p:nvSpPr>
          <p:cNvPr id="53" name="52 CuadroTexto"/>
          <p:cNvSpPr txBox="1">
            <a:spLocks noChangeArrowheads="1"/>
          </p:cNvSpPr>
          <p:nvPr/>
        </p:nvSpPr>
        <p:spPr bwMode="auto">
          <a:xfrm>
            <a:off x="3000375" y="3071813"/>
            <a:ext cx="3286125" cy="461962"/>
          </a:xfrm>
          <a:prstGeom prst="rect">
            <a:avLst/>
          </a:prstGeom>
          <a:noFill/>
          <a:ln w="9525">
            <a:noFill/>
            <a:miter lim="800000"/>
            <a:headEnd/>
            <a:tailEnd/>
          </a:ln>
        </p:spPr>
        <p:txBody>
          <a:bodyPr>
            <a:spAutoFit/>
          </a:bodyPr>
          <a:lstStyle/>
          <a:p>
            <a:pPr algn="ctr"/>
            <a:r>
              <a:rPr lang="es-ES" sz="2400" b="1" dirty="0">
                <a:latin typeface="Calibri" pitchFamily="34" charset="0"/>
              </a:rPr>
              <a:t>ELEMENTO NEUTRO </a:t>
            </a:r>
          </a:p>
        </p:txBody>
      </p:sp>
      <p:sp>
        <p:nvSpPr>
          <p:cNvPr id="5" name="4 Rectángulo"/>
          <p:cNvSpPr/>
          <p:nvPr/>
        </p:nvSpPr>
        <p:spPr>
          <a:xfrm>
            <a:off x="428621" y="798513"/>
            <a:ext cx="8103817" cy="584775"/>
          </a:xfrm>
          <a:prstGeom prst="rect">
            <a:avLst/>
          </a:prstGeom>
        </p:spPr>
        <p:txBody>
          <a:bodyPr wrap="square">
            <a:spAutoFit/>
          </a:bodyPr>
          <a:lstStyle/>
          <a:p>
            <a:pPr marL="0" indent="0" algn="just">
              <a:buNone/>
            </a:pPr>
            <a:r>
              <a:rPr lang="es-ES" sz="1600" dirty="0"/>
              <a:t>Es el conjunto formado por todos los números sin cifra decimal, es decir, los números naturales, sus inversos aditivos, y el neutro aditivo. </a:t>
            </a:r>
          </a:p>
        </p:txBody>
      </p:sp>
      <p:sp>
        <p:nvSpPr>
          <p:cNvPr id="8" name="7 Subtítulo"/>
          <p:cNvSpPr>
            <a:spLocks noGrp="1"/>
          </p:cNvSpPr>
          <p:nvPr>
            <p:ph type="subTitle" idx="1"/>
          </p:nvPr>
        </p:nvSpPr>
        <p:spPr/>
        <p:txBody>
          <a:bodyPr/>
          <a:lstStyle/>
          <a:p>
            <a:endParaRPr lang="es-CL"/>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1000" fill="hold"/>
                                        <p:tgtEl>
                                          <p:spTgt spid="52"/>
                                        </p:tgtEl>
                                        <p:attrNameLst>
                                          <p:attrName>ppt_x</p:attrName>
                                        </p:attrNameLst>
                                      </p:cBhvr>
                                      <p:tavLst>
                                        <p:tav tm="0">
                                          <p:val>
                                            <p:strVal val="0-#ppt_w/2"/>
                                          </p:val>
                                        </p:tav>
                                        <p:tav tm="100000">
                                          <p:val>
                                            <p:strVal val="#ppt_x"/>
                                          </p:val>
                                        </p:tav>
                                      </p:tavLst>
                                    </p:anim>
                                    <p:anim calcmode="lin" valueType="num">
                                      <p:cBhvr additive="base">
                                        <p:cTn id="41" dur="1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98"/>
                                        </p:tgtEl>
                                        <p:attrNameLst>
                                          <p:attrName>style.visibility</p:attrName>
                                        </p:attrNameLst>
                                      </p:cBhvr>
                                      <p:to>
                                        <p:strVal val="visible"/>
                                      </p:to>
                                    </p:set>
                                    <p:animEffect transition="in" filter="fade">
                                      <p:cBhvr>
                                        <p:cTn id="46" dur="500"/>
                                        <p:tgtEl>
                                          <p:spTgt spid="4098"/>
                                        </p:tgtEl>
                                      </p:cBhvr>
                                    </p:animEffec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4102"/>
                                        </p:tgtEl>
                                        <p:attrNameLst>
                                          <p:attrName>style.visibility</p:attrName>
                                        </p:attrNameLst>
                                      </p:cBhvr>
                                      <p:to>
                                        <p:strVal val="visible"/>
                                      </p:to>
                                    </p:set>
                                    <p:animEffect transition="in" filter="fade">
                                      <p:cBhvr>
                                        <p:cTn id="52" dur="500"/>
                                        <p:tgtEl>
                                          <p:spTgt spid="4102"/>
                                        </p:tgtEl>
                                      </p:cBhvr>
                                    </p:animEffect>
                                  </p:childTnLst>
                                </p:cTn>
                              </p:par>
                              <p:par>
                                <p:cTn id="53" presetID="10" presetClass="entr" presetSubtype="0" fill="hold" nodeType="withEffect">
                                  <p:stCondLst>
                                    <p:cond delay="0"/>
                                  </p:stCondLst>
                                  <p:childTnLst>
                                    <p:set>
                                      <p:cBhvr>
                                        <p:cTn id="54" dur="1" fill="hold">
                                          <p:stCondLst>
                                            <p:cond delay="0"/>
                                          </p:stCondLst>
                                        </p:cTn>
                                        <p:tgtEl>
                                          <p:spTgt spid="4104"/>
                                        </p:tgtEl>
                                        <p:attrNameLst>
                                          <p:attrName>style.visibility</p:attrName>
                                        </p:attrNameLst>
                                      </p:cBhvr>
                                      <p:to>
                                        <p:strVal val="visible"/>
                                      </p:to>
                                    </p:set>
                                    <p:animEffect transition="in" filter="fade">
                                      <p:cBhvr>
                                        <p:cTn id="55" dur="500"/>
                                        <p:tgtEl>
                                          <p:spTgt spid="410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2" fill="hold" grpId="1" nodeType="clickEffect">
                                  <p:stCondLst>
                                    <p:cond delay="0"/>
                                  </p:stCondLst>
                                  <p:childTnLst>
                                    <p:anim calcmode="lin" valueType="num">
                                      <p:cBhvr additive="base">
                                        <p:cTn id="59" dur="1000"/>
                                        <p:tgtEl>
                                          <p:spTgt spid="52"/>
                                        </p:tgtEl>
                                        <p:attrNameLst>
                                          <p:attrName>ppt_x</p:attrName>
                                        </p:attrNameLst>
                                      </p:cBhvr>
                                      <p:tavLst>
                                        <p:tav tm="0">
                                          <p:val>
                                            <p:strVal val="ppt_x"/>
                                          </p:val>
                                        </p:tav>
                                        <p:tav tm="100000">
                                          <p:val>
                                            <p:strVal val="1+ppt_w/2"/>
                                          </p:val>
                                        </p:tav>
                                      </p:tavLst>
                                    </p:anim>
                                    <p:anim calcmode="lin" valueType="num">
                                      <p:cBhvr additive="base">
                                        <p:cTn id="60" dur="1000"/>
                                        <p:tgtEl>
                                          <p:spTgt spid="52"/>
                                        </p:tgtEl>
                                        <p:attrNameLst>
                                          <p:attrName>ppt_y</p:attrName>
                                        </p:attrNameLst>
                                      </p:cBhvr>
                                      <p:tavLst>
                                        <p:tav tm="0">
                                          <p:val>
                                            <p:strVal val="ppt_y"/>
                                          </p:val>
                                        </p:tav>
                                        <p:tav tm="100000">
                                          <p:val>
                                            <p:strVal val="ppt_y"/>
                                          </p:val>
                                        </p:tav>
                                      </p:tavLst>
                                    </p:anim>
                                    <p:set>
                                      <p:cBhvr>
                                        <p:cTn id="61" dur="1" fill="hold">
                                          <p:stCondLst>
                                            <p:cond delay="999"/>
                                          </p:stCondLst>
                                        </p:cTn>
                                        <p:tgtEl>
                                          <p:spTgt spid="52"/>
                                        </p:tgtEl>
                                        <p:attrNameLst>
                                          <p:attrName>style.visibility</p:attrName>
                                        </p:attrNameLst>
                                      </p:cBhvr>
                                      <p:to>
                                        <p:strVal val="hidden"/>
                                      </p:to>
                                    </p:set>
                                  </p:childTnLst>
                                </p:cTn>
                              </p:par>
                              <p:par>
                                <p:cTn id="62" presetID="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1000" fill="hold"/>
                                        <p:tgtEl>
                                          <p:spTgt spid="53"/>
                                        </p:tgtEl>
                                        <p:attrNameLst>
                                          <p:attrName>ppt_x</p:attrName>
                                        </p:attrNameLst>
                                      </p:cBhvr>
                                      <p:tavLst>
                                        <p:tav tm="0">
                                          <p:val>
                                            <p:strVal val="0-#ppt_w/2"/>
                                          </p:val>
                                        </p:tav>
                                        <p:tav tm="100000">
                                          <p:val>
                                            <p:strVal val="#ppt_x"/>
                                          </p:val>
                                        </p:tav>
                                      </p:tavLst>
                                    </p:anim>
                                    <p:anim calcmode="lin" valueType="num">
                                      <p:cBhvr additive="base">
                                        <p:cTn id="65" dur="1000" fill="hold"/>
                                        <p:tgtEl>
                                          <p:spTgt spid="53"/>
                                        </p:tgtEl>
                                        <p:attrNameLst>
                                          <p:attrName>ppt_y</p:attrName>
                                        </p:attrNameLst>
                                      </p:cBhvr>
                                      <p:tavLst>
                                        <p:tav tm="0">
                                          <p:val>
                                            <p:strVal val="#ppt_y"/>
                                          </p:val>
                                        </p:tav>
                                        <p:tav tm="100000">
                                          <p:val>
                                            <p:strVal val="#ppt_y"/>
                                          </p:val>
                                        </p:tav>
                                      </p:tavLst>
                                    </p:anim>
                                  </p:childTnLst>
                                </p:cTn>
                              </p:par>
                              <p:par>
                                <p:cTn id="66" presetID="10" presetClass="exit" presetSubtype="0" fill="hold" nodeType="withEffect">
                                  <p:stCondLst>
                                    <p:cond delay="0"/>
                                  </p:stCondLst>
                                  <p:childTnLst>
                                    <p:animEffect transition="out" filter="fade">
                                      <p:cBhvr>
                                        <p:cTn id="67" dur="1000"/>
                                        <p:tgtEl>
                                          <p:spTgt spid="4098"/>
                                        </p:tgtEl>
                                      </p:cBhvr>
                                    </p:animEffect>
                                    <p:set>
                                      <p:cBhvr>
                                        <p:cTn id="68" dur="1" fill="hold">
                                          <p:stCondLst>
                                            <p:cond delay="999"/>
                                          </p:stCondLst>
                                        </p:cTn>
                                        <p:tgtEl>
                                          <p:spTgt spid="4098"/>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1000"/>
                                        <p:tgtEl>
                                          <p:spTgt spid="4"/>
                                        </p:tgtEl>
                                      </p:cBhvr>
                                    </p:animEffect>
                                    <p:set>
                                      <p:cBhvr>
                                        <p:cTn id="71" dur="1" fill="hold">
                                          <p:stCondLst>
                                            <p:cond delay="999"/>
                                          </p:stCondLst>
                                        </p:cTn>
                                        <p:tgtEl>
                                          <p:spTgt spid="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1000"/>
                                        <p:tgtEl>
                                          <p:spTgt spid="4102"/>
                                        </p:tgtEl>
                                      </p:cBhvr>
                                    </p:animEffect>
                                    <p:set>
                                      <p:cBhvr>
                                        <p:cTn id="74" dur="1" fill="hold">
                                          <p:stCondLst>
                                            <p:cond delay="999"/>
                                          </p:stCondLst>
                                        </p:cTn>
                                        <p:tgtEl>
                                          <p:spTgt spid="410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1000"/>
                                        <p:tgtEl>
                                          <p:spTgt spid="4104"/>
                                        </p:tgtEl>
                                      </p:cBhvr>
                                    </p:animEffect>
                                    <p:set>
                                      <p:cBhvr>
                                        <p:cTn id="77" dur="1" fill="hold">
                                          <p:stCondLst>
                                            <p:cond delay="999"/>
                                          </p:stCondLst>
                                        </p:cTn>
                                        <p:tgtEl>
                                          <p:spTgt spid="4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36" grpId="0" animBg="1"/>
      <p:bldP spid="37" grpId="0" animBg="1"/>
      <p:bldP spid="38" grpId="0" animBg="1"/>
      <p:bldP spid="52" grpId="0"/>
      <p:bldP spid="52" grpId="1"/>
      <p:bldP spid="5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Ejercicios de selección múltiple</a:t>
            </a:r>
          </a:p>
        </p:txBody>
      </p:sp>
      <p:sp>
        <p:nvSpPr>
          <p:cNvPr id="5" name="4 CuadroTexto"/>
          <p:cNvSpPr txBox="1"/>
          <p:nvPr/>
        </p:nvSpPr>
        <p:spPr>
          <a:xfrm>
            <a:off x="214282" y="1214422"/>
            <a:ext cx="8715375" cy="1600438"/>
          </a:xfrm>
          <a:prstGeom prst="rect">
            <a:avLst/>
          </a:prstGeom>
          <a:noFill/>
          <a:ln>
            <a:solidFill>
              <a:schemeClr val="tx2">
                <a:lumMod val="60000"/>
                <a:lumOff val="40000"/>
              </a:schemeClr>
            </a:solidFill>
          </a:ln>
        </p:spPr>
        <p:txBody>
          <a:bodyPr>
            <a:spAutoFit/>
          </a:bodyPr>
          <a:lstStyle/>
          <a:p>
            <a:pPr algn="just">
              <a:tabLst>
                <a:tab pos="762000" algn="l"/>
              </a:tabLst>
              <a:defRPr/>
            </a:pPr>
            <a:r>
              <a:rPr lang="es-ES" sz="2000" dirty="0">
                <a:solidFill>
                  <a:srgbClr val="000000"/>
                </a:solidFill>
                <a:latin typeface="Arial" pitchFamily="34" charset="0"/>
                <a:ea typeface="Times New Roman" pitchFamily="18" charset="0"/>
                <a:cs typeface="Arial" pitchFamily="34" charset="0"/>
              </a:rPr>
              <a:t>N°1:</a:t>
            </a:r>
          </a:p>
          <a:p>
            <a:pPr lvl="0"/>
            <a:r>
              <a:rPr lang="es-CL" sz="2000" dirty="0"/>
              <a:t>Andrés ha diseñado un esquema de trabajo para trotar todos los días. Se propone trotar cada día 12 minutos más que el día anterior. Si el primer día comenzó trotando 25 minutos, ¿cuántos minutos trota el sexto día?</a:t>
            </a:r>
          </a:p>
          <a:p>
            <a:pPr fontAlgn="auto">
              <a:spcBef>
                <a:spcPts val="0"/>
              </a:spcBef>
              <a:spcAft>
                <a:spcPts val="0"/>
              </a:spcAft>
              <a:defRPr/>
            </a:pPr>
            <a:endParaRPr lang="es-ES" dirty="0">
              <a:latin typeface="+mn-lt"/>
              <a:cs typeface="+mn-cs"/>
            </a:endParaRPr>
          </a:p>
        </p:txBody>
      </p:sp>
      <p:sp>
        <p:nvSpPr>
          <p:cNvPr id="6" name="5 Rectángulo"/>
          <p:cNvSpPr/>
          <p:nvPr/>
        </p:nvSpPr>
        <p:spPr>
          <a:xfrm>
            <a:off x="500034" y="300037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a)	72 </a:t>
            </a:r>
          </a:p>
        </p:txBody>
      </p:sp>
      <p:sp>
        <p:nvSpPr>
          <p:cNvPr id="7" name="6 Rectángulo"/>
          <p:cNvSpPr/>
          <p:nvPr/>
        </p:nvSpPr>
        <p:spPr>
          <a:xfrm>
            <a:off x="500034" y="5214950"/>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d)	85 </a:t>
            </a:r>
          </a:p>
        </p:txBody>
      </p:sp>
      <p:sp>
        <p:nvSpPr>
          <p:cNvPr id="8" name="7 CuadroTexto"/>
          <p:cNvSpPr txBox="1">
            <a:spLocks noChangeArrowheads="1"/>
          </p:cNvSpPr>
          <p:nvPr/>
        </p:nvSpPr>
        <p:spPr bwMode="auto">
          <a:xfrm>
            <a:off x="6072198" y="2857496"/>
            <a:ext cx="2857500" cy="369887"/>
          </a:xfrm>
          <a:prstGeom prst="rect">
            <a:avLst/>
          </a:prstGeom>
          <a:noFill/>
          <a:ln w="12700">
            <a:solidFill>
              <a:srgbClr val="FF0000"/>
            </a:solidFill>
            <a:miter lim="800000"/>
            <a:headEnd/>
            <a:tailEnd/>
          </a:ln>
        </p:spPr>
        <p:txBody>
          <a:bodyPr>
            <a:spAutoFit/>
          </a:bodyPr>
          <a:lstStyle/>
          <a:p>
            <a:r>
              <a:rPr lang="es-ES">
                <a:latin typeface="Calibri" pitchFamily="34" charset="0"/>
              </a:rPr>
              <a:t>Presiona  alguna Alternativa</a:t>
            </a:r>
          </a:p>
        </p:txBody>
      </p:sp>
      <p:sp>
        <p:nvSpPr>
          <p:cNvPr id="9" name="8 CuadroTexto"/>
          <p:cNvSpPr txBox="1">
            <a:spLocks noChangeArrowheads="1"/>
          </p:cNvSpPr>
          <p:nvPr/>
        </p:nvSpPr>
        <p:spPr bwMode="auto">
          <a:xfrm>
            <a:off x="2857488" y="314324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0" name="9 CuadroTexto"/>
          <p:cNvSpPr txBox="1">
            <a:spLocks noChangeArrowheads="1"/>
          </p:cNvSpPr>
          <p:nvPr/>
        </p:nvSpPr>
        <p:spPr bwMode="auto">
          <a:xfrm>
            <a:off x="2857473" y="5286388"/>
            <a:ext cx="1643062" cy="369888"/>
          </a:xfrm>
          <a:prstGeom prst="rect">
            <a:avLst/>
          </a:prstGeom>
          <a:solidFill>
            <a:srgbClr val="92D050"/>
          </a:solidFill>
          <a:ln w="9525">
            <a:noFill/>
            <a:miter lim="800000"/>
            <a:headEnd/>
            <a:tailEnd/>
          </a:ln>
        </p:spPr>
        <p:txBody>
          <a:bodyPr>
            <a:spAutoFit/>
          </a:bodyPr>
          <a:lstStyle/>
          <a:p>
            <a:pPr algn="ctr"/>
            <a:r>
              <a:rPr lang="es-ES" b="1" dirty="0">
                <a:solidFill>
                  <a:schemeClr val="bg1"/>
                </a:solidFill>
                <a:latin typeface="Calibri" pitchFamily="34" charset="0"/>
              </a:rPr>
              <a:t>Muy Bien</a:t>
            </a:r>
          </a:p>
        </p:txBody>
      </p:sp>
      <p:sp>
        <p:nvSpPr>
          <p:cNvPr id="11" name="10 Rectángulo"/>
          <p:cNvSpPr/>
          <p:nvPr/>
        </p:nvSpPr>
        <p:spPr>
          <a:xfrm>
            <a:off x="500034" y="371475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b)	73 </a:t>
            </a:r>
          </a:p>
        </p:txBody>
      </p:sp>
      <p:sp>
        <p:nvSpPr>
          <p:cNvPr id="12" name="11 CuadroTexto"/>
          <p:cNvSpPr txBox="1">
            <a:spLocks noChangeArrowheads="1"/>
          </p:cNvSpPr>
          <p:nvPr/>
        </p:nvSpPr>
        <p:spPr bwMode="auto">
          <a:xfrm>
            <a:off x="2857488" y="385762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3" name="12 Rectángulo"/>
          <p:cNvSpPr/>
          <p:nvPr/>
        </p:nvSpPr>
        <p:spPr>
          <a:xfrm>
            <a:off x="500034" y="442913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c)	97 </a:t>
            </a:r>
          </a:p>
        </p:txBody>
      </p:sp>
      <p:sp>
        <p:nvSpPr>
          <p:cNvPr id="14" name="13 CuadroTexto"/>
          <p:cNvSpPr txBox="1">
            <a:spLocks noChangeArrowheads="1"/>
          </p:cNvSpPr>
          <p:nvPr/>
        </p:nvSpPr>
        <p:spPr bwMode="auto">
          <a:xfrm>
            <a:off x="2857488" y="457200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5" name="14 Rectángulo"/>
          <p:cNvSpPr/>
          <p:nvPr/>
        </p:nvSpPr>
        <p:spPr>
          <a:xfrm>
            <a:off x="500034" y="6000768"/>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e)	109 </a:t>
            </a:r>
          </a:p>
        </p:txBody>
      </p:sp>
      <p:sp>
        <p:nvSpPr>
          <p:cNvPr id="16" name="15 CuadroTexto"/>
          <p:cNvSpPr txBox="1">
            <a:spLocks noChangeArrowheads="1"/>
          </p:cNvSpPr>
          <p:nvPr/>
        </p:nvSpPr>
        <p:spPr bwMode="auto">
          <a:xfrm>
            <a:off x="2857488" y="6143644"/>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Tree>
    <p:extLst>
      <p:ext uri="{BB962C8B-B14F-4D97-AF65-F5344CB8AC3E}">
        <p14:creationId xmlns:p14="http://schemas.microsoft.com/office/powerpoint/2010/main" val="48833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500"/>
                            </p:stCondLst>
                            <p:childTnLst>
                              <p:par>
                                <p:cTn id="35" presetID="10" presetClass="exit" presetSubtype="0" fill="hold" grpId="1" nodeType="afterEffect">
                                  <p:stCondLst>
                                    <p:cond delay="70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38" restart="whenNotActive" fill="hold" evtFilter="cancelBubble" nodeType="interactiveSeq">
                <p:stCondLst>
                  <p:cond evt="onClick" delay="0">
                    <p:tgtEl>
                      <p:spTgt spid="7"/>
                    </p:tgtEl>
                  </p:cond>
                </p:stCondLst>
                <p:endSync evt="end" delay="0">
                  <p:rtn val="all"/>
                </p:endSync>
                <p:childTnLst>
                  <p:par>
                    <p:cTn id="39" fill="hold">
                      <p:stCondLst>
                        <p:cond delay="0"/>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10" presetClass="exit" presetSubtype="0" fill="hold" grpId="1" nodeType="afterEffect">
                                  <p:stCondLst>
                                    <p:cond delay="50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48" restart="whenNotActive" fill="hold" evtFilter="cancelBubble" nodeType="interactiveSeq">
                <p:stCondLst>
                  <p:cond evt="onClick" delay="0">
                    <p:tgtEl>
                      <p:spTgt spid="11"/>
                    </p:tgtEl>
                  </p:cond>
                </p:stCondLst>
                <p:endSync evt="end" delay="0">
                  <p:rtn val="all"/>
                </p:endSync>
                <p:childTnLst>
                  <p:par>
                    <p:cTn id="49" fill="hold">
                      <p:stCondLst>
                        <p:cond delay="0"/>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500"/>
                            </p:stCondLst>
                            <p:childTnLst>
                              <p:par>
                                <p:cTn id="55" presetID="10" presetClass="exit" presetSubtype="0" fill="hold" grpId="1" nodeType="afterEffect">
                                  <p:stCondLst>
                                    <p:cond delay="70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58" restart="whenNotActive" fill="hold" evtFilter="cancelBubble" nodeType="interactiveSeq">
                <p:stCondLst>
                  <p:cond evt="onClick" delay="0">
                    <p:tgtEl>
                      <p:spTgt spid="13"/>
                    </p:tgtEl>
                  </p:cond>
                </p:stCondLst>
                <p:endSync evt="end" delay="0">
                  <p:rtn val="all"/>
                </p:endSync>
                <p:childTnLst>
                  <p:par>
                    <p:cTn id="59" fill="hold">
                      <p:stCondLst>
                        <p:cond delay="0"/>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0" presetClass="exit" presetSubtype="0" fill="hold" grpId="1" nodeType="afterEffect">
                                  <p:stCondLst>
                                    <p:cond delay="70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68" restart="whenNotActive" fill="hold" evtFilter="cancelBubble" nodeType="interactiveSeq">
                <p:stCondLst>
                  <p:cond evt="onClick" delay="0">
                    <p:tgtEl>
                      <p:spTgt spid="15"/>
                    </p:tgtEl>
                  </p:cond>
                </p:stCondLst>
                <p:endSync evt="end" delay="0">
                  <p:rtn val="all"/>
                </p:endSync>
                <p:childTnLst>
                  <p:par>
                    <p:cTn id="69" fill="hold">
                      <p:stCondLst>
                        <p:cond delay="0"/>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par>
                          <p:cTn id="74" fill="hold">
                            <p:stCondLst>
                              <p:cond delay="500"/>
                            </p:stCondLst>
                            <p:childTnLst>
                              <p:par>
                                <p:cTn id="75" presetID="10" presetClass="exit" presetSubtype="0" fill="hold" grpId="1" nodeType="afterEffect">
                                  <p:stCondLst>
                                    <p:cond delay="70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animBg="1"/>
      <p:bldP spid="6" grpId="0"/>
      <p:bldP spid="7" grpId="0"/>
      <p:bldP spid="8" grpId="0" animBg="1"/>
      <p:bldP spid="9" grpId="0" animBg="1"/>
      <p:bldP spid="9" grpId="1" animBg="1"/>
      <p:bldP spid="10" grpId="0" animBg="1"/>
      <p:bldP spid="10" grpId="1" animBg="1"/>
      <p:bldP spid="11" grpId="0"/>
      <p:bldP spid="12" grpId="0" animBg="1"/>
      <p:bldP spid="12" grpId="1" animBg="1"/>
      <p:bldP spid="13" grpId="0"/>
      <p:bldP spid="14" grpId="0" animBg="1"/>
      <p:bldP spid="14" grpId="1" animBg="1"/>
      <p:bldP spid="15" grpId="0"/>
      <p:bldP spid="16" grpId="0" animBg="1"/>
      <p:bldP spid="1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Ejercicios de selección múltiple</a:t>
            </a:r>
          </a:p>
        </p:txBody>
      </p:sp>
      <p:sp>
        <p:nvSpPr>
          <p:cNvPr id="5" name="4 CuadroTexto"/>
          <p:cNvSpPr txBox="1"/>
          <p:nvPr/>
        </p:nvSpPr>
        <p:spPr>
          <a:xfrm>
            <a:off x="214282" y="1214422"/>
            <a:ext cx="8715375" cy="1600438"/>
          </a:xfrm>
          <a:prstGeom prst="rect">
            <a:avLst/>
          </a:prstGeom>
          <a:noFill/>
          <a:ln>
            <a:solidFill>
              <a:schemeClr val="tx2">
                <a:lumMod val="60000"/>
                <a:lumOff val="40000"/>
              </a:schemeClr>
            </a:solidFill>
          </a:ln>
        </p:spPr>
        <p:txBody>
          <a:bodyPr>
            <a:spAutoFit/>
          </a:bodyPr>
          <a:lstStyle/>
          <a:p>
            <a:pPr algn="just">
              <a:tabLst>
                <a:tab pos="762000" algn="l"/>
              </a:tabLst>
              <a:defRPr/>
            </a:pPr>
            <a:r>
              <a:rPr lang="es-ES" sz="2000" dirty="0">
                <a:solidFill>
                  <a:srgbClr val="000000"/>
                </a:solidFill>
                <a:latin typeface="Arial" pitchFamily="34" charset="0"/>
                <a:ea typeface="Times New Roman" pitchFamily="18" charset="0"/>
                <a:cs typeface="Arial" pitchFamily="34" charset="0"/>
              </a:rPr>
              <a:t>N°2:</a:t>
            </a:r>
          </a:p>
          <a:p>
            <a:pPr lvl="0"/>
            <a:r>
              <a:rPr lang="es-CL" sz="2000" dirty="0"/>
              <a:t>En un día de invierno, la temperatura mínima fue de 3,9°C bajo cero y la temperatura máxima 9,5° C ¿Cuál es la diferencia entre las temperaturas de ese día?</a:t>
            </a:r>
          </a:p>
          <a:p>
            <a:pPr fontAlgn="auto">
              <a:spcBef>
                <a:spcPts val="0"/>
              </a:spcBef>
              <a:spcAft>
                <a:spcPts val="0"/>
              </a:spcAft>
              <a:defRPr/>
            </a:pPr>
            <a:endParaRPr lang="es-ES" dirty="0">
              <a:latin typeface="+mn-lt"/>
              <a:cs typeface="+mn-cs"/>
            </a:endParaRPr>
          </a:p>
        </p:txBody>
      </p:sp>
      <p:sp>
        <p:nvSpPr>
          <p:cNvPr id="6" name="5 Rectángulo"/>
          <p:cNvSpPr/>
          <p:nvPr/>
        </p:nvSpPr>
        <p:spPr>
          <a:xfrm>
            <a:off x="500034" y="300037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a)	5,6°C </a:t>
            </a:r>
          </a:p>
        </p:txBody>
      </p:sp>
      <p:sp>
        <p:nvSpPr>
          <p:cNvPr id="7" name="6 Rectángulo"/>
          <p:cNvSpPr/>
          <p:nvPr/>
        </p:nvSpPr>
        <p:spPr>
          <a:xfrm>
            <a:off x="500061" y="5929330"/>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e)   13,4°C </a:t>
            </a:r>
          </a:p>
        </p:txBody>
      </p:sp>
      <p:sp>
        <p:nvSpPr>
          <p:cNvPr id="8" name="7 CuadroTexto"/>
          <p:cNvSpPr txBox="1">
            <a:spLocks noChangeArrowheads="1"/>
          </p:cNvSpPr>
          <p:nvPr/>
        </p:nvSpPr>
        <p:spPr bwMode="auto">
          <a:xfrm>
            <a:off x="5286380" y="2857496"/>
            <a:ext cx="2857500" cy="369887"/>
          </a:xfrm>
          <a:prstGeom prst="rect">
            <a:avLst/>
          </a:prstGeom>
          <a:noFill/>
          <a:ln w="12700">
            <a:solidFill>
              <a:srgbClr val="FF0000"/>
            </a:solidFill>
            <a:miter lim="800000"/>
            <a:headEnd/>
            <a:tailEnd/>
          </a:ln>
        </p:spPr>
        <p:txBody>
          <a:bodyPr>
            <a:spAutoFit/>
          </a:bodyPr>
          <a:lstStyle/>
          <a:p>
            <a:r>
              <a:rPr lang="es-ES" dirty="0">
                <a:latin typeface="Calibri" pitchFamily="34" charset="0"/>
              </a:rPr>
              <a:t>Presiona  alguna Alternativa</a:t>
            </a:r>
          </a:p>
        </p:txBody>
      </p:sp>
      <p:sp>
        <p:nvSpPr>
          <p:cNvPr id="9" name="8 CuadroTexto"/>
          <p:cNvSpPr txBox="1">
            <a:spLocks noChangeArrowheads="1"/>
          </p:cNvSpPr>
          <p:nvPr/>
        </p:nvSpPr>
        <p:spPr bwMode="auto">
          <a:xfrm>
            <a:off x="2857488" y="314324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0" name="9 CuadroTexto"/>
          <p:cNvSpPr txBox="1">
            <a:spLocks noChangeArrowheads="1"/>
          </p:cNvSpPr>
          <p:nvPr/>
        </p:nvSpPr>
        <p:spPr bwMode="auto">
          <a:xfrm>
            <a:off x="2857500" y="6000768"/>
            <a:ext cx="1643062" cy="369888"/>
          </a:xfrm>
          <a:prstGeom prst="rect">
            <a:avLst/>
          </a:prstGeom>
          <a:solidFill>
            <a:srgbClr val="92D050"/>
          </a:solidFill>
          <a:ln w="9525">
            <a:noFill/>
            <a:miter lim="800000"/>
            <a:headEnd/>
            <a:tailEnd/>
          </a:ln>
        </p:spPr>
        <p:txBody>
          <a:bodyPr>
            <a:spAutoFit/>
          </a:bodyPr>
          <a:lstStyle/>
          <a:p>
            <a:pPr algn="ctr"/>
            <a:r>
              <a:rPr lang="es-ES" b="1" dirty="0">
                <a:solidFill>
                  <a:schemeClr val="bg1"/>
                </a:solidFill>
                <a:latin typeface="Calibri" pitchFamily="34" charset="0"/>
              </a:rPr>
              <a:t>Muy Bien</a:t>
            </a:r>
          </a:p>
        </p:txBody>
      </p:sp>
      <p:sp>
        <p:nvSpPr>
          <p:cNvPr id="11" name="10 Rectángulo"/>
          <p:cNvSpPr/>
          <p:nvPr/>
        </p:nvSpPr>
        <p:spPr>
          <a:xfrm>
            <a:off x="500034" y="371475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b)	56°C </a:t>
            </a:r>
          </a:p>
        </p:txBody>
      </p:sp>
      <p:sp>
        <p:nvSpPr>
          <p:cNvPr id="12" name="11 CuadroTexto"/>
          <p:cNvSpPr txBox="1">
            <a:spLocks noChangeArrowheads="1"/>
          </p:cNvSpPr>
          <p:nvPr/>
        </p:nvSpPr>
        <p:spPr bwMode="auto">
          <a:xfrm>
            <a:off x="2857488" y="385762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3" name="12 Rectángulo"/>
          <p:cNvSpPr/>
          <p:nvPr/>
        </p:nvSpPr>
        <p:spPr>
          <a:xfrm>
            <a:off x="500034" y="442913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c)   -5,6°C </a:t>
            </a:r>
          </a:p>
        </p:txBody>
      </p:sp>
      <p:sp>
        <p:nvSpPr>
          <p:cNvPr id="14" name="13 CuadroTexto"/>
          <p:cNvSpPr txBox="1">
            <a:spLocks noChangeArrowheads="1"/>
          </p:cNvSpPr>
          <p:nvPr/>
        </p:nvSpPr>
        <p:spPr bwMode="auto">
          <a:xfrm>
            <a:off x="2857488" y="457200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5" name="14 Rectángulo"/>
          <p:cNvSpPr/>
          <p:nvPr/>
        </p:nvSpPr>
        <p:spPr>
          <a:xfrm>
            <a:off x="500034" y="5143512"/>
            <a:ext cx="2143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d)   134°C </a:t>
            </a:r>
          </a:p>
        </p:txBody>
      </p:sp>
      <p:sp>
        <p:nvSpPr>
          <p:cNvPr id="16" name="15 CuadroTexto"/>
          <p:cNvSpPr txBox="1">
            <a:spLocks noChangeArrowheads="1"/>
          </p:cNvSpPr>
          <p:nvPr/>
        </p:nvSpPr>
        <p:spPr bwMode="auto">
          <a:xfrm>
            <a:off x="2857488" y="5286388"/>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Tree>
    <p:extLst>
      <p:ext uri="{BB962C8B-B14F-4D97-AF65-F5344CB8AC3E}">
        <p14:creationId xmlns:p14="http://schemas.microsoft.com/office/powerpoint/2010/main" val="345788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500"/>
                            </p:stCondLst>
                            <p:childTnLst>
                              <p:par>
                                <p:cTn id="35" presetID="10" presetClass="exit" presetSubtype="0" fill="hold" grpId="1" nodeType="afterEffect">
                                  <p:stCondLst>
                                    <p:cond delay="70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38" restart="whenNotActive" fill="hold" evtFilter="cancelBubble" nodeType="interactiveSeq">
                <p:stCondLst>
                  <p:cond evt="onClick" delay="0">
                    <p:tgtEl>
                      <p:spTgt spid="7"/>
                    </p:tgtEl>
                  </p:cond>
                </p:stCondLst>
                <p:endSync evt="end" delay="0">
                  <p:rtn val="all"/>
                </p:endSync>
                <p:childTnLst>
                  <p:par>
                    <p:cTn id="39" fill="hold">
                      <p:stCondLst>
                        <p:cond delay="0"/>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10" presetClass="exit" presetSubtype="0" fill="hold" grpId="1" nodeType="afterEffect">
                                  <p:stCondLst>
                                    <p:cond delay="50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48" restart="whenNotActive" fill="hold" evtFilter="cancelBubble" nodeType="interactiveSeq">
                <p:stCondLst>
                  <p:cond evt="onClick" delay="0">
                    <p:tgtEl>
                      <p:spTgt spid="11"/>
                    </p:tgtEl>
                  </p:cond>
                </p:stCondLst>
                <p:endSync evt="end" delay="0">
                  <p:rtn val="all"/>
                </p:endSync>
                <p:childTnLst>
                  <p:par>
                    <p:cTn id="49" fill="hold">
                      <p:stCondLst>
                        <p:cond delay="0"/>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500"/>
                            </p:stCondLst>
                            <p:childTnLst>
                              <p:par>
                                <p:cTn id="55" presetID="10" presetClass="exit" presetSubtype="0" fill="hold" grpId="1" nodeType="afterEffect">
                                  <p:stCondLst>
                                    <p:cond delay="70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58" restart="whenNotActive" fill="hold" evtFilter="cancelBubble" nodeType="interactiveSeq">
                <p:stCondLst>
                  <p:cond evt="onClick" delay="0">
                    <p:tgtEl>
                      <p:spTgt spid="13"/>
                    </p:tgtEl>
                  </p:cond>
                </p:stCondLst>
                <p:endSync evt="end" delay="0">
                  <p:rtn val="all"/>
                </p:endSync>
                <p:childTnLst>
                  <p:par>
                    <p:cTn id="59" fill="hold">
                      <p:stCondLst>
                        <p:cond delay="0"/>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0" presetClass="exit" presetSubtype="0" fill="hold" grpId="1" nodeType="afterEffect">
                                  <p:stCondLst>
                                    <p:cond delay="70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68" restart="whenNotActive" fill="hold" evtFilter="cancelBubble" nodeType="interactiveSeq">
                <p:stCondLst>
                  <p:cond evt="onClick" delay="0">
                    <p:tgtEl>
                      <p:spTgt spid="15"/>
                    </p:tgtEl>
                  </p:cond>
                </p:stCondLst>
                <p:endSync evt="end" delay="0">
                  <p:rtn val="all"/>
                </p:endSync>
                <p:childTnLst>
                  <p:par>
                    <p:cTn id="69" fill="hold">
                      <p:stCondLst>
                        <p:cond delay="0"/>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par>
                          <p:cTn id="74" fill="hold">
                            <p:stCondLst>
                              <p:cond delay="500"/>
                            </p:stCondLst>
                            <p:childTnLst>
                              <p:par>
                                <p:cTn id="75" presetID="10" presetClass="exit" presetSubtype="0" fill="hold" grpId="1" nodeType="afterEffect">
                                  <p:stCondLst>
                                    <p:cond delay="70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animBg="1"/>
      <p:bldP spid="6" grpId="0"/>
      <p:bldP spid="7" grpId="0"/>
      <p:bldP spid="8" grpId="0" animBg="1"/>
      <p:bldP spid="9" grpId="0" animBg="1"/>
      <p:bldP spid="9" grpId="1" animBg="1"/>
      <p:bldP spid="10" grpId="0" animBg="1"/>
      <p:bldP spid="10" grpId="1" animBg="1"/>
      <p:bldP spid="11" grpId="0"/>
      <p:bldP spid="12" grpId="0" animBg="1"/>
      <p:bldP spid="12" grpId="1" animBg="1"/>
      <p:bldP spid="13" grpId="0"/>
      <p:bldP spid="14" grpId="0" animBg="1"/>
      <p:bldP spid="14" grpId="1" animBg="1"/>
      <p:bldP spid="15" grpId="0"/>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Ejercicios de selección múltiple</a:t>
            </a:r>
          </a:p>
        </p:txBody>
      </p:sp>
      <p:sp>
        <p:nvSpPr>
          <p:cNvPr id="5" name="4 CuadroTexto"/>
          <p:cNvSpPr txBox="1"/>
          <p:nvPr/>
        </p:nvSpPr>
        <p:spPr>
          <a:xfrm>
            <a:off x="214282" y="857232"/>
            <a:ext cx="8715375" cy="2523768"/>
          </a:xfrm>
          <a:prstGeom prst="rect">
            <a:avLst/>
          </a:prstGeom>
          <a:noFill/>
          <a:ln>
            <a:solidFill>
              <a:schemeClr val="tx2">
                <a:lumMod val="60000"/>
                <a:lumOff val="40000"/>
              </a:schemeClr>
            </a:solidFill>
          </a:ln>
        </p:spPr>
        <p:txBody>
          <a:bodyPr>
            <a:spAutoFit/>
          </a:bodyPr>
          <a:lstStyle/>
          <a:p>
            <a:pPr algn="just">
              <a:tabLst>
                <a:tab pos="762000" algn="l"/>
              </a:tabLst>
              <a:defRPr/>
            </a:pPr>
            <a:r>
              <a:rPr lang="es-ES" sz="2000" dirty="0">
                <a:solidFill>
                  <a:srgbClr val="000000"/>
                </a:solidFill>
                <a:latin typeface="Arial" pitchFamily="34" charset="0"/>
                <a:ea typeface="Times New Roman" pitchFamily="18" charset="0"/>
                <a:cs typeface="Arial" pitchFamily="34" charset="0"/>
              </a:rPr>
              <a:t>N°3:</a:t>
            </a:r>
          </a:p>
          <a:p>
            <a:pPr lvl="0"/>
            <a:r>
              <a:rPr lang="es-CL" sz="2000" dirty="0"/>
              <a:t>Cuatro amigos Luis, Enrique, Víctor y Diego  deciden instalar una empresa de comida rápida. Para iniciar un negocio cuentan con un capital inicial de $16.483.200, aportando cada uno la misma cantidad al negocio. Después de dos años de trabajo deciden vender el negocio en $25.928.000 ¿Cuánto dinero ganó cada uno de los amigos con la venta del negocio si se reparten las utilidades en partes iguales?</a:t>
            </a:r>
          </a:p>
          <a:p>
            <a:pPr fontAlgn="auto">
              <a:spcBef>
                <a:spcPts val="0"/>
              </a:spcBef>
              <a:spcAft>
                <a:spcPts val="0"/>
              </a:spcAft>
              <a:defRPr/>
            </a:pPr>
            <a:endParaRPr lang="es-ES" dirty="0">
              <a:latin typeface="+mn-lt"/>
              <a:cs typeface="+mn-cs"/>
            </a:endParaRPr>
          </a:p>
        </p:txBody>
      </p:sp>
      <p:sp>
        <p:nvSpPr>
          <p:cNvPr id="6" name="5 Rectángulo"/>
          <p:cNvSpPr/>
          <p:nvPr/>
        </p:nvSpPr>
        <p:spPr>
          <a:xfrm>
            <a:off x="500034" y="3429004"/>
            <a:ext cx="3000396"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a)$4.120.800</a:t>
            </a:r>
          </a:p>
        </p:txBody>
      </p:sp>
      <p:sp>
        <p:nvSpPr>
          <p:cNvPr id="7" name="6 Rectángulo"/>
          <p:cNvSpPr/>
          <p:nvPr/>
        </p:nvSpPr>
        <p:spPr>
          <a:xfrm>
            <a:off x="500061" y="4143380"/>
            <a:ext cx="3000369"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b)$2.361.200</a:t>
            </a:r>
          </a:p>
        </p:txBody>
      </p:sp>
      <p:sp>
        <p:nvSpPr>
          <p:cNvPr id="8" name="7 CuadroTexto"/>
          <p:cNvSpPr txBox="1">
            <a:spLocks noChangeArrowheads="1"/>
          </p:cNvSpPr>
          <p:nvPr/>
        </p:nvSpPr>
        <p:spPr bwMode="auto">
          <a:xfrm>
            <a:off x="5929322" y="3429000"/>
            <a:ext cx="2857500" cy="369887"/>
          </a:xfrm>
          <a:prstGeom prst="rect">
            <a:avLst/>
          </a:prstGeom>
          <a:noFill/>
          <a:ln w="12700">
            <a:solidFill>
              <a:srgbClr val="FF0000"/>
            </a:solidFill>
            <a:miter lim="800000"/>
            <a:headEnd/>
            <a:tailEnd/>
          </a:ln>
        </p:spPr>
        <p:txBody>
          <a:bodyPr>
            <a:spAutoFit/>
          </a:bodyPr>
          <a:lstStyle/>
          <a:p>
            <a:r>
              <a:rPr lang="es-ES">
                <a:latin typeface="Calibri" pitchFamily="34" charset="0"/>
              </a:rPr>
              <a:t>Presiona  alguna Alternativa</a:t>
            </a:r>
          </a:p>
        </p:txBody>
      </p:sp>
      <p:sp>
        <p:nvSpPr>
          <p:cNvPr id="9" name="8 CuadroTexto"/>
          <p:cNvSpPr txBox="1">
            <a:spLocks noChangeArrowheads="1"/>
          </p:cNvSpPr>
          <p:nvPr/>
        </p:nvSpPr>
        <p:spPr bwMode="auto">
          <a:xfrm>
            <a:off x="3500430" y="3571880"/>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0" name="9 CuadroTexto"/>
          <p:cNvSpPr txBox="1">
            <a:spLocks noChangeArrowheads="1"/>
          </p:cNvSpPr>
          <p:nvPr/>
        </p:nvSpPr>
        <p:spPr bwMode="auto">
          <a:xfrm>
            <a:off x="3500442" y="4214818"/>
            <a:ext cx="1643062" cy="369888"/>
          </a:xfrm>
          <a:prstGeom prst="rect">
            <a:avLst/>
          </a:prstGeom>
          <a:solidFill>
            <a:srgbClr val="92D050"/>
          </a:solidFill>
          <a:ln w="9525">
            <a:noFill/>
            <a:miter lim="800000"/>
            <a:headEnd/>
            <a:tailEnd/>
          </a:ln>
        </p:spPr>
        <p:txBody>
          <a:bodyPr>
            <a:spAutoFit/>
          </a:bodyPr>
          <a:lstStyle/>
          <a:p>
            <a:pPr algn="ctr"/>
            <a:r>
              <a:rPr lang="es-ES" b="1" dirty="0">
                <a:solidFill>
                  <a:schemeClr val="bg1"/>
                </a:solidFill>
                <a:latin typeface="Calibri" pitchFamily="34" charset="0"/>
              </a:rPr>
              <a:t>Muy Bien</a:t>
            </a:r>
          </a:p>
        </p:txBody>
      </p:sp>
      <p:sp>
        <p:nvSpPr>
          <p:cNvPr id="11" name="10 Rectángulo"/>
          <p:cNvSpPr/>
          <p:nvPr/>
        </p:nvSpPr>
        <p:spPr>
          <a:xfrm>
            <a:off x="500034" y="4786326"/>
            <a:ext cx="3000396"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c)$6.482.000</a:t>
            </a:r>
          </a:p>
        </p:txBody>
      </p:sp>
      <p:sp>
        <p:nvSpPr>
          <p:cNvPr id="12" name="11 CuadroTexto"/>
          <p:cNvSpPr txBox="1">
            <a:spLocks noChangeArrowheads="1"/>
          </p:cNvSpPr>
          <p:nvPr/>
        </p:nvSpPr>
        <p:spPr bwMode="auto">
          <a:xfrm>
            <a:off x="3500430" y="4929202"/>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3" name="12 Rectángulo"/>
          <p:cNvSpPr/>
          <p:nvPr/>
        </p:nvSpPr>
        <p:spPr>
          <a:xfrm>
            <a:off x="500034" y="5429264"/>
            <a:ext cx="3000396"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d)$9.444.800</a:t>
            </a:r>
          </a:p>
        </p:txBody>
      </p:sp>
      <p:sp>
        <p:nvSpPr>
          <p:cNvPr id="14" name="13 CuadroTexto"/>
          <p:cNvSpPr txBox="1">
            <a:spLocks noChangeArrowheads="1"/>
          </p:cNvSpPr>
          <p:nvPr/>
        </p:nvSpPr>
        <p:spPr bwMode="auto">
          <a:xfrm>
            <a:off x="3500430" y="5572140"/>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
        <p:nvSpPr>
          <p:cNvPr id="15" name="14 Rectángulo"/>
          <p:cNvSpPr/>
          <p:nvPr/>
        </p:nvSpPr>
        <p:spPr>
          <a:xfrm>
            <a:off x="500034" y="6072206"/>
            <a:ext cx="3000396"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ES" sz="3600" dirty="0">
                <a:solidFill>
                  <a:schemeClr val="tx2">
                    <a:lumMod val="75000"/>
                  </a:schemeClr>
                </a:solidFill>
              </a:rPr>
              <a:t>e)$7.083.600</a:t>
            </a:r>
          </a:p>
        </p:txBody>
      </p:sp>
      <p:sp>
        <p:nvSpPr>
          <p:cNvPr id="16" name="15 CuadroTexto"/>
          <p:cNvSpPr txBox="1">
            <a:spLocks noChangeArrowheads="1"/>
          </p:cNvSpPr>
          <p:nvPr/>
        </p:nvSpPr>
        <p:spPr bwMode="auto">
          <a:xfrm>
            <a:off x="3500430" y="6215082"/>
            <a:ext cx="1643063" cy="369888"/>
          </a:xfrm>
          <a:prstGeom prst="rect">
            <a:avLst/>
          </a:prstGeom>
          <a:solidFill>
            <a:srgbClr val="FF0000"/>
          </a:solidFill>
          <a:ln w="9525">
            <a:noFill/>
            <a:miter lim="800000"/>
            <a:headEnd/>
            <a:tailEnd/>
          </a:ln>
        </p:spPr>
        <p:txBody>
          <a:bodyPr>
            <a:spAutoFit/>
          </a:bodyPr>
          <a:lstStyle/>
          <a:p>
            <a:pPr algn="ctr"/>
            <a:r>
              <a:rPr lang="es-ES" b="1" dirty="0">
                <a:solidFill>
                  <a:schemeClr val="bg1"/>
                </a:solidFill>
                <a:latin typeface="Calibri" pitchFamily="34" charset="0"/>
              </a:rPr>
              <a:t>Error</a:t>
            </a:r>
          </a:p>
        </p:txBody>
      </p:sp>
    </p:spTree>
    <p:extLst>
      <p:ext uri="{BB962C8B-B14F-4D97-AF65-F5344CB8AC3E}">
        <p14:creationId xmlns:p14="http://schemas.microsoft.com/office/powerpoint/2010/main" val="409530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500"/>
                            </p:stCondLst>
                            <p:childTnLst>
                              <p:par>
                                <p:cTn id="35" presetID="10" presetClass="exit" presetSubtype="0" fill="hold" grpId="1" nodeType="afterEffect">
                                  <p:stCondLst>
                                    <p:cond delay="70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38" restart="whenNotActive" fill="hold" evtFilter="cancelBubble" nodeType="interactiveSeq">
                <p:stCondLst>
                  <p:cond evt="onClick" delay="0">
                    <p:tgtEl>
                      <p:spTgt spid="7"/>
                    </p:tgtEl>
                  </p:cond>
                </p:stCondLst>
                <p:endSync evt="end" delay="0">
                  <p:rtn val="all"/>
                </p:endSync>
                <p:childTnLst>
                  <p:par>
                    <p:cTn id="39" fill="hold">
                      <p:stCondLst>
                        <p:cond delay="0"/>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10" presetClass="exit" presetSubtype="0" fill="hold" grpId="1" nodeType="afterEffect">
                                  <p:stCondLst>
                                    <p:cond delay="50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48" restart="whenNotActive" fill="hold" evtFilter="cancelBubble" nodeType="interactiveSeq">
                <p:stCondLst>
                  <p:cond evt="onClick" delay="0">
                    <p:tgtEl>
                      <p:spTgt spid="11"/>
                    </p:tgtEl>
                  </p:cond>
                </p:stCondLst>
                <p:endSync evt="end" delay="0">
                  <p:rtn val="all"/>
                </p:endSync>
                <p:childTnLst>
                  <p:par>
                    <p:cTn id="49" fill="hold">
                      <p:stCondLst>
                        <p:cond delay="0"/>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500"/>
                            </p:stCondLst>
                            <p:childTnLst>
                              <p:par>
                                <p:cTn id="55" presetID="10" presetClass="exit" presetSubtype="0" fill="hold" grpId="1" nodeType="afterEffect">
                                  <p:stCondLst>
                                    <p:cond delay="70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58" restart="whenNotActive" fill="hold" evtFilter="cancelBubble" nodeType="interactiveSeq">
                <p:stCondLst>
                  <p:cond evt="onClick" delay="0">
                    <p:tgtEl>
                      <p:spTgt spid="13"/>
                    </p:tgtEl>
                  </p:cond>
                </p:stCondLst>
                <p:endSync evt="end" delay="0">
                  <p:rtn val="all"/>
                </p:endSync>
                <p:childTnLst>
                  <p:par>
                    <p:cTn id="59" fill="hold">
                      <p:stCondLst>
                        <p:cond delay="0"/>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0" presetClass="exit" presetSubtype="0" fill="hold" grpId="1" nodeType="afterEffect">
                                  <p:stCondLst>
                                    <p:cond delay="70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68" restart="whenNotActive" fill="hold" evtFilter="cancelBubble" nodeType="interactiveSeq">
                <p:stCondLst>
                  <p:cond evt="onClick" delay="0">
                    <p:tgtEl>
                      <p:spTgt spid="15"/>
                    </p:tgtEl>
                  </p:cond>
                </p:stCondLst>
                <p:endSync evt="end" delay="0">
                  <p:rtn val="all"/>
                </p:endSync>
                <p:childTnLst>
                  <p:par>
                    <p:cTn id="69" fill="hold">
                      <p:stCondLst>
                        <p:cond delay="0"/>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par>
                          <p:cTn id="74" fill="hold">
                            <p:stCondLst>
                              <p:cond delay="500"/>
                            </p:stCondLst>
                            <p:childTnLst>
                              <p:par>
                                <p:cTn id="75" presetID="10" presetClass="exit" presetSubtype="0" fill="hold" grpId="1" nodeType="afterEffect">
                                  <p:stCondLst>
                                    <p:cond delay="70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animBg="1"/>
      <p:bldP spid="6" grpId="0"/>
      <p:bldP spid="7" grpId="0"/>
      <p:bldP spid="8" grpId="0" animBg="1"/>
      <p:bldP spid="9" grpId="0" animBg="1"/>
      <p:bldP spid="9" grpId="1" animBg="1"/>
      <p:bldP spid="10" grpId="0" animBg="1"/>
      <p:bldP spid="10" grpId="1" animBg="1"/>
      <p:bldP spid="11" grpId="0"/>
      <p:bldP spid="12" grpId="0" animBg="1"/>
      <p:bldP spid="12" grpId="1" animBg="1"/>
      <p:bldP spid="13" grpId="0"/>
      <p:bldP spid="14" grpId="0" animBg="1"/>
      <p:bldP spid="14" grpId="1" animBg="1"/>
      <p:bldP spid="15" grpId="0"/>
      <p:bldP spid="16" grpId="0" animBg="1"/>
      <p:bldP spid="1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51 Rectángulo"/>
          <p:cNvSpPr/>
          <p:nvPr/>
        </p:nvSpPr>
        <p:spPr>
          <a:xfrm>
            <a:off x="4572000" y="4071938"/>
            <a:ext cx="4572000" cy="2786062"/>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53" name="52 Rectángulo"/>
          <p:cNvSpPr/>
          <p:nvPr/>
        </p:nvSpPr>
        <p:spPr>
          <a:xfrm>
            <a:off x="0" y="4071938"/>
            <a:ext cx="4572000" cy="27860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6" name="5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¿Qué son los números enteros?</a:t>
            </a:r>
          </a:p>
        </p:txBody>
      </p:sp>
      <p:grpSp>
        <p:nvGrpSpPr>
          <p:cNvPr id="5128" name="23 Grupo"/>
          <p:cNvGrpSpPr>
            <a:grpSpLocks/>
          </p:cNvGrpSpPr>
          <p:nvPr/>
        </p:nvGrpSpPr>
        <p:grpSpPr bwMode="auto">
          <a:xfrm>
            <a:off x="4357688" y="1643063"/>
            <a:ext cx="3143250" cy="450850"/>
            <a:chOff x="4572000" y="1928802"/>
            <a:chExt cx="3143272" cy="450653"/>
          </a:xfrm>
        </p:grpSpPr>
        <p:cxnSp>
          <p:nvCxnSpPr>
            <p:cNvPr id="13" name="12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4643469"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499986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358643"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rot="5400000">
              <a:off x="571424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rot="5400000">
              <a:off x="607143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rot="5400000">
              <a:off x="642862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678581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714300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5169" name="22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dirty="0">
                  <a:latin typeface="Calibri" pitchFamily="34" charset="0"/>
                </a:rPr>
                <a:t>0       1       2       3      4       5       6       7</a:t>
              </a:r>
            </a:p>
          </p:txBody>
        </p:sp>
      </p:grpSp>
      <p:grpSp>
        <p:nvGrpSpPr>
          <p:cNvPr id="5129" name="24 Grupo"/>
          <p:cNvGrpSpPr>
            <a:grpSpLocks/>
          </p:cNvGrpSpPr>
          <p:nvPr/>
        </p:nvGrpSpPr>
        <p:grpSpPr bwMode="auto">
          <a:xfrm flipH="1">
            <a:off x="1500188" y="1643063"/>
            <a:ext cx="3143250" cy="450850"/>
            <a:chOff x="4572000" y="1928802"/>
            <a:chExt cx="3143272" cy="450653"/>
          </a:xfrm>
        </p:grpSpPr>
        <p:cxnSp>
          <p:nvCxnSpPr>
            <p:cNvPr id="26" name="25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5400000">
              <a:off x="4643470"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499986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5358644"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a:off x="571424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a:off x="607143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642862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rot="5400000">
              <a:off x="678581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rot="5400000">
              <a:off x="714300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59" name="34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a:latin typeface="Calibri" pitchFamily="34" charset="0"/>
                </a:rPr>
                <a:t>       -7     -6     -5      -4     -3     -2      -1</a:t>
              </a:r>
            </a:p>
          </p:txBody>
        </p:sp>
      </p:grpSp>
      <p:sp>
        <p:nvSpPr>
          <p:cNvPr id="36" name="35 CuadroTexto"/>
          <p:cNvSpPr txBox="1"/>
          <p:nvPr/>
        </p:nvSpPr>
        <p:spPr>
          <a:xfrm>
            <a:off x="0" y="2714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Operaciones  Elementales</a:t>
            </a:r>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57313" y="4714875"/>
            <a:ext cx="1600200" cy="409575"/>
          </a:xfrm>
          <a:prstGeom prst="rect">
            <a:avLst/>
          </a:prstGeom>
          <a:noFill/>
          <a:ln w="9525">
            <a:noFill/>
            <a:miter lim="800000"/>
            <a:headEnd/>
            <a:tailEnd/>
          </a:ln>
        </p:spPr>
      </p:pic>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71563" y="5572125"/>
            <a:ext cx="2314575" cy="409575"/>
          </a:xfrm>
          <a:prstGeom prst="rect">
            <a:avLst/>
          </a:prstGeom>
          <a:noFill/>
          <a:ln w="9525">
            <a:noFill/>
            <a:miter lim="800000"/>
            <a:headEnd/>
            <a:tailEnd/>
          </a:ln>
        </p:spPr>
      </p:pic>
      <p:pic>
        <p:nvPicPr>
          <p:cNvPr id="2048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929313" y="4714875"/>
            <a:ext cx="1466850" cy="409575"/>
          </a:xfrm>
          <a:prstGeom prst="rect">
            <a:avLst/>
          </a:prstGeom>
          <a:noFill/>
          <a:ln w="9525">
            <a:noFill/>
            <a:miter lim="800000"/>
            <a:headEnd/>
            <a:tailEnd/>
          </a:ln>
        </p:spPr>
      </p:pic>
      <p:pic>
        <p:nvPicPr>
          <p:cNvPr id="2048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643563" y="5572125"/>
            <a:ext cx="2171700" cy="409575"/>
          </a:xfrm>
          <a:prstGeom prst="rect">
            <a:avLst/>
          </a:prstGeom>
          <a:noFill/>
          <a:ln w="9525">
            <a:noFill/>
            <a:miter lim="800000"/>
            <a:headEnd/>
            <a:tailEnd/>
          </a:ln>
        </p:spPr>
      </p:pic>
      <p:sp>
        <p:nvSpPr>
          <p:cNvPr id="54" name="53 CuadroTexto"/>
          <p:cNvSpPr txBox="1"/>
          <p:nvPr/>
        </p:nvSpPr>
        <p:spPr>
          <a:xfrm>
            <a:off x="457200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Multiplicación</a:t>
            </a:r>
          </a:p>
        </p:txBody>
      </p:sp>
      <p:sp>
        <p:nvSpPr>
          <p:cNvPr id="55" name="54 CuadroTexto"/>
          <p:cNvSpPr txBox="1"/>
          <p:nvPr/>
        </p:nvSpPr>
        <p:spPr>
          <a:xfrm>
            <a:off x="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Adición</a:t>
            </a:r>
          </a:p>
        </p:txBody>
      </p:sp>
      <p:sp>
        <p:nvSpPr>
          <p:cNvPr id="56" name="55 CuadroTexto"/>
          <p:cNvSpPr txBox="1">
            <a:spLocks noChangeArrowheads="1"/>
          </p:cNvSpPr>
          <p:nvPr/>
        </p:nvSpPr>
        <p:spPr bwMode="auto">
          <a:xfrm>
            <a:off x="2997200" y="3071813"/>
            <a:ext cx="3286125" cy="461962"/>
          </a:xfrm>
          <a:prstGeom prst="rect">
            <a:avLst/>
          </a:prstGeom>
          <a:noFill/>
          <a:ln w="9525">
            <a:noFill/>
            <a:miter lim="800000"/>
            <a:headEnd/>
            <a:tailEnd/>
          </a:ln>
        </p:spPr>
        <p:txBody>
          <a:bodyPr>
            <a:spAutoFit/>
          </a:bodyPr>
          <a:lstStyle/>
          <a:p>
            <a:pPr algn="ctr"/>
            <a:r>
              <a:rPr lang="es-ES" sz="2400" b="1">
                <a:latin typeface="Calibri" pitchFamily="34" charset="0"/>
              </a:rPr>
              <a:t>ELEMENTO NEUTRO </a:t>
            </a:r>
          </a:p>
        </p:txBody>
      </p:sp>
      <p:sp>
        <p:nvSpPr>
          <p:cNvPr id="57" name="56 CuadroTexto"/>
          <p:cNvSpPr txBox="1">
            <a:spLocks noChangeArrowheads="1"/>
          </p:cNvSpPr>
          <p:nvPr/>
        </p:nvSpPr>
        <p:spPr bwMode="auto">
          <a:xfrm>
            <a:off x="2928938" y="3071813"/>
            <a:ext cx="3286125" cy="461962"/>
          </a:xfrm>
          <a:prstGeom prst="rect">
            <a:avLst/>
          </a:prstGeom>
          <a:noFill/>
          <a:ln w="9525">
            <a:noFill/>
            <a:miter lim="800000"/>
            <a:headEnd/>
            <a:tailEnd/>
          </a:ln>
        </p:spPr>
        <p:txBody>
          <a:bodyPr>
            <a:spAutoFit/>
          </a:bodyPr>
          <a:lstStyle/>
          <a:p>
            <a:pPr algn="ctr"/>
            <a:r>
              <a:rPr lang="es-ES" sz="2400" b="1">
                <a:latin typeface="Calibri" pitchFamily="34" charset="0"/>
              </a:rPr>
              <a:t>ELEMENTO INVERSO </a:t>
            </a:r>
          </a:p>
        </p:txBody>
      </p:sp>
      <p:sp>
        <p:nvSpPr>
          <p:cNvPr id="37" name="36 Rectángulo"/>
          <p:cNvSpPr/>
          <p:nvPr/>
        </p:nvSpPr>
        <p:spPr>
          <a:xfrm>
            <a:off x="428621" y="798513"/>
            <a:ext cx="8103817" cy="584775"/>
          </a:xfrm>
          <a:prstGeom prst="rect">
            <a:avLst/>
          </a:prstGeom>
        </p:spPr>
        <p:txBody>
          <a:bodyPr wrap="square">
            <a:spAutoFit/>
          </a:bodyPr>
          <a:lstStyle/>
          <a:p>
            <a:pPr marL="0" indent="0" algn="just">
              <a:buNone/>
            </a:pPr>
            <a:r>
              <a:rPr lang="es-ES" sz="1600" dirty="0"/>
              <a:t>Es el conjunto formado por todos los números sin cifra decimal, es decir, los números naturales, sus inversos aditivos, y el neutro aditivo.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fade">
                                      <p:cBhvr>
                                        <p:cTn id="7" dur="500"/>
                                        <p:tgtEl>
                                          <p:spTgt spid="20485"/>
                                        </p:tgtEl>
                                      </p:cBhvr>
                                    </p:animEffect>
                                  </p:childTnLst>
                                </p:cTn>
                              </p:par>
                              <p:par>
                                <p:cTn id="8" presetID="10" presetClass="entr" presetSubtype="0" fill="hold" nodeType="withEffect">
                                  <p:stCondLst>
                                    <p:cond delay="0"/>
                                  </p:stCondLst>
                                  <p:childTnLst>
                                    <p:set>
                                      <p:cBhvr>
                                        <p:cTn id="9" dur="1" fill="hold">
                                          <p:stCondLst>
                                            <p:cond delay="0"/>
                                          </p:stCondLst>
                                        </p:cTn>
                                        <p:tgtEl>
                                          <p:spTgt spid="20487"/>
                                        </p:tgtEl>
                                        <p:attrNameLst>
                                          <p:attrName>style.visibility</p:attrName>
                                        </p:attrNameLst>
                                      </p:cBhvr>
                                      <p:to>
                                        <p:strVal val="visible"/>
                                      </p:to>
                                    </p:set>
                                    <p:animEffect transition="in" filter="fade">
                                      <p:cBhvr>
                                        <p:cTn id="10" dur="500"/>
                                        <p:tgtEl>
                                          <p:spTgt spid="2048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2" fill="hold" grpId="0" nodeType="clickEffect">
                                  <p:stCondLst>
                                    <p:cond delay="0"/>
                                  </p:stCondLst>
                                  <p:childTnLst>
                                    <p:anim calcmode="lin" valueType="num">
                                      <p:cBhvr additive="base">
                                        <p:cTn id="14" dur="1000"/>
                                        <p:tgtEl>
                                          <p:spTgt spid="56"/>
                                        </p:tgtEl>
                                        <p:attrNameLst>
                                          <p:attrName>ppt_x</p:attrName>
                                        </p:attrNameLst>
                                      </p:cBhvr>
                                      <p:tavLst>
                                        <p:tav tm="0">
                                          <p:val>
                                            <p:strVal val="ppt_x"/>
                                          </p:val>
                                        </p:tav>
                                        <p:tav tm="100000">
                                          <p:val>
                                            <p:strVal val="1+ppt_w/2"/>
                                          </p:val>
                                        </p:tav>
                                      </p:tavLst>
                                    </p:anim>
                                    <p:anim calcmode="lin" valueType="num">
                                      <p:cBhvr additive="base">
                                        <p:cTn id="15" dur="1000"/>
                                        <p:tgtEl>
                                          <p:spTgt spid="56"/>
                                        </p:tgtEl>
                                        <p:attrNameLst>
                                          <p:attrName>ppt_y</p:attrName>
                                        </p:attrNameLst>
                                      </p:cBhvr>
                                      <p:tavLst>
                                        <p:tav tm="0">
                                          <p:val>
                                            <p:strVal val="ppt_y"/>
                                          </p:val>
                                        </p:tav>
                                        <p:tav tm="100000">
                                          <p:val>
                                            <p:strVal val="ppt_y"/>
                                          </p:val>
                                        </p:tav>
                                      </p:tavLst>
                                    </p:anim>
                                    <p:set>
                                      <p:cBhvr>
                                        <p:cTn id="16" dur="1" fill="hold">
                                          <p:stCondLst>
                                            <p:cond delay="999"/>
                                          </p:stCondLst>
                                        </p:cTn>
                                        <p:tgtEl>
                                          <p:spTgt spid="56"/>
                                        </p:tgtEl>
                                        <p:attrNameLst>
                                          <p:attrName>style.visibility</p:attrName>
                                        </p:attrNameLst>
                                      </p:cBhvr>
                                      <p:to>
                                        <p:strVal val="hidden"/>
                                      </p:to>
                                    </p:set>
                                  </p:childTnLst>
                                </p:cTn>
                              </p:par>
                              <p:par>
                                <p:cTn id="17" presetID="2" presetClass="entr" presetSubtype="8"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1000" fill="hold"/>
                                        <p:tgtEl>
                                          <p:spTgt spid="57"/>
                                        </p:tgtEl>
                                        <p:attrNameLst>
                                          <p:attrName>ppt_x</p:attrName>
                                        </p:attrNameLst>
                                      </p:cBhvr>
                                      <p:tavLst>
                                        <p:tav tm="0">
                                          <p:val>
                                            <p:strVal val="0-#ppt_w/2"/>
                                          </p:val>
                                        </p:tav>
                                        <p:tav tm="100000">
                                          <p:val>
                                            <p:strVal val="#ppt_x"/>
                                          </p:val>
                                        </p:tav>
                                      </p:tavLst>
                                    </p:anim>
                                    <p:anim calcmode="lin" valueType="num">
                                      <p:cBhvr additive="base">
                                        <p:cTn id="20" dur="1000" fill="hold"/>
                                        <p:tgtEl>
                                          <p:spTgt spid="57"/>
                                        </p:tgtEl>
                                        <p:attrNameLst>
                                          <p:attrName>ppt_y</p:attrName>
                                        </p:attrNameLst>
                                      </p:cBhvr>
                                      <p:tavLst>
                                        <p:tav tm="0">
                                          <p:val>
                                            <p:strVal val="#ppt_y"/>
                                          </p:val>
                                        </p:tav>
                                        <p:tav tm="100000">
                                          <p:val>
                                            <p:strVal val="#ppt_y"/>
                                          </p:val>
                                        </p:tav>
                                      </p:tavLst>
                                    </p:anim>
                                  </p:childTnLst>
                                </p:cTn>
                              </p:par>
                              <p:par>
                                <p:cTn id="21" presetID="10" presetClass="exit" presetSubtype="0" fill="hold" nodeType="withEffect">
                                  <p:stCondLst>
                                    <p:cond delay="0"/>
                                  </p:stCondLst>
                                  <p:childTnLst>
                                    <p:animEffect transition="out" filter="fade">
                                      <p:cBhvr>
                                        <p:cTn id="22" dur="500"/>
                                        <p:tgtEl>
                                          <p:spTgt spid="20481"/>
                                        </p:tgtEl>
                                      </p:cBhvr>
                                    </p:animEffect>
                                    <p:set>
                                      <p:cBhvr>
                                        <p:cTn id="23" dur="1" fill="hold">
                                          <p:stCondLst>
                                            <p:cond delay="499"/>
                                          </p:stCondLst>
                                        </p:cTn>
                                        <p:tgtEl>
                                          <p:spTgt spid="2048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0483"/>
                                        </p:tgtEl>
                                      </p:cBhvr>
                                    </p:animEffect>
                                    <p:set>
                                      <p:cBhvr>
                                        <p:cTn id="26" dur="1" fill="hold">
                                          <p:stCondLst>
                                            <p:cond delay="499"/>
                                          </p:stCondLst>
                                        </p:cTn>
                                        <p:tgtEl>
                                          <p:spTgt spid="2048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0485"/>
                                        </p:tgtEl>
                                      </p:cBhvr>
                                    </p:animEffect>
                                    <p:set>
                                      <p:cBhvr>
                                        <p:cTn id="29" dur="1" fill="hold">
                                          <p:stCondLst>
                                            <p:cond delay="499"/>
                                          </p:stCondLst>
                                        </p:cTn>
                                        <p:tgtEl>
                                          <p:spTgt spid="2048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0487"/>
                                        </p:tgtEl>
                                      </p:cBhvr>
                                    </p:animEffect>
                                    <p:set>
                                      <p:cBhvr>
                                        <p:cTn id="32" dur="1" fill="hold">
                                          <p:stCondLst>
                                            <p:cond delay="499"/>
                                          </p:stCondLst>
                                        </p:cTn>
                                        <p:tgtEl>
                                          <p:spTgt spid="204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6 CuadroTexto"/>
          <p:cNvSpPr txBox="1">
            <a:spLocks noChangeArrowheads="1"/>
          </p:cNvSpPr>
          <p:nvPr/>
        </p:nvSpPr>
        <p:spPr bwMode="auto">
          <a:xfrm>
            <a:off x="2928938" y="3071813"/>
            <a:ext cx="3286125" cy="461962"/>
          </a:xfrm>
          <a:prstGeom prst="rect">
            <a:avLst/>
          </a:prstGeom>
          <a:noFill/>
          <a:ln w="9525">
            <a:noFill/>
            <a:miter lim="800000"/>
            <a:headEnd/>
            <a:tailEnd/>
          </a:ln>
        </p:spPr>
        <p:txBody>
          <a:bodyPr>
            <a:spAutoFit/>
          </a:bodyPr>
          <a:lstStyle/>
          <a:p>
            <a:pPr algn="ctr"/>
            <a:r>
              <a:rPr lang="es-ES" sz="2400" b="1">
                <a:latin typeface="Calibri" pitchFamily="34" charset="0"/>
              </a:rPr>
              <a:t>ELEMENTO INVERSO </a:t>
            </a:r>
          </a:p>
        </p:txBody>
      </p:sp>
      <p:sp>
        <p:nvSpPr>
          <p:cNvPr id="52" name="51 Rectángulo"/>
          <p:cNvSpPr/>
          <p:nvPr/>
        </p:nvSpPr>
        <p:spPr>
          <a:xfrm>
            <a:off x="4572000" y="4071938"/>
            <a:ext cx="4572000" cy="2786062"/>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53" name="52 Rectángulo"/>
          <p:cNvSpPr/>
          <p:nvPr/>
        </p:nvSpPr>
        <p:spPr>
          <a:xfrm>
            <a:off x="0" y="4071938"/>
            <a:ext cx="4572000" cy="27860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a:p>
        </p:txBody>
      </p:sp>
      <p:sp>
        <p:nvSpPr>
          <p:cNvPr id="6" name="5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¿Qué son los números enteros?</a:t>
            </a:r>
          </a:p>
        </p:txBody>
      </p:sp>
      <p:grpSp>
        <p:nvGrpSpPr>
          <p:cNvPr id="6153" name="23 Grupo"/>
          <p:cNvGrpSpPr>
            <a:grpSpLocks/>
          </p:cNvGrpSpPr>
          <p:nvPr/>
        </p:nvGrpSpPr>
        <p:grpSpPr bwMode="auto">
          <a:xfrm>
            <a:off x="4357688" y="1643063"/>
            <a:ext cx="3143250" cy="450850"/>
            <a:chOff x="4572000" y="1928802"/>
            <a:chExt cx="3143272" cy="450653"/>
          </a:xfrm>
        </p:grpSpPr>
        <p:cxnSp>
          <p:nvCxnSpPr>
            <p:cNvPr id="13" name="12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4643469"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499986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358643"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rot="5400000">
              <a:off x="571424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rot="5400000">
              <a:off x="607143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rot="5400000">
              <a:off x="642862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6785815"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714300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6205" name="22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a:latin typeface="Calibri" pitchFamily="34" charset="0"/>
                </a:rPr>
                <a:t>0       1       2       3      4       5       6       7</a:t>
              </a:r>
            </a:p>
          </p:txBody>
        </p:sp>
      </p:grpSp>
      <p:grpSp>
        <p:nvGrpSpPr>
          <p:cNvPr id="6154" name="24 Grupo"/>
          <p:cNvGrpSpPr>
            <a:grpSpLocks/>
          </p:cNvGrpSpPr>
          <p:nvPr/>
        </p:nvGrpSpPr>
        <p:grpSpPr bwMode="auto">
          <a:xfrm flipH="1">
            <a:off x="1500188" y="1643063"/>
            <a:ext cx="3143250" cy="450850"/>
            <a:chOff x="4572000" y="1928802"/>
            <a:chExt cx="3143272" cy="450653"/>
          </a:xfrm>
        </p:grpSpPr>
        <p:cxnSp>
          <p:nvCxnSpPr>
            <p:cNvPr id="26" name="25 Conector recto de flecha"/>
            <p:cNvCxnSpPr/>
            <p:nvPr/>
          </p:nvCxnSpPr>
          <p:spPr>
            <a:xfrm>
              <a:off x="4714876" y="2000208"/>
              <a:ext cx="300039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5400000">
              <a:off x="4643470" y="2000207"/>
              <a:ext cx="14281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499986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5358644"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a:off x="571424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a:off x="607143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642862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rot="5400000">
              <a:off x="6785816" y="1999415"/>
              <a:ext cx="142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rot="5400000">
              <a:off x="7143007" y="1999415"/>
              <a:ext cx="1428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95" name="34 CuadroTexto"/>
            <p:cNvSpPr txBox="1">
              <a:spLocks noChangeArrowheads="1"/>
            </p:cNvSpPr>
            <p:nvPr/>
          </p:nvSpPr>
          <p:spPr bwMode="auto">
            <a:xfrm>
              <a:off x="4572000" y="2071678"/>
              <a:ext cx="3071834" cy="307777"/>
            </a:xfrm>
            <a:prstGeom prst="rect">
              <a:avLst/>
            </a:prstGeom>
            <a:noFill/>
            <a:ln w="9525">
              <a:noFill/>
              <a:miter lim="800000"/>
              <a:headEnd/>
              <a:tailEnd/>
            </a:ln>
          </p:spPr>
          <p:txBody>
            <a:bodyPr>
              <a:spAutoFit/>
            </a:bodyPr>
            <a:lstStyle/>
            <a:p>
              <a:r>
                <a:rPr lang="es-ES" sz="1400">
                  <a:latin typeface="Calibri" pitchFamily="34" charset="0"/>
                </a:rPr>
                <a:t>       -7     -6     -5      -4     -3     -2      -1</a:t>
              </a:r>
            </a:p>
          </p:txBody>
        </p:sp>
      </p:grpSp>
      <p:sp>
        <p:nvSpPr>
          <p:cNvPr id="36" name="35 CuadroTexto"/>
          <p:cNvSpPr txBox="1"/>
          <p:nvPr/>
        </p:nvSpPr>
        <p:spPr>
          <a:xfrm>
            <a:off x="0" y="2714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Operaciones  Elementales</a:t>
            </a:r>
          </a:p>
        </p:txBody>
      </p:sp>
      <p:sp>
        <p:nvSpPr>
          <p:cNvPr id="54" name="53 CuadroTexto"/>
          <p:cNvSpPr txBox="1"/>
          <p:nvPr/>
        </p:nvSpPr>
        <p:spPr>
          <a:xfrm>
            <a:off x="457200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Multiplicación</a:t>
            </a:r>
          </a:p>
        </p:txBody>
      </p:sp>
      <p:sp>
        <p:nvSpPr>
          <p:cNvPr id="55" name="54 CuadroTexto"/>
          <p:cNvSpPr txBox="1"/>
          <p:nvPr/>
        </p:nvSpPr>
        <p:spPr>
          <a:xfrm>
            <a:off x="0" y="3500438"/>
            <a:ext cx="4572000" cy="369887"/>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Adición</a:t>
            </a:r>
          </a:p>
        </p:txBody>
      </p:sp>
      <p:pic>
        <p:nvPicPr>
          <p:cNvPr id="616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85838" y="4429125"/>
            <a:ext cx="2085975" cy="409575"/>
          </a:xfrm>
          <a:prstGeom prst="rect">
            <a:avLst/>
          </a:prstGeom>
          <a:noFill/>
          <a:ln w="9525">
            <a:noFill/>
            <a:miter lim="800000"/>
            <a:headEnd/>
            <a:tailEnd/>
          </a:ln>
        </p:spPr>
      </p:pic>
      <p:pic>
        <p:nvPicPr>
          <p:cNvPr id="616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00138" y="5143500"/>
            <a:ext cx="1828800" cy="409575"/>
          </a:xfrm>
          <a:prstGeom prst="rect">
            <a:avLst/>
          </a:prstGeom>
          <a:noFill/>
          <a:ln w="9525">
            <a:noFill/>
            <a:miter lim="800000"/>
            <a:headEnd/>
            <a:tailEnd/>
          </a:ln>
        </p:spPr>
      </p:pic>
      <p:pic>
        <p:nvPicPr>
          <p:cNvPr id="6172"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1563" y="5786438"/>
            <a:ext cx="2057400" cy="476250"/>
          </a:xfrm>
          <a:prstGeom prst="rect">
            <a:avLst/>
          </a:prstGeom>
          <a:noFill/>
          <a:ln w="9525">
            <a:noFill/>
            <a:miter lim="800000"/>
            <a:headEnd/>
            <a:tailEnd/>
          </a:ln>
        </p:spPr>
      </p:pic>
      <p:sp>
        <p:nvSpPr>
          <p:cNvPr id="58" name="57 CuadroTexto"/>
          <p:cNvSpPr txBox="1">
            <a:spLocks noChangeArrowheads="1"/>
          </p:cNvSpPr>
          <p:nvPr/>
        </p:nvSpPr>
        <p:spPr bwMode="auto">
          <a:xfrm>
            <a:off x="6361185" y="5464969"/>
            <a:ext cx="3357563" cy="400050"/>
          </a:xfrm>
          <a:prstGeom prst="rect">
            <a:avLst/>
          </a:prstGeom>
          <a:noFill/>
          <a:ln w="9525">
            <a:noFill/>
            <a:miter lim="800000"/>
            <a:headEnd/>
            <a:tailEnd/>
          </a:ln>
        </p:spPr>
        <p:txBody>
          <a:bodyPr>
            <a:spAutoFit/>
          </a:bodyPr>
          <a:lstStyle/>
          <a:p>
            <a:r>
              <a:rPr lang="es-ES" sz="2000" dirty="0">
                <a:latin typeface="Calibri" pitchFamily="34" charset="0"/>
              </a:rPr>
              <a:t>  no es un nº entero</a:t>
            </a:r>
          </a:p>
        </p:txBody>
      </p:sp>
      <p:sp>
        <p:nvSpPr>
          <p:cNvPr id="59" name="58 Rectángulo"/>
          <p:cNvSpPr/>
          <p:nvPr/>
        </p:nvSpPr>
        <p:spPr>
          <a:xfrm>
            <a:off x="1643063" y="4357688"/>
            <a:ext cx="85725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1" name="60 Rectángulo"/>
          <p:cNvSpPr/>
          <p:nvPr/>
        </p:nvSpPr>
        <p:spPr>
          <a:xfrm>
            <a:off x="1714500" y="5786438"/>
            <a:ext cx="785813"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1515"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86438" y="4357688"/>
            <a:ext cx="1428750" cy="752475"/>
          </a:xfrm>
          <a:prstGeom prst="rect">
            <a:avLst/>
          </a:prstGeom>
          <a:noFill/>
          <a:ln w="9525">
            <a:noFill/>
            <a:miter lim="800000"/>
            <a:headEnd/>
            <a:tailEnd/>
          </a:ln>
        </p:spPr>
      </p:pic>
      <p:sp>
        <p:nvSpPr>
          <p:cNvPr id="60" name="59 Rectángulo"/>
          <p:cNvSpPr/>
          <p:nvPr/>
        </p:nvSpPr>
        <p:spPr>
          <a:xfrm>
            <a:off x="2052638" y="5072063"/>
            <a:ext cx="32385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3" name="62 Rectángulo"/>
          <p:cNvSpPr/>
          <p:nvPr/>
        </p:nvSpPr>
        <p:spPr>
          <a:xfrm>
            <a:off x="6143625" y="4357688"/>
            <a:ext cx="538163" cy="7858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1517"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807869" y="5414963"/>
            <a:ext cx="171450" cy="742950"/>
          </a:xfrm>
          <a:prstGeom prst="rect">
            <a:avLst/>
          </a:prstGeom>
          <a:noFill/>
          <a:ln w="9525">
            <a:noFill/>
            <a:miter lim="800000"/>
            <a:headEnd/>
            <a:tailEnd/>
          </a:ln>
        </p:spPr>
      </p:pic>
      <p:sp>
        <p:nvSpPr>
          <p:cNvPr id="41" name="40 Rectángulo"/>
          <p:cNvSpPr/>
          <p:nvPr/>
        </p:nvSpPr>
        <p:spPr>
          <a:xfrm>
            <a:off x="428621" y="798513"/>
            <a:ext cx="8103817" cy="584775"/>
          </a:xfrm>
          <a:prstGeom prst="rect">
            <a:avLst/>
          </a:prstGeom>
        </p:spPr>
        <p:txBody>
          <a:bodyPr wrap="square">
            <a:spAutoFit/>
          </a:bodyPr>
          <a:lstStyle/>
          <a:p>
            <a:pPr marL="0" indent="0" algn="just">
              <a:buNone/>
            </a:pPr>
            <a:r>
              <a:rPr lang="es-ES" sz="1600" dirty="0"/>
              <a:t>Es el conjunto formado por todos los números sin cifra decimal, es decir, los números naturales, sus inversos aditivos, y el neutro aditivo.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9"/>
                                        </p:tgtEl>
                                      </p:cBhvr>
                                    </p:animEffect>
                                    <p:set>
                                      <p:cBhvr>
                                        <p:cTn id="7" dur="1" fill="hold">
                                          <p:stCondLst>
                                            <p:cond delay="499"/>
                                          </p:stCondLst>
                                        </p:cTn>
                                        <p:tgtEl>
                                          <p:spTgt spid="5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0"/>
                                        </p:tgtEl>
                                      </p:cBhvr>
                                    </p:animEffect>
                                    <p:set>
                                      <p:cBhvr>
                                        <p:cTn id="12" dur="1" fill="hold">
                                          <p:stCondLst>
                                            <p:cond delay="499"/>
                                          </p:stCondLst>
                                        </p:cTn>
                                        <p:tgtEl>
                                          <p:spTgt spid="6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15"/>
                                        </p:tgtEl>
                                        <p:attrNameLst>
                                          <p:attrName>style.visibility</p:attrName>
                                        </p:attrNameLst>
                                      </p:cBhvr>
                                      <p:to>
                                        <p:strVal val="visible"/>
                                      </p:to>
                                    </p:set>
                                    <p:animEffect transition="in" filter="fade">
                                      <p:cBhvr>
                                        <p:cTn id="22" dur="1000"/>
                                        <p:tgtEl>
                                          <p:spTgt spid="215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63"/>
                                        </p:tgtEl>
                                      </p:cBhvr>
                                    </p:animEffect>
                                    <p:set>
                                      <p:cBhvr>
                                        <p:cTn id="27" dur="1" fill="hold">
                                          <p:stCondLst>
                                            <p:cond delay="499"/>
                                          </p:stCondLst>
                                        </p:cTn>
                                        <p:tgtEl>
                                          <p:spTgt spid="6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nodeType="withEffect">
                                  <p:stCondLst>
                                    <p:cond delay="0"/>
                                  </p:stCondLst>
                                  <p:childTnLst>
                                    <p:set>
                                      <p:cBhvr>
                                        <p:cTn id="34" dur="1" fill="hold">
                                          <p:stCondLst>
                                            <p:cond delay="0"/>
                                          </p:stCondLst>
                                        </p:cTn>
                                        <p:tgtEl>
                                          <p:spTgt spid="21517"/>
                                        </p:tgtEl>
                                        <p:attrNameLst>
                                          <p:attrName>style.visibility</p:attrName>
                                        </p:attrNameLst>
                                      </p:cBhvr>
                                      <p:to>
                                        <p:strVal val="visible"/>
                                      </p:to>
                                    </p:set>
                                    <p:animEffect transition="in" filter="fade">
                                      <p:cBhvr>
                                        <p:cTn id="35"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61" grpId="0" animBg="1"/>
      <p:bldP spid="60"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4"/>
            <a:ext cx="8229600" cy="5328592"/>
          </a:xfrm>
        </p:spPr>
        <p:txBody>
          <a:bodyPr/>
          <a:lstStyle/>
          <a:p>
            <a:pPr marL="0" indent="0">
              <a:buNone/>
            </a:pPr>
            <a:r>
              <a:rPr lang="es-ES" sz="2000" dirty="0"/>
              <a:t>Raúl tiene una deuda de $ 975.400 en su tarjeta de crédito bancaria. El primer mes abona $174.300 , pero una emergencia lo obliga a ocupar nuevamente su tarjeta por un monto de $220.000. ¿Cuál es la nueva deuda de Raúl?</a:t>
            </a:r>
          </a:p>
          <a:p>
            <a:pPr marL="0" indent="0">
              <a:buNone/>
            </a:pPr>
            <a:endParaRPr lang="es-ES" sz="2000" dirty="0"/>
          </a:p>
          <a:p>
            <a:pPr marL="0" indent="0">
              <a:buNone/>
            </a:pPr>
            <a:r>
              <a:rPr lang="es-ES" sz="1800" b="1" dirty="0"/>
              <a:t>Solución </a:t>
            </a:r>
            <a:endParaRPr lang="es-ES" sz="1800" dirty="0"/>
          </a:p>
          <a:p>
            <a:pPr marL="0" indent="0">
              <a:buNone/>
            </a:pPr>
            <a:r>
              <a:rPr lang="es-ES" sz="1800" dirty="0"/>
              <a:t>Deuda tarjera de crédito:  $975.000     	</a:t>
            </a:r>
          </a:p>
          <a:p>
            <a:pPr marL="0" indent="0">
              <a:buNone/>
            </a:pPr>
            <a:r>
              <a:rPr lang="es-ES" sz="1800" dirty="0"/>
              <a:t>Representación:  </a:t>
            </a:r>
            <a:r>
              <a:rPr lang="es-ES" sz="1800">
                <a:solidFill>
                  <a:srgbClr val="FF0000"/>
                </a:solidFill>
              </a:rPr>
              <a:t>-975.400</a:t>
            </a:r>
            <a:endParaRPr lang="es-ES" sz="1800" dirty="0">
              <a:solidFill>
                <a:srgbClr val="FF0000"/>
              </a:solidFill>
            </a:endParaRPr>
          </a:p>
          <a:p>
            <a:pPr marL="0" indent="0">
              <a:buNone/>
            </a:pPr>
            <a:r>
              <a:rPr lang="es-ES" sz="1800" dirty="0"/>
              <a:t>Abono a la deuda: $174.300</a:t>
            </a:r>
          </a:p>
          <a:p>
            <a:pPr marL="0" indent="0">
              <a:buNone/>
            </a:pPr>
            <a:r>
              <a:rPr lang="es-ES" sz="1800" dirty="0"/>
              <a:t>Representación:  </a:t>
            </a:r>
            <a:r>
              <a:rPr lang="es-ES" sz="1800" dirty="0">
                <a:solidFill>
                  <a:srgbClr val="002060"/>
                </a:solidFill>
              </a:rPr>
              <a:t>+174.300</a:t>
            </a:r>
          </a:p>
          <a:p>
            <a:pPr marL="0" indent="0">
              <a:buNone/>
            </a:pPr>
            <a:r>
              <a:rPr lang="es-ES" sz="1800" dirty="0"/>
              <a:t>Uso por emergencia:  $220.000</a:t>
            </a:r>
          </a:p>
          <a:p>
            <a:pPr marL="0" indent="0">
              <a:buNone/>
            </a:pPr>
            <a:r>
              <a:rPr lang="es-ES" sz="1800" dirty="0"/>
              <a:t>Representación: </a:t>
            </a:r>
            <a:r>
              <a:rPr lang="es-ES" sz="1800" dirty="0">
                <a:solidFill>
                  <a:srgbClr val="FF0000"/>
                </a:solidFill>
              </a:rPr>
              <a:t> -220.000</a:t>
            </a:r>
            <a:endParaRPr lang="es-ES" sz="1800" dirty="0"/>
          </a:p>
          <a:p>
            <a:pPr marL="0" indent="0">
              <a:buNone/>
            </a:pPr>
            <a:endParaRPr lang="es-ES" sz="1800" dirty="0"/>
          </a:p>
          <a:p>
            <a:pPr marL="0" indent="0">
              <a:buNone/>
            </a:pPr>
            <a:endParaRPr lang="es-ES" sz="1800" dirty="0"/>
          </a:p>
          <a:p>
            <a:pPr marL="0" indent="0">
              <a:buNone/>
            </a:pPr>
            <a:r>
              <a:rPr lang="es-ES" sz="1800" dirty="0"/>
              <a:t>Luego se tiene que la nueva deuda de Raúl es de $ 1.021.100.</a:t>
            </a:r>
          </a:p>
          <a:p>
            <a:pPr marL="0" indent="0">
              <a:buNone/>
            </a:pPr>
            <a:endParaRPr lang="es-CL" sz="1800" dirty="0"/>
          </a:p>
        </p:txBody>
      </p:sp>
      <p:sp>
        <p:nvSpPr>
          <p:cNvPr id="5" name="4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Problema N° 1</a:t>
            </a:r>
          </a:p>
        </p:txBody>
      </p:sp>
      <p:sp>
        <p:nvSpPr>
          <p:cNvPr id="6" name="5 CuadroTexto"/>
          <p:cNvSpPr txBox="1"/>
          <p:nvPr/>
        </p:nvSpPr>
        <p:spPr>
          <a:xfrm>
            <a:off x="4932040" y="2979084"/>
            <a:ext cx="3600400" cy="2862322"/>
          </a:xfrm>
          <a:prstGeom prst="rect">
            <a:avLst/>
          </a:prstGeom>
          <a:noFill/>
        </p:spPr>
        <p:txBody>
          <a:bodyPr wrap="square" rtlCol="0">
            <a:spAutoFit/>
          </a:bodyPr>
          <a:lstStyle/>
          <a:p>
            <a:r>
              <a:rPr lang="es-CL" dirty="0">
                <a:latin typeface="+mn-lt"/>
              </a:rPr>
              <a:t>Luego podemos resolver:</a:t>
            </a:r>
          </a:p>
          <a:p>
            <a:endParaRPr lang="es-CL" dirty="0">
              <a:latin typeface="+mn-lt"/>
            </a:endParaRPr>
          </a:p>
          <a:p>
            <a:endParaRPr lang="es-CL" dirty="0">
              <a:latin typeface="+mn-lt"/>
            </a:endParaRPr>
          </a:p>
          <a:p>
            <a:r>
              <a:rPr lang="es-CL" dirty="0">
                <a:solidFill>
                  <a:srgbClr val="FF0000"/>
                </a:solidFill>
                <a:latin typeface="+mn-lt"/>
              </a:rPr>
              <a:t>-975.400 </a:t>
            </a:r>
            <a:r>
              <a:rPr lang="es-CL" dirty="0">
                <a:solidFill>
                  <a:srgbClr val="002060"/>
                </a:solidFill>
                <a:latin typeface="+mn-lt"/>
              </a:rPr>
              <a:t>+ 174.300  </a:t>
            </a:r>
            <a:r>
              <a:rPr lang="es-CL" dirty="0">
                <a:solidFill>
                  <a:srgbClr val="FF0000"/>
                </a:solidFill>
                <a:latin typeface="+mn-lt"/>
              </a:rPr>
              <a:t>- 220.000</a:t>
            </a:r>
          </a:p>
          <a:p>
            <a:endParaRPr lang="es-CL" dirty="0">
              <a:solidFill>
                <a:srgbClr val="FF0000"/>
              </a:solidFill>
              <a:latin typeface="+mn-lt"/>
            </a:endParaRPr>
          </a:p>
          <a:p>
            <a:r>
              <a:rPr lang="es-CL" dirty="0">
                <a:latin typeface="+mn-lt"/>
              </a:rPr>
              <a:t>Lo que resulta:</a:t>
            </a:r>
          </a:p>
          <a:p>
            <a:endParaRPr lang="es-CL" dirty="0">
              <a:latin typeface="+mn-lt"/>
            </a:endParaRPr>
          </a:p>
          <a:p>
            <a:r>
              <a:rPr lang="es-CL" dirty="0">
                <a:solidFill>
                  <a:srgbClr val="FF0000"/>
                </a:solidFill>
                <a:latin typeface="+mn-lt"/>
              </a:rPr>
              <a:t>-1.021.100</a:t>
            </a:r>
          </a:p>
          <a:p>
            <a:endParaRPr lang="es-CL" dirty="0"/>
          </a:p>
          <a:p>
            <a:endParaRPr lang="es-CL" dirty="0"/>
          </a:p>
        </p:txBody>
      </p:sp>
    </p:spTree>
    <p:extLst>
      <p:ext uri="{BB962C8B-B14F-4D97-AF65-F5344CB8AC3E}">
        <p14:creationId xmlns:p14="http://schemas.microsoft.com/office/powerpoint/2010/main" val="17270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5400600"/>
          </a:xfrm>
        </p:spPr>
        <p:txBody>
          <a:bodyPr/>
          <a:lstStyle/>
          <a:p>
            <a:pPr marL="0" indent="0">
              <a:buNone/>
            </a:pPr>
            <a:r>
              <a:rPr lang="es-ES" sz="1800" dirty="0"/>
              <a:t>Pedro deja una herencia de $ 63.580.000. La mitad de la herencia le corresponde a su mujer y lo restante, en partes iguales,  para sus 11 hijos. ¿Cuánto recibe cada heredero?</a:t>
            </a:r>
          </a:p>
          <a:p>
            <a:pPr marL="0" indent="0">
              <a:buNone/>
            </a:pPr>
            <a:endParaRPr lang="es-ES" sz="1800" dirty="0"/>
          </a:p>
          <a:p>
            <a:pPr marL="0" indent="0">
              <a:buNone/>
            </a:pPr>
            <a:r>
              <a:rPr lang="es-ES" sz="1800" b="1" dirty="0"/>
              <a:t>Solución</a:t>
            </a:r>
          </a:p>
          <a:p>
            <a:pPr marL="0" indent="0">
              <a:buNone/>
            </a:pPr>
            <a:endParaRPr lang="es-ES" sz="1800" b="1" dirty="0"/>
          </a:p>
          <a:p>
            <a:pPr marL="0" indent="0">
              <a:buNone/>
            </a:pPr>
            <a:r>
              <a:rPr lang="es-ES" sz="1800" dirty="0"/>
              <a:t>Lo que corresponde a su señora:</a:t>
            </a:r>
          </a:p>
          <a:p>
            <a:pPr marL="0" indent="0">
              <a:buNone/>
            </a:pPr>
            <a:endParaRPr lang="es-ES" sz="1800" dirty="0"/>
          </a:p>
          <a:p>
            <a:pPr marL="0" indent="0" algn="ctr">
              <a:buNone/>
            </a:pPr>
            <a:r>
              <a:rPr lang="es-ES" sz="1800" dirty="0"/>
              <a:t> 63.580.000:2 = 31.790.000</a:t>
            </a:r>
          </a:p>
          <a:p>
            <a:pPr marL="0" indent="0" algn="ctr">
              <a:buNone/>
            </a:pPr>
            <a:endParaRPr lang="es-ES" sz="1800" dirty="0"/>
          </a:p>
          <a:p>
            <a:pPr marL="0" indent="0">
              <a:buNone/>
            </a:pPr>
            <a:r>
              <a:rPr lang="es-ES" sz="1800" dirty="0"/>
              <a:t> Lo que corresponde a sus hijos: </a:t>
            </a:r>
          </a:p>
          <a:p>
            <a:pPr marL="0" indent="0">
              <a:buNone/>
            </a:pPr>
            <a:endParaRPr lang="es-ES" sz="1800" dirty="0"/>
          </a:p>
          <a:p>
            <a:pPr marL="0" indent="0" algn="ctr">
              <a:buNone/>
            </a:pPr>
            <a:r>
              <a:rPr lang="es-ES" sz="1800" dirty="0"/>
              <a:t>31.790.000:11 = 2.890.000</a:t>
            </a:r>
          </a:p>
          <a:p>
            <a:pPr marL="0" indent="0" algn="ctr">
              <a:buNone/>
            </a:pPr>
            <a:endParaRPr lang="es-ES" sz="1800" dirty="0"/>
          </a:p>
          <a:p>
            <a:pPr marL="0" indent="0" algn="just">
              <a:buNone/>
            </a:pPr>
            <a:r>
              <a:rPr lang="es-ES" sz="1800" dirty="0"/>
              <a:t>Por lo que su señora recibe $31.790.000 y cada uno de sus hijos $2.890.000</a:t>
            </a:r>
            <a:endParaRPr lang="es-ES_tradnl" sz="1800" dirty="0"/>
          </a:p>
          <a:p>
            <a:pPr marL="0" indent="0">
              <a:buNone/>
            </a:pPr>
            <a:endParaRPr lang="es-CL" dirty="0"/>
          </a:p>
        </p:txBody>
      </p:sp>
      <p:sp>
        <p:nvSpPr>
          <p:cNvPr id="5" name="4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    Problema N° 2</a:t>
            </a:r>
          </a:p>
        </p:txBody>
      </p:sp>
    </p:spTree>
    <p:extLst>
      <p:ext uri="{BB962C8B-B14F-4D97-AF65-F5344CB8AC3E}">
        <p14:creationId xmlns:p14="http://schemas.microsoft.com/office/powerpoint/2010/main" val="40953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a:latin typeface="Times New Roman" pitchFamily="18" charset="0"/>
                <a:cs typeface="Times New Roman" pitchFamily="18" charset="0"/>
              </a:rPr>
              <a:t>Ejemplo: Determinar el (MCM) de 16 y 20 </a:t>
            </a:r>
          </a:p>
        </p:txBody>
      </p:sp>
      <p:cxnSp>
        <p:nvCxnSpPr>
          <p:cNvPr id="21" name="20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2142331" y="3929857"/>
            <a:ext cx="100171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24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26" name="25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27" name="26 Llamada rectangular redondeada"/>
          <p:cNvSpPr/>
          <p:nvPr/>
        </p:nvSpPr>
        <p:spPr>
          <a:xfrm>
            <a:off x="4000500" y="3071813"/>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Determinar un número PRIMO que divida a los dos términos</a:t>
            </a:r>
          </a:p>
        </p:txBody>
      </p:sp>
      <p:sp>
        <p:nvSpPr>
          <p:cNvPr id="28" name="27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2" name="39 Grupo"/>
          <p:cNvGrpSpPr>
            <a:grpSpLocks/>
          </p:cNvGrpSpPr>
          <p:nvPr/>
        </p:nvGrpSpPr>
        <p:grpSpPr bwMode="auto">
          <a:xfrm>
            <a:off x="7286625" y="2928938"/>
            <a:ext cx="1428750" cy="2571750"/>
            <a:chOff x="7286644" y="2928934"/>
            <a:chExt cx="1428760" cy="2571768"/>
          </a:xfrm>
        </p:grpSpPr>
        <p:sp>
          <p:nvSpPr>
            <p:cNvPr id="30" name="29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31" name="30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32" name="31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34" name="33 CuadroTexto"/>
          <p:cNvSpPr txBox="1">
            <a:spLocks noChangeArrowheads="1"/>
          </p:cNvSpPr>
          <p:nvPr/>
        </p:nvSpPr>
        <p:spPr bwMode="auto">
          <a:xfrm>
            <a:off x="1265238" y="3243263"/>
            <a:ext cx="714375" cy="585787"/>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35" name="34 CuadroTexto"/>
          <p:cNvSpPr txBox="1">
            <a:spLocks noChangeArrowheads="1"/>
          </p:cNvSpPr>
          <p:nvPr/>
        </p:nvSpPr>
        <p:spPr bwMode="auto">
          <a:xfrm>
            <a:off x="1981200" y="3235325"/>
            <a:ext cx="714375" cy="585788"/>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36" name="35 CuadroTexto"/>
          <p:cNvSpPr txBox="1">
            <a:spLocks noChangeArrowheads="1"/>
          </p:cNvSpPr>
          <p:nvPr/>
        </p:nvSpPr>
        <p:spPr bwMode="auto">
          <a:xfrm>
            <a:off x="2717800"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4792663" y="3179763"/>
            <a:ext cx="1208087" cy="585787"/>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38" name="37 CuadroTexto"/>
          <p:cNvSpPr txBox="1">
            <a:spLocks noChangeArrowheads="1"/>
          </p:cNvSpPr>
          <p:nvPr/>
        </p:nvSpPr>
        <p:spPr bwMode="auto">
          <a:xfrm>
            <a:off x="5500688" y="32019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39" name="38 CuadroTexto"/>
          <p:cNvSpPr txBox="1">
            <a:spLocks noChangeArrowheads="1"/>
          </p:cNvSpPr>
          <p:nvPr/>
        </p:nvSpPr>
        <p:spPr bwMode="auto">
          <a:xfrm>
            <a:off x="4786313" y="3640138"/>
            <a:ext cx="1208087" cy="585787"/>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40" name="39 CuadroTexto"/>
          <p:cNvSpPr txBox="1">
            <a:spLocks noChangeArrowheads="1"/>
          </p:cNvSpPr>
          <p:nvPr/>
        </p:nvSpPr>
        <p:spPr bwMode="auto">
          <a:xfrm>
            <a:off x="5429250" y="364331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41" name="40 CuadroTexto"/>
          <p:cNvSpPr txBox="1">
            <a:spLocks noChangeArrowheads="1"/>
          </p:cNvSpPr>
          <p:nvPr/>
        </p:nvSpPr>
        <p:spPr bwMode="auto">
          <a:xfrm>
            <a:off x="2714625" y="32178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29" name="28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MCM de dos o más números enteros es el menor número natural que es múltiplo de ellos</a:t>
            </a:r>
          </a:p>
        </p:txBody>
      </p:sp>
      <p:sp>
        <p:nvSpPr>
          <p:cNvPr id="42" name="41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MCM: mínimo común múltiplo</a:t>
            </a:r>
          </a:p>
        </p:txBody>
      </p:sp>
      <p:sp>
        <p:nvSpPr>
          <p:cNvPr id="43" name="42 CuadroTexto"/>
          <p:cNvSpPr txBox="1"/>
          <p:nvPr/>
        </p:nvSpPr>
        <p:spPr>
          <a:xfrm>
            <a:off x="0" y="2285992"/>
            <a:ext cx="4214810" cy="36933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20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par>
                                <p:cTn id="24" presetID="5" presetClass="entr" presetSubtype="1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heckerboard(across)">
                                      <p:cBhvr>
                                        <p:cTn id="26" dur="500"/>
                                        <p:tgtEl>
                                          <p:spTgt spid="22"/>
                                        </p:tgtEl>
                                      </p:cBhvr>
                                    </p:animEffec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20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0"/>
                            </p:stCondLst>
                            <p:childTnLst>
                              <p:par>
                                <p:cTn id="46" presetID="1" presetClass="exit" presetSubtype="0" fill="hold" nodeType="afterEffect">
                                  <p:stCondLst>
                                    <p:cond delay="150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63" presetClass="path" presetSubtype="0" accel="50000" decel="50000" fill="hold" grpId="1" nodeType="withEffect">
                                  <p:stCondLst>
                                    <p:cond delay="0"/>
                                  </p:stCondLst>
                                  <p:childTnLst>
                                    <p:animMotion origin="layout" path="M -8.33333E-7 -1.85185E-6 L 0.33472 -0.00602 " pathEditMode="relative" rAng="0" ptsTypes="AA">
                                      <p:cBhvr>
                                        <p:cTn id="55" dur="2000" fill="hold"/>
                                        <p:tgtEl>
                                          <p:spTgt spid="34"/>
                                        </p:tgtEl>
                                        <p:attrNameLst>
                                          <p:attrName>ppt_x</p:attrName>
                                          <p:attrName>ppt_y</p:attrName>
                                        </p:attrNameLst>
                                      </p:cBhvr>
                                      <p:rCtr x="16700" y="-300"/>
                                    </p:animMotion>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4.72222E-6 -2.59259E-6 L 0.24046 -0.00347 " pathEditMode="relative" rAng="0" ptsTypes="AA">
                                      <p:cBhvr>
                                        <p:cTn id="60" dur="2000" fill="hold"/>
                                        <p:tgtEl>
                                          <p:spTgt spid="36"/>
                                        </p:tgtEl>
                                        <p:attrNameLst>
                                          <p:attrName>ppt_x</p:attrName>
                                          <p:attrName>ppt_y</p:attrName>
                                        </p:attrNameLst>
                                      </p:cBhvr>
                                      <p:rCtr x="12000" y="-200"/>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2" nodeType="click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 0 L -0.45677 0.07361 " pathEditMode="relative" ptsTypes="AA">
                                      <p:cBhvr>
                                        <p:cTn id="74" dur="2000" fill="hold"/>
                                        <p:tgtEl>
                                          <p:spTgt spid="3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0156 0.00347 L 0.25364 0.06273 " pathEditMode="relative" rAng="0" ptsTypes="AA">
                                      <p:cBhvr>
                                        <p:cTn id="78" dur="2000" fill="hold"/>
                                        <p:tgtEl>
                                          <p:spTgt spid="35"/>
                                        </p:tgtEl>
                                        <p:attrNameLst>
                                          <p:attrName>ppt_x</p:attrName>
                                          <p:attrName>ppt_y</p:attrName>
                                        </p:attrNameLst>
                                      </p:cBhvr>
                                      <p:rCtr x="12600" y="3000"/>
                                    </p:animMotion>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2.5E-6 4.44444E-6 L 0.24184 0.06342 " pathEditMode="relative" rAng="0" ptsTypes="AA">
                                      <p:cBhvr>
                                        <p:cTn id="83" dur="2000" fill="hold"/>
                                        <p:tgtEl>
                                          <p:spTgt spid="41"/>
                                        </p:tgtEl>
                                        <p:attrNameLst>
                                          <p:attrName>ppt_x</p:attrName>
                                          <p:attrName>ppt_y</p:attrName>
                                        </p:attrNameLst>
                                      </p:cBhvr>
                                      <p:rCtr x="12100" y="3200"/>
                                    </p:animMotion>
                                  </p:childTnLst>
                                </p:cTn>
                              </p:par>
                            </p:childTnLst>
                          </p:cTn>
                        </p:par>
                        <p:par>
                          <p:cTn id="84" fill="hold">
                            <p:stCondLst>
                              <p:cond delay="4000"/>
                            </p:stCondLst>
                            <p:childTnLst>
                              <p:par>
                                <p:cTn id="85" presetID="1" presetClass="exit" presetSubtype="0" fill="hold" grpId="2" nodeType="afterEffect">
                                  <p:stCondLst>
                                    <p:cond delay="0"/>
                                  </p:stCondLst>
                                  <p:childTnLst>
                                    <p:set>
                                      <p:cBhvr>
                                        <p:cTn id="86" dur="1" fill="hold">
                                          <p:stCondLst>
                                            <p:cond delay="0"/>
                                          </p:stCondLst>
                                        </p:cTn>
                                        <p:tgtEl>
                                          <p:spTgt spid="41"/>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par>
                          <p:cTn id="89" fill="hold">
                            <p:stCondLst>
                              <p:cond delay="40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1" nodeType="clickEffect">
                                  <p:stCondLst>
                                    <p:cond delay="0"/>
                                  </p:stCondLst>
                                  <p:childTnLst>
                                    <p:animMotion origin="layout" path="M -2.5E-6 -2.59259E-6 L -0.38264 0.00926 " pathEditMode="relative" rAng="0" ptsTypes="AA">
                                      <p:cBhvr>
                                        <p:cTn id="95" dur="2000" fill="hold"/>
                                        <p:tgtEl>
                                          <p:spTgt spid="40"/>
                                        </p:tgtEl>
                                        <p:attrNameLst>
                                          <p:attrName>ppt_x</p:attrName>
                                          <p:attrName>ppt_y</p:attrName>
                                        </p:attrNameLst>
                                      </p:cBhvr>
                                      <p:rCtr x="-1910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P spid="34" grpId="0"/>
      <p:bldP spid="34" grpId="1"/>
      <p:bldP spid="35" grpId="0"/>
      <p:bldP spid="35" grpId="1"/>
      <p:bldP spid="36" grpId="0"/>
      <p:bldP spid="36" grpId="1"/>
      <p:bldP spid="36" grpId="2"/>
      <p:bldP spid="37" grpId="0"/>
      <p:bldP spid="38" grpId="0"/>
      <p:bldP spid="38" grpId="1"/>
      <p:bldP spid="39" grpId="0"/>
      <p:bldP spid="40" grpId="0"/>
      <p:bldP spid="40" grpId="1"/>
      <p:bldP spid="41" grpId="0"/>
      <p:bldP spid="41" grpId="1"/>
      <p:bldP spid="41" grpId="2"/>
      <p:bldP spid="29" grpId="0"/>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857375" y="4214813"/>
            <a:ext cx="1571625" cy="0"/>
          </a:xfrm>
          <a:prstGeom prst="line">
            <a:avLst/>
          </a:prstGeom>
        </p:spPr>
        <p:style>
          <a:lnRef idx="1">
            <a:schemeClr val="accent1"/>
          </a:lnRef>
          <a:fillRef idx="0">
            <a:schemeClr val="accent1"/>
          </a:fillRef>
          <a:effectRef idx="0">
            <a:schemeClr val="accent1"/>
          </a:effectRef>
          <a:fontRef idx="minor">
            <a:schemeClr val="tx1"/>
          </a:fontRef>
        </p:style>
      </p:cxnSp>
      <p:sp>
        <p:nvSpPr>
          <p:cNvPr id="9220"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9221"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8" name="17 Llamada rectangular redondeada"/>
          <p:cNvSpPr/>
          <p:nvPr/>
        </p:nvSpPr>
        <p:spPr>
          <a:xfrm>
            <a:off x="3857625" y="3643313"/>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Determinar un número PRIMO que divida a los dos términos</a:t>
            </a:r>
          </a:p>
        </p:txBody>
      </p:sp>
      <p:sp>
        <p:nvSpPr>
          <p:cNvPr id="9223"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9224" name="21 Grupo"/>
          <p:cNvGrpSpPr>
            <a:grpSpLocks/>
          </p:cNvGrpSpPr>
          <p:nvPr/>
        </p:nvGrpSpPr>
        <p:grpSpPr bwMode="auto">
          <a:xfrm>
            <a:off x="7286625" y="2928938"/>
            <a:ext cx="1428750" cy="2571750"/>
            <a:chOff x="7286644" y="2928934"/>
            <a:chExt cx="1428760" cy="2571768"/>
          </a:xfrm>
        </p:grpSpPr>
        <p:sp>
          <p:nvSpPr>
            <p:cNvPr id="21" name="20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22" name="21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3" name="22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25" name="24 CuadroTexto"/>
          <p:cNvSpPr txBox="1">
            <a:spLocks noChangeArrowheads="1"/>
          </p:cNvSpPr>
          <p:nvPr/>
        </p:nvSpPr>
        <p:spPr bwMode="auto">
          <a:xfrm>
            <a:off x="4786313" y="3500438"/>
            <a:ext cx="1208087" cy="584200"/>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6" name="25 CuadroTexto"/>
          <p:cNvSpPr txBox="1">
            <a:spLocks noChangeArrowheads="1"/>
          </p:cNvSpPr>
          <p:nvPr/>
        </p:nvSpPr>
        <p:spPr bwMode="auto">
          <a:xfrm>
            <a:off x="5494338" y="3521075"/>
            <a:ext cx="714375" cy="585788"/>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27" name="26 CuadroTexto"/>
          <p:cNvSpPr txBox="1">
            <a:spLocks noChangeArrowheads="1"/>
          </p:cNvSpPr>
          <p:nvPr/>
        </p:nvSpPr>
        <p:spPr bwMode="auto">
          <a:xfrm>
            <a:off x="4779963" y="3960813"/>
            <a:ext cx="1209675" cy="584200"/>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a:t>
            </a:r>
            <a:r>
              <a:rPr lang="es-ES" sz="3200" b="1" i="1">
                <a:solidFill>
                  <a:srgbClr val="0070C0"/>
                </a:solidFill>
                <a:latin typeface="Times New Roman" pitchFamily="18" charset="0"/>
                <a:cs typeface="Times New Roman" pitchFamily="18" charset="0"/>
              </a:rPr>
              <a:t>2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8" name="27 CuadroTexto"/>
          <p:cNvSpPr txBox="1">
            <a:spLocks noChangeArrowheads="1"/>
          </p:cNvSpPr>
          <p:nvPr/>
        </p:nvSpPr>
        <p:spPr bwMode="auto">
          <a:xfrm>
            <a:off x="5422900" y="39639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9229" name="35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9230" name="36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31" name="30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2" name="31 CuadroTexto"/>
          <p:cNvSpPr txBox="1">
            <a:spLocks noChangeArrowheads="1"/>
          </p:cNvSpPr>
          <p:nvPr/>
        </p:nvSpPr>
        <p:spPr bwMode="auto">
          <a:xfrm>
            <a:off x="132238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33" name="32 CuadroTexto"/>
          <p:cNvSpPr txBox="1">
            <a:spLocks noChangeArrowheads="1"/>
          </p:cNvSpPr>
          <p:nvPr/>
        </p:nvSpPr>
        <p:spPr bwMode="auto">
          <a:xfrm>
            <a:off x="1925638" y="37036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34" name="33 CuadroTexto"/>
          <p:cNvSpPr txBox="1">
            <a:spLocks noChangeArrowheads="1"/>
          </p:cNvSpPr>
          <p:nvPr/>
        </p:nvSpPr>
        <p:spPr bwMode="auto">
          <a:xfrm>
            <a:off x="2709863"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35" name="34 CuadroTexto"/>
          <p:cNvSpPr txBox="1">
            <a:spLocks noChangeArrowheads="1"/>
          </p:cNvSpPr>
          <p:nvPr/>
        </p:nvSpPr>
        <p:spPr bwMode="auto">
          <a:xfrm>
            <a:off x="270668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49" name="48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MCM: mínimo común múltiplo</a:t>
            </a:r>
          </a:p>
        </p:txBody>
      </p:sp>
      <p:sp>
        <p:nvSpPr>
          <p:cNvPr id="9243" name="35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a:latin typeface="Times New Roman" pitchFamily="18" charset="0"/>
                <a:cs typeface="Times New Roman" pitchFamily="18" charset="0"/>
              </a:rPr>
              <a:t>Ejemplo: Determinar el (MCM) de 16 y 20 </a:t>
            </a:r>
          </a:p>
        </p:txBody>
      </p:sp>
      <p:sp>
        <p:nvSpPr>
          <p:cNvPr id="37" name="36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MCM de dos o más números enteros es el menor número natural que es múltiplo de ellos</a:t>
            </a:r>
          </a:p>
        </p:txBody>
      </p:sp>
      <p:sp>
        <p:nvSpPr>
          <p:cNvPr id="38" name="37 CuadroTexto"/>
          <p:cNvSpPr txBox="1"/>
          <p:nvPr/>
        </p:nvSpPr>
        <p:spPr>
          <a:xfrm>
            <a:off x="0" y="2344739"/>
            <a:ext cx="3571868"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150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0" presetClass="path" presetSubtype="0" accel="50000" decel="50000" fill="hold" grpId="1" nodeType="withEffect">
                                  <p:stCondLst>
                                    <p:cond delay="0"/>
                                  </p:stCondLst>
                                  <p:childTnLst>
                                    <p:animMotion origin="layout" path="M -5.55556E-7 4.68208E-6 L 0.33924 -0.02683 " pathEditMode="relative" rAng="0" ptsTypes="AA">
                                      <p:cBhvr>
                                        <p:cTn id="15" dur="2000" fill="hold"/>
                                        <p:tgtEl>
                                          <p:spTgt spid="32"/>
                                        </p:tgtEl>
                                        <p:attrNameLst>
                                          <p:attrName>ppt_x</p:attrName>
                                          <p:attrName>ppt_y</p:attrName>
                                        </p:attrNameLst>
                                      </p:cBhvr>
                                      <p:rCtr x="17000" y="-1300"/>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2.22222E-6 7.51445E-7 L 0.24011 -0.02821 " pathEditMode="relative" rAng="0" ptsTypes="AA">
                                      <p:cBhvr>
                                        <p:cTn id="20" dur="2000" fill="hold"/>
                                        <p:tgtEl>
                                          <p:spTgt spid="34"/>
                                        </p:tgtEl>
                                        <p:attrNameLst>
                                          <p:attrName>ppt_x</p:attrName>
                                          <p:attrName>ppt_y</p:attrName>
                                        </p:attrNameLst>
                                      </p:cBhvr>
                                      <p:rCtr x="12000" y="-1400"/>
                                    </p:animMotion>
                                  </p:childTnLst>
                                </p:cTn>
                              </p:par>
                            </p:childTnLst>
                          </p:cTn>
                        </p:par>
                        <p:par>
                          <p:cTn id="21" fill="hold">
                            <p:stCondLst>
                              <p:cond delay="4000"/>
                            </p:stCondLst>
                            <p:childTnLst>
                              <p:par>
                                <p:cTn id="22" presetID="1" presetClass="exit" presetSubtype="0" fill="hold" grpId="2" nodeType="afterEffect">
                                  <p:stCondLst>
                                    <p:cond delay="0"/>
                                  </p:stCondLst>
                                  <p:childTnLst>
                                    <p:set>
                                      <p:cBhvr>
                                        <p:cTn id="23" dur="1" fill="hold">
                                          <p:stCondLst>
                                            <p:cond delay="0"/>
                                          </p:stCondLst>
                                        </p:cTn>
                                        <p:tgtEl>
                                          <p:spTgt spid="34"/>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5.55556E-7 4.27746E-6 L -0.46285 0.1119 " pathEditMode="relative" rAng="0" ptsTypes="AA">
                                      <p:cBhvr>
                                        <p:cTn id="32" dur="2000" fill="hold"/>
                                        <p:tgtEl>
                                          <p:spTgt spid="26"/>
                                        </p:tgtEl>
                                        <p:attrNameLst>
                                          <p:attrName>ppt_x</p:attrName>
                                          <p:attrName>ppt_y</p:attrName>
                                        </p:attrNameLst>
                                      </p:cBhvr>
                                      <p:rCtr x="-23100" y="5600"/>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2.77778E-6 4.68208E-6 L 0.25868 0.04277 " pathEditMode="relative" rAng="0" ptsTypes="AA">
                                      <p:cBhvr>
                                        <p:cTn id="38" dur="2000" fill="hold"/>
                                        <p:tgtEl>
                                          <p:spTgt spid="33"/>
                                        </p:tgtEl>
                                        <p:attrNameLst>
                                          <p:attrName>ppt_x</p:attrName>
                                          <p:attrName>ppt_y</p:attrName>
                                        </p:attrNameLst>
                                      </p:cBhvr>
                                      <p:rCtr x="12900" y="2100"/>
                                    </p:animMotion>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0" presetClass="path" presetSubtype="0" accel="50000" decel="50000" fill="hold" grpId="1" nodeType="withEffect">
                                  <p:stCondLst>
                                    <p:cond delay="0"/>
                                  </p:stCondLst>
                                  <p:childTnLst>
                                    <p:animMotion origin="layout" path="M 5.55556E-7 -2.89017E-6 L 0.24375 0.0437 " pathEditMode="relative" rAng="0" ptsTypes="AA">
                                      <p:cBhvr>
                                        <p:cTn id="43" dur="2000" fill="hold"/>
                                        <p:tgtEl>
                                          <p:spTgt spid="35"/>
                                        </p:tgtEl>
                                        <p:attrNameLst>
                                          <p:attrName>ppt_x</p:attrName>
                                          <p:attrName>ppt_y</p:attrName>
                                        </p:attrNameLst>
                                      </p:cBhvr>
                                      <p:rCtr x="12200" y="2200"/>
                                    </p:animMotion>
                                  </p:childTnLst>
                                </p:cTn>
                              </p:par>
                            </p:childTnLst>
                          </p:cTn>
                        </p:par>
                        <p:par>
                          <p:cTn id="44" fill="hold">
                            <p:stCondLst>
                              <p:cond delay="4000"/>
                            </p:stCondLst>
                            <p:childTnLst>
                              <p:par>
                                <p:cTn id="45" presetID="1" presetClass="exit" presetSubtype="0" fill="hold" grpId="2" nodeType="after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4.16667E-6 2.31214E-6 L -0.39375 0.04855 " pathEditMode="relative" rAng="0" ptsTypes="AA">
                                      <p:cBhvr>
                                        <p:cTn id="55" dur="2000" fill="hold"/>
                                        <p:tgtEl>
                                          <p:spTgt spid="28"/>
                                        </p:tgtEl>
                                        <p:attrNameLst>
                                          <p:attrName>ppt_x</p:attrName>
                                          <p:attrName>ppt_y</p:attrName>
                                        </p:attrNameLst>
                                      </p:cBhvr>
                                      <p:rCtr x="-19700" y="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28" grpId="0"/>
      <p:bldP spid="28" grpId="1"/>
      <p:bldP spid="31" grpId="0"/>
      <p:bldP spid="32" grpId="0"/>
      <p:bldP spid="32" grpId="1"/>
      <p:bldP spid="33" grpId="0"/>
      <p:bldP spid="34" grpId="0"/>
      <p:bldP spid="34" grpId="1"/>
      <p:bldP spid="34" grpId="2"/>
      <p:bldP spid="35" grpId="0"/>
      <p:bldP spid="35" grpId="1"/>
      <p:bldP spid="35"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13 Conector recto"/>
          <p:cNvCxnSpPr/>
          <p:nvPr/>
        </p:nvCxnSpPr>
        <p:spPr>
          <a:xfrm>
            <a:off x="1285875" y="3714750"/>
            <a:ext cx="17859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1857375" y="4214813"/>
            <a:ext cx="1571625" cy="0"/>
          </a:xfrm>
          <a:prstGeom prst="line">
            <a:avLst/>
          </a:prstGeom>
        </p:spPr>
        <p:style>
          <a:lnRef idx="1">
            <a:schemeClr val="accent1"/>
          </a:lnRef>
          <a:fillRef idx="0">
            <a:schemeClr val="accent1"/>
          </a:fillRef>
          <a:effectRef idx="0">
            <a:schemeClr val="accent1"/>
          </a:effectRef>
          <a:fontRef idx="minor">
            <a:schemeClr val="tx1"/>
          </a:fontRef>
        </p:style>
      </p:cxnSp>
      <p:sp>
        <p:nvSpPr>
          <p:cNvPr id="10244" name="17 CuadroTexto"/>
          <p:cNvSpPr txBox="1">
            <a:spLocks noChangeArrowheads="1"/>
          </p:cNvSpPr>
          <p:nvPr/>
        </p:nvSpPr>
        <p:spPr bwMode="auto">
          <a:xfrm>
            <a:off x="1270000" y="3241675"/>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16</a:t>
            </a:r>
            <a:r>
              <a:rPr lang="es-ES">
                <a:latin typeface="Times New Roman" pitchFamily="18" charset="0"/>
                <a:cs typeface="Times New Roman" pitchFamily="18" charset="0"/>
              </a:rPr>
              <a:t> </a:t>
            </a:r>
          </a:p>
        </p:txBody>
      </p:sp>
      <p:sp>
        <p:nvSpPr>
          <p:cNvPr id="10245" name="18 CuadroTexto"/>
          <p:cNvSpPr txBox="1">
            <a:spLocks noChangeArrowheads="1"/>
          </p:cNvSpPr>
          <p:nvPr/>
        </p:nvSpPr>
        <p:spPr bwMode="auto">
          <a:xfrm>
            <a:off x="1984375" y="3236913"/>
            <a:ext cx="714375" cy="584200"/>
          </a:xfrm>
          <a:prstGeom prst="rect">
            <a:avLst/>
          </a:prstGeom>
          <a:noFill/>
          <a:ln w="9525">
            <a:noFill/>
            <a:miter lim="800000"/>
            <a:headEnd/>
            <a:tailEnd/>
          </a:ln>
        </p:spPr>
        <p:txBody>
          <a:bodyPr>
            <a:spAutoFit/>
          </a:bodyPr>
          <a:lstStyle/>
          <a:p>
            <a:r>
              <a:rPr lang="es-ES" sz="3200" b="1" i="1">
                <a:latin typeface="Times New Roman" pitchFamily="18" charset="0"/>
                <a:cs typeface="Times New Roman" pitchFamily="18" charset="0"/>
              </a:rPr>
              <a:t>20</a:t>
            </a:r>
            <a:r>
              <a:rPr lang="es-ES">
                <a:latin typeface="Times New Roman" pitchFamily="18" charset="0"/>
                <a:cs typeface="Times New Roman" pitchFamily="18" charset="0"/>
              </a:rPr>
              <a:t> </a:t>
            </a:r>
          </a:p>
        </p:txBody>
      </p:sp>
      <p:sp>
        <p:nvSpPr>
          <p:cNvPr id="18" name="17 Llamada rectangular redondeada"/>
          <p:cNvSpPr/>
          <p:nvPr/>
        </p:nvSpPr>
        <p:spPr>
          <a:xfrm>
            <a:off x="3857625" y="4143375"/>
            <a:ext cx="2714625" cy="1143000"/>
          </a:xfrm>
          <a:prstGeom prst="wedgeRoundRectCallout">
            <a:avLst>
              <a:gd name="adj1" fmla="val -76973"/>
              <a:gd name="adj2" fmla="val -1083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s-ES" dirty="0">
                <a:solidFill>
                  <a:schemeClr val="tx1"/>
                </a:solidFill>
              </a:rPr>
              <a:t>Determinar un número PRIMO que divida a los dos términos</a:t>
            </a:r>
          </a:p>
        </p:txBody>
      </p:sp>
      <p:sp>
        <p:nvSpPr>
          <p:cNvPr id="10247" name="20 CuadroTexto"/>
          <p:cNvSpPr txBox="1">
            <a:spLocks noChangeArrowheads="1"/>
          </p:cNvSpPr>
          <p:nvPr/>
        </p:nvSpPr>
        <p:spPr bwMode="auto">
          <a:xfrm>
            <a:off x="2714625" y="321468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grpSp>
        <p:nvGrpSpPr>
          <p:cNvPr id="10248" name="21 Grupo"/>
          <p:cNvGrpSpPr>
            <a:grpSpLocks/>
          </p:cNvGrpSpPr>
          <p:nvPr/>
        </p:nvGrpSpPr>
        <p:grpSpPr bwMode="auto">
          <a:xfrm>
            <a:off x="7286625" y="2928938"/>
            <a:ext cx="1428750" cy="2571750"/>
            <a:chOff x="7286644" y="2928934"/>
            <a:chExt cx="1428760" cy="2571768"/>
          </a:xfrm>
        </p:grpSpPr>
        <p:sp>
          <p:nvSpPr>
            <p:cNvPr id="21" name="20 CuadroTexto"/>
            <p:cNvSpPr txBox="1"/>
            <p:nvPr/>
          </p:nvSpPr>
          <p:spPr>
            <a:xfrm>
              <a:off x="7286644" y="2928934"/>
              <a:ext cx="1428760" cy="400053"/>
            </a:xfrm>
            <a:prstGeom prst="rect">
              <a:avLst/>
            </a:prstGeom>
            <a:noFill/>
          </p:spPr>
          <p:txBody>
            <a:bodyPr>
              <a:spAutoFit/>
            </a:bodyPr>
            <a:lstStyle/>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Nº primos</a:t>
              </a:r>
              <a:r>
                <a:rPr lang="es-ES" sz="2000" dirty="0">
                  <a:solidFill>
                    <a:schemeClr val="tx1">
                      <a:lumMod val="95000"/>
                      <a:lumOff val="5000"/>
                    </a:schemeClr>
                  </a:solidFill>
                  <a:latin typeface="Times New Roman" pitchFamily="18" charset="0"/>
                  <a:cs typeface="Times New Roman" pitchFamily="18" charset="0"/>
                </a:rPr>
                <a:t> </a:t>
              </a:r>
            </a:p>
          </p:txBody>
        </p:sp>
        <p:sp>
          <p:nvSpPr>
            <p:cNvPr id="22" name="21 Rectángulo redondeado"/>
            <p:cNvSpPr/>
            <p:nvPr/>
          </p:nvSpPr>
          <p:spPr>
            <a:xfrm>
              <a:off x="7286644" y="2928934"/>
              <a:ext cx="1428760" cy="2571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3" name="22 Conector recto"/>
            <p:cNvCxnSpPr/>
            <p:nvPr/>
          </p:nvCxnSpPr>
          <p:spPr>
            <a:xfrm>
              <a:off x="7286644" y="3357562"/>
              <a:ext cx="142876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7286644" y="3357562"/>
              <a:ext cx="1428760" cy="2092340"/>
            </a:xfrm>
            <a:prstGeom prst="rect">
              <a:avLst/>
            </a:prstGeom>
            <a:noFill/>
          </p:spPr>
          <p:txBody>
            <a:bodyPr>
              <a:spAutoFit/>
            </a:bodyPr>
            <a:lstStyle/>
            <a:p>
              <a:pPr algn="ctr" fontAlgn="auto">
                <a:spcBef>
                  <a:spcPts val="0"/>
                </a:spcBef>
                <a:spcAft>
                  <a:spcPts val="0"/>
                </a:spcAft>
                <a:defRPr/>
              </a:pPr>
              <a:r>
                <a:rPr lang="es-ES" b="1" i="1" dirty="0">
                  <a:solidFill>
                    <a:schemeClr val="tx1">
                      <a:lumMod val="95000"/>
                      <a:lumOff val="5000"/>
                    </a:schemeClr>
                  </a:solidFill>
                  <a:latin typeface="Times New Roman" pitchFamily="18" charset="0"/>
                  <a:cs typeface="Times New Roman" pitchFamily="18" charset="0"/>
                </a:rPr>
                <a:t>Números divisibles por uno y si mismos, por ejemplo:</a:t>
              </a:r>
            </a:p>
            <a:p>
              <a:pPr algn="ctr" fontAlgn="auto">
                <a:spcBef>
                  <a:spcPts val="0"/>
                </a:spcBef>
                <a:spcAft>
                  <a:spcPts val="0"/>
                </a:spcAft>
                <a:defRPr/>
              </a:pPr>
              <a:r>
                <a:rPr lang="es-ES" sz="2000" b="1" i="1" dirty="0">
                  <a:solidFill>
                    <a:schemeClr val="tx1">
                      <a:lumMod val="95000"/>
                      <a:lumOff val="5000"/>
                    </a:schemeClr>
                  </a:solidFill>
                  <a:latin typeface="Times New Roman" pitchFamily="18" charset="0"/>
                  <a:cs typeface="Times New Roman" pitchFamily="18" charset="0"/>
                </a:rPr>
                <a:t>2-3-5-7-11 13-17- etc.</a:t>
              </a:r>
              <a:endParaRPr lang="es-ES" sz="2000" dirty="0">
                <a:solidFill>
                  <a:schemeClr val="tx1">
                    <a:lumMod val="95000"/>
                    <a:lumOff val="5000"/>
                  </a:schemeClr>
                </a:solidFill>
                <a:latin typeface="Times New Roman" pitchFamily="18" charset="0"/>
                <a:cs typeface="Times New Roman" pitchFamily="18" charset="0"/>
              </a:endParaRPr>
            </a:p>
          </p:txBody>
        </p:sp>
      </p:grpSp>
      <p:sp>
        <p:nvSpPr>
          <p:cNvPr id="25" name="24 CuadroTexto"/>
          <p:cNvSpPr txBox="1">
            <a:spLocks noChangeArrowheads="1"/>
          </p:cNvSpPr>
          <p:nvPr/>
        </p:nvSpPr>
        <p:spPr bwMode="auto">
          <a:xfrm>
            <a:off x="4697413" y="4214813"/>
            <a:ext cx="1208087" cy="585787"/>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 </a:t>
            </a:r>
            <a:r>
              <a:rPr lang="es-ES" sz="3200" b="1" i="1">
                <a:solidFill>
                  <a:srgbClr val="0070C0"/>
                </a:solidFill>
                <a:latin typeface="Times New Roman" pitchFamily="18" charset="0"/>
                <a:cs typeface="Times New Roman" pitchFamily="18" charset="0"/>
              </a:rPr>
              <a:t>5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6" name="25 CuadroTexto"/>
          <p:cNvSpPr txBox="1">
            <a:spLocks noChangeArrowheads="1"/>
          </p:cNvSpPr>
          <p:nvPr/>
        </p:nvSpPr>
        <p:spPr bwMode="auto">
          <a:xfrm>
            <a:off x="5429250" y="3857625"/>
            <a:ext cx="1571625" cy="1016000"/>
          </a:xfrm>
          <a:prstGeom prst="rect">
            <a:avLst/>
          </a:prstGeom>
          <a:noFill/>
          <a:ln w="9525">
            <a:noFill/>
            <a:miter lim="800000"/>
            <a:headEnd/>
            <a:tailEnd/>
          </a:ln>
        </p:spPr>
        <p:txBody>
          <a:bodyPr>
            <a:spAutoFit/>
          </a:bodyPr>
          <a:lstStyle/>
          <a:p>
            <a:r>
              <a:rPr lang="es-ES" sz="2000" i="1">
                <a:solidFill>
                  <a:srgbClr val="0070C0"/>
                </a:solidFill>
                <a:latin typeface="Times New Roman" pitchFamily="18" charset="0"/>
                <a:cs typeface="Times New Roman" pitchFamily="18" charset="0"/>
              </a:rPr>
              <a:t>No se divide en forma exacta </a:t>
            </a:r>
            <a:r>
              <a:rPr lang="es-ES" sz="2000">
                <a:solidFill>
                  <a:srgbClr val="0070C0"/>
                </a:solidFill>
                <a:latin typeface="Times New Roman" pitchFamily="18" charset="0"/>
                <a:cs typeface="Times New Roman" pitchFamily="18" charset="0"/>
              </a:rPr>
              <a:t> </a:t>
            </a:r>
          </a:p>
        </p:txBody>
      </p:sp>
      <p:sp>
        <p:nvSpPr>
          <p:cNvPr id="27" name="26 CuadroTexto"/>
          <p:cNvSpPr txBox="1">
            <a:spLocks noChangeArrowheads="1"/>
          </p:cNvSpPr>
          <p:nvPr/>
        </p:nvSpPr>
        <p:spPr bwMode="auto">
          <a:xfrm>
            <a:off x="4792663" y="5035550"/>
            <a:ext cx="1208087" cy="585788"/>
          </a:xfrm>
          <a:prstGeom prst="rect">
            <a:avLst/>
          </a:prstGeom>
          <a:noFill/>
          <a:ln w="9525">
            <a:noFill/>
            <a:miter lim="800000"/>
            <a:headEnd/>
            <a:tailEnd/>
          </a:ln>
        </p:spPr>
        <p:txBody>
          <a:bodyPr>
            <a:spAutoFit/>
          </a:bodyPr>
          <a:lstStyle/>
          <a:p>
            <a:r>
              <a:rPr lang="es-ES" sz="3200" b="1">
                <a:solidFill>
                  <a:srgbClr val="0070C0"/>
                </a:solidFill>
                <a:latin typeface="Times New Roman" pitchFamily="18" charset="0"/>
                <a:cs typeface="Times New Roman" pitchFamily="18" charset="0"/>
              </a:rPr>
              <a:t>: </a:t>
            </a:r>
            <a:r>
              <a:rPr lang="es-ES" sz="3200" b="1" i="1">
                <a:solidFill>
                  <a:srgbClr val="0070C0"/>
                </a:solidFill>
                <a:latin typeface="Times New Roman" pitchFamily="18" charset="0"/>
                <a:cs typeface="Times New Roman" pitchFamily="18" charset="0"/>
              </a:rPr>
              <a:t>5 </a:t>
            </a:r>
            <a:r>
              <a:rPr lang="es-ES" sz="2000" b="1" i="1">
                <a:solidFill>
                  <a:srgbClr val="0070C0"/>
                </a:solidFill>
                <a:latin typeface="Times New Roman" pitchFamily="18" charset="0"/>
                <a:cs typeface="Times New Roman" pitchFamily="18" charset="0"/>
              </a:rPr>
              <a:t>=</a:t>
            </a:r>
            <a:r>
              <a:rPr lang="es-ES" b="1">
                <a:solidFill>
                  <a:srgbClr val="0070C0"/>
                </a:solidFill>
                <a:latin typeface="Times New Roman" pitchFamily="18" charset="0"/>
                <a:cs typeface="Times New Roman" pitchFamily="18" charset="0"/>
              </a:rPr>
              <a:t> </a:t>
            </a:r>
          </a:p>
        </p:txBody>
      </p:sp>
      <p:sp>
        <p:nvSpPr>
          <p:cNvPr id="28" name="27 CuadroTexto"/>
          <p:cNvSpPr txBox="1">
            <a:spLocks noChangeArrowheads="1"/>
          </p:cNvSpPr>
          <p:nvPr/>
        </p:nvSpPr>
        <p:spPr bwMode="auto">
          <a:xfrm>
            <a:off x="5357813" y="503872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1</a:t>
            </a:r>
            <a:r>
              <a:rPr lang="es-ES" b="1">
                <a:solidFill>
                  <a:srgbClr val="0070C0"/>
                </a:solidFill>
                <a:latin typeface="Times New Roman" pitchFamily="18" charset="0"/>
                <a:cs typeface="Times New Roman" pitchFamily="18" charset="0"/>
              </a:rPr>
              <a:t> </a:t>
            </a:r>
          </a:p>
        </p:txBody>
      </p:sp>
      <p:sp>
        <p:nvSpPr>
          <p:cNvPr id="10253" name="30 CuadroTexto"/>
          <p:cNvSpPr txBox="1">
            <a:spLocks noChangeArrowheads="1"/>
          </p:cNvSpPr>
          <p:nvPr/>
        </p:nvSpPr>
        <p:spPr bwMode="auto">
          <a:xfrm>
            <a:off x="1309688" y="3700463"/>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8</a:t>
            </a:r>
            <a:r>
              <a:rPr lang="es-ES" b="1">
                <a:solidFill>
                  <a:srgbClr val="0070C0"/>
                </a:solidFill>
                <a:latin typeface="Times New Roman" pitchFamily="18" charset="0"/>
                <a:cs typeface="Times New Roman" pitchFamily="18" charset="0"/>
              </a:rPr>
              <a:t> </a:t>
            </a:r>
          </a:p>
        </p:txBody>
      </p:sp>
      <p:sp>
        <p:nvSpPr>
          <p:cNvPr id="10254" name="31 CuadroTexto"/>
          <p:cNvSpPr txBox="1">
            <a:spLocks noChangeArrowheads="1"/>
          </p:cNvSpPr>
          <p:nvPr/>
        </p:nvSpPr>
        <p:spPr bwMode="auto">
          <a:xfrm>
            <a:off x="1928813" y="37036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10</a:t>
            </a:r>
            <a:r>
              <a:rPr lang="es-ES" b="1">
                <a:solidFill>
                  <a:srgbClr val="0070C0"/>
                </a:solidFill>
                <a:latin typeface="Times New Roman" pitchFamily="18" charset="0"/>
                <a:cs typeface="Times New Roman" pitchFamily="18" charset="0"/>
              </a:rPr>
              <a:t> </a:t>
            </a:r>
          </a:p>
        </p:txBody>
      </p:sp>
      <p:sp>
        <p:nvSpPr>
          <p:cNvPr id="10255" name="32 CuadroTexto"/>
          <p:cNvSpPr txBox="1">
            <a:spLocks noChangeArrowheads="1"/>
          </p:cNvSpPr>
          <p:nvPr/>
        </p:nvSpPr>
        <p:spPr bwMode="auto">
          <a:xfrm>
            <a:off x="2700338" y="3700463"/>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2</a:t>
            </a:r>
            <a:r>
              <a:rPr lang="es-ES" b="1">
                <a:solidFill>
                  <a:srgbClr val="0070C0"/>
                </a:solidFill>
                <a:latin typeface="Times New Roman" pitchFamily="18" charset="0"/>
                <a:cs typeface="Times New Roman" pitchFamily="18" charset="0"/>
              </a:rPr>
              <a:t> </a:t>
            </a:r>
          </a:p>
        </p:txBody>
      </p:sp>
      <p:sp>
        <p:nvSpPr>
          <p:cNvPr id="10256" name="39 CuadroTexto"/>
          <p:cNvSpPr txBox="1">
            <a:spLocks noChangeArrowheads="1"/>
          </p:cNvSpPr>
          <p:nvPr/>
        </p:nvSpPr>
        <p:spPr bwMode="auto">
          <a:xfrm>
            <a:off x="1263650" y="4286250"/>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10257" name="40 CuadroTexto"/>
          <p:cNvSpPr txBox="1">
            <a:spLocks noChangeArrowheads="1"/>
          </p:cNvSpPr>
          <p:nvPr/>
        </p:nvSpPr>
        <p:spPr bwMode="auto">
          <a:xfrm>
            <a:off x="1928813"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34" name="33 CuadroTexto"/>
          <p:cNvSpPr txBox="1">
            <a:spLocks noChangeArrowheads="1"/>
          </p:cNvSpPr>
          <p:nvPr/>
        </p:nvSpPr>
        <p:spPr bwMode="auto">
          <a:xfrm>
            <a:off x="2703513" y="43132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5</a:t>
            </a:r>
            <a:r>
              <a:rPr lang="es-ES" b="1">
                <a:solidFill>
                  <a:srgbClr val="0070C0"/>
                </a:solidFill>
                <a:latin typeface="Times New Roman" pitchFamily="18" charset="0"/>
                <a:cs typeface="Times New Roman" pitchFamily="18" charset="0"/>
              </a:rPr>
              <a:t> </a:t>
            </a:r>
          </a:p>
        </p:txBody>
      </p:sp>
      <p:sp>
        <p:nvSpPr>
          <p:cNvPr id="35" name="34 CuadroTexto"/>
          <p:cNvSpPr txBox="1">
            <a:spLocks noChangeArrowheads="1"/>
          </p:cNvSpPr>
          <p:nvPr/>
        </p:nvSpPr>
        <p:spPr bwMode="auto">
          <a:xfrm>
            <a:off x="2613025" y="43132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36" name="35 CuadroTexto"/>
          <p:cNvSpPr txBox="1">
            <a:spLocks noChangeArrowheads="1"/>
          </p:cNvSpPr>
          <p:nvPr/>
        </p:nvSpPr>
        <p:spPr bwMode="auto">
          <a:xfrm>
            <a:off x="1255713" y="42830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sp>
        <p:nvSpPr>
          <p:cNvPr id="37" name="36 CuadroTexto"/>
          <p:cNvSpPr txBox="1">
            <a:spLocks noChangeArrowheads="1"/>
          </p:cNvSpPr>
          <p:nvPr/>
        </p:nvSpPr>
        <p:spPr bwMode="auto">
          <a:xfrm>
            <a:off x="1835150" y="4300538"/>
            <a:ext cx="714375" cy="585787"/>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38" name="37 CuadroTexto"/>
          <p:cNvSpPr txBox="1">
            <a:spLocks noChangeArrowheads="1"/>
          </p:cNvSpPr>
          <p:nvPr/>
        </p:nvSpPr>
        <p:spPr bwMode="auto">
          <a:xfrm>
            <a:off x="2601913" y="4313238"/>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 5</a:t>
            </a:r>
            <a:r>
              <a:rPr lang="es-ES" b="1">
                <a:solidFill>
                  <a:srgbClr val="0070C0"/>
                </a:solidFill>
                <a:latin typeface="Times New Roman" pitchFamily="18" charset="0"/>
                <a:cs typeface="Times New Roman" pitchFamily="18" charset="0"/>
              </a:rPr>
              <a:t> </a:t>
            </a:r>
          </a:p>
        </p:txBody>
      </p:sp>
      <p:sp>
        <p:nvSpPr>
          <p:cNvPr id="39" name="38 CuadroTexto"/>
          <p:cNvSpPr txBox="1">
            <a:spLocks noChangeArrowheads="1"/>
          </p:cNvSpPr>
          <p:nvPr/>
        </p:nvSpPr>
        <p:spPr bwMode="auto">
          <a:xfrm>
            <a:off x="1263650" y="4283075"/>
            <a:ext cx="714375" cy="584200"/>
          </a:xfrm>
          <a:prstGeom prst="rect">
            <a:avLst/>
          </a:prstGeom>
          <a:noFill/>
          <a:ln w="9525">
            <a:noFill/>
            <a:miter lim="800000"/>
            <a:headEnd/>
            <a:tailEnd/>
          </a:ln>
        </p:spPr>
        <p:txBody>
          <a:bodyPr>
            <a:spAutoFit/>
          </a:bodyPr>
          <a:lstStyle/>
          <a:p>
            <a:r>
              <a:rPr lang="es-ES" sz="3200" b="1" i="1">
                <a:solidFill>
                  <a:srgbClr val="0070C0"/>
                </a:solidFill>
                <a:latin typeface="Times New Roman" pitchFamily="18" charset="0"/>
                <a:cs typeface="Times New Roman" pitchFamily="18" charset="0"/>
              </a:rPr>
              <a:t>4</a:t>
            </a:r>
            <a:r>
              <a:rPr lang="es-ES" b="1">
                <a:solidFill>
                  <a:srgbClr val="0070C0"/>
                </a:solidFill>
                <a:latin typeface="Times New Roman" pitchFamily="18" charset="0"/>
                <a:cs typeface="Times New Roman" pitchFamily="18" charset="0"/>
              </a:rPr>
              <a:t> </a:t>
            </a:r>
          </a:p>
        </p:txBody>
      </p:sp>
      <p:cxnSp>
        <p:nvCxnSpPr>
          <p:cNvPr id="40" name="39 Conector recto"/>
          <p:cNvCxnSpPr/>
          <p:nvPr/>
        </p:nvCxnSpPr>
        <p:spPr>
          <a:xfrm rot="10800000" flipV="1">
            <a:off x="1928813" y="5000625"/>
            <a:ext cx="500062" cy="28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0" y="428625"/>
            <a:ext cx="9144000" cy="369888"/>
          </a:xfrm>
          <a:prstGeom prst="rect">
            <a:avLst/>
          </a:prstGeom>
          <a:solidFill>
            <a:schemeClr val="accent1">
              <a:lumMod val="20000"/>
              <a:lumOff val="80000"/>
            </a:schemeClr>
          </a:solidFill>
          <a:ln w="3175">
            <a:solidFill>
              <a:schemeClr val="tx2">
                <a:lumMod val="40000"/>
                <a:lumOff val="60000"/>
              </a:schemeClr>
            </a:solidFill>
          </a:ln>
        </p:spPr>
        <p:txBody>
          <a:bodyPr>
            <a:spAutoFit/>
          </a:bodyPr>
          <a:lstStyle/>
          <a:p>
            <a:pPr fontAlgn="auto">
              <a:spcBef>
                <a:spcPts val="0"/>
              </a:spcBef>
              <a:spcAft>
                <a:spcPts val="0"/>
              </a:spcAft>
              <a:defRPr/>
            </a:pPr>
            <a:r>
              <a:rPr lang="es-ES" dirty="0">
                <a:latin typeface="+mj-lt"/>
                <a:cs typeface="+mn-cs"/>
              </a:rPr>
              <a:t>MCM: mínimo común múltiplo</a:t>
            </a:r>
          </a:p>
        </p:txBody>
      </p:sp>
      <p:sp>
        <p:nvSpPr>
          <p:cNvPr id="10272" name="47 CuadroTexto"/>
          <p:cNvSpPr txBox="1">
            <a:spLocks noChangeArrowheads="1"/>
          </p:cNvSpPr>
          <p:nvPr/>
        </p:nvSpPr>
        <p:spPr bwMode="auto">
          <a:xfrm>
            <a:off x="214313" y="1785938"/>
            <a:ext cx="7572375" cy="400050"/>
          </a:xfrm>
          <a:prstGeom prst="rect">
            <a:avLst/>
          </a:prstGeom>
          <a:noFill/>
          <a:ln w="9525">
            <a:noFill/>
            <a:miter lim="800000"/>
            <a:headEnd/>
            <a:tailEnd/>
          </a:ln>
        </p:spPr>
        <p:txBody>
          <a:bodyPr>
            <a:spAutoFit/>
          </a:bodyPr>
          <a:lstStyle/>
          <a:p>
            <a:r>
              <a:rPr lang="es-ES" sz="2000" b="1">
                <a:latin typeface="Times New Roman" pitchFamily="18" charset="0"/>
                <a:cs typeface="Times New Roman" pitchFamily="18" charset="0"/>
              </a:rPr>
              <a:t>Ejemplo: Determinar el (MCM) de 16 y 20 </a:t>
            </a:r>
          </a:p>
        </p:txBody>
      </p:sp>
      <p:sp>
        <p:nvSpPr>
          <p:cNvPr id="49" name="48 CuadroTexto"/>
          <p:cNvSpPr txBox="1">
            <a:spLocks noChangeArrowheads="1"/>
          </p:cNvSpPr>
          <p:nvPr/>
        </p:nvSpPr>
        <p:spPr bwMode="auto">
          <a:xfrm>
            <a:off x="1071563" y="863600"/>
            <a:ext cx="6858000" cy="708025"/>
          </a:xfrm>
          <a:prstGeom prst="rect">
            <a:avLst/>
          </a:prstGeom>
          <a:noFill/>
          <a:ln w="9525">
            <a:noFill/>
            <a:miter lim="800000"/>
            <a:headEnd/>
            <a:tailEnd/>
          </a:ln>
        </p:spPr>
        <p:txBody>
          <a:bodyPr>
            <a:spAutoFit/>
          </a:bodyPr>
          <a:lstStyle/>
          <a:p>
            <a:pPr algn="ctr">
              <a:defRPr/>
            </a:pPr>
            <a:r>
              <a:rPr lang="es-ES" sz="2000" dirty="0">
                <a:latin typeface="+mj-lt"/>
                <a:cs typeface="Times New Roman" pitchFamily="18" charset="0"/>
              </a:rPr>
              <a:t>El MCM de dos o más números enteros es el menor número natural que es múltiplo de ellos</a:t>
            </a:r>
          </a:p>
        </p:txBody>
      </p:sp>
      <p:sp>
        <p:nvSpPr>
          <p:cNvPr id="50" name="49 CuadroTexto"/>
          <p:cNvSpPr txBox="1"/>
          <p:nvPr/>
        </p:nvSpPr>
        <p:spPr>
          <a:xfrm>
            <a:off x="0" y="2344739"/>
            <a:ext cx="3643306" cy="369882"/>
          </a:xfrm>
          <a:prstGeom prst="rect">
            <a:avLst/>
          </a:prstGeom>
          <a:solidFill>
            <a:srgbClr val="FFB7B7"/>
          </a:solidFill>
          <a:ln w="3175">
            <a:solidFill>
              <a:schemeClr val="tx2">
                <a:lumMod val="40000"/>
                <a:lumOff val="60000"/>
              </a:schemeClr>
            </a:solidFill>
          </a:ln>
        </p:spPr>
        <p:txBody>
          <a:bodyPr wrap="square">
            <a:spAutoFit/>
          </a:bodyPr>
          <a:lstStyle/>
          <a:p>
            <a:pPr>
              <a:defRPr/>
            </a:pPr>
            <a:r>
              <a:rPr lang="es-ES" dirty="0">
                <a:latin typeface="Times New Roman" pitchFamily="18" charset="0"/>
                <a:cs typeface="Times New Roman" pitchFamily="18" charset="0"/>
              </a:rPr>
              <a:t>FORMA: realizando una tabla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150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05556E-6 -8.09249E-7 L 0.34045 -0.01087 " pathEditMode="relative" rAng="0" ptsTypes="AA">
                                      <p:cBhvr>
                                        <p:cTn id="13" dur="2000" fill="hold"/>
                                        <p:tgtEl>
                                          <p:spTgt spid="36"/>
                                        </p:tgtEl>
                                        <p:attrNameLst>
                                          <p:attrName>ppt_x</p:attrName>
                                          <p:attrName>ppt_y</p:attrName>
                                        </p:attrNameLst>
                                      </p:cBhvr>
                                      <p:rCtr x="17000" y="-600"/>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3.61111E-6 3.43201E-6 L 0.23819 -0.00347 " pathEditMode="relative" rAng="0" ptsTypes="AA">
                                      <p:cBhvr>
                                        <p:cTn id="18" dur="2000" fill="hold"/>
                                        <p:tgtEl>
                                          <p:spTgt spid="35"/>
                                        </p:tgtEl>
                                        <p:attrNameLst>
                                          <p:attrName>ppt_x</p:attrName>
                                          <p:attrName>ppt_y</p:attrName>
                                        </p:attrNameLst>
                                      </p:cBhvr>
                                      <p:rCtr x="11900" y="-200"/>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3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0" presetClass="path" presetSubtype="0" accel="50000" decel="50000" fill="hold" grpId="1" nodeType="withEffect">
                                  <p:stCondLst>
                                    <p:cond delay="0"/>
                                  </p:stCondLst>
                                  <p:childTnLst>
                                    <p:animMotion origin="layout" path="M 0 0 L 0 0.08393 " pathEditMode="relative" ptsTypes="AA">
                                      <p:cBhvr>
                                        <p:cTn id="33" dur="2000" fill="hold"/>
                                        <p:tgtEl>
                                          <p:spTgt spid="39"/>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3.05556E-6 -1.7341E-6 L 0.27309 0.10728 " pathEditMode="relative" rAng="0" ptsTypes="AA">
                                      <p:cBhvr>
                                        <p:cTn id="40" dur="2000" fill="hold"/>
                                        <p:tgtEl>
                                          <p:spTgt spid="37"/>
                                        </p:tgtEl>
                                        <p:attrNameLst>
                                          <p:attrName>ppt_x</p:attrName>
                                          <p:attrName>ppt_y</p:attrName>
                                        </p:attrNameLst>
                                      </p:cBhvr>
                                      <p:rCtr x="13600" y="5400"/>
                                    </p:animMotion>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0" presetClass="path" presetSubtype="0" accel="50000" decel="50000" fill="hold" grpId="1" nodeType="withEffect">
                                  <p:stCondLst>
                                    <p:cond delay="0"/>
                                  </p:stCondLst>
                                  <p:childTnLst>
                                    <p:animMotion origin="layout" path="M -1.11111E-6 -1.44509E-6 L 0.24236 0.11075 " pathEditMode="relative" rAng="0" ptsTypes="AA">
                                      <p:cBhvr>
                                        <p:cTn id="45" dur="2000" fill="hold"/>
                                        <p:tgtEl>
                                          <p:spTgt spid="38"/>
                                        </p:tgtEl>
                                        <p:attrNameLst>
                                          <p:attrName>ppt_x</p:attrName>
                                          <p:attrName>ppt_y</p:attrName>
                                        </p:attrNameLst>
                                      </p:cBhvr>
                                      <p:rCtr x="12100" y="5500"/>
                                    </p:animMotion>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grpId="2" nodeType="withEffect">
                                  <p:stCondLst>
                                    <p:cond delay="0"/>
                                  </p:stCondLst>
                                  <p:childTnLst>
                                    <p:set>
                                      <p:cBhvr>
                                        <p:cTn id="50" dur="1" fill="hold">
                                          <p:stCondLst>
                                            <p:cond delay="0"/>
                                          </p:stCondLst>
                                        </p:cTn>
                                        <p:tgtEl>
                                          <p:spTgt spid="38"/>
                                        </p:tgtEl>
                                        <p:attrNameLst>
                                          <p:attrName>style.visibility</p:attrName>
                                        </p:attrNameLst>
                                      </p:cBhvr>
                                      <p:to>
                                        <p:strVal val="hidden"/>
                                      </p:to>
                                    </p:set>
                                  </p:childTnLst>
                                </p:cTn>
                              </p:par>
                            </p:childTnLst>
                          </p:cTn>
                        </p:par>
                        <p:par>
                          <p:cTn id="51" fill="hold">
                            <p:stCondLst>
                              <p:cond delay="4000"/>
                            </p:stCondLst>
                            <p:childTnLst>
                              <p:par>
                                <p:cTn id="52" presetID="1"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1" nodeType="clickEffect">
                                  <p:stCondLst>
                                    <p:cond delay="0"/>
                                  </p:stCondLst>
                                  <p:childTnLst>
                                    <p:animMotion origin="layout" path="M 1.11022E-16 3.81503E-6 L -0.3849 -0.02521 " pathEditMode="relative" rAng="0" ptsTypes="AA">
                                      <p:cBhvr>
                                        <p:cTn id="57" dur="2000" fill="hold"/>
                                        <p:tgtEl>
                                          <p:spTgt spid="28"/>
                                        </p:tgtEl>
                                        <p:attrNameLst>
                                          <p:attrName>ppt_x</p:attrName>
                                          <p:attrName>ppt_y</p:attrName>
                                        </p:attrNameLst>
                                      </p:cBhvr>
                                      <p:rCtr x="-19300" y="-1300"/>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8" grpId="1"/>
      <p:bldP spid="34" grpId="0"/>
      <p:bldP spid="35" grpId="0"/>
      <p:bldP spid="35" grpId="1"/>
      <p:bldP spid="35" grpId="2"/>
      <p:bldP spid="36" grpId="0"/>
      <p:bldP spid="37" grpId="0"/>
      <p:bldP spid="37" grpId="1"/>
      <p:bldP spid="38" grpId="0"/>
      <p:bldP spid="38" grpId="1"/>
      <p:bldP spid="38" grpId="2"/>
      <p:bldP spid="39" grpId="0"/>
      <p:bldP spid="39" grpId="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1759</Words>
  <Application>Microsoft Office PowerPoint</Application>
  <PresentationFormat>Presentación en pantalla (4:3)</PresentationFormat>
  <Paragraphs>409</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Constantia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Nombre de la organización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Nombre de usuario</dc:creator>
  <cp:lastModifiedBy>José Ignacio Jiménez Adasme</cp:lastModifiedBy>
  <cp:revision>116</cp:revision>
  <dcterms:created xsi:type="dcterms:W3CDTF">2010-03-29T00:38:35Z</dcterms:created>
  <dcterms:modified xsi:type="dcterms:W3CDTF">2020-04-27T21:12:12Z</dcterms:modified>
</cp:coreProperties>
</file>