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5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5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8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0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79B6-08A3-4A9A-877E-3FE9B5F5699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C04E-C4DF-474F-86A0-9E236B961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8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e 12"/>
          <p:cNvSpPr/>
          <p:nvPr/>
        </p:nvSpPr>
        <p:spPr>
          <a:xfrm rot="12558570">
            <a:off x="1791080" y="-105104"/>
            <a:ext cx="4770732" cy="4095131"/>
          </a:xfrm>
          <a:prstGeom prst="pie">
            <a:avLst>
              <a:gd name="adj1" fmla="val 14494522"/>
              <a:gd name="adj2" fmla="val 17181632"/>
            </a:avLst>
          </a:prstGeom>
          <a:solidFill>
            <a:schemeClr val="accent4">
              <a:alpha val="4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srgbClr val="203D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41113" y="4397190"/>
            <a:ext cx="286203" cy="2840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201" y="304801"/>
            <a:ext cx="60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RELAY VEHICLE ASSISTED OPTIMUM BEAM RESERVATION</a:t>
            </a:r>
            <a:endParaRPr lang="en-GB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66" y="3591349"/>
            <a:ext cx="286203" cy="2840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3" y="2171191"/>
            <a:ext cx="286203" cy="28403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684215" y="2412891"/>
            <a:ext cx="1126" cy="1983215"/>
          </a:xfrm>
          <a:prstGeom prst="straightConnector1">
            <a:avLst/>
          </a:prstGeom>
          <a:noFill/>
          <a:ln w="9525" cap="flat" cmpd="sng" algn="ctr">
            <a:solidFill>
              <a:srgbClr val="203D75">
                <a:shade val="95000"/>
                <a:satMod val="105000"/>
              </a:srgbClr>
            </a:solidFill>
            <a:prstDash val="dash"/>
            <a:headEnd type="oval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202024" y="5355684"/>
            <a:ext cx="3944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Scenario 1: </a:t>
            </a:r>
            <a:r>
              <a:rPr lang="en-GB" sz="1600" dirty="0"/>
              <a:t>CV1 </a:t>
            </a:r>
            <a:r>
              <a:rPr lang="en-GB" sz="1600" dirty="0" smtClean="0"/>
              <a:t>is approaching Beam </a:t>
            </a:r>
            <a:r>
              <a:rPr lang="en-GB" sz="1600" dirty="0"/>
              <a:t>and CV2 arrives </a:t>
            </a:r>
            <a:r>
              <a:rPr lang="en-GB" sz="1600" dirty="0" smtClean="0"/>
              <a:t>before it. </a:t>
            </a:r>
            <a:r>
              <a:rPr lang="en-GB" sz="1600" dirty="0"/>
              <a:t>Assumption: at most 2 users can share same beam at the same </a:t>
            </a:r>
            <a:r>
              <a:rPr lang="en-GB" sz="1600" dirty="0" smtClean="0"/>
              <a:t>time.</a:t>
            </a:r>
            <a:endParaRPr lang="en-GB" sz="16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684215" y="3849983"/>
            <a:ext cx="2253" cy="5630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3517966" y="2313208"/>
            <a:ext cx="65609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3288017" y="3471197"/>
            <a:ext cx="39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RV</a:t>
            </a:r>
            <a:endParaRPr lang="en-GB" sz="1400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3299613" y="4688985"/>
            <a:ext cx="52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CV 1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3024708" y="1936313"/>
            <a:ext cx="52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CV 2</a:t>
            </a:r>
            <a:endParaRPr lang="en-GB" sz="1200" dirty="0"/>
          </a:p>
        </p:txBody>
      </p:sp>
      <p:sp>
        <p:nvSpPr>
          <p:cNvPr id="32" name="Rectangle 31"/>
          <p:cNvSpPr/>
          <p:nvPr/>
        </p:nvSpPr>
        <p:spPr>
          <a:xfrm>
            <a:off x="7258796" y="1955555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CV2 reach beam before </a:t>
            </a:r>
            <a:r>
              <a:rPr lang="en-GB" sz="900" dirty="0" smtClean="0"/>
              <a:t>CV1 and ask for connection</a:t>
            </a:r>
            <a:endParaRPr lang="en-GB" sz="900" dirty="0"/>
          </a:p>
        </p:txBody>
      </p:sp>
      <p:sp>
        <p:nvSpPr>
          <p:cNvPr id="34" name="Flowchart: Decision 33"/>
          <p:cNvSpPr/>
          <p:nvPr/>
        </p:nvSpPr>
        <p:spPr>
          <a:xfrm>
            <a:off x="6844804" y="2954729"/>
            <a:ext cx="2048933" cy="1152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  <a:p>
            <a:pPr algn="ctr"/>
            <a:r>
              <a:rPr lang="en-GB" sz="1000" dirty="0" smtClean="0"/>
              <a:t>IF</a:t>
            </a:r>
          </a:p>
          <a:p>
            <a:pPr algn="ctr"/>
            <a:r>
              <a:rPr lang="en-GB" sz="1000" dirty="0" smtClean="0"/>
              <a:t>CV2(</a:t>
            </a:r>
            <a:r>
              <a:rPr lang="en-GB" sz="1000" dirty="0" err="1" smtClean="0"/>
              <a:t>con_time</a:t>
            </a:r>
            <a:r>
              <a:rPr lang="en-GB" sz="1000" dirty="0"/>
              <a:t>) </a:t>
            </a:r>
            <a:r>
              <a:rPr lang="en-GB" sz="1000" dirty="0" smtClean="0"/>
              <a:t>&gt;</a:t>
            </a:r>
          </a:p>
          <a:p>
            <a:pPr algn="ctr"/>
            <a:r>
              <a:rPr lang="en-GB" sz="1000" dirty="0" smtClean="0"/>
              <a:t>CV1(</a:t>
            </a:r>
            <a:r>
              <a:rPr lang="en-GB" sz="1000" dirty="0" err="1" smtClean="0"/>
              <a:t>con_time</a:t>
            </a:r>
            <a:r>
              <a:rPr lang="en-GB" sz="1000" dirty="0"/>
              <a:t>) </a:t>
            </a:r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cxnSp>
        <p:nvCxnSpPr>
          <p:cNvPr id="36" name="Straight Arrow Connector 35"/>
          <p:cNvCxnSpPr>
            <a:stCxn id="32" idx="2"/>
            <a:endCxn id="34" idx="0"/>
          </p:cNvCxnSpPr>
          <p:nvPr/>
        </p:nvCxnSpPr>
        <p:spPr>
          <a:xfrm>
            <a:off x="7869270" y="2522685"/>
            <a:ext cx="1" cy="43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58796" y="4462021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Reject CV2 and reserve beam for CV1</a:t>
            </a:r>
            <a:endParaRPr lang="en-GB" sz="900" dirty="0"/>
          </a:p>
        </p:txBody>
      </p:sp>
      <p:cxnSp>
        <p:nvCxnSpPr>
          <p:cNvPr id="40" name="Straight Arrow Connector 39"/>
          <p:cNvCxnSpPr>
            <a:stCxn id="34" idx="3"/>
            <a:endCxn id="42" idx="1"/>
          </p:cNvCxnSpPr>
          <p:nvPr/>
        </p:nvCxnSpPr>
        <p:spPr>
          <a:xfrm flipV="1">
            <a:off x="8893737" y="3531160"/>
            <a:ext cx="558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452717" y="3247595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serve CV2</a:t>
            </a:r>
            <a:endParaRPr lang="en-GB" sz="900" dirty="0"/>
          </a:p>
        </p:txBody>
      </p: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7869270" y="4107593"/>
            <a:ext cx="0" cy="3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93737" y="3246865"/>
            <a:ext cx="522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TRUE</a:t>
            </a:r>
            <a:endParaRPr lang="en-GB" sz="1100" dirty="0"/>
          </a:p>
        </p:txBody>
      </p:sp>
      <p:sp>
        <p:nvSpPr>
          <p:cNvPr id="49" name="Rectangle 48"/>
          <p:cNvSpPr/>
          <p:nvPr/>
        </p:nvSpPr>
        <p:spPr>
          <a:xfrm>
            <a:off x="7343944" y="4117538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/>
              <a:t>FALSE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3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 rot="12558570">
            <a:off x="1791080" y="-105104"/>
            <a:ext cx="4770732" cy="4095131"/>
          </a:xfrm>
          <a:prstGeom prst="pie">
            <a:avLst>
              <a:gd name="adj1" fmla="val 14494522"/>
              <a:gd name="adj2" fmla="val 17181632"/>
            </a:avLst>
          </a:prstGeom>
          <a:solidFill>
            <a:schemeClr val="accent4">
              <a:alpha val="4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srgbClr val="203D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08008">
            <a:off x="4013658" y="4334702"/>
            <a:ext cx="286203" cy="284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01" y="3574451"/>
            <a:ext cx="286203" cy="284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042917">
            <a:off x="5377176" y="3833503"/>
            <a:ext cx="286203" cy="28403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25966" y="2738707"/>
            <a:ext cx="775474" cy="1603656"/>
          </a:xfrm>
          <a:prstGeom prst="straightConnector1">
            <a:avLst/>
          </a:prstGeom>
          <a:noFill/>
          <a:ln w="19050" cap="flat" cmpd="sng" algn="ctr">
            <a:solidFill>
              <a:srgbClr val="203D75">
                <a:shade val="95000"/>
                <a:satMod val="105000"/>
              </a:srgbClr>
            </a:solidFill>
            <a:prstDash val="dash"/>
            <a:headEnd type="oval" w="med" len="med"/>
            <a:tailEnd type="triangl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02024" y="5355684"/>
            <a:ext cx="3944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Scenario 2: </a:t>
            </a:r>
            <a:r>
              <a:rPr lang="en-GB" sz="1600" dirty="0" smtClean="0"/>
              <a:t>CV1 and RV are approaching Beam 2 and CV2 arrives before them. Assumption: at most 2 users can share same beam at the same time </a:t>
            </a:r>
            <a:endParaRPr lang="en-GB" sz="1600" dirty="0"/>
          </a:p>
        </p:txBody>
      </p:sp>
      <p:cxnSp>
        <p:nvCxnSpPr>
          <p:cNvPr id="10" name="Straight Connector 9"/>
          <p:cNvCxnSpPr>
            <a:stCxn id="6" idx="3"/>
            <a:endCxn id="5" idx="3"/>
          </p:cNvCxnSpPr>
          <p:nvPr/>
        </p:nvCxnSpPr>
        <p:spPr>
          <a:xfrm>
            <a:off x="3809104" y="3716469"/>
            <a:ext cx="396913" cy="6258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5513741" y="3366013"/>
            <a:ext cx="1231" cy="4665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3449501" y="3337683"/>
            <a:ext cx="39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RV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3893450" y="4596697"/>
            <a:ext cx="52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CV 1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250432" y="4136041"/>
            <a:ext cx="52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CV 2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7258796" y="1955555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CV2 reach </a:t>
            </a:r>
            <a:r>
              <a:rPr lang="en-GB" sz="900" dirty="0" smtClean="0"/>
              <a:t>Beam2 </a:t>
            </a:r>
            <a:r>
              <a:rPr lang="en-GB" sz="900" dirty="0"/>
              <a:t>before </a:t>
            </a:r>
            <a:r>
              <a:rPr lang="en-GB" sz="900" dirty="0" smtClean="0"/>
              <a:t>CV1 and RV and ask for connection</a:t>
            </a:r>
            <a:endParaRPr lang="en-GB" sz="900" dirty="0"/>
          </a:p>
        </p:txBody>
      </p:sp>
      <p:sp>
        <p:nvSpPr>
          <p:cNvPr id="16" name="Flowchart: Decision 15"/>
          <p:cNvSpPr/>
          <p:nvPr/>
        </p:nvSpPr>
        <p:spPr>
          <a:xfrm>
            <a:off x="6844804" y="2954058"/>
            <a:ext cx="2048933" cy="1152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  <a:p>
            <a:pPr algn="ctr"/>
            <a:r>
              <a:rPr lang="en-GB" sz="1000" dirty="0" smtClean="0"/>
              <a:t>IF</a:t>
            </a:r>
          </a:p>
          <a:p>
            <a:pPr algn="ctr"/>
            <a:r>
              <a:rPr lang="en-GB" sz="1000" dirty="0" smtClean="0"/>
              <a:t>CV2(</a:t>
            </a:r>
            <a:r>
              <a:rPr lang="en-GB" sz="1000" dirty="0" err="1" smtClean="0"/>
              <a:t>con_time</a:t>
            </a:r>
            <a:r>
              <a:rPr lang="en-GB" sz="1000" dirty="0"/>
              <a:t>) </a:t>
            </a:r>
            <a:r>
              <a:rPr lang="en-GB" sz="1000" dirty="0" smtClean="0"/>
              <a:t>&gt;</a:t>
            </a:r>
          </a:p>
          <a:p>
            <a:pPr algn="ctr"/>
            <a:r>
              <a:rPr lang="en-GB" sz="1000" dirty="0" smtClean="0"/>
              <a:t>CV1/RV(</a:t>
            </a:r>
            <a:r>
              <a:rPr lang="en-GB" sz="1000" dirty="0" err="1" smtClean="0"/>
              <a:t>con_time</a:t>
            </a:r>
            <a:r>
              <a:rPr lang="en-GB" sz="1000" dirty="0" smtClean="0"/>
              <a:t>) </a:t>
            </a:r>
            <a:endParaRPr lang="en-GB" sz="1000" dirty="0"/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>
            <a:off x="7869270" y="2522685"/>
            <a:ext cx="1" cy="43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58796" y="4462021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Reject CV2 and reserve beam for CV1 and RV</a:t>
            </a:r>
            <a:endParaRPr lang="en-GB" sz="900" dirty="0"/>
          </a:p>
        </p:txBody>
      </p:sp>
      <p:cxnSp>
        <p:nvCxnSpPr>
          <p:cNvPr id="19" name="Straight Arrow Connector 18"/>
          <p:cNvCxnSpPr>
            <a:stCxn id="16" idx="3"/>
            <a:endCxn id="20" idx="1"/>
          </p:cNvCxnSpPr>
          <p:nvPr/>
        </p:nvCxnSpPr>
        <p:spPr>
          <a:xfrm>
            <a:off x="8893737" y="3530490"/>
            <a:ext cx="558980" cy="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452717" y="3247595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serve CV2</a:t>
            </a:r>
            <a:endParaRPr lang="en-GB" sz="900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7869270" y="4107593"/>
            <a:ext cx="0" cy="3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93737" y="3246865"/>
            <a:ext cx="522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TRUE</a:t>
            </a:r>
            <a:endParaRPr lang="en-GB" sz="1100" dirty="0"/>
          </a:p>
        </p:txBody>
      </p:sp>
      <p:sp>
        <p:nvSpPr>
          <p:cNvPr id="23" name="Rectangle 22"/>
          <p:cNvSpPr/>
          <p:nvPr/>
        </p:nvSpPr>
        <p:spPr>
          <a:xfrm>
            <a:off x="7343944" y="4117538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/>
              <a:t>FALSE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03201" y="304801"/>
            <a:ext cx="60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RELAY VEHICLE ASSISTED OPTIMUM BEAM RESERVATION</a:t>
            </a:r>
            <a:endParaRPr lang="en-GB" b="1" dirty="0"/>
          </a:p>
        </p:txBody>
      </p:sp>
      <p:sp>
        <p:nvSpPr>
          <p:cNvPr id="25" name="Pie 24"/>
          <p:cNvSpPr/>
          <p:nvPr/>
        </p:nvSpPr>
        <p:spPr>
          <a:xfrm rot="9889526">
            <a:off x="1788697" y="-170270"/>
            <a:ext cx="4770732" cy="4213165"/>
          </a:xfrm>
          <a:prstGeom prst="pie">
            <a:avLst>
              <a:gd name="adj1" fmla="val 14494522"/>
              <a:gd name="adj2" fmla="val 17181632"/>
            </a:avLst>
          </a:prstGeom>
          <a:solidFill>
            <a:srgbClr val="0070C0">
              <a:alpha val="4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srgbClr val="203D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3553201" y="2458851"/>
            <a:ext cx="75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Beam1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4156756" y="2450610"/>
            <a:ext cx="64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Beam2</a:t>
            </a:r>
            <a:endParaRPr lang="en-GB" sz="1200" dirty="0"/>
          </a:p>
        </p:txBody>
      </p:sp>
      <p:cxnSp>
        <p:nvCxnSpPr>
          <p:cNvPr id="50" name="Straight Arrow Connector 49"/>
          <p:cNvCxnSpPr>
            <a:stCxn id="6" idx="3"/>
          </p:cNvCxnSpPr>
          <p:nvPr/>
        </p:nvCxnSpPr>
        <p:spPr>
          <a:xfrm flipV="1">
            <a:off x="3809104" y="3705371"/>
            <a:ext cx="1619489" cy="110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 rot="12558570">
            <a:off x="1791080" y="-105104"/>
            <a:ext cx="4770732" cy="4095131"/>
          </a:xfrm>
          <a:prstGeom prst="pie">
            <a:avLst>
              <a:gd name="adj1" fmla="val 14494522"/>
              <a:gd name="adj2" fmla="val 17181632"/>
            </a:avLst>
          </a:prstGeom>
          <a:solidFill>
            <a:schemeClr val="accent4">
              <a:alpha val="4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srgbClr val="203D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08008">
            <a:off x="4089857" y="4182299"/>
            <a:ext cx="286203" cy="284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70" y="3544385"/>
            <a:ext cx="286203" cy="284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35020">
            <a:off x="5623987" y="1650232"/>
            <a:ext cx="286203" cy="28403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25966" y="2738707"/>
            <a:ext cx="775474" cy="1603656"/>
          </a:xfrm>
          <a:prstGeom prst="straightConnector1">
            <a:avLst/>
          </a:prstGeom>
          <a:noFill/>
          <a:ln w="19050" cap="flat" cmpd="sng" algn="ctr">
            <a:solidFill>
              <a:srgbClr val="203D75">
                <a:shade val="95000"/>
                <a:satMod val="105000"/>
              </a:srgbClr>
            </a:solidFill>
            <a:prstDash val="dash"/>
            <a:headEnd type="oval" w="med" len="med"/>
            <a:tailEnd type="triangl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53925" y="4990049"/>
            <a:ext cx="3944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Scenario 2: </a:t>
            </a:r>
            <a:r>
              <a:rPr lang="en-GB" sz="1600" dirty="0" smtClean="0"/>
              <a:t>CV1 is approaching Beam 2, S</a:t>
            </a:r>
            <a:r>
              <a:rPr lang="en-GB" sz="1600" dirty="0" smtClean="0"/>
              <a:t>V is already served by Beam2. </a:t>
            </a:r>
            <a:r>
              <a:rPr lang="en-GB" sz="1600" dirty="0" smtClean="0"/>
              <a:t>CV2 arrives beam 3 before CV1 arrives beam 2. Assumption: at most 2 beam can be served at the same time and 2 users can share same beam.</a:t>
            </a:r>
            <a:endParaRPr lang="en-GB" sz="1600" dirty="0"/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600673" y="3686403"/>
            <a:ext cx="605084" cy="6559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44677" y="1760010"/>
            <a:ext cx="570169" cy="5286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3271915" y="3343280"/>
            <a:ext cx="39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RV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3969649" y="4498482"/>
            <a:ext cx="52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CV 1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606288" y="1405580"/>
            <a:ext cx="52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CV 2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7258796" y="1955555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CV2 reach </a:t>
            </a:r>
            <a:r>
              <a:rPr lang="en-GB" sz="900" dirty="0" smtClean="0"/>
              <a:t>Beam2 </a:t>
            </a:r>
            <a:r>
              <a:rPr lang="en-GB" sz="900" dirty="0"/>
              <a:t>before </a:t>
            </a:r>
            <a:r>
              <a:rPr lang="en-GB" sz="900" dirty="0" smtClean="0"/>
              <a:t>RV and ask for connection</a:t>
            </a:r>
            <a:endParaRPr lang="en-GB" sz="900" dirty="0"/>
          </a:p>
        </p:txBody>
      </p:sp>
      <p:sp>
        <p:nvSpPr>
          <p:cNvPr id="16" name="Flowchart: Decision 15"/>
          <p:cNvSpPr/>
          <p:nvPr/>
        </p:nvSpPr>
        <p:spPr>
          <a:xfrm>
            <a:off x="6844804" y="2954058"/>
            <a:ext cx="2048933" cy="1152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  <a:p>
            <a:pPr algn="ctr"/>
            <a:r>
              <a:rPr lang="en-GB" sz="1000" dirty="0" smtClean="0"/>
              <a:t>IF</a:t>
            </a:r>
          </a:p>
          <a:p>
            <a:pPr algn="ctr"/>
            <a:r>
              <a:rPr lang="en-GB" sz="1000" dirty="0" smtClean="0"/>
              <a:t>CV2(</a:t>
            </a:r>
            <a:r>
              <a:rPr lang="en-GB" sz="1000" dirty="0" err="1" smtClean="0"/>
              <a:t>con_time</a:t>
            </a:r>
            <a:r>
              <a:rPr lang="en-GB" sz="1000" dirty="0"/>
              <a:t>) </a:t>
            </a:r>
            <a:r>
              <a:rPr lang="en-GB" sz="1000" dirty="0" smtClean="0"/>
              <a:t>&gt;</a:t>
            </a:r>
          </a:p>
          <a:p>
            <a:pPr algn="ctr"/>
            <a:r>
              <a:rPr lang="en-GB" sz="1000" dirty="0" smtClean="0"/>
              <a:t>(CV1+SV)(</a:t>
            </a:r>
            <a:r>
              <a:rPr lang="en-GB" sz="1000" dirty="0" err="1" smtClean="0"/>
              <a:t>con_time</a:t>
            </a:r>
            <a:r>
              <a:rPr lang="en-GB" sz="1000" dirty="0" smtClean="0"/>
              <a:t>) </a:t>
            </a:r>
            <a:endParaRPr lang="en-GB" sz="1000" dirty="0"/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>
            <a:off x="7869270" y="2522685"/>
            <a:ext cx="1" cy="43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58796" y="4462021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Reject CV2 and reserve beam 2 for SV and CV1</a:t>
            </a:r>
            <a:endParaRPr lang="en-GB" sz="900" dirty="0"/>
          </a:p>
        </p:txBody>
      </p:sp>
      <p:cxnSp>
        <p:nvCxnSpPr>
          <p:cNvPr id="19" name="Straight Arrow Connector 18"/>
          <p:cNvCxnSpPr>
            <a:stCxn id="16" idx="3"/>
            <a:endCxn id="20" idx="1"/>
          </p:cNvCxnSpPr>
          <p:nvPr/>
        </p:nvCxnSpPr>
        <p:spPr>
          <a:xfrm>
            <a:off x="8893737" y="3530490"/>
            <a:ext cx="558980" cy="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452717" y="3247595"/>
            <a:ext cx="1220948" cy="56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Activate Beam 3 and serve CV2 and </a:t>
            </a:r>
            <a:r>
              <a:rPr lang="en-GB" sz="900" dirty="0" err="1" smtClean="0"/>
              <a:t>deadctivate</a:t>
            </a:r>
            <a:r>
              <a:rPr lang="en-GB" sz="900" dirty="0" smtClean="0"/>
              <a:t> Beam1 or Beam 2</a:t>
            </a:r>
            <a:endParaRPr lang="en-GB" sz="900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7869270" y="4107593"/>
            <a:ext cx="0" cy="3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93737" y="3246865"/>
            <a:ext cx="522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TRUE</a:t>
            </a:r>
            <a:endParaRPr lang="en-GB" sz="1100" dirty="0"/>
          </a:p>
        </p:txBody>
      </p:sp>
      <p:sp>
        <p:nvSpPr>
          <p:cNvPr id="23" name="Rectangle 22"/>
          <p:cNvSpPr/>
          <p:nvPr/>
        </p:nvSpPr>
        <p:spPr>
          <a:xfrm>
            <a:off x="7343944" y="4117538"/>
            <a:ext cx="5229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/>
              <a:t>FALSE</a:t>
            </a:r>
            <a:endParaRPr lang="en-GB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03201" y="304801"/>
            <a:ext cx="60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RELAY VEHICLE ASSISTED OPTIMUM BEAM RESERVATION</a:t>
            </a:r>
            <a:endParaRPr lang="en-GB" b="1" dirty="0"/>
          </a:p>
        </p:txBody>
      </p:sp>
      <p:sp>
        <p:nvSpPr>
          <p:cNvPr id="25" name="Pie 24"/>
          <p:cNvSpPr/>
          <p:nvPr/>
        </p:nvSpPr>
        <p:spPr>
          <a:xfrm rot="9889526">
            <a:off x="1788697" y="-170270"/>
            <a:ext cx="4770732" cy="4213165"/>
          </a:xfrm>
          <a:prstGeom prst="pie">
            <a:avLst>
              <a:gd name="adj1" fmla="val 14494522"/>
              <a:gd name="adj2" fmla="val 17181632"/>
            </a:avLst>
          </a:prstGeom>
          <a:solidFill>
            <a:srgbClr val="0070C0">
              <a:alpha val="4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srgbClr val="203D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3553201" y="2458851"/>
            <a:ext cx="75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Beam1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4156756" y="2450610"/>
            <a:ext cx="64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Beam2</a:t>
            </a:r>
            <a:endParaRPr lang="en-GB" sz="1200" dirty="0"/>
          </a:p>
        </p:txBody>
      </p:sp>
      <p:sp>
        <p:nvSpPr>
          <p:cNvPr id="27" name="Pie 26"/>
          <p:cNvSpPr/>
          <p:nvPr/>
        </p:nvSpPr>
        <p:spPr>
          <a:xfrm rot="7196012">
            <a:off x="1788983" y="-169574"/>
            <a:ext cx="4770732" cy="4219600"/>
          </a:xfrm>
          <a:prstGeom prst="pie">
            <a:avLst>
              <a:gd name="adj1" fmla="val 14494522"/>
              <a:gd name="adj2" fmla="val 17181632"/>
            </a:avLst>
          </a:prstGeom>
          <a:solidFill>
            <a:schemeClr val="accent6">
              <a:alpha val="4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srgbClr val="203D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4605657" y="2041116"/>
            <a:ext cx="64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Beam3</a:t>
            </a:r>
            <a:endParaRPr lang="en-GB" sz="1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65" y="2930508"/>
            <a:ext cx="286203" cy="28403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flipH="1">
            <a:off x="4210265" y="2725651"/>
            <a:ext cx="52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</a:t>
            </a:r>
            <a:r>
              <a:rPr lang="en-GB" sz="1200" dirty="0" smtClean="0"/>
              <a:t>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362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242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2022-07-07T10:45:14Z</dcterms:created>
  <dcterms:modified xsi:type="dcterms:W3CDTF">2022-07-07T12:15:04Z</dcterms:modified>
</cp:coreProperties>
</file>