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jpeg" ContentType="image/jpeg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24200" y="4386960"/>
            <a:ext cx="97196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04440" y="228600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04440" y="438696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24200" y="438696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04440" y="228600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04440" y="2286000"/>
            <a:ext cx="474300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5723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024200" y="438696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04440" y="2286000"/>
            <a:ext cx="474300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04440" y="228600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04440" y="438696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04440" y="228600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024200" y="4386960"/>
            <a:ext cx="97196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024200" y="4386960"/>
            <a:ext cx="97196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04440" y="228600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04440" y="438696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024200" y="438696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04440" y="228600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04440" y="2286000"/>
            <a:ext cx="474300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5723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024200" y="438696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04440" y="2286000"/>
            <a:ext cx="474300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04440" y="228600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04440" y="438696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04440" y="2286000"/>
            <a:ext cx="474300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024200" y="4386960"/>
            <a:ext cx="97196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e2b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rgbClr val="9cbebd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>
                <a:solidFill>
                  <a:srgbClr val="ffffff"/>
                </a:solidFill>
                <a:latin typeface="Tw Cen MT Condensed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w Cen MT"/>
              </a:rPr>
              <a:t>10/26/13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614141-8181-4171-91F1-51E1C1B191F1}" type="slidenum">
              <a:rPr lang="en-US">
                <a:solidFill>
                  <a:srgbClr val="ffffff"/>
                </a:solidFill>
                <a:latin typeface="Tw Cen MT"/>
              </a:rPr>
              <a:t>&lt;number&gt;</a:t>
            </a:fld>
            <a:endParaRPr/>
          </a:p>
        </p:txBody>
      </p:sp>
      <p:sp>
        <p:nvSpPr>
          <p:cNvPr id="5" name="Line 6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rgbClr val="9cbebd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rgbClr val="9cbebd"/>
          </a:solidFill>
        </p:spPr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e2b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rgbClr val="9cbebd"/>
            </a:solidFill>
            <a:round/>
          </a:ln>
        </p:spPr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>
                <a:solidFill>
                  <a:srgbClr val="ffffff"/>
                </a:solidFill>
                <a:latin typeface="Tw Cen MT Condensed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Second level</a:t>
            </a:r>
            <a:endParaRPr/>
          </a:p>
          <a:p>
            <a:pPr lvl="1">
              <a:buFont charset="2" typeface="Wingdings 3"/>
              <a:buChar char=""/>
            </a:pPr>
            <a:r>
              <a:rPr lang="en-US" sz="1400">
                <a:solidFill>
                  <a:srgbClr val="ffffff"/>
                </a:solidFill>
                <a:latin typeface="Tw Cen MT"/>
              </a:rPr>
              <a:t>Third level</a:t>
            </a:r>
            <a:endParaRPr/>
          </a:p>
          <a:p>
            <a:pPr lvl="2">
              <a:buFont charset="2" typeface="Wingdings 3"/>
              <a:buChar char=""/>
            </a:pPr>
            <a:r>
              <a:rPr lang="en-US" sz="1400">
                <a:solidFill>
                  <a:srgbClr val="ffffff"/>
                </a:solidFill>
                <a:latin typeface="Tw Cen MT"/>
              </a:rPr>
              <a:t>Fourth level</a:t>
            </a:r>
            <a:endParaRPr/>
          </a:p>
          <a:p>
            <a:pPr lvl="3">
              <a:buFont charset="2" typeface="Wingdings 3"/>
              <a:buChar char=""/>
            </a:pPr>
            <a:r>
              <a:rPr lang="en-US" sz="1400">
                <a:solidFill>
                  <a:srgbClr val="ffffff"/>
                </a:solidFill>
                <a:latin typeface="Tw Cen MT"/>
              </a:rPr>
              <a:t>Fifth level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w Cen MT"/>
              </a:rPr>
              <a:t>10/26/13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7161E1-4161-41D1-9121-F16131B14131}" type="slidenum">
              <a:rPr lang="en-US">
                <a:solidFill>
                  <a:srgbClr val="ffffff"/>
                </a:solidFill>
                <a:latin typeface="Tw Cen MT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>
                <a:solidFill>
                  <a:srgbClr val="ffffff"/>
                </a:solidFill>
                <a:latin typeface="Tw Cen MT Condensed"/>
              </a:rPr>
              <a:t>Notificaciones a través de SocketIO y ZeroMQ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w Cen MT"/>
              </a:rPr>
              <a:t>Arturo Nikolai Sevilla Covarrubias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w Cen MT"/>
              </a:rPr>
              <a:t>David Esp(eran|ar)za Hernández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>
                <a:solidFill>
                  <a:srgbClr val="ffffff"/>
                </a:solidFill>
                <a:latin typeface="Tw Cen MT Condensed"/>
              </a:rPr>
              <a:t>notificationpipe.js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Bindings a ZeroMQ.</a:t>
            </a:r>
            <a:endParaRPr/>
          </a:p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Flujo: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Traer los notificadores.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Tw Cen MT"/>
              </a:rPr>
              <a:t>pubNotifierServer.connect(reqServerConfig);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Tw Cen MT"/>
              </a:rPr>
              <a:t>for (var x in notAddresses) {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Tw Cen MT"/>
              </a:rPr>
              <a:t>    </a:t>
            </a:r>
            <a:r>
              <a:rPr lang="en-US">
                <a:solidFill>
                  <a:srgbClr val="ffffff"/>
                </a:solidFill>
                <a:latin typeface="Tw Cen MT"/>
              </a:rPr>
              <a:t>addPublisher(notAddresses[x]);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Tw Cen MT"/>
              </a:rPr>
              <a:t>}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Subscribirse.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Tw Cen MT"/>
              </a:rPr>
              <a:t>subscribeToUserNotifications(user);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Escuchar.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Tw Cen MT"/>
              </a:rPr>
              <a:t>notifierSocket.on('message', function(message) {});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Tw Cen MT"/>
              </a:rPr>
              <a:t>var registrations = registeredUsers[recipient];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Tw Cen MT"/>
              </a:rPr>
              <a:t>for (var x in registrations) {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Tw Cen MT"/>
              </a:rPr>
              <a:t>    </a:t>
            </a:r>
            <a:r>
              <a:rPr lang="en-US">
                <a:solidFill>
                  <a:srgbClr val="ffffff"/>
                </a:solidFill>
                <a:latin typeface="Tw Cen MT"/>
              </a:rPr>
              <a:t>registrations[x].callback(notificationObject);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Tw Cen MT"/>
              </a:rPr>
              <a:t>}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>
                <a:solidFill>
                  <a:srgbClr val="ffffff"/>
                </a:solidFill>
                <a:latin typeface="Tw Cen MT Condensed"/>
              </a:rPr>
              <a:t>user.js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Bindings al servidor Redis.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Información de sesiones (sessionId).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Recuperar información de Usuario.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Tw Cen MT"/>
              </a:rPr>
              <a:t>var redisClient = redis.createClient(redisPort, redisHost);    redisClient.get(key, callback(err, reply));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>
                <a:solidFill>
                  <a:srgbClr val="ffffff"/>
                </a:solidFill>
                <a:latin typeface="Tw Cen MT Condensed"/>
              </a:rPr>
              <a:t>Demo time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endParaRPr/>
          </a:p>
        </p:txBody>
      </p:sp>
      <p:pic>
        <p:nvPicPr>
          <p:cNvPr descr="" id="10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919600" y="2098440"/>
            <a:ext cx="5714640" cy="409536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>
                <a:solidFill>
                  <a:srgbClr val="ffffff"/>
                </a:solidFill>
                <a:latin typeface="Tw Cen MT Condensed"/>
              </a:rPr>
              <a:t>Mejoras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Debido a que es un sistema originado de un proyecto alterno está muy acoplado a dicho proyecto.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Repoze.who.tkt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Beaker</a:t>
            </a:r>
            <a:endParaRPr/>
          </a:p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Seguridad en el sistema de suscritores.</a:t>
            </a:r>
            <a:endParaRPr/>
          </a:p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Testing!!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>
                <a:solidFill>
                  <a:srgbClr val="ffffff"/>
                </a:solidFill>
                <a:latin typeface="Tw Cen MT Condensed"/>
              </a:rPr>
              <a:t>Problema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Envío de notificaciones a usuarios suscritos.</a:t>
            </a:r>
            <a:endParaRPr/>
          </a:p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Sistema desacoplado y Escalable.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>
                <a:solidFill>
                  <a:srgbClr val="ffffff"/>
                </a:solidFill>
                <a:latin typeface="Tw Cen MT Condensed"/>
              </a:rPr>
              <a:t>Solución</a:t>
            </a:r>
            <a:r>
              <a:rPr lang="en-US" sz="5000">
                <a:solidFill>
                  <a:srgbClr val="ffffff"/>
                </a:solidFill>
                <a:latin typeface="Tw Cen MT Condensed"/>
              </a:rPr>
              <a:t>
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SocketIO – conexión Nodejs - cliente.</a:t>
            </a:r>
            <a:endParaRPr/>
          </a:p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Nodejs – solicitudes web y subscripciones.</a:t>
            </a:r>
            <a:endParaRPr/>
          </a:p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ZeroMQ – notificadores y publicaciones.</a:t>
            </a:r>
            <a:endParaRPr/>
          </a:p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Redis – información de sesión.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>
                <a:solidFill>
                  <a:srgbClr val="ffffff"/>
                </a:solidFill>
                <a:latin typeface="Tw Cen MT Condensed"/>
              </a:rPr>
              <a:t>Nodejs</a:t>
            </a:r>
            <a:r>
              <a:rPr lang="en-US" sz="5000">
                <a:solidFill>
                  <a:srgbClr val="ffffff"/>
                </a:solidFill>
                <a:latin typeface="Tw Cen MT Condensed"/>
              </a:rPr>
              <a:t>
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Concurrencia.</a:t>
            </a:r>
            <a:endParaRPr/>
          </a:p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Fácil de programar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Ambiente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Lenguaje</a:t>
            </a:r>
            <a:endParaRPr/>
          </a:p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SocketIO.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>
                <a:solidFill>
                  <a:srgbClr val="ffffff"/>
                </a:solidFill>
                <a:latin typeface="Tw Cen MT Condensed"/>
              </a:rPr>
              <a:t>Redis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Manejo de sesiones.</a:t>
            </a:r>
            <a:endParaRPr/>
          </a:p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Velocidad.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Memoria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</p:spPr>
      </p:sp>
      <p:pic>
        <p:nvPicPr>
          <p:cNvPr descr="" id="91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238840" y="857520"/>
            <a:ext cx="7714080" cy="514260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endParaRPr/>
          </a:p>
        </p:txBody>
      </p:sp>
      <p:pic>
        <p:nvPicPr>
          <p:cNvPr descr="" id="9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38840" y="857520"/>
            <a:ext cx="7714080" cy="514260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>
                <a:solidFill>
                  <a:srgbClr val="ffffff"/>
                </a:solidFill>
                <a:latin typeface="Tw Cen MT Condensed"/>
              </a:rPr>
              <a:t>Nodejs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Dependencias: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socket.io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pickle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zmq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Redis</a:t>
            </a:r>
            <a:endParaRPr/>
          </a:p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Elementos: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server.js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notificationpipe.js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user.js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>
                <a:solidFill>
                  <a:srgbClr val="ffffff"/>
                </a:solidFill>
                <a:latin typeface="Tw Cen MT Condensed"/>
              </a:rPr>
              <a:t>server.js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SocketIO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Interfaz de web sockets.</a:t>
            </a:r>
            <a:endParaRPr/>
          </a:p>
          <a:p>
            <a:pPr>
              <a:lnSpc>
                <a:spcPct val="9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Utilización: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Cliente:</a:t>
            </a:r>
            <a:endParaRPr/>
          </a:p>
          <a:p>
            <a:pPr lvl="1">
              <a:buFont charset="2" typeface="Wingdings 3"/>
              <a:buChar char=""/>
            </a:pPr>
            <a:r>
              <a:rPr lang="en-US" sz="1400">
                <a:solidFill>
                  <a:srgbClr val="ffffff"/>
                </a:solidFill>
                <a:latin typeface="Tw Cen MT"/>
              </a:rPr>
              <a:t>socket = io.connect(serverURL)</a:t>
            </a:r>
            <a:endParaRPr/>
          </a:p>
          <a:p>
            <a:pPr lvl="1">
              <a:buFont charset="2" typeface="Wingdings 3"/>
              <a:buChar char=""/>
            </a:pPr>
            <a:r>
              <a:rPr lang="en-US" sz="1400">
                <a:solidFill>
                  <a:srgbClr val="ffffff"/>
                </a:solidFill>
                <a:latin typeface="Tw Cen MT"/>
              </a:rPr>
              <a:t>socket.on(emitType, callback);</a:t>
            </a:r>
            <a:endParaRPr/>
          </a:p>
          <a:p>
            <a:pPr lvl="1">
              <a:lnSpc>
                <a:spcPct val="100000"/>
              </a:lnSpc>
              <a:buFont charset="2" typeface="Wingdings 3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Servidor:</a:t>
            </a:r>
            <a:endParaRPr/>
          </a:p>
          <a:p>
            <a:pPr lvl="1">
              <a:buFont charset="2" typeface="Wingdings 3"/>
              <a:buChar char=""/>
            </a:pPr>
            <a:r>
              <a:rPr lang="en-US" sz="1400">
                <a:solidFill>
                  <a:srgbClr val="ffffff"/>
                </a:solidFill>
                <a:latin typeface="Tw Cen MT"/>
              </a:rPr>
              <a:t>io = require(“socket.io”).listen(server);</a:t>
            </a:r>
            <a:endParaRPr/>
          </a:p>
          <a:p>
            <a:pPr lvl="1">
              <a:buFont charset="2" typeface="Wingdings 3"/>
              <a:buChar char=""/>
            </a:pPr>
            <a:r>
              <a:rPr lang="en-US" sz="1400">
                <a:solidFill>
                  <a:srgbClr val="ffffff"/>
                </a:solidFill>
                <a:latin typeface="Tw Cen MT"/>
              </a:rPr>
              <a:t>io.sockets.on(“connection”, register(socket));</a:t>
            </a:r>
            <a:endParaRPr/>
          </a:p>
          <a:p>
            <a:pPr lvl="1">
              <a:buFont charset="2" typeface="Wingdings 3"/>
              <a:buChar char=""/>
            </a:pPr>
            <a:r>
              <a:rPr lang="en-US" sz="1400">
                <a:solidFill>
                  <a:srgbClr val="ffffff"/>
                </a:solidFill>
                <a:latin typeface="Tw Cen MT"/>
              </a:rPr>
              <a:t>socket.on(“disconnect”, unregister);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