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337" r:id="rId3"/>
    <p:sldId id="340" r:id="rId4"/>
    <p:sldId id="341" r:id="rId5"/>
    <p:sldId id="343" r:id="rId6"/>
    <p:sldId id="342" r:id="rId7"/>
    <p:sldId id="345" r:id="rId8"/>
    <p:sldId id="346" r:id="rId9"/>
    <p:sldId id="347" r:id="rId10"/>
    <p:sldId id="349" r:id="rId11"/>
    <p:sldId id="348" r:id="rId12"/>
    <p:sldId id="293" r:id="rId13"/>
    <p:sldId id="351" r:id="rId14"/>
    <p:sldId id="352" r:id="rId15"/>
    <p:sldId id="257" r:id="rId16"/>
    <p:sldId id="353" r:id="rId17"/>
    <p:sldId id="259" r:id="rId18"/>
    <p:sldId id="354" r:id="rId19"/>
    <p:sldId id="260" r:id="rId20"/>
    <p:sldId id="336" r:id="rId21"/>
    <p:sldId id="335" r:id="rId22"/>
    <p:sldId id="261" r:id="rId23"/>
    <p:sldId id="266" r:id="rId24"/>
    <p:sldId id="262" r:id="rId25"/>
    <p:sldId id="267" r:id="rId26"/>
    <p:sldId id="263" r:id="rId27"/>
    <p:sldId id="294" r:id="rId28"/>
    <p:sldId id="273" r:id="rId29"/>
    <p:sldId id="279" r:id="rId30"/>
    <p:sldId id="292" r:id="rId31"/>
    <p:sldId id="283" r:id="rId32"/>
    <p:sldId id="284" r:id="rId33"/>
    <p:sldId id="285" r:id="rId34"/>
    <p:sldId id="286" r:id="rId35"/>
    <p:sldId id="287" r:id="rId36"/>
    <p:sldId id="288" r:id="rId37"/>
    <p:sldId id="289" r:id="rId38"/>
    <p:sldId id="290" r:id="rId39"/>
    <p:sldId id="291" r:id="rId40"/>
    <p:sldId id="280" r:id="rId41"/>
    <p:sldId id="281" r:id="rId42"/>
    <p:sldId id="295" r:id="rId43"/>
    <p:sldId id="268"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4" r:id="rId72"/>
    <p:sldId id="325" r:id="rId73"/>
    <p:sldId id="326" r:id="rId74"/>
    <p:sldId id="327" r:id="rId75"/>
    <p:sldId id="328" r:id="rId76"/>
    <p:sldId id="329" r:id="rId77"/>
    <p:sldId id="330" r:id="rId78"/>
    <p:sldId id="331" r:id="rId79"/>
    <p:sldId id="332" r:id="rId80"/>
    <p:sldId id="333" r:id="rId81"/>
    <p:sldId id="334"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E42F"/>
    <a:srgbClr val="4F86E9"/>
    <a:srgbClr val="7388B3"/>
    <a:srgbClr val="8FAADC"/>
    <a:srgbClr val="667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8"/>
    <p:restoredTop sz="94628"/>
  </p:normalViewPr>
  <p:slideViewPr>
    <p:cSldViewPr snapToGrid="0" snapToObjects="1" showGuides="1">
      <p:cViewPr>
        <p:scale>
          <a:sx n="90" d="100"/>
          <a:sy n="90" d="100"/>
        </p:scale>
        <p:origin x="888" y="728"/>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60CCA-803E-BD4E-A3E0-3A22D4BE32B0}"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96A1C-A960-2D4A-8208-AF7D048C9047}" type="slidenum">
              <a:rPr lang="en-US" smtClean="0"/>
              <a:t>‹#›</a:t>
            </a:fld>
            <a:endParaRPr lang="en-US"/>
          </a:p>
        </p:txBody>
      </p:sp>
    </p:spTree>
    <p:extLst>
      <p:ext uri="{BB962C8B-B14F-4D97-AF65-F5344CB8AC3E}">
        <p14:creationId xmlns:p14="http://schemas.microsoft.com/office/powerpoint/2010/main" val="39658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96A1C-A960-2D4A-8208-AF7D048C9047}" type="slidenum">
              <a:rPr lang="en-US" smtClean="0"/>
              <a:t>1</a:t>
            </a:fld>
            <a:endParaRPr lang="en-US"/>
          </a:p>
        </p:txBody>
      </p:sp>
    </p:spTree>
    <p:extLst>
      <p:ext uri="{BB962C8B-B14F-4D97-AF65-F5344CB8AC3E}">
        <p14:creationId xmlns:p14="http://schemas.microsoft.com/office/powerpoint/2010/main" val="374996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96A1C-A960-2D4A-8208-AF7D048C9047}" type="slidenum">
              <a:rPr lang="en-US" smtClean="0"/>
              <a:t>12</a:t>
            </a:fld>
            <a:endParaRPr lang="en-US"/>
          </a:p>
        </p:txBody>
      </p:sp>
    </p:spTree>
    <p:extLst>
      <p:ext uri="{BB962C8B-B14F-4D97-AF65-F5344CB8AC3E}">
        <p14:creationId xmlns:p14="http://schemas.microsoft.com/office/powerpoint/2010/main" val="215435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96A1C-A960-2D4A-8208-AF7D048C9047}" type="slidenum">
              <a:rPr lang="en-US" smtClean="0"/>
              <a:t>13</a:t>
            </a:fld>
            <a:endParaRPr lang="en-US"/>
          </a:p>
        </p:txBody>
      </p:sp>
    </p:spTree>
    <p:extLst>
      <p:ext uri="{BB962C8B-B14F-4D97-AF65-F5344CB8AC3E}">
        <p14:creationId xmlns:p14="http://schemas.microsoft.com/office/powerpoint/2010/main" val="25348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96A1C-A960-2D4A-8208-AF7D048C9047}" type="slidenum">
              <a:rPr lang="en-US" smtClean="0"/>
              <a:t>14</a:t>
            </a:fld>
            <a:endParaRPr lang="en-US"/>
          </a:p>
        </p:txBody>
      </p:sp>
    </p:spTree>
    <p:extLst>
      <p:ext uri="{BB962C8B-B14F-4D97-AF65-F5344CB8AC3E}">
        <p14:creationId xmlns:p14="http://schemas.microsoft.com/office/powerpoint/2010/main" val="293396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96A1C-A960-2D4A-8208-AF7D048C9047}" type="slidenum">
              <a:rPr lang="en-US" smtClean="0"/>
              <a:t>15</a:t>
            </a:fld>
            <a:endParaRPr lang="en-US"/>
          </a:p>
        </p:txBody>
      </p:sp>
    </p:spTree>
    <p:extLst>
      <p:ext uri="{BB962C8B-B14F-4D97-AF65-F5344CB8AC3E}">
        <p14:creationId xmlns:p14="http://schemas.microsoft.com/office/powerpoint/2010/main" val="221948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E96A1C-A960-2D4A-8208-AF7D048C9047}" type="slidenum">
              <a:rPr lang="en-US" smtClean="0"/>
              <a:t>21</a:t>
            </a:fld>
            <a:endParaRPr lang="en-US"/>
          </a:p>
        </p:txBody>
      </p:sp>
    </p:spTree>
    <p:extLst>
      <p:ext uri="{BB962C8B-B14F-4D97-AF65-F5344CB8AC3E}">
        <p14:creationId xmlns:p14="http://schemas.microsoft.com/office/powerpoint/2010/main" val="410036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B576-C575-6D47-A2C0-C551D424F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68BE8-7F86-BB4A-9715-E87440763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F1539A-4618-2149-93D6-9E35FCEA79A4}"/>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5" name="Footer Placeholder 4">
            <a:extLst>
              <a:ext uri="{FF2B5EF4-FFF2-40B4-BE49-F238E27FC236}">
                <a16:creationId xmlns:a16="http://schemas.microsoft.com/office/drawing/2014/main" id="{5B163F63-95C2-F14F-B8A4-2C88CCC3D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F01FD-5597-D346-9A26-82E8294C06B3}"/>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15982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A961-3899-8342-AC58-A6B9796C7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9D667-A8CE-C645-AF3C-664A87D90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72F01-FB1C-1A4E-92EB-E7A8807B2DFF}"/>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5" name="Footer Placeholder 4">
            <a:extLst>
              <a:ext uri="{FF2B5EF4-FFF2-40B4-BE49-F238E27FC236}">
                <a16:creationId xmlns:a16="http://schemas.microsoft.com/office/drawing/2014/main" id="{051A726B-337B-8643-8A5A-D2A21DF47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07436-AD64-4541-8550-20AC1D8FCEA1}"/>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330443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EC75D-CAF0-E64C-BD63-224014377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E5C21A-662F-6B44-A058-EAEDB0902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B6967-E59E-1E46-9F17-188DB192D437}"/>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5" name="Footer Placeholder 4">
            <a:extLst>
              <a:ext uri="{FF2B5EF4-FFF2-40B4-BE49-F238E27FC236}">
                <a16:creationId xmlns:a16="http://schemas.microsoft.com/office/drawing/2014/main" id="{BBD4D528-05C4-624E-A20A-DAC590AC0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29A7-80B4-A64D-8D43-2B8A3060BAB8}"/>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370027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EFBB-A187-4A49-BF5A-1EFFBCCE6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D7415-88C9-0E4E-9E22-61DCA73AC0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46C7E-1251-7A4C-A21E-9A6C0FD701FF}"/>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5" name="Footer Placeholder 4">
            <a:extLst>
              <a:ext uri="{FF2B5EF4-FFF2-40B4-BE49-F238E27FC236}">
                <a16:creationId xmlns:a16="http://schemas.microsoft.com/office/drawing/2014/main" id="{881C1F50-3DC4-0B45-9C76-D6389EE07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9228-D5FB-2A49-8601-8C221CF0B448}"/>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29686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E193-2FD7-3140-B939-753C17089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851CA1-E431-384D-96FA-CA210A66A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1FF19-79F3-034A-A525-1697BE39A688}"/>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5" name="Footer Placeholder 4">
            <a:extLst>
              <a:ext uri="{FF2B5EF4-FFF2-40B4-BE49-F238E27FC236}">
                <a16:creationId xmlns:a16="http://schemas.microsoft.com/office/drawing/2014/main" id="{C9AB8DC8-A464-8A44-8A95-1F7C77018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93E95-BA74-3641-8797-14AE37530B6D}"/>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321480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0BFF-8557-2649-85E8-D7EE06D5C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DF204-9BEE-6948-A4F6-019922631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75309-8959-C14D-B3FE-EDF54D3C4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E8AB7-5945-E945-B022-D0D8D45BCEB3}"/>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6" name="Footer Placeholder 5">
            <a:extLst>
              <a:ext uri="{FF2B5EF4-FFF2-40B4-BE49-F238E27FC236}">
                <a16:creationId xmlns:a16="http://schemas.microsoft.com/office/drawing/2014/main" id="{079770D3-D78D-0242-8CEA-BE10CDA44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06DC8-5129-4A43-AE87-13FF7A1D6BCB}"/>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374747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EFA2-DF6F-B044-B9DA-BDF2332080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5D9C2-6939-7647-B13B-B073663AE7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2A2B1-33B7-C143-BA7C-A73842750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FA7CA-50A5-7D4D-BD77-CDE68253B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66E24-F781-DC49-AFA1-AC44672C7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4A9877-4102-E94D-AF46-09E8D20F6F56}"/>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8" name="Footer Placeholder 7">
            <a:extLst>
              <a:ext uri="{FF2B5EF4-FFF2-40B4-BE49-F238E27FC236}">
                <a16:creationId xmlns:a16="http://schemas.microsoft.com/office/drawing/2014/main" id="{6B46525D-A107-C149-9A44-21107F013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C1CE7-CA06-DA45-850C-D41D98682634}"/>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158130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BB53-CA1A-614D-A5FC-FE43331AA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4573BC-82CC-A847-94E3-B25757449291}"/>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4" name="Footer Placeholder 3">
            <a:extLst>
              <a:ext uri="{FF2B5EF4-FFF2-40B4-BE49-F238E27FC236}">
                <a16:creationId xmlns:a16="http://schemas.microsoft.com/office/drawing/2014/main" id="{5742BF2B-4290-0F47-9857-42FF25ADF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7DFD2C-F555-874D-83AA-E4025B4DE7E0}"/>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415480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1296C-2751-0E4A-AF4F-14A49C934542}"/>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3" name="Footer Placeholder 2">
            <a:extLst>
              <a:ext uri="{FF2B5EF4-FFF2-40B4-BE49-F238E27FC236}">
                <a16:creationId xmlns:a16="http://schemas.microsoft.com/office/drawing/2014/main" id="{A1F3BADC-87F6-CC4D-88CD-C80AA40AC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8C0197-1BC7-4941-BD82-0D9EB9F6D3D2}"/>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203016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DA8B-5AA6-294B-93C4-16D10ADE2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E9685-D49E-1C44-818A-E4F0577A3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6DB6A7-58D4-C546-B5DB-F0DAFC08D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3E019-149F-1946-9E84-318213D9785F}"/>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6" name="Footer Placeholder 5">
            <a:extLst>
              <a:ext uri="{FF2B5EF4-FFF2-40B4-BE49-F238E27FC236}">
                <a16:creationId xmlns:a16="http://schemas.microsoft.com/office/drawing/2014/main" id="{0728E6BE-B016-5548-8C91-59024934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C0D9E-74C8-B144-BD4B-DA7C646F93FD}"/>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5437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DAC5-4D75-6743-B123-FBD24FD1B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49D64F-8D68-EC43-8D31-4901D5DDF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6EAFBC-CBA8-DD43-93D6-FCD082947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7FDC5-112E-C644-9E5D-E69FC33FCBEF}"/>
              </a:ext>
            </a:extLst>
          </p:cNvPr>
          <p:cNvSpPr>
            <a:spLocks noGrp="1"/>
          </p:cNvSpPr>
          <p:nvPr>
            <p:ph type="dt" sz="half" idx="10"/>
          </p:nvPr>
        </p:nvSpPr>
        <p:spPr/>
        <p:txBody>
          <a:bodyPr/>
          <a:lstStyle/>
          <a:p>
            <a:fld id="{490C5069-1A4D-B146-9D23-9ED9F5D8F6DE}" type="datetimeFigureOut">
              <a:rPr lang="en-US" smtClean="0"/>
              <a:t>11/20/23</a:t>
            </a:fld>
            <a:endParaRPr lang="en-US"/>
          </a:p>
        </p:txBody>
      </p:sp>
      <p:sp>
        <p:nvSpPr>
          <p:cNvPr id="6" name="Footer Placeholder 5">
            <a:extLst>
              <a:ext uri="{FF2B5EF4-FFF2-40B4-BE49-F238E27FC236}">
                <a16:creationId xmlns:a16="http://schemas.microsoft.com/office/drawing/2014/main" id="{328EF5BA-6DE1-0542-AE3C-B9D256A42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BBE59-F975-E34A-9BA3-621BF841B993}"/>
              </a:ext>
            </a:extLst>
          </p:cNvPr>
          <p:cNvSpPr>
            <a:spLocks noGrp="1"/>
          </p:cNvSpPr>
          <p:nvPr>
            <p:ph type="sldNum" sz="quarter" idx="12"/>
          </p:nvPr>
        </p:nvSpPr>
        <p:spPr/>
        <p:txBody>
          <a:bodyPr/>
          <a:lstStyle/>
          <a:p>
            <a:fld id="{05AE0385-51A8-164D-A3F5-E48F58F2C78C}" type="slidenum">
              <a:rPr lang="en-US" smtClean="0"/>
              <a:t>‹#›</a:t>
            </a:fld>
            <a:endParaRPr lang="en-US"/>
          </a:p>
        </p:txBody>
      </p:sp>
    </p:spTree>
    <p:extLst>
      <p:ext uri="{BB962C8B-B14F-4D97-AF65-F5344CB8AC3E}">
        <p14:creationId xmlns:p14="http://schemas.microsoft.com/office/powerpoint/2010/main" val="294725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09D07-1369-064E-9D05-E5E69B1E6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FFD16B-7C60-D84B-9938-DDB07C23A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F4BF6-C161-7847-89D3-9DF8B89E1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C5069-1A4D-B146-9D23-9ED9F5D8F6DE}" type="datetimeFigureOut">
              <a:rPr lang="en-US" smtClean="0"/>
              <a:t>11/20/23</a:t>
            </a:fld>
            <a:endParaRPr lang="en-US"/>
          </a:p>
        </p:txBody>
      </p:sp>
      <p:sp>
        <p:nvSpPr>
          <p:cNvPr id="5" name="Footer Placeholder 4">
            <a:extLst>
              <a:ext uri="{FF2B5EF4-FFF2-40B4-BE49-F238E27FC236}">
                <a16:creationId xmlns:a16="http://schemas.microsoft.com/office/drawing/2014/main" id="{31A37A09-B310-1949-8BBD-B9B6ACCD3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5DDEF4-83B0-164E-BBF7-C244267D5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E0385-51A8-164D-A3F5-E48F58F2C78C}" type="slidenum">
              <a:rPr lang="en-US" smtClean="0"/>
              <a:t>‹#›</a:t>
            </a:fld>
            <a:endParaRPr lang="en-US"/>
          </a:p>
        </p:txBody>
      </p:sp>
    </p:spTree>
    <p:extLst>
      <p:ext uri="{BB962C8B-B14F-4D97-AF65-F5344CB8AC3E}">
        <p14:creationId xmlns:p14="http://schemas.microsoft.com/office/powerpoint/2010/main" val="120779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mmons.wikimedia.org/w/index.php?curid=1848174"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mmons.wikimedia.org/w/index.php?curid=184817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31B0-07D0-9C41-B317-C6205AA119FD}"/>
              </a:ext>
            </a:extLst>
          </p:cNvPr>
          <p:cNvSpPr>
            <a:spLocks noGrp="1"/>
          </p:cNvSpPr>
          <p:nvPr>
            <p:ph type="ctrTitle"/>
          </p:nvPr>
        </p:nvSpPr>
        <p:spPr/>
        <p:txBody>
          <a:bodyPr>
            <a:normAutofit fontScale="90000"/>
          </a:bodyPr>
          <a:lstStyle/>
          <a:p>
            <a:r>
              <a:rPr lang="en-US" dirty="0">
                <a:latin typeface="American Typewriter" panose="02090604020004020304" pitchFamily="18" charset="77"/>
              </a:rPr>
              <a:t>Street Bioinformatics</a:t>
            </a:r>
            <a:br>
              <a:rPr lang="en-US" dirty="0">
                <a:latin typeface="American Typewriter" panose="02090604020004020304" pitchFamily="18" charset="77"/>
              </a:rPr>
            </a:br>
            <a:br>
              <a:rPr lang="en-US" dirty="0">
                <a:latin typeface="American Typewriter" panose="02090604020004020304" pitchFamily="18" charset="77"/>
              </a:rPr>
            </a:br>
            <a:r>
              <a:rPr lang="en-US" dirty="0">
                <a:latin typeface="American Typewriter" panose="02090604020004020304" pitchFamily="18" charset="77"/>
              </a:rPr>
              <a:t>Practical Lab</a:t>
            </a:r>
          </a:p>
        </p:txBody>
      </p:sp>
      <p:pic>
        <p:nvPicPr>
          <p:cNvPr id="5" name="Picture 4">
            <a:extLst>
              <a:ext uri="{FF2B5EF4-FFF2-40B4-BE49-F238E27FC236}">
                <a16:creationId xmlns:a16="http://schemas.microsoft.com/office/drawing/2014/main" id="{9CF72529-52BC-C047-A58C-815B0786B937}"/>
              </a:ext>
            </a:extLst>
          </p:cNvPr>
          <p:cNvPicPr>
            <a:picLocks noChangeAspect="1"/>
          </p:cNvPicPr>
          <p:nvPr/>
        </p:nvPicPr>
        <p:blipFill>
          <a:blip r:embed="rId3"/>
          <a:stretch>
            <a:fillRect/>
          </a:stretch>
        </p:blipFill>
        <p:spPr>
          <a:xfrm>
            <a:off x="7249510" y="3429000"/>
            <a:ext cx="4942490" cy="3429000"/>
          </a:xfrm>
          <a:prstGeom prst="rect">
            <a:avLst/>
          </a:prstGeom>
        </p:spPr>
      </p:pic>
      <p:sp>
        <p:nvSpPr>
          <p:cNvPr id="7" name="TextBox 6">
            <a:extLst>
              <a:ext uri="{FF2B5EF4-FFF2-40B4-BE49-F238E27FC236}">
                <a16:creationId xmlns:a16="http://schemas.microsoft.com/office/drawing/2014/main" id="{AA73D61C-6531-384C-9E71-650848A72C76}"/>
              </a:ext>
            </a:extLst>
          </p:cNvPr>
          <p:cNvSpPr txBox="1"/>
          <p:nvPr/>
        </p:nvSpPr>
        <p:spPr>
          <a:xfrm>
            <a:off x="141791" y="6488668"/>
            <a:ext cx="6094070" cy="369332"/>
          </a:xfrm>
          <a:prstGeom prst="rect">
            <a:avLst/>
          </a:prstGeom>
          <a:noFill/>
        </p:spPr>
        <p:txBody>
          <a:bodyPr wrap="square">
            <a:spAutoFit/>
          </a:bodyPr>
          <a:lstStyle/>
          <a:p>
            <a:r>
              <a:rPr lang="en-US" dirty="0"/>
              <a:t>https://</a:t>
            </a:r>
            <a:r>
              <a:rPr lang="en-US" dirty="0" err="1"/>
              <a:t>github.com</a:t>
            </a:r>
            <a:r>
              <a:rPr lang="en-US" dirty="0"/>
              <a:t>/</a:t>
            </a:r>
            <a:r>
              <a:rPr lang="en-US" dirty="0" err="1"/>
              <a:t>arturotorreso</a:t>
            </a:r>
            <a:r>
              <a:rPr lang="en-US" dirty="0"/>
              <a:t>/</a:t>
            </a:r>
            <a:r>
              <a:rPr lang="en-US" dirty="0" err="1"/>
              <a:t>bioinfo_intro</a:t>
            </a:r>
            <a:endParaRPr lang="en-US" dirty="0"/>
          </a:p>
        </p:txBody>
      </p:sp>
    </p:spTree>
    <p:extLst>
      <p:ext uri="{BB962C8B-B14F-4D97-AF65-F5344CB8AC3E}">
        <p14:creationId xmlns:p14="http://schemas.microsoft.com/office/powerpoint/2010/main" val="170525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CF55-B6FC-DF45-B774-40C73483CC46}"/>
              </a:ext>
            </a:extLst>
          </p:cNvPr>
          <p:cNvSpPr>
            <a:spLocks noGrp="1"/>
          </p:cNvSpPr>
          <p:nvPr>
            <p:ph type="title"/>
          </p:nvPr>
        </p:nvSpPr>
        <p:spPr/>
        <p:txBody>
          <a:bodyPr/>
          <a:lstStyle/>
          <a:p>
            <a:r>
              <a:rPr lang="en-US" dirty="0"/>
              <a:t>Why do we need computers?</a:t>
            </a:r>
          </a:p>
        </p:txBody>
      </p:sp>
      <p:sp>
        <p:nvSpPr>
          <p:cNvPr id="5" name="TextBox 4">
            <a:extLst>
              <a:ext uri="{FF2B5EF4-FFF2-40B4-BE49-F238E27FC236}">
                <a16:creationId xmlns:a16="http://schemas.microsoft.com/office/drawing/2014/main" id="{3AABCC15-F1C5-904D-B2C0-91F1B6ABC8E9}"/>
              </a:ext>
            </a:extLst>
          </p:cNvPr>
          <p:cNvSpPr txBox="1"/>
          <p:nvPr/>
        </p:nvSpPr>
        <p:spPr>
          <a:xfrm>
            <a:off x="838200" y="1433612"/>
            <a:ext cx="10806113" cy="5078313"/>
          </a:xfrm>
          <a:prstGeom prst="rect">
            <a:avLst/>
          </a:prstGeom>
          <a:noFill/>
        </p:spPr>
        <p:txBody>
          <a:bodyPr wrap="square">
            <a:spAutoFit/>
          </a:bodyPr>
          <a:lstStyle/>
          <a:p>
            <a:r>
              <a:rPr lang="en-US" sz="400" dirty="0"/>
              <a:t>GGTTAGTCCACGCCACCGGCGCCAATTGTCCCCCTTATATCAACACTCCGGAGAATAATTGTTAGTCGTACTTGAAATTAGGTCCAATTTTTACCTGAGTTGGAGTCCACAGTACTTCAAACGTTCCAGCTCTTAGTACTATCCGAAAAATTGCCCGTCTCGAAAGTAGCCTACCAGTACTACGGTGGTAGGTAGATTAACGTGCTACAGCGAGAACGGTTCCCACAGTTGGTGTTCACGATTTTATATTCGAATAAGAGGTACATAACCTGTCCCCACCGAGCTCATCGCTCCTCCACCTATGACAGTTGATACCCAAGCGCTCACCCACATTGCGATGAATACCCCGCGTGTAGGAGCCGGTCCCCATTCGATTGTGGCGGGAATTCATTTGAAGAAGCCCACCGCGCCCCGCGGACGACAACAAATATTAGAGATCTTCACCCTGGGCGAGGGGCAGCAGACAGAGACTCTGCTAAAGCTCTTGCCGGTGGGTATGATCGTAAGTGGGAGCCACTATGTTCGCTATTCTCAAGCTAGTAAAGGCCTCGTGGAATGGACTGAACCGATTGATAGCGCCGAGCTTAAAGGGCACGTTATAGACTCAACTTGAAGGGATAGCTACTACCTTACCCGACCCGTATCAAGCGATCTCAGCTTGTTGCTGCGGGTTATCCAAATAGGCCGCAGCGACCCTACATCTCAAAGCCCCTGATGGGTTGAACGAAGCCCCGGCAAGTAACGAGCACCGAAGCACGTCGAGAATTTGATAGAGATATGGTACTCTCCTCATTATATCGTTTTCGCACTGATAACACTTTTTCCCAATCCCGAGATACGCACCTAACCTCGCTAAGACACTCATCTCAACCGCCCGTGGCGTGATCCCGGTACATGACTCGAAACAAGACTGCCATTGTAAGCTAACAGAATTTGGTCAATCTCTTGCCAAGACCCCGCGTCTGTTCCGCTGCGTCGATGGAACTGGTGAGATCCAGTTCGATTGACGTAGGGGCCACTGATGGGTCTACTCGACGACGGGCAGAGTCTTAGCGGGGCACCTCATTAACTGTAACAAGACGTTAAACTACTTAGCGAGGTGGTAAAGCTTCTGCGTGCCCTCGTAACATGTCAAATCACGCCGTCTTAGTTAGACACGGCGAACTCAAGGTCTAGACCGGTTGGATGAGCGATACGTGTACCTTAGGGTGCTTATTTTCAGTCAAGTGCCTCGAAGTTGCGGAGGAAGATACAATCCTCAAGTGTTGTGGGGCCCTCCCCCCCTAACAGTACGGAAAGGCGCGCCCACTGGAGCGCTTAAACGAAGCCATATACCGATCAACAGCGCTATACGAGCTGAAATGCTTATCAGGGTGGCGAGAGTTTCAGTGGTATTCCATTGCAGTGTATATCAGCCCGATCGATCATCACGAGACATTCGGGTCCCACGAAAAACCGTTAACTTTCAGGCTTTTAATAGATGCAGAGTGGGTCTGCAGGCATGCGACGTAACAAGGTACGAATGTATCCGAACAGCCGCAAGTGACTACAGGGTAAGCGCCTAGCTATAAGTTCAGACCTTAATAATTGCAACGGCAGAGGGACTTGCGTATGATTAGTTCTGAAATCTAAGCGACTCGGCATCCTGACTGAAAGCAGGGTGTTGCATAAACCACCGACCTTCCGGGTTGACGTAACGACATCTGGTGACGAAAGCACGACTACTCACGGATATGACGTAGTTACCCCCAAGTACGTTTCCTCGCCACTCCGGGCCATCTCCTCCTTTTCGTCGCTCCGATGACGTACTTTGTCCATCACCGCGATGGGGCGACGAACGTATAATGCATGCCTGATATCGGCGCGATTTCTCTCTCTTCCCGTCGGCACGATGGGGCTAGGTTCATCAGTCACTCTACTTGCCATTGTACTTTCGGGTTCTTACGAGACTTAGACCTGGTTGACGTCAAAATGCCGCTTTGCAAGCACACCTTGAGCGGAGAAAAATGCTAACCAATAACACGTGGGATTTGCCTGATGACTATTTTATCGCAGCTGTTAAGCTTAGTGAAACTCACCAATAAGCGTCTCACCACTGGGGGCGACAGCACGCTAGCTAAACACTGTCACCTGTTGAACATCGAGTCTCTTCGTTCGTCGGTTTGGGGTACACACTGACTACTCTGACTACGGTAAAATACCACGAGATCCTATCCGCGAGGCTACGATAGCGTCAGTTGGTCAATTCATCACCTATGACCCATGGAAACAAACCGTACCACACCCAACATCAGCCAGTCTAAATATGAGTAGGGGTCACGTGGGGGTAGGTTGTTCCCGTCCCCCATCGTCCCTCTACTCTGATTTTGTCATGCGTTCGCCGGGTGATGACCAAGAGGTATCCAGCCACAGAGTCTGCTATCCATAGCCAGTGATCCTAGTTGCACCGGCGTGGCTCGCCCTGTCCAGAAGGTACCGGAGGAGTGCTGGTTCTCGTCTAAAGCGAGTAGGATACACAATGAGGTTATTTGGATCCCGACACTCCTCCCAAGAGACAAGCGGCCTGTATTGGAAGGCCTAATCGCGGCGGGGCCGCTTTTGCGGGGTTACGCACTAAGCCAGCACAACGTGCTTAATCGCTAGTAGAAACCATGGTCCCGACAATCTCAACCAATTGTCGCCTCAAGAAAATCCGTCAACTAAGTGTCAAGCTCAACAGGAGGCGCTAGTCGGTTTATTACACCTCAACGGAAGGCCAGGCCAGGAGTAAAGATGTAGCCTGCAAAACTGAATGCCGGTGTTCACTCACCGGATGAGATCGCAGGGTACAGCTACTATGCATGAATCTTCTAACCAAATGAGCTTAACGGCTTGAGAACTAGTACCTGCGGTTCTCTGGTGGAGACCTAAGAGATAACCCCTCCGGTGCTCTAGGAGCAAAAATGATCTTGAAGGAGCCCAGCAGTATAGGTTGTATTCGCTCTGTAGTAAAGCTAATTCCTCCAAACGATCTTTCAGACGAAGATCCAGCGCGTTAGGATGAAAATGTTAAACAAAACTCAAACGAACTCGGTAAGAGAGAATGTATAGTGTCCCATTTCTAGGGGAGCCCGTAAAATTGAACGACCTTCGAGCTTGCATACAGTGCGCAACCCTGGGGCTTGGAAAAACTAAGGCTATCAAGATTACTCTCTCTTTCATTCCGAGCCTACGAATATAGAATAGTGCGGTTTGGCTGGTAAATAATAGTGAATATTCTCGTAAAACCTCTTTGAAATGACACAAGAGCAAGCGATCGAAATTCTGCTTCCGGCCAGTCTAAGCCTCGTTCAAAAGTTCATGAGTCATCGAAGCCCGCTGGCGATTAACTCACACGAAATAGCATTTGGCTAGGACCCCGGGGCGTTATTAAGACCATAACCGCACGAGAGTGGACTCAGGTAGAGCTCGAGCGCAACCCATTCGCTCAAGGGAGCGGGATAGTGTCGTCATACGGCGCTCCCAGTGTACAATTCGACGCCTGGTGCACAATGATCCCACGTTCGTTGCCAAGGGGGGGACCAGGTTACGCAACCCGCTTACCTTCCCGGGGTTTTGGCCTGAGATAGCTGTAGGATACACGTCGATGATATTCGGAACCACATATCATGGCATAGTAATACTCTTCTCCAAGGTCTTGCTACCAACTAAGCCGAGGGCTCTTCAACTTCGGGACTGTATCCGGAGGCTAAGGCATCTATGCTTGAGAGAGAACAGTAAGAGTACTGGTGGGATAGATGTATTGTGCGTGTCGTCCCCAATATCTCATTGGTAGACCATCATCGAAAGGATCATTACATTATTGTGATAGCTCGCTCAATATCTAGAATTTATATAGCCGATAGCATGCCGTCCAACCCAGGTCTGCTTGGTTGAATCTATCCTGTTCTTTCTTACCACTAGCGGGAATCCTGCCCCAAAATTAAAGACGACGTGAGCGTTGGGCATCACTGTCCGTCCTACGCTAAAACCCAGCCAAAAATGCCCTTAAACATATATTGATATAGGGTGTCCCCCGCCGGTCGCACTCGCCGGTTCGGTCCCCTCTCAGATTATGCAGCGGTCACTCCGTACGAGCATCCCACACAGCGGCGCGCCCAACATTCTCCCTACCGGTGATGGAGGTATCGTGTACAGATACAAGTATAATAGAAACCTTAGGCAATACCCAACTAGCGTACCTTGAACTCTTATCGAATGAATGCTCCCCCATGCTAGAAGGGGGCATTTTGGTTATATAACGGCTTCACGCTACAAAGTATATTTGCTCCTAATGGGCCTGTTGCGCTTAAGACGGGCAATGCTGCATATTTTGGCTCTCGGCGGCTCTCATAACTCCAGGCTAAGCATAACATCGACTTAAAAATCGTGCCTGCCCTTTTTATTTAGACCATTACAGTACCGCCGACAGAGTTTCGTTGGCCTCCTAACACGTCCTACTAGCATAGCTGCTTTAAAAAAGCCGGTTCACCTAGCATGACTCACTGCTTAGGGGAATAAAATAGCGTCTTAAGTCTAACCGCGGCAGTGTGCCCCTTAATCAGGACCACGGGGCTGCACGCAAACGAAAAACTGAGCCGTCAGCTTTCGCTGCATGCACGGTGCGCGATTCGGCCGACGTCATTGGACAGGATACTAAGCTAAACTTCACCAAAATCTCACACATATTAGGTGTTCATTGAAACTAGTACGTATATTGCTCACCACCGTATGAGGCGCAGATGTGATCCATCTAGCGTCAGTCTAGGTTAGCCATCGGGCATAAGAGGGGATTGGTTACGAGTCCTCTTTGTGAGCAGCCCGAAAACTACAACTTGTCCTATCCCGTTGAATGTATCTGCGCTAGGTACTTTAACCGTTGAACTGATGTGGCATGGCTCCAGAGCGTTGCACCACGGTCCGCTAACGAAATGACACACATTCCCGTCTTCGCTCCCATCTCTGATACTTTAGCTTCACAACGTCCCGTGAGTGCCACATTCACTCTTATATGAATTGAGGCTACGACTGCCCTAGAGAAGGTAAGACCGCCTCACCCCGAAACGGAACGTTAACTTGGCGGGGGTACGATTCTAAGTAGCACCATCGTAAAGATCTTATGTGTAATTTAAGTGCTAGTGGTAGCTTAGGAAATAGAGGGAATCCCCACTGAGACCGGGAAGACAGATGCGCAGGATGTTGCTGAGGGATGGTTGCACTTGAAGATATCAAGATACGAGGGCCTATTTTATGAACTCCGATCATGATTGAATTATCCAATTGATGCCCACGGCGTGGTACGGTGTATCCGAACGACGTCAAAAAGGCGTGACTTCTCTCGTAATGTGAGTGCAGCCTACGATGGTGATGCAATTTAAACATACCTCAAGACTCACACTAACCCATGGCAACAGAATTGACTAAGTCCCGGATTAGTGAATTCAGCCTGGATCGATGAGTGACATTATCACGGGTTTAGGGGACGTGTAATAGACCGAACCACGTTCCACGTCCAATAAAATCTCCTCTAGTTGAAGAAGCTCACGATAAACCAGAACATCTTAGTATTCAGCATACAAGTCATAATCTTAACTCAAAAGCATTAGTGCAAAAAGCTTGACAACCCGCGAGGCTCTACTCCGCTCCGTGAAATCATTTACACCTTCTGTCTCGATAGAAACATAACTTGGAGGTTACGCGCTCCATGCGTCTGAGTCGCAATATTGAAAATCAGCGAGTGGCGCGGGTGACCGTGCAGTCAGGCTCCAAATCCCTTGATCCGATCGGACCTAGGCGGCTCGTTTGGGACACCAAAGGCATGGTGCTAAAAGACGCACACGGGTAAGTCCCTCCACGCACCGTAGCGTGCACGGAGAATCGCCGTGTACTTTGGACACTATGCCGACTACTGGATCGAAAATCGGCTGAAGCTGTCGGTGAATCTCAAAAGCTTACTAGGACATTTCGCGCGAGAATACCCATTGACTGAGGCAACAGAACTTAGGGTTAGCGCTTATACCTTTTATGCCCACGGATTCTCAACTCCTAACTCCCGAGGCATCTAATGCTGGCTACAATTGAATTCAAAGGTAGTAAGGATGACCCATGTGCGTGCTGCTCTGCCCATTTGTCGGCTAAACTAACTTAGGATTATTAAGCAGGTAACGAGTGCATCAATCGACCGGTCCAGTATGTCATTCATGTGCTAACATTAAGCAGAAGCATACATCCATAGTGGGTATCGACTACGCCCAATCTTACTCCTCACTACTCAGACTTCCGGGGTTTTAGGCATCCGACATCTGTTGGGGTTGAGGACCACACTGCGGCGTCGATTCCCTGTCACAGTGGTCAAGGGCTGCGTCACTAAGTATTTGTAATCAGGGAATGCGTTCGGATATTGCCCTCCTCGAAAATGAACAATTCAGTTTGCGCCAGGATCGAGCAGAACTACGTCGGCAGCGGATTCACGTACACGATCTCGTGGACAAATGTGCAACACTCATCAGGCCTCTGACCAGGTGACCGGTGACCCTAACCTCCCCAGTTTCTTCGGGAATGCAACCCATAAGATAGTCAGGAGTTTCCCCATGTAAGACACTAATCTACGGTCCGCGCTTTGTTCGCGGAGCGTAGCAGACTTGACACATCATATTACCGTTCAACCCGGTATCCCCCGGTAATGTTTGCTTACCTTTGATCCAGCTTTAAAAGTAGGAAGATGAGGCGCGTAAGGCTGACCAAGCGTATCGGTTGAGGTCGAGATAGGTGGAGGCACAAAGCAGCACCATGTACTCGACGACCTCAATCCAAATTATTCCATAACAATTACTGAATGGTCCTGACGGTATGCGCCGAATGAGAACAGAGTGCAAGGAGGGGTCTTATAGCATATTGGAATCAAGACTCTAAGAGCATGATTTTTGTAGTGTCTCGGGACGCATCGCGCTAGGTGTCCGGTAATCGAGAGCCGGGCCCCCCTAATCAGTAACCAAAGTATCACTCGGCGTCCGGGGATAGTTCGGATCTACGCTTCGGTTGCATAGGGCTTTCTAAGTCCTTCTACCACGTGGTTGTGTTCGAGTAGTATTTAGCTCTTCTGGTCAACTACAGATTACGCAGTCCGCGCAGAGTACGTTAGATAACCTATCGGGACCAGCGTCAGCTCCCTAACTAGTCGTTCCCAAAAGACAAAGAGCGTGATATCGTTCGTGTCTTATAAACTGCTGTAGTCCCATGGAAAGGCTGAGATACCGGTTCGAAACACGTAGTAGGATACTCGTAACGGCGGCCATTGATAATCTTCAAAGGCCGGTACTCCGGAATACTCCTGTTAGTGGTATGGGATTTTAGGGTCGCAATCCAATTGGGCAAACTCACTTTATCGACTACGGGAGTTAGTAATAGATCCGTTATGTGGGTCCAGTGTCATCTTGACACGTTGGTAACATGTGACAGCTTCCACGTGATGCAGCCTAGTTCTGCTCACTGCCTTGGAGGTCTTGCCACAGTGCTCCCAGCTCAGGCCATGGAGAGGCCGCCATAACCCATTTCATGTTTGAGTCTGCGTACTCTACGTTGTGGGCGCGTGTAACTCTTGCAGGAATGGGTAAATGATTTTTCTCACCGACGTGTTTATTTCTTCGGTCTTCCGTTATACCGTTAGGTTTTTAACAGCAGGTCAATGGTTGTCATGCGAGTTATGGGACGAGCGAGGGGCATATTACATGTAAACGTGCCCTTCCGGCATCTTGGAGAAGTTCTAGTATCATAGCACCTTATAAGGCTCAAATAACTATCTAAGCCGGGGGAACAGGTTCATCATTCACTACGGTATAGTGCAGACGAAGATGCTTGGTCACATCCCTCGTTGTAAGTGATTTTTGTCTAACAAGACCGATCTCCCTGGGCCGTGAGGGCATCCAGCCAAGAACGTGAATTTTCTTACAACATTTTCACATGACAAGTATCGAATCGGGTCTGTCCCAGCTGATGAATAAGAAAGCCTCTGTGGTGGTACATGGAATCTACTTCTACGGATAGCCTACCCGCGGCGTCCCAGTGCCATGAGGAATAAAGGTCTGCTGCTAGATTGTAGTCTTACAGTATATGTTCTAAGTGCGCACGCTCGATGTACAAGAACTGTGATGGGGGGTACGGGTGCCGTCAATCCAGTTTCACTTAACCAACACTTGAAAGGCTGAGACAGACCCCTCCTCTATTATTCGGCCTATTAGAACCAACTGCCGCTCTTCCGAAACACATTGTCCACCCTAGTACCTCAACATACTGAATGTGGACGAACGATTTTTATCAGCAAATGTAACGTCCGTGAAACAGCCTGCATAAATTTAAACATCGACGTGCCTTTTCTGGTAGTGACGCAGGGACGAGAAAAGCCTCCCGCGGCTATTTACCGGCACCCCCCGTCCAATATCGAGCACGGCACCACAGTACCCAGCTTCCAACAATCTATTCCTGCGCAAGCTCCACCGGTTTCCATCGGTTTCTAGAGTAGTTCATACGAGGGGACCGGGGAACTGCTAGGGTGACTGGAAGAGCAGCCACCAAACTACTCTTCCACATCGTCCCCGATTCGCTAAACGTTAGGCTTCCTGAGTTCGCAAGTATGCTGGGAAGAGCACTTCTCGCCGGTTACTTACTGTTGTGCGTCTACGGCAAGTGCTTTATGGAGGGGGAAAAAAAGTAGACAAGCAGAAACCCGCCCTGGTGCCATAGCTGTCTCGATCTTCTGTGGGGGGCAGTGGTCTGCCCACTGAGCATCGGTAACCACGGCTGCATTTTGGCTTATAGGGCACGTAGGTGGATTCTTGGATAGTGGGTAAGACTCGAACCCCCCGGACTAACATTAAAGTGGATATATGTCAGATTCTAGAACCAAATTGATCTGTCAGCAATAGTCAACCTTAGATCCATCAAGATAATGATCAACGAAATGCAGTTGACGCGCCCAAGGCAATGCTGCTAAATAATCCCCTACAACGTCTTTCTCGTTTCCGCAGGGGTCTGGCTGAGGTTTTTCAACAGGTTAGGCGTTAGCTGACGGTATGCGCGAGGGACGTTGCAAATAACATCTATCACAAGTCTCTTATGATATTAAACCCAAGCCTCCTGTAGGCTCGTGTACTCCAGCTGCTCTGCGTTAAAAAAGAAGCTTTTAGGGCCCCGTCCCGTGCGAATTAGAAATGTCGAACGTCTAACTGCCCGTAAACACCCACAGCCATGCGCTACGACCATCCATTCGCTCGGTGGAGGCGTAAGGCTACCAACGAAGCCCTGAAGTTCTCTATGGGCTATCAAGGATAGGACTTAAGAAAACCCATGTCGGCATGACACCTAGCTCGCATCGACCTTCGTCGGGAGTACGATACAGCAAAGCCTTTAGAACAGAAGTTCGTAGAGCGTCTTACGCTCTGTGCAATTAGTCGGACACTCCTCTACGGAACATGGACCCCTATAGTCATAGCGATTGCATTGACGAGTTTACCTCATGTTTAATGAATATGTGGGGATCAACAGGGGCGCGCGAGCCTAACCTGCGGACAGTTCACTGAAGCCGCACCACAGCCCAACATCGTCGCTGTAAGCCCACGTTAGAGCCCACGACTAGTCGCGAGTTATCGAAGCAGCGGTCCTTACCCAGGGTCTCCCCTAGCTACCGCCTCGTCCAACCGCTGTGATTCTCGGCATAGCTGGTTGGGGAATGGCGGAGGAGAAGCGGTAAAGAGAGCTCACGTGAGTTAGCGCATTGGAACCATACGAAAGGCTGTTTATCCAAAACTACTGGCGTGTTGGTTTGTGCGGGCCTGGCAGCCTCGAGAGGGGTTGGGCTATCCATGCTTAATGAGTTCGGGGGCTCTGCTCGATCCCTCTAAGATCATAGGATGTCACATAGAATAATTAGTTCTGAACGTAAAGTCCAGTTACGTCGCTGTAATGCTCACGATATACTTGTCCTATAAGCGTTCCATTATCATGTTGTACCTACTGACCACCTAAGTGGCATCTCCGGCGCCCCAAGTAGCGAGACGTCGGGACTGCAAGACTTGGTGGAAACATCAAATCTAAGGAGGTCGTATCCCACCGAACTTTAGATCAGACGGTCGCTGAGAGCCGTGCCCTGGTATATATACCTTAAAAATACGATCGCAGGATCGTAGGTTGGATACTTAGAACACCGTTGGTTGTTGCCGGACATAGCAGCTTACGGTGGCCACAGCAAAACCGTTGGCCGAGAATTTAGAGTGAGGTCCAAATCAACATGCACCAATGTTATTATCGTGTACATGAATAAATGGTTGGCAGTAGGGCCGGAAGGTGGACTTTCTCAATCTTGGAAGGGGACAGCCCTGGGACCAACAGGTATATCCGTAGCAATAGGTATTGAGTTACATATGAAAAACTCGAGTACCAGTAAATAATCCACCCAAGCGGTTAGAACGTAGCTTAGGTAGCCTTGTCCGGTGGCAAGGCGCCTGTTGGTATAGATCCAAGACGGGTCGTCGTCCCGCTCGGCTAGGAATAGCCTCATTGCGCCCGCCGTTCACGCAAACCTTTGAAAGTACTTTACAGTTAGGCTCGGAGTGGGTGGGTTACCGGACGGTAGGGGGCTGTTGAACGGTGAATGAACTGCCTATCTGCCACTGCGACCCGGCTAGTCAATGGCAACATAGTAGAGAACGGCGGCCACCTCTCTCACCGTGCTACGGCGATTATATCTATGTGCATTCCTGCCAGCCATGAGTATTACAATAACACGATAAGTGTACCTTTACTAGGGCAACCGCGGGGGGGTCAGGACACAAATACGTAGGCGTCAAGCAAATTCCGTGGAGGGTGTACCGAGCAGTGATATCGGGGGGTTCGAAAGCAAAGTGGGTGATTAACATAGCAGAATATAGACATTGGACTCATTGGAGAGGAGTGCTGTAGGTAGTTGACGCTAATTTAGACAGAGCTATTAGATGATCCGAAGGATGGATTAGGCTGGGTCGAGTAGTCTTAGCCGTTAGACAGCCCAAATTGACCACCCACGCTACGCAGTCCTAGCGCTGCTCAGTCTAGGTTATATGCCCCTACGTGTTACGTGAAATAACCGCCTGCTCCCGGGTCGTACAGAGCAACGGACCAAGATGGACAATTCGGGCACCCTTACTCGGTTACGCGCAGCCTAGACCCCGCCTTTAGCGGCGTGCCTATCCCAGTGCACTATAGCTCCTCAACTCGCCTTAGATCCATCACCGAAATTACGTATCAATATTCCAGTTCCATAATATTGGAGCCTTTAAAAGAAAGGGCAATGTACTCTTTGACACACGAGACCCGAGCTTCAGATGGAGGAGTCCATCCGACGTGATACGCGTTGTAGCCATGAAACAAACAATCGATCGGTTCACCTTCGTGTGCTCGACGACACTAAACCGCCGGGACTCTAGGAGAATGCCTACCGCCTATTTTTCCACTTTGGTTTTAACTGTCTGACCGATCTGCTCTATACACGTAGCCAGTGCACGCTATAAGCGATCGCGAGTCATGGAAGGATAGTCTGCGACCACCGTGATTAGTACGACGTCAGAGCTTACGCTCTTTACAGTGTCTCATGTGAACAAAGTGCAGCGACCCCTAGGCATCCCAGATAGTGTTTTTACCATGTTACGGTTTGGGTCAGAATGTGGACATCTGGGTGTGATTCACACGACCCGTGGCGAGTACACCAGTGCGATCTTTGGGTCCCTCGGATAATTGCCGAGTGGCGGTCGCCATTAAACACACTCATGGTTCTTCACGTACGGGGCTGAATCCTTCTAGGTCTTCTGCAGTAATGATTGCGCTTACCAGGCGGTATGCGCTGGGGTGTCGTGTCCCGGGAGACTTAGCGTGCGAAGTACAAACACCGTCTCAAACCTGAGTTACCTTCGACCGTTTAACATTGTGTATCCACAACATTTCTCACACCACGATTTGGCCATCCTGTGGGACGCCGGGTCATGGCTGAGTGCATCCGCGTCTTTTCGACTAACTAGCGGAATTATTGACAGGAACGCTGGACCAGCTGGTATTAATCAGTCCCAGGCCGGAGAATATACAGCACCAGCACAGGGTATCTCCAAGCCAGCTAAAGGAAAGTCGGGGTACAGACGGCCAACTGAAAGTGCAGAGTCGTATAAAAGACTTACTAGTCGTCACCGTTACCTCACCACTAGAACACTGGGCGGCTGCATGGTAATCCCTGCCATAGAGCTAAGTATGGCTCGGGCCGTGGGGCCTGTGATGTATATAGTATCGACTCTTCTGACTCAAAGATAGCATTCCGTGAGGCACGGCCTTAAGCGAGTGAACTTCGGCTCTAGGTACAGGCGAGAACACTTACGAACGCCGAAAGACGGATCTTCCACATGGGTTGAGGGGAGAGCATCATGTGGATATCGATTTGCAGCGGGTCTCTCGATGTTGCCCCATCATCTTCTAATATATTATGTACTAGTCTTCCGATTTCATAGATTCTTCACAACTTGTGTATTCCGCATCCAGTCCGTAACATAATCTTTCTTTGGCGGCCTGACATGACAACGGGTTTAGTGTGCCCCCTGAATCGTAGATTCGAACGTGTGAGGGAATGCTCTAAAGCATCCGACCGTTTTGGAGGACGGCATGTCCTAAGATTCCCCTCATTATTTTTGTTAATCACAACCCTATGCCGGCTCAGAAGCCTTGCTCAGACAATTGGGCTCCAACGAGCGACTACACTTCTTGTCGACCCGATAGTGCCTAATCTACGGATGCCGCTCTCCTACGTAAACTCGGGGATTATCAATGTTGCTATCTACGACAGTTTCGTACCAGCGGCAATAAGGTTTAAGAGCGATCTGTATAAAAACTACGCCTCGCTACAGTAGGCAACTGTCATAAACGGTGAATGCTCCCCCTCTTCTAGAATCTTTCTTGCCCCTCGCGTGTGTCCCGGAAAACGCGCTGTAATTGTGAGAATCACAAAGAGACGCCACCCTGGGCCCAATGTGCTATTAAGGATAGAGGAACGCACCATTGACCAAATTCAGTAGGTGGCTTCGTCTTCGCTGTTAGGGGTGGTATTGATTCTGGTCCAAGTTTTTCCCCGGCATCACTCCATTGGATGCCCTTGCGAAGGTGGGCCATAGCTGGCAGAGGTTAAACGCTTCGATGCCTTGGTACCGCAGATTAGTAACACGCTTTGCCTGGTTCCGTGTGCAGATAGAATCAGAGTCACATCCGTTCCTTCTGGGTACTGAGGTCATTGCCAAAACCATGCTAAAGAACAAAAGAGTGGTGGATGATATTCTTCCGTTCGGTAGCGGCCGAGCTTGGATAGTGTCGTATGAAAGAGCTGTGTTCGCGGTCGGCATGAGGGTGGGCTTTTAACACCTCCGCGTCATTCCAGCCACCATCGATGACCTCGGTGATGCGAACTTGCACACCGGATCGTTACAGAAATCGGGAACCTAGTAAGTCGAGCCCTATACCACTTCCCCTTTACCCAGCGCCGTAGAGAAAAGGTATCGCGGGAAAGCGACCCCCAATAGAGTGCGTGGGCATAGGATCTAGTCTCATGATCCACTTGCACCGCGTAGCGAATGCTGATCAAGTGCTACTGAAATGCTTGCGTGAAGGCTGCACACGGCAGGCGTAAAGGACCCCCGCATTGGGATAATATCGAAGAGATGCTTGGAAGGACCGATCCGCACGCCCGAAATAGGTGTCGCGCATAAGCCCCTTCATTGGTTGTTGTTTAGCATTTTCCAGAAAAGGTTACCGCCCCCACCGAAAAACCCAGTTCCACGTTGCTATATAGTGATATCGCGCCTATTGGCCCAACGCATTACCTTGGATCTCTGGCCCAGGGTAGTAGAGATACCGCGAAGACATCGTTCGACTAGATACAAGTCGTGGCTGTAACGTCTCGTATCCCCTATAACTTTACGTGCATACCTTACGTTTGTACGCTGCCTGTTCGAGCATAGTTCGGTTGCTTACTAAGGTGTGGCGGTACGGAGTTGCGTTATGATTTCCAATGACGTTCTCCTATCATGAACATGAGCCATCCTACCTCCGTGTTTAATAAGTAATTCACAGAAGGTTTCTAAAGAAATTGTAGAAACAATAAATCCGATACCAATTGGAGAATCTAAATTATAAACTATACGTTTCGGTGAACTGCACGTGACGGGTTCGACCGTTACAACACATATCACGGCACGACACGGCCTGATGTGCAATCAAGAACCTTGCAAGGAAAAAGAGTTGACGGAACTCTAATGTGCCGCGCGTACTCTTGATGGCACTCAGAGCCTTCTCTTCTGGTCAAAAAAACGCGACAGCCTCCGGCCCCATAAAAATCGTCCTGCTTGGACTATGTATATGCGGGTCTAGGCACGAATCCTTGGGCCGCGAGGGGGATCCTTTATACCAAGTGGCCTACTCTGGTCCGTACCCCTACCGCTCGACAGCGTGTTGTCAATGCCACGTACATATCCTGCGGAGAGCGGTGACCGTCCGTCCTTCCGAAACCCGCGACGCTGGGCCGCTATTGCCCGTACTCGATGCATCTGGGAGCCGAACACTCCTCTGTCCAGGTGCTTCCGCCGTGAGTTCGCCTACATTTCCGTACTACATAAGGAAGATCCGGCTGAGTTTGCAGTGTACCGTGTGCAATCCTCAGGATCATGAGCGCTACAGTCGCCTGTACAAGTAGGTCTGTCTAGCTCTCCTCCATCCCCTATTTTTAGGTACTAGCGCTCGTGACTAATGCACGAGGGCTGACGGCCGGCCAGGAACTAGATTTTGAGCTAGTTCCCCTTTCTAAGTGAGCTGGTACCAGTCGTTGGGCCTCGAGAGAGCAATGATTAGAATTCAGGACCAGATGACGACAAAGGCAATCTTTTAGATGCTGATACAGTTATTGAACGCACCAGTTAACGAAGCACTGTAGTTGGGTCCTAGTTTAGCAGACGCCAGGGGTCCGTCGTTCACCTCGTTCTGCAGTGTTCACCTCTGCTTATCGGATGAGAGATTTAGCCGGGGCTGGCAGGATGTTGTCACGTATCATCTTGACCGCAATCTAGTCCTTATGACATACGAGACCCTGCCGTTTCACTTTGGACGAAGAAACCTTACATAAACGAAGTCACGCCGTACAGAATATTATAAGTGGTAACACGAGCCATGTACCCTACCGCCTGCCATTCACTCGCAGTGGACTCATTTCAGGTCGTTGGAATATCGCGATCCTCGCCATAAGCCAAGAGCTTGCTCATTCTGCCGAGTGAGTCGAATCAAAGGCCACGCCCACGTGAAGTTTAAGATAAAAGCGATCCTGCTGATGTCCTCCATAATGGGCTAGGACTTACAGAGTGGAAAGGCTGGAGTGGAACACTCTCCGCAGGCTTACCCAACTAGCGCTTCGGGGTTATAGACACACGAATCGCATGCACGAACCCCTCCGTGCGTAACGTCTTACAACGAGCACGTTCTCTTGCTAGGCCTCCAGCTTATCCCGCGGAATCTGTGTACATAAGGGAGCATGGGTGGTCCCACAGCGATCTTAGTAAGGATAAATGACTTTATTTGCCATGACCTTATGTGAGCTATTACCCCCTAGTTTCTTGTAAATAAATGCTACCTAAGTATTAAAAATAATGCGCATCATACTCAAGCTGTAGCTGGTGCCGAGGTCCCAGTCTAAGCAATTCTATCGCCCAGGGATCAATCCCTCTACGTTCACGCGTTAAGGTCGGGGTTGTTGAAGCGTCGGGATTGAAAAGAAGGGTCAAGGGTAATATTCGACCCGCACTCCGGGCCATAGTGGCAGTACATGCATCTTGCCCCCGACTAAAGCGTACACTGGAGGAGAGACTATAAGGACTTATACTTGAGGGTGGAGAGAGTGTAGGGGGTAATGATTTCCAATATGGTCAACCTGTGACACCACGTCATTCCCATGAATTTACATAAATACGTTAGTCATACCGATCGCCTTCCGGATCAGCAGCAACTAGGGACTATAGACCTACGCGCCTACTAGGGCTATACTTATATCTTGGTGCGTAGATTTAGTTTGGGCAGACCTGCGCCCTCCCGAGGCCGTGTTTGGTCGTACGACACATCTTTCGCGAGAGACTTATATGGCTAGCCTCGGTTTTCAGAGACTCGGGGAACCGGCGGTTCTTCATAGGTTCGCGAATAAGGAGCCGCTAAATACGACCCTAAAAGACGCTGGAATTTAATAAGTATCCCAAAGCCTAGTATTGCGCTTCTAGAATATCGTGAATACAGACTACTCCGGGTCTATCCAGAATCACTAAGGAGCCGCGTTGCAGAGTACGGTGCAGACCCCCGGCGTTCCCGGATGGCACCTTACGCCTCAGCGCGGTTAAGACCGCGCGAGGCCCGCACGCATCAGAGCCGTGTATCACATTCATCCTGCCGTGTCCCCCCCATCATGGGTGTTATATCGCACCTTGGCCTAGGCCGTGCTTCATCGAAAAGGGAAGGCCAAAAAATCCAATACTTCTATTTTTGTGTCTCAATGGCGTGAATCATTCCGAAATCTAATACTTGTATAGTCAAGCAGCCTCCGGTGTTAGCCCTGTATTATATCCCGACACCCCGAGAGCCCTGACAAACCAATTTTAAGCAAAGGGACAGGCGAGGACCTCCAACGACTATGACGGTAGCTTGATGCTCCGGTTTGGGCACAATACATCCTAAACTCGGTGGATCGAACAAATCGCCAGGGAGCACGTGCGCCAACAGGTATCCCATAGCTTTGCAACAGACATCGAGGCGCAAAGTGCTGATCTTTCTCTCCAACGTGTCACGGAAGAGAACCCAGGCGTTTACCGAGAGTTGACTTGTGACCTCGGATAAACCGTATCGGTGTTCCGCTGTGTTAGGATCCACAGCCACTACATTGCGCAAGGCAAGCGCGTCCGATACCGTACCCCAGCATGGGTGCGAGCATTTTACGATAGGCTAGCGGTTAGATCACTTCTAATGAGTTGAGAATTACGTATGTGATGTAGATCCGGACGCGACCCGAGATCTTAGCACTTCCATTATTCGCAACCATATCCTCCGAATATGAGAAAGGTCATGGGATCCTATGGTGCTCGGGATTTGACGCTATCGGGTAATCTCCTATAGCCGGCCATTAATCTAAGTGTGCGGTAGTCTTCTCCTACGCAAATTGAACGCCGTTTGTTGGTATCAGTGTTTAGCTGGAATTCTATAACTGTCGTAGTCGCCCGGTCTCCGCGAGCCTGGCACTCGCCGAGGTTGCCATTACCCTGCACTTTTGGCTACCGTTATGTCTTCGGACTGTTATGGTGGATTAAACAAAGGGGGGCTCCGCCTCAAGAGTCCCACAGCATTGTAATGACGACTTGTACGTCTGGAGTCACCCCGATTTCATGCCATATAACCGCGCGCAACTAGGATAGCAGAGTAAGCTTGATACTAGTGGAATATGAAGCAAGGTACTAGCTGCAAATGGTGGCTTCATGCCTCTACGTCGGGCCCATGGCGAAAGGCTCCCTTACAGGTTCGGGGGAATTGGGTATAACTCACTGCGTGAGAAATAGTCGGTATCTTATTGAAGCCTACCGCCTTTACGGGGTACACGATAATAGCCCAAGCGGGCGATCGAGCGGGTAACGTCGAGCGAACCATTCTGAATTATATGAGGGGGAGCGGTTTATCATGTCAATAACATGGGTGGATGCGGGCCCATCGGATAACCACGATCAGTATTTAGTTAGGCTGCGAACCCTACGGAATAGTACATGCTTTCTTATGAATCGGGCCGGTTCTACCGGAACTTTGTGAGCGAATCTTGAGGTCACCGTAGGGGGGGCCTACTTCGTTCCCCTATGAATGTCCTTCAGCATCGACTCACGGCAGGCAAGACGCTCGAATAAACGACGTGTCAGCAAATGGACGATGCCAAGAGATTGCCTTGTAACTTACAGATCGGGGTGTGAACTGTTCGGGATCTAGACCCGTCATGACTAACCGTTCCACTTGGGACAGCCCAAAAGTGACTAAGATTCCCAACGGAGGCCTTGCTTGAGATCGGCCGTTCCAAAAGGAGCTAGAACTTCTTCCTCTGCCGGAACGGCCTAATTCCTAGTTCTCTATCGGCAACTCTATATGTCGGGAACCTTAGGCATGGAAGAATTAGTGCTCGGTATAATACCAAGAATCCGGTGGCATATGGATGATAGTACTTGTTTCGGTGTGGACGAGACTACACCAAGTCGAGGCACGCGTATACTTAACGGCATATCCACGATAGAGGCCGCTTCCGGGTTGACCATAAACTTATTACCTCTTCAGTCAACCCCATGGTAGCGGGCACGCTCTTGACATACGTTTACCTAATCCGAAGTAGTCTCTCGTGTCAGTGTGACACTCGGAAACGTTAGCGCTACGTAACCTCGCGACTCAGTGTATACTTTAGCTATACGAGAGGACCATCTCAGATTGGTGAGCTGCAACTTAAAAGTGGTTCGCTCCTAATTATATGAGGACGTCCGGAGACCCTCGCAGATAACAGCACGTCATCCGTGCATCGCAATGAGAGCTTCTTCCCCAGGTATTCACAGTGTTGAATGGAAGCAATGGTGGCCTGACGCCACCGGCGTCGGTCTCTTATGCAGAGGACACGATTGATCCAGTTATCCTCGAGCTGTTCTCTAAAAACTGGAGTGCTTTGATCGATGGGTATGGCGTGAGGCTCTCGTCCCTTCCGCCCTTATTTTTGTACATCTATGAGCACAGTTCTCTACAGTCAGCCGTACCCACTCGGTGGCGGGTATTCTCGAGTATAGTCTTGCGCATTTCTTCACATTAAAGTCTACCGTCAGGGTACACTAACAGTACTTGTGAAACTAAGAGTCGCTAGCTTTATTATCGTTTGTGTACGGAGAACGCCGAGAAATCGAGCAGTTGACTAATTTTACGTGGCTCGACTACCGGGCAAGTGGTCATCCTGGTCTCATGTCAGTGTCGGGGCTCCGCCTTGCGCCTTGCTACGAGGGAACTCTAACGGTGTTGGTCTCATCTATCGTGTGAGGTTAGTTTTCATGCCACATTGGACGTGCTAGTCTATAGAGCGAGTGTTAGCTCGTTCAAAAGACACCCCGAGAACAGGAAAAAAACGAAATCTCAGTATAACGTGTCAGATGTGTCTACATGTAATCCCTCGCGCAGCGTGTAAATTAGAACATATCTCTCCGAGACCTGACTGTCCCACGGTGTTAACGACCGGAGAGTACTCGTCTATTTCATTGATAATACAGTCGGTGGGAAGTGGCCTACATTGGTTGGACGGGTGCCACAGCGTTTGCACCTTCCCAGTGCGGTGAAAAATACGTGCGCCTAGGATGTCACTCGCTCCAGATCAATTCCATAGATTAAAACACTTTAATCTCAGGGGGGCCTTGGGAGCTACGGTGTCATGGAAGAAGCGTGTTTCCCTGCCAATCCGAATTTGTAACAGTTGCCACATTCTGCCTGGTGTCCCCACGGCGATTAGAGTGTGAGCGTTGCCTGCACGAAGCTTGTAAGTATGCCTATCATCCTGAAAATTTATTGGACCCTTCTGCTGTTCCGCTAAAAGTATGATGGTGGTCCCCACTTAAGGTGGGGTAGGCCGTTGAGGGGGTTGAACGTCATCGAGTAGGTGGGGCACTGAGAGTTGAGATGCGCGGGTGCGGTTGATTCTGCGTTGCTAGACCGGACCGCGCAGCTAGGCTCTGCCTCACTCAATACAAGTAGGATTTATTCCCGCAAGTCACCTAGGATAATTTAATCGCCGACTGGAAATGCGTCGCGATCTCAGCCTCTCGCCGGGTAACAGCTCCTCATATGTCGAGAGAAGGGTACCGGAATAACGTTTAAGCTGAGAGGGGATGGCCTGACCCTAAGCTGCAACAGAGTGCTGATTAGCGCAGGATAGCGCGCGCGACCTTATATCGCAGTGCCCTCACCGACTAAGTTCCGGCGGTAGGCCATCATTATGGCCGAGGGGATGGCTCGTGGCCAGTGCCAAGGGGCCATCCGACTAGGACGCATCACACTCGGCGATAACGCCTCTCGTCCAGGAGTCCCTGGATCCATCGTTATAGCTGCTTTGCTGATGTATTTAGCGACGTCTCTTGTCTCGCTAAGTTTCGACTATCCCAGTGCTGTGGAATAACTCTACGCTTGTTTCATTCCATCCATCCCTATCTCCGAGCTTCATTTTTCACAATTTGGTTATTCCCAGGACTTGTTTCCCCACCGCTTACTTCCTCCAGACCTGGCGGCTGTATCTTTGTACGGTATAAGATGCGTCAATTGCGCGCCAAGATTTTGTCCCAGGGACATTCGGGAACACTCCGCCTAAGAACAAGGCAATTTCTCGATCCGTTAGACGGCGTTAATGTGATTGATATCGGATGTACATCGCGGACGCTTACCGGCATTAGTTGTCTAATATTTCTATGCCGCGTCGGAAACCGGGGGCTTCTCATTCCATTATACGTTGGAACCAGATTAGTCCTGAAGCACAATGGGAATTACCTAGCTGCATGCACTACTCATGCAAGCCACATTGACCATGCGTTGATCTCCACTGCAGCAAGAAGAACCCACCTTCAAGGCATTGCCGACACCGTAGGAGACCGCCGAGTGATTAGGCGTAAGTGGTGTCGTACTATCAAAGGTAGGAAGCTTGGCCTCTAAAACTGCCAGTCATAACCATGGTCCCCGCGTAAACTATCGTTAATCCTCTCGTTTATCGGCGGGCTGTGAAGTTGTATTGTATGTGCGTGCTGCCAGCTAGCAACCATGTCGATGATACATTATCGCCTGAAATCAGCCCAGTCCAATAGTTACGTACAATTGTTAACGCGTTTGCACCCGCCCCGCTTGATGCCCGGTGTTCGGATCAGCTACGTTCAGACTAACCGATCGTTAGGCGCAGTATAGGTAGACCGAATCCTCAATAATTGACGAGCTCTGCTTTCTTACGACGTGGCCCCACGGCTGACACATACAATTAGCGCACGATATGACCCTCGCAGGTACACCATACGCTTTCTGTAGCCCTCCTCTCCTCGATGAGTCAGGTCGCGGGTGAGATTCTAGGTAAAACGCACCATATTTCGAGGCTGAATATGCGGCTACGAGTTAGGAACTTTTAGTCAGCTAGTCGCGGTAATTCGAGGTCTGATATTAGGCTACTAGGTCTCCAATCTAGATGCCAAATCGAATTATCAGCAATCGCCCAGTAGGTTTCGCAGGACGTAATACATTGAAGAGGAGCGCGGCAATCCAGTTTATGTCTAGTCACACCCTAACTTACCTCGCATACCCTGAAGGTCGTAGCTTTGGTATTACGGGTAGAAAAAAATCATATCATCACAACTCTGTTGCCCCTTTAGCGCCATGACGTAATGCTAAGTAATTCTATACTGGTGACGCATCCATTTTAGACGAAGGCCGTGCTCGATTTTAATAGCCAACTGTATGTCACCCAAAAGGTCATGGCTTTTTGTCCGCTACACAAAACCTATCCGCACCCGTCCATGCTGCTAGAGTACTACCAGGCCTCAGTACAAGGTCGTCCTTATCGAAAGCCCTCAGTCCCTTTGTGAGTCTTATACCGTTAGCTGCACTTGAATTGGAGTCTTTGTGCTGCCGCAAGGGCGTGCAGGAAAAGTGATCTGTTAACCTATAGGAGTAGGTCATAGCGGGATATTTCGTACTTCGGCTGCAAGCTATTCGAACCGATTCCTGGGACACTATACCAACGGCATGGAACGTCGTTTAATAGAGATAAGCATCTACAATCGGCTAATTCCACTTCCTCATGTTCTCTGGAACGCCAAGGAAATCTAAGACACATTGTTATATATTCACCTAGAACCACTAGGTCAACGACAGATAGCTCGATTGGGAGGTTCCCGAAGAGGCATAGTGCCCGGCAGTGAAGCATAAGTCCTCGTTTGCGCTCCTCCAATGCTCTTCCAAAAAGACTAGCTTTCGCCGAGTGCGGGCGGGTGAACTCAGGTGCCATGCAAGGAAAAACAGAACACACCAGAGGCAGCTAGTAGGCCATTCGTGGATTCTTCAGGTGATTTCAGAGGGCCTATGTTGTTTGGAATCCCTTGATGAATTGCCAAGACGCAAGGCACTAATCATATTATAAGCCGGTGCGGGGATATCGGGAGATAAGGAGTTCCAGCACTACAAAATCTTTAGCCCATTGGACAGCGACTTTCCCTGACGCTCAATACCCTTAGCGCGAAGTTGCCGTCGTACGTCGAACGAGACATCGGTTCTCGCGGCCCTTTACACGAAACGCCGGTCTAATTGGACACAATGTAGATGGACTGGCAAGACGGCACGGCCGCCGGTTCGACCGCCGATTGGTATCTTAGCGCGAGTGGCGAAAGCCCGATTCAGACCGCACGGCGCGGGACGCCAACCACTCTTAATGAACCACATTGGGACGCCCGAACGGTACCTCGTAGGGAGAGGAAGATGTTTTACCGTGGGTATTCCGAGACGTGCCTTTGTCTCCCTGTAGTGTGGCCCCGGACGACCGAATGCACCTATTGATCTGCGGACTCATCTTCTACCTCGAATGGTTAAAGGACGGTATCGGCACGTGGGAGTTGTTGAATTCACGAATTCGAGCGGAATTCTCTTTCGCTTGTAAAATAGTCGGTACAGAGTAGCTGACATAAGTTCCAAGAGCGAAACTCAGCAACCGAAGTGACGCATCAATTAAGGAGCAATGTTAGCTCGCGGGTCGGAGGCAAGCCCTGTAAGACATGATGAAACTTTTGACAGCCCGGATGTACCGGGCACTAGTACCTTGGGGCGCGCATGTAATTGACTGATCCAATGTTCCATCCACCCTGCTAGCATGCCTCGCTTCACGCCCATGCACTGGTGTTTTAATTGGTCGAGTACTGAATGTCCCCCGGTGTTGAAAATGGTCTCAATGATAATCTCCGTCACAGGTCAATTCCTAGGTATCTTGCTGACAGTTTCCGCCCAACATGCGGAGCAAGTATGCGGTCCGAGGCCGTAAGGGACACTCGTTATTTCATGGCAAAAAAGCCAATTCGTCGAGGCGAATCTAAAGGACTTCATATCTCTAATATAACGTCTCGTGTTCGATGAGACTTGCTCCGAGCTAAGGGTAGATCATCCTTTTTTCATCCTATTGGCTCCCCCCTTTGGTGTGCGTCGGGAGAAGAGCCCTACCATAGAGTATTTAGATACGGGGTTAGGTCCTTAGTGAGCACACCAACTTGGCGACCAAGAGCCGGGGCTCGCTCCGCTACACATTTCGCTAGTTCTAGGCACACTATTTACGGATTAGTTTGATCTACACCTCCGGCAACTTAGATAGACAGTACGGCGGCTTGTAGCCTTTTGGAATGCGGCCTAAAAAATTCTAGACACAGTCTCGTCGATGTAGTGAAGCACGATCTTGTGGTGAGGAAGATAACGAAACTTTAGGAAGTCCGTGTGACGGTGCACTACAACATTGACAGGATAATACTACTCAACGGCCTTGCGGAATGTGGAGTTTGCTCGCATACTGTATTAACTCGGAAGTTATGCTAGTGATTGGCAGACCGGAGCTCAAGGCCATGCTTTTATCGATTCCATCCGTTAGACTCTGGACGGAAAGTACCAAGGGCTTCTATTCTTGCACCTTGTTACTAGCTCCAGGTGCACTGAGGCGCAACGGGCCGTGTGCCTTCCTTAGGGAAAAAGCATTACCACTCGGGGCAAGGATTGCATTCAAAAGCTTATCTATGTGTTAGGCGACCGCATTCAGATGTTAAACGGGGCGTAGATTGGTTAGGTACATTGTCCCCTGCTGATAGGTGTGAGGTATGTCCGCGGAATCTTATAAAAACCCATCTCCCCTGCTACCAATCCCTACCACGTTACAGTGGACTCTCAGCCTTATCGCACTACATTCAATTGCCCACTTTATCCTTGGTTTCGGGGGCGTTGAGATTCTAACAGTGCAGGTGGTTTAGACCGAGTAGAGATAACTGTGGGCGCAGACAATCGAGGCATATCCCCTGGTCAGAAACTGGAACGGTCAAAAAGTTGTTGTTCAATTGAATAACACGGTCAACCGCGATGAGAGTGCTGGCCTTATCCCATGACTCCGCTAGATACCGATGTTACATATCTTCAACCATTCTGGAGCGGTAATGGCAATCTGAGTTGATTGGTTCGAGCAACCTGCTATTTGTTCCCCAACATGATAATGTCACCGGTTTCTAGAGTCGCGTTATACTCCTGTAGCGTTGCCATGCTCTTTCTGCGACCGCTTAGAAATGCTAGTGAAAAGAAACCGGCGGCAGTTCGCCACTTAACTCACTCATGTAAGTAGATTTAAGGTAAAGGAAGAGTTGAGCCTCGCGGTCGAGTGCTCTATCTGGTGCCAAGCGCCCGTGAAACGCTCAAGGATGCGGAATGTGCACTATCAAGGGTTTTGGACGTATGAGGATTAGATAAGTTCGTAGGTGAGGTCCGATAACCTCGGGCGCGAAACGTTGCGCAGTTAAGCAAATCGAATCGCCACGGTGCACATCATCTCGTCGATAGCGTGACGTGGGGGGGCTTCGGTAACAGAGTGAAAGACCGTTGTGGTGAAAGTGTCATAAAGCGCCACGCAAAAATCGGAAATGAAACCATTGGGCTTCCGTACAGATAGATTTTCCGCTAATAAACCCACTTGGCGCGATTGGATAAGCGCGTTCACTGTTGGCCCACCAGCACTATCTGCTAGGTATGAACGTTTTGGGCATCTGAGTTGGCAACGTCAATTATCAGCTTTCGGTGGCGCAGACCTTTGCGGCATGTATGATCCAAAGTACCACCCCAATTCAACCAGCAGTCACCCAAATGGGATGGCGCTGCCCGTCGAAAGCCTGGCTGTGGCTACGAACAATTATAGTCACAGCCATCTGAACTGCGCACTAAACTCCTCGCTCAGCCTGACTTGTATAGATTCTGGTCTAATAAACTTAGAGCCGGTAGAACACTTGGAAAGCGTCTTATAGTGATCGGCAGGGCGATCTAGGACTGTTCTCTCCAAGCGCGCGAACAATCCAGCCTCACAGAAGGCACGCGGATCGCTCCTGTACGGTGAGTTAACTTGGGTTCGTACCCAAGCTTTGGGGCGCACTGCATCATGAAGGCGCGATGCTCTCATAGCACCAAGTGGCGGCTCAGCAGAACTGGAACTGTCTGAGGAGAAGGTCGAATCTCACCCAACAGCATGCAGAGTCCAATTTGTTGTGCAAGATAAAGGAGTGCCGCCCAAGACCGGTACTACTGCAGAGTCGGCAATCTGTGAGAACGGTCTCGACTGCAAAAGGGTATGCTTCTCGGACGTGAACGCTCCCGAGCATTTTTGAAAGTTGTTAAGCGACAAATGGCCGTTCCGGGGACATACATGATCGAGTACGCACGGCGAGTTTCCCAAGAGATGAAGAGCTAGAAGTAGTTGACAGCTTCCCGGGCATGCTCGTCTTCTTTCGTACTTGTGTCCCGTGCCATGTGCGATGGCACTAATAGCAGTTATACTGGTGCACCGCTCATACAAATATTTCTTTAATTTGTCTAACTTGTTCGGACCAGTACACCTCTTCGGTGAGGTCCGGCGCTAGTGTATTTCACCCATACGAAATCCCGTATCGCTCGTCTAGGTTCTGCTAAGGTATCAGCACTATCTGTATATTCCATAAACGTCAGTGAGTGGCATTGTTATTTTAGAAAACAGCTCTGCACATACATGATAACCGGCTCCTTGCGGTACATAGTATAAAAGAACACCGGGTTGAAAGGGGTGCGCCAGGCTTTTATCGAGCCAGAAAAGTTGGCGCGAACTCAGCTGCCGCGGTGGTACCCCACGGCCGGCATGAGCTAATCGATCAGTGACCCACTAGGAGAAAGGTTACTGGTACCTCATCACGATTAGCCGTACTGTTAGAGAACGGGATTCCCCGTGCGGGTTAACGGCACGGTAAGTAGCTATGGTGCTTTGGCGTCCTTGTAATCATTCATAACTCGTGTTCGTCTGAGGTTTGACGTAGAACGAAAAGTCTGAATACCCAAGGGCCTCACGGGGATGTAAAATTATCTGACGACCGCAAACTGCCTTTCCATCATAACCCTGCCAGCATGGACTATTCATCGGGAGATCCTCTAGCCGCGAGTATAGGCACCTTATCGGGGGTTGAGTCGCCAGGCTGTCGGGTGCATCATCTACAGCACCGACGATGAAGAGTATGCTAGAAATGGGATTTAAGATTACTTGCCAAGACCTAGCGGTTGCACAAATCTGACTTATATAGAATCCCTCAAGCGAAAAGTTGGGGTGTCTGGGACCGTACAATTTACGCCGGGCATTACTCACTCAGCTAGCGGTATGTTTGTGAGGAACAATACCACTGAGAACGATCCTCCTCAGTAATCTTCCAATCTATATGAGCATGGAATGAAAATTGTACAGAGAAGCAAGTATCACTGAAGGATTGCTTTGTAAAACCAGTTAATAAAAGTCGTTAATTATACTGCAGAGTATCTGTGCCCGCTACACAAAGCATTGTGCTAGCCATGATGACAGCTGCGAGTGGCTCAGCACCAGACACCAGTCCTCATTTTTCCTACCGTGATCGGAGAGCCGTCTCTTAAAATGAGGGTTTCACACCAACTAATGCGCAAGCTGTGGCTTGCCCGAGAGATCCAGACTTTCTTACGGTTTAAGAGAGTTATAGGACCAGACTCTGCATTGCTCGAACACGTTATTACCGAGTGACGCGAGGGTCGATGGTAATCTATGCTGGCGTGTTTGAACGAAACCAGGACATAGGCTAACGAGGTTACTCTATACCAGAACATTGTTGCTAGGATAGTCAGCGCTCAGTGCGTCGAGCGTCTTGAAGGCTAGGCGGGCACATCGACTGGGTCTTTCTACATGCATTGAGGGAGATTCTACCCTTTGCTGCGCGTCCAGGTTGTCTTGTGCGTGAACCCTATGACATGTACCGGTCCTTCTAACCACGGTGCCATCAACCAAGAAAGCAACCAGTAAACCTTTCTAGTCCATTACCCTGCTATACTTACTGGCTAATGGTATTTGTATACTGAGGTCCAGACAGCAGCTTCACAAATGTACAGAATGGTGCCGTGTTCTCGTTTGGAAGCGCTAGGAGGTCGAGATTGGGGTACTCTCAATGATTATTAATATGTAACGTGAGCACGTTCGCCTGTCCGTGAGTTGATAATACATGGCTTTGTACACGGGATTACACCCATAGGGCCAATTGTCGTGGTAATGCCCAACGCGTCTGATTGAGATCGCTACAGTCTAGGTTAAGAAACTATCGTAGTGTCAACGCCCATCCTACCTGACGGCCGCAGTCTCTACATACTTAGAGGTAACTGCTAGGTTGGTTTTACTTCGGTAGAAACTGGGTACCATAAACGGAGAAAGCACCCCCTCCTTACATAGCCTGGGCAAGTATGCTTGCACGCAGGCATTGACATAATCGATGCATAGTGTCATACCAAACATCCTTCTAGTATCAGATGTAGCTCGAATTAAAGGTCGGAATTACATAAAAGTGTCTGCAGAAAGTTGTCGTCCCCATCATAGTATGTTGCCCCGGGTTTCACGGGGGGATGAGGCGTGGATCAACTTGTCATCACTAAAGTATGGAACGGGTAGAAGATTGGCGCACTATCGCGCAGTTCATAGGAGGTCATAAGAGCTGGGCCTGGCAGCCAGGGTTCCGCACGATTACTGTTTTACGACCTCCACACTAGGGGCTTGTGACGTGCATCATCTCAGGCGAAGGTTCACTGTCGGGGCTATCAGTCAACGGTCAGGCTAGGAATTACGGAATGCACTTTCTAACGGACTAACTCCTCACAACACCGTATCAGTGTCGTCGGGAAGTTATAGAGTATTGTAAACACAACGAAACTCGGGGAGGACAGACGATCGGCGTCAATTCCGTTGAATGAACGGTGCGTACCCGGAACCATACGGCACACTATAGCGCTACTCATAACTGGCAGAATCTGCAACAACCTTGGACGTTCCTTCAAATTGCACGGAATTACGCTCTCAAAGAACAGTGCTGGCACGTTTTCCCAGATACTCAACCGTTCTGGTTTCAACGAGACATGAGAGTAGGCGAGGGAAATAGAAGTGTCCAGGAGTATTTATCGTTGCCGCGATGTCGGTGTCCACACCCTCAAGCACGATTCTGTTTAATAAATGGATGAAACGATACAAACCTGCTTGAAACACGCGTCAATTAGCTGTAAAAATAAAATGGGCGGAACGGTGGGGTCTACATTGGCCGATGGCGATTTCGACGATTTCGGCATTAAGAATACCCACATGTATATCAATTTCCAACTATAAGTAACTTCCCCCGTATATGATGCTTTGATCCCCGTCGAGCACAGGACGTCTCACAACGTAAATGCAATCTCCCCCTCGTTTTGCGTCTAGGCGACCCTTATTAGCCGGATCGTCTCCCGACTCCCTCTCTTCGCGTAGGAATGTCAATTGCCACGGTGAGTGACGACTCAACGTTTGTCCTTTGGTTCGGCGCGAAATTGATTCCTGCATCCAATTGCCTCCAGCTCTTGGCAATTTCATCCAGGCTGGTCCGGCTGAGCGATCAGACAGCAATCGCTACGACCGTATATCTGGGGGAAGAGCGGTGTTCGGTTCACTAAGCACTAATGACTGGGTTCTACGGAGCACGCTGGGTCACTACAAGAGTTGAGCTGCTTTACATAAAGCCGCACTATCTTAATAGAATGTAGACCAGTGACCTTGTCAAACGGCTCGAACATAGCTCAGACCTACCCGTCGTGTAGGCGACCTTATATCAATTAGACTCGGTGATCACCATCCAACACTCCTAGCACGTTGCCAGGAGTGGCTCCCGCACTAATGCGCCAGGAGAGCGAGCTGTCAGCTGAGAGCATCTCACATTCAATTACAATTCCTACAAAAAAATAGTTACGCGTCATGGATCATACCCCCTGACATTATGCTAGATGAGAGGGCTGTGTCCCCCCAGAACGGTTCATGGACATAGTAAGGGTTAGTAACTGCACAAGATCCGGCATGAGTTGGACAATGTAACTAAGCCGTGCAGAAAAATTCGAGAGCCCATGGCTGTCAGACGTGGCACCTTTGTAGCTTTGCCCTAAAGTCGTGTGTCAGTCTATCGGCTGTTGCGTTTCATCCGCTCGGCATGATAGGCCATTCTGTTCTAGCCTAAAAGTATAATGATGCATATGGGATTGGCAGCATGATACCATGCTCAAGCGGAATGCGAAGCGCTCAGATGTGTAAAAATTTATTGTAAATTGTCGACCGTCTAAGGTGGACCACTCGAATTGTTTGTGGTTACCTCGACGCGGCTCCAGATGGCTTTGTAACTCTAGCAGATTCAGACGTCGTCTTCGGTAGCGCGTCACGCGTTGGGTCTTTGAAGACCAGCCAAGATTGTACCGCGCTCCAAAACGAACAGGGCCATACCCGGTACCGGTTTCGACATGGGGCCGACAAGGGGCGCACTAGTTAGGCTGGGGCTGTAAGGGGCTAACCTTGTGCCGATACGATGGCGAAAGCCTGATTCAACAGTGAGCGTTCAACACCTAGGTTCGTTCGTACCCGTCGGGAGCACTTTTGACAGAGGGAGCGTTCTAGACCTCCCCTAATATAGGAGGGAAATAAAATCACCTCTCCTGGTTGAATTCACTCGTCGACTATCGTTGGGGCTCGCAGTCGCACGCTGCTTATGCACGTCCTCACGATTTGGTCTTTTTCGTAAAAAAAGTTTCTGAAAAATCGTTATCGCAAAGACC</a:t>
            </a:r>
            <a:endParaRPr lang="en-US" dirty="0"/>
          </a:p>
        </p:txBody>
      </p:sp>
    </p:spTree>
    <p:extLst>
      <p:ext uri="{BB962C8B-B14F-4D97-AF65-F5344CB8AC3E}">
        <p14:creationId xmlns:p14="http://schemas.microsoft.com/office/powerpoint/2010/main" val="133050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CF55-B6FC-DF45-B774-40C73483CC46}"/>
              </a:ext>
            </a:extLst>
          </p:cNvPr>
          <p:cNvSpPr>
            <a:spLocks noGrp="1"/>
          </p:cNvSpPr>
          <p:nvPr>
            <p:ph type="title"/>
          </p:nvPr>
        </p:nvSpPr>
        <p:spPr/>
        <p:txBody>
          <a:bodyPr/>
          <a:lstStyle/>
          <a:p>
            <a:r>
              <a:rPr lang="en-US" dirty="0"/>
              <a:t>What can we do with a genome?</a:t>
            </a:r>
          </a:p>
        </p:txBody>
      </p:sp>
    </p:spTree>
    <p:extLst>
      <p:ext uri="{BB962C8B-B14F-4D97-AF65-F5344CB8AC3E}">
        <p14:creationId xmlns:p14="http://schemas.microsoft.com/office/powerpoint/2010/main" val="264340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1: Antibiotic resistance</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309686" y="2055813"/>
            <a:ext cx="4986215" cy="4351338"/>
          </a:xfrm>
        </p:spPr>
        <p:txBody>
          <a:bodyPr>
            <a:normAutofit fontScale="85000" lnSpcReduction="20000"/>
          </a:bodyPr>
          <a:lstStyle/>
          <a:p>
            <a:r>
              <a:rPr lang="en-US" dirty="0"/>
              <a:t>A bacteria is causing antibiotic resistant infections </a:t>
            </a:r>
          </a:p>
          <a:p>
            <a:r>
              <a:rPr lang="en-US" dirty="0"/>
              <a:t>The method to understand if a specific infection is resistant involves cell culture with antibiotics to analyze growth</a:t>
            </a:r>
          </a:p>
          <a:p>
            <a:r>
              <a:rPr lang="en-US" dirty="0"/>
              <a:t>The problem with this method is that (1) It takes days to produce results and (2) Is too costly and labor intensive to be used in low income settings where the disease is more prevalent</a:t>
            </a:r>
          </a:p>
          <a:p>
            <a:r>
              <a:rPr lang="en-US" dirty="0"/>
              <a:t>Molecular markers can be used to elucidate whether an infection is resistant or not within hours</a:t>
            </a:r>
          </a:p>
        </p:txBody>
      </p:sp>
      <p:sp>
        <p:nvSpPr>
          <p:cNvPr id="4" name="Content Placeholder 2">
            <a:extLst>
              <a:ext uri="{FF2B5EF4-FFF2-40B4-BE49-F238E27FC236}">
                <a16:creationId xmlns:a16="http://schemas.microsoft.com/office/drawing/2014/main" id="{97DB8023-6CB9-3A49-8D67-CF8E673E9920}"/>
              </a:ext>
            </a:extLst>
          </p:cNvPr>
          <p:cNvSpPr txBox="1">
            <a:spLocks/>
          </p:cNvSpPr>
          <p:nvPr/>
        </p:nvSpPr>
        <p:spPr>
          <a:xfrm>
            <a:off x="6290407" y="2055813"/>
            <a:ext cx="55919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To use molecular markers, we need to understand what mutations caused antibiotic resistance.</a:t>
            </a:r>
          </a:p>
          <a:p>
            <a:r>
              <a:rPr lang="en-US" dirty="0">
                <a:solidFill>
                  <a:srgbClr val="FF0000"/>
                </a:solidFill>
              </a:rPr>
              <a:t>Dataset: Illumina reads, reference genome and antibiotic susceptibility data.</a:t>
            </a:r>
          </a:p>
        </p:txBody>
      </p:sp>
    </p:spTree>
    <p:extLst>
      <p:ext uri="{BB962C8B-B14F-4D97-AF65-F5344CB8AC3E}">
        <p14:creationId xmlns:p14="http://schemas.microsoft.com/office/powerpoint/2010/main" val="276841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1: Antibiotic resistance</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309686" y="2055813"/>
            <a:ext cx="4986215" cy="4351338"/>
          </a:xfrm>
        </p:spPr>
        <p:txBody>
          <a:bodyPr>
            <a:normAutofit fontScale="85000" lnSpcReduction="20000"/>
          </a:bodyPr>
          <a:lstStyle/>
          <a:p>
            <a:r>
              <a:rPr lang="en-US" dirty="0"/>
              <a:t>A bacteria is causing antibiotic resistant infections </a:t>
            </a:r>
          </a:p>
          <a:p>
            <a:r>
              <a:rPr lang="en-US" dirty="0"/>
              <a:t>The method to understand if a specific infection is resistant involves cell culture with antibiotics to analyze growth</a:t>
            </a:r>
          </a:p>
          <a:p>
            <a:r>
              <a:rPr lang="en-US" dirty="0"/>
              <a:t>The problem with this method is that (1) It takes days to produce results and (2) Is too costly and labor intensive to be used in low income settings where the disease is more prevalent</a:t>
            </a:r>
          </a:p>
          <a:p>
            <a:r>
              <a:rPr lang="en-US" dirty="0"/>
              <a:t>Molecular markers can be used to elucidate whether an infection is resistant or not within hours</a:t>
            </a:r>
          </a:p>
        </p:txBody>
      </p:sp>
    </p:spTree>
    <p:extLst>
      <p:ext uri="{BB962C8B-B14F-4D97-AF65-F5344CB8AC3E}">
        <p14:creationId xmlns:p14="http://schemas.microsoft.com/office/powerpoint/2010/main" val="130608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2: Human height</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398586" y="2032723"/>
            <a:ext cx="5591907" cy="4351338"/>
          </a:xfrm>
        </p:spPr>
        <p:txBody>
          <a:bodyPr>
            <a:normAutofit/>
          </a:bodyPr>
          <a:lstStyle/>
          <a:p>
            <a:r>
              <a:rPr lang="en-US" dirty="0"/>
              <a:t>Human height is a complex continuous trait</a:t>
            </a:r>
          </a:p>
          <a:p>
            <a:r>
              <a:rPr lang="en-US" dirty="0"/>
              <a:t>Height is influenced by small effects of multiple genes</a:t>
            </a:r>
          </a:p>
          <a:p>
            <a:r>
              <a:rPr lang="en-US" dirty="0"/>
              <a:t>Environmental factors, such as diet, also affect height</a:t>
            </a:r>
          </a:p>
        </p:txBody>
      </p:sp>
      <p:sp>
        <p:nvSpPr>
          <p:cNvPr id="4" name="Content Placeholder 2">
            <a:extLst>
              <a:ext uri="{FF2B5EF4-FFF2-40B4-BE49-F238E27FC236}">
                <a16:creationId xmlns:a16="http://schemas.microsoft.com/office/drawing/2014/main" id="{97DB8023-6CB9-3A49-8D67-CF8E673E9920}"/>
              </a:ext>
            </a:extLst>
          </p:cNvPr>
          <p:cNvSpPr txBox="1">
            <a:spLocks/>
          </p:cNvSpPr>
          <p:nvPr/>
        </p:nvSpPr>
        <p:spPr>
          <a:xfrm>
            <a:off x="6201508" y="1825625"/>
            <a:ext cx="55919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9813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2: Human height</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398586" y="2032723"/>
            <a:ext cx="5591907" cy="4351338"/>
          </a:xfrm>
        </p:spPr>
        <p:txBody>
          <a:bodyPr>
            <a:normAutofit/>
          </a:bodyPr>
          <a:lstStyle/>
          <a:p>
            <a:r>
              <a:rPr lang="en-US" dirty="0"/>
              <a:t>Human height is a complex continuous trait</a:t>
            </a:r>
          </a:p>
          <a:p>
            <a:r>
              <a:rPr lang="en-US" dirty="0"/>
              <a:t>Height is influenced by small effects of multiple genes</a:t>
            </a:r>
          </a:p>
          <a:p>
            <a:r>
              <a:rPr lang="en-US" dirty="0"/>
              <a:t>Environmental factors, such as diet, also affect height</a:t>
            </a:r>
          </a:p>
        </p:txBody>
      </p:sp>
      <p:sp>
        <p:nvSpPr>
          <p:cNvPr id="4" name="Content Placeholder 2">
            <a:extLst>
              <a:ext uri="{FF2B5EF4-FFF2-40B4-BE49-F238E27FC236}">
                <a16:creationId xmlns:a16="http://schemas.microsoft.com/office/drawing/2014/main" id="{97DB8023-6CB9-3A49-8D67-CF8E673E9920}"/>
              </a:ext>
            </a:extLst>
          </p:cNvPr>
          <p:cNvSpPr txBox="1">
            <a:spLocks/>
          </p:cNvSpPr>
          <p:nvPr/>
        </p:nvSpPr>
        <p:spPr>
          <a:xfrm>
            <a:off x="6201508" y="1825625"/>
            <a:ext cx="55919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
        <p:nvSpPr>
          <p:cNvPr id="6" name="Content Placeholder 2">
            <a:extLst>
              <a:ext uri="{FF2B5EF4-FFF2-40B4-BE49-F238E27FC236}">
                <a16:creationId xmlns:a16="http://schemas.microsoft.com/office/drawing/2014/main" id="{D9788656-9EDB-5149-A146-BA853AC102FF}"/>
              </a:ext>
            </a:extLst>
          </p:cNvPr>
          <p:cNvSpPr txBox="1">
            <a:spLocks/>
          </p:cNvSpPr>
          <p:nvPr/>
        </p:nvSpPr>
        <p:spPr>
          <a:xfrm>
            <a:off x="6412523" y="2032723"/>
            <a:ext cx="55919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Using whole-genome sequences, we will understand the causal genetic variants that determine human height.</a:t>
            </a:r>
          </a:p>
        </p:txBody>
      </p:sp>
    </p:spTree>
    <p:extLst>
      <p:ext uri="{BB962C8B-B14F-4D97-AF65-F5344CB8AC3E}">
        <p14:creationId xmlns:p14="http://schemas.microsoft.com/office/powerpoint/2010/main" val="369259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3: Plant yield</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387010" y="2141537"/>
            <a:ext cx="5591907" cy="4351338"/>
          </a:xfrm>
        </p:spPr>
        <p:txBody>
          <a:bodyPr>
            <a:normAutofit/>
          </a:bodyPr>
          <a:lstStyle/>
          <a:p>
            <a:r>
              <a:rPr lang="en-US" dirty="0"/>
              <a:t>The amount of fruit per plant is a trait of great interest in agriculture</a:t>
            </a:r>
          </a:p>
          <a:p>
            <a:r>
              <a:rPr lang="en-US" dirty="0"/>
              <a:t>We can select plants solely based on phenotype (fruit production), but using the genotype will allow us to select and maybe genetically modify plants to maximize fruit production</a:t>
            </a:r>
          </a:p>
        </p:txBody>
      </p:sp>
    </p:spTree>
    <p:extLst>
      <p:ext uri="{BB962C8B-B14F-4D97-AF65-F5344CB8AC3E}">
        <p14:creationId xmlns:p14="http://schemas.microsoft.com/office/powerpoint/2010/main" val="340227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3: Plant yield</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387010" y="2141537"/>
            <a:ext cx="5591907" cy="4351338"/>
          </a:xfrm>
        </p:spPr>
        <p:txBody>
          <a:bodyPr>
            <a:normAutofit/>
          </a:bodyPr>
          <a:lstStyle/>
          <a:p>
            <a:r>
              <a:rPr lang="en-US" dirty="0"/>
              <a:t>The amount of fruit per plant is a trait of great interest in agriculture</a:t>
            </a:r>
          </a:p>
          <a:p>
            <a:r>
              <a:rPr lang="en-US" dirty="0"/>
              <a:t>We can select plants solely based on phenotype (fruit production), but using the genotype will allow us to select and maybe genetically modify plants to maximize fruit production</a:t>
            </a:r>
          </a:p>
        </p:txBody>
      </p:sp>
      <p:sp>
        <p:nvSpPr>
          <p:cNvPr id="4" name="Content Placeholder 2">
            <a:extLst>
              <a:ext uri="{FF2B5EF4-FFF2-40B4-BE49-F238E27FC236}">
                <a16:creationId xmlns:a16="http://schemas.microsoft.com/office/drawing/2014/main" id="{97DB8023-6CB9-3A49-8D67-CF8E673E9920}"/>
              </a:ext>
            </a:extLst>
          </p:cNvPr>
          <p:cNvSpPr txBox="1">
            <a:spLocks/>
          </p:cNvSpPr>
          <p:nvPr/>
        </p:nvSpPr>
        <p:spPr>
          <a:xfrm>
            <a:off x="6189933" y="2141537"/>
            <a:ext cx="55919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We have data regarding the number of fruits per plant</a:t>
            </a:r>
          </a:p>
          <a:p>
            <a:r>
              <a:rPr lang="en-US" dirty="0">
                <a:solidFill>
                  <a:srgbClr val="FF0000"/>
                </a:solidFill>
              </a:rPr>
              <a:t>Using whole-genome sequencing, try and identify genetic variants that maximize fruit production</a:t>
            </a:r>
          </a:p>
        </p:txBody>
      </p:sp>
    </p:spTree>
    <p:extLst>
      <p:ext uri="{BB962C8B-B14F-4D97-AF65-F5344CB8AC3E}">
        <p14:creationId xmlns:p14="http://schemas.microsoft.com/office/powerpoint/2010/main" val="3621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4: Disease outbreak</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410160" y="2141537"/>
            <a:ext cx="5591907" cy="4351338"/>
          </a:xfrm>
        </p:spPr>
        <p:txBody>
          <a:bodyPr>
            <a:normAutofit/>
          </a:bodyPr>
          <a:lstStyle/>
          <a:p>
            <a:r>
              <a:rPr lang="en-US" dirty="0"/>
              <a:t>There is an increase of cases of a specific infection within a hospital, involving both patients and hospital staff</a:t>
            </a:r>
          </a:p>
          <a:p>
            <a:r>
              <a:rPr lang="en-US" dirty="0"/>
              <a:t>To prepare control measures, you need to know whether the cases are part of an outbreak within the hospital or are imported cases from the community</a:t>
            </a:r>
          </a:p>
          <a:p>
            <a:endParaRPr lang="en-US" dirty="0"/>
          </a:p>
        </p:txBody>
      </p:sp>
    </p:spTree>
    <p:extLst>
      <p:ext uri="{BB962C8B-B14F-4D97-AF65-F5344CB8AC3E}">
        <p14:creationId xmlns:p14="http://schemas.microsoft.com/office/powerpoint/2010/main" val="3917875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9FA3-35A0-7442-9539-3B229ED5E051}"/>
              </a:ext>
            </a:extLst>
          </p:cNvPr>
          <p:cNvSpPr>
            <a:spLocks noGrp="1"/>
          </p:cNvSpPr>
          <p:nvPr>
            <p:ph type="title"/>
          </p:nvPr>
        </p:nvSpPr>
        <p:spPr/>
        <p:txBody>
          <a:bodyPr/>
          <a:lstStyle/>
          <a:p>
            <a:r>
              <a:rPr lang="en-US" dirty="0"/>
              <a:t>Case 4: Disease outbreak</a:t>
            </a:r>
          </a:p>
        </p:txBody>
      </p:sp>
      <p:sp>
        <p:nvSpPr>
          <p:cNvPr id="3" name="Content Placeholder 2">
            <a:extLst>
              <a:ext uri="{FF2B5EF4-FFF2-40B4-BE49-F238E27FC236}">
                <a16:creationId xmlns:a16="http://schemas.microsoft.com/office/drawing/2014/main" id="{71A3BB7A-C1B6-C244-9573-CC233C1FBA03}"/>
              </a:ext>
            </a:extLst>
          </p:cNvPr>
          <p:cNvSpPr>
            <a:spLocks noGrp="1"/>
          </p:cNvSpPr>
          <p:nvPr>
            <p:ph idx="1"/>
          </p:nvPr>
        </p:nvSpPr>
        <p:spPr>
          <a:xfrm>
            <a:off x="410160" y="2141537"/>
            <a:ext cx="5591907" cy="4351338"/>
          </a:xfrm>
        </p:spPr>
        <p:txBody>
          <a:bodyPr>
            <a:normAutofit/>
          </a:bodyPr>
          <a:lstStyle/>
          <a:p>
            <a:r>
              <a:rPr lang="en-US" dirty="0"/>
              <a:t>There is an increase of cases of a specific infection within a hospital, involving both patients and hospital staff</a:t>
            </a:r>
          </a:p>
          <a:p>
            <a:r>
              <a:rPr lang="en-US" dirty="0"/>
              <a:t>To prepare control measures, you need to know whether the cases are part of an outbreak within the hospital or are imported cases from the community</a:t>
            </a:r>
          </a:p>
          <a:p>
            <a:endParaRPr lang="en-US" dirty="0"/>
          </a:p>
        </p:txBody>
      </p:sp>
      <p:sp>
        <p:nvSpPr>
          <p:cNvPr id="4" name="Content Placeholder 2">
            <a:extLst>
              <a:ext uri="{FF2B5EF4-FFF2-40B4-BE49-F238E27FC236}">
                <a16:creationId xmlns:a16="http://schemas.microsoft.com/office/drawing/2014/main" id="{97DB8023-6CB9-3A49-8D67-CF8E673E9920}"/>
              </a:ext>
            </a:extLst>
          </p:cNvPr>
          <p:cNvSpPr txBox="1">
            <a:spLocks/>
          </p:cNvSpPr>
          <p:nvPr/>
        </p:nvSpPr>
        <p:spPr>
          <a:xfrm>
            <a:off x="6213083" y="2141537"/>
            <a:ext cx="55919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To understand the origin of the infections, you have whole-genome sequences from the pathogen</a:t>
            </a:r>
          </a:p>
          <a:p>
            <a:r>
              <a:rPr lang="en-US" dirty="0">
                <a:solidFill>
                  <a:srgbClr val="FF0000"/>
                </a:solidFill>
              </a:rPr>
              <a:t>Try to elucidate whether transmission is happening within the hospital or the cases are independent</a:t>
            </a:r>
          </a:p>
        </p:txBody>
      </p:sp>
    </p:spTree>
    <p:extLst>
      <p:ext uri="{BB962C8B-B14F-4D97-AF65-F5344CB8AC3E}">
        <p14:creationId xmlns:p14="http://schemas.microsoft.com/office/powerpoint/2010/main" val="392967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C544-34F4-4449-BDBD-17965C74F6A6}"/>
              </a:ext>
            </a:extLst>
          </p:cNvPr>
          <p:cNvSpPr>
            <a:spLocks noGrp="1"/>
          </p:cNvSpPr>
          <p:nvPr>
            <p:ph type="title"/>
          </p:nvPr>
        </p:nvSpPr>
        <p:spPr/>
        <p:txBody>
          <a:bodyPr/>
          <a:lstStyle/>
          <a:p>
            <a:r>
              <a:rPr lang="en-US" dirty="0"/>
              <a:t>DNA and the Genome</a:t>
            </a:r>
          </a:p>
        </p:txBody>
      </p:sp>
      <p:sp>
        <p:nvSpPr>
          <p:cNvPr id="6" name="TextBox 5">
            <a:extLst>
              <a:ext uri="{FF2B5EF4-FFF2-40B4-BE49-F238E27FC236}">
                <a16:creationId xmlns:a16="http://schemas.microsoft.com/office/drawing/2014/main" id="{F33EBAD1-C3C6-8E4E-9E92-AB9F586D6CD8}"/>
              </a:ext>
            </a:extLst>
          </p:cNvPr>
          <p:cNvSpPr txBox="1"/>
          <p:nvPr/>
        </p:nvSpPr>
        <p:spPr>
          <a:xfrm>
            <a:off x="0" y="6470861"/>
            <a:ext cx="6719415" cy="400110"/>
          </a:xfrm>
          <a:prstGeom prst="rect">
            <a:avLst/>
          </a:prstGeom>
          <a:noFill/>
        </p:spPr>
        <p:txBody>
          <a:bodyPr wrap="square">
            <a:spAutoFit/>
          </a:bodyPr>
          <a:lstStyle/>
          <a:p>
            <a:r>
              <a:rPr lang="en-US" sz="1000" b="0" i="0" dirty="0">
                <a:solidFill>
                  <a:srgbClr val="777777"/>
                </a:solidFill>
                <a:effectLst/>
                <a:latin typeface="Helvetica Neue" panose="02000503000000020004" pitchFamily="2" charset="0"/>
              </a:rPr>
              <a:t>(Figure By </a:t>
            </a:r>
            <a:r>
              <a:rPr lang="en-US" sz="1000" b="0" i="0" dirty="0" err="1">
                <a:solidFill>
                  <a:srgbClr val="777777"/>
                </a:solidFill>
                <a:effectLst/>
                <a:latin typeface="Helvetica Neue" panose="02000503000000020004" pitchFamily="2" charset="0"/>
              </a:rPr>
              <a:t>Madprime</a:t>
            </a:r>
            <a:r>
              <a:rPr lang="en-US" sz="1000" b="0" i="0" dirty="0">
                <a:solidFill>
                  <a:srgbClr val="777777"/>
                </a:solidFill>
                <a:effectLst/>
                <a:latin typeface="Helvetica Neue" panose="02000503000000020004" pitchFamily="2" charset="0"/>
              </a:rPr>
              <a:t> (talk—</a:t>
            </a:r>
            <a:r>
              <a:rPr lang="en-US" sz="1000" b="0" i="0" dirty="0" err="1">
                <a:solidFill>
                  <a:srgbClr val="777777"/>
                </a:solidFill>
                <a:effectLst/>
                <a:latin typeface="Helvetica Neue" panose="02000503000000020004" pitchFamily="2" charset="0"/>
              </a:rPr>
              <a:t>contribs</a:t>
            </a:r>
            <a:r>
              <a:rPr lang="en-US" sz="1000" b="0" i="0" dirty="0">
                <a:solidFill>
                  <a:srgbClr val="777777"/>
                </a:solidFill>
                <a:effectLst/>
                <a:latin typeface="Helvetica Neue" panose="02000503000000020004" pitchFamily="2" charset="0"/>
              </a:rPr>
              <a:t>) CC BY-SA 3.0,</a:t>
            </a:r>
          </a:p>
          <a:p>
            <a:r>
              <a:rPr lang="en-US" sz="1000" b="0" i="0" dirty="0">
                <a:solidFill>
                  <a:srgbClr val="777777"/>
                </a:solidFill>
                <a:effectLst/>
                <a:latin typeface="Helvetica Neue" panose="02000503000000020004" pitchFamily="2" charset="0"/>
              </a:rPr>
              <a:t> </a:t>
            </a:r>
            <a:r>
              <a:rPr lang="en-US" sz="1000" b="0" i="0" u="none" strike="noStrike" dirty="0">
                <a:solidFill>
                  <a:srgbClr val="4183C4"/>
                </a:solidFill>
                <a:effectLst/>
                <a:latin typeface="Helvetica Neue" panose="02000503000000020004" pitchFamily="2" charset="0"/>
                <a:hlinkClick r:id="rId2"/>
              </a:rPr>
              <a:t>https://commons.wikimedia.org/w/index.php?curid=1848174</a:t>
            </a:r>
            <a:r>
              <a:rPr lang="en-US" sz="1000" b="0" i="0" dirty="0">
                <a:solidFill>
                  <a:srgbClr val="777777"/>
                </a:solidFill>
                <a:effectLst/>
                <a:latin typeface="Helvetica Neue" panose="02000503000000020004" pitchFamily="2" charset="0"/>
              </a:rPr>
              <a:t>)</a:t>
            </a:r>
            <a:endParaRPr lang="en-US" sz="1000" dirty="0"/>
          </a:p>
        </p:txBody>
      </p:sp>
      <p:pic>
        <p:nvPicPr>
          <p:cNvPr id="19" name="Graphic 18">
            <a:extLst>
              <a:ext uri="{FF2B5EF4-FFF2-40B4-BE49-F238E27FC236}">
                <a16:creationId xmlns:a16="http://schemas.microsoft.com/office/drawing/2014/main" id="{F12346C2-12BB-BA41-B609-35CC661BD5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8991" y="1000448"/>
            <a:ext cx="4862254" cy="5670468"/>
          </a:xfrm>
          <a:prstGeom prst="rect">
            <a:avLst/>
          </a:prstGeom>
        </p:spPr>
      </p:pic>
    </p:spTree>
    <p:extLst>
      <p:ext uri="{BB962C8B-B14F-4D97-AF65-F5344CB8AC3E}">
        <p14:creationId xmlns:p14="http://schemas.microsoft.com/office/powerpoint/2010/main" val="270377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1: Where do the reads come from?</a:t>
            </a:r>
          </a:p>
        </p:txBody>
      </p:sp>
      <p:sp>
        <p:nvSpPr>
          <p:cNvPr id="6" name="Rectangle 5">
            <a:extLst>
              <a:ext uri="{FF2B5EF4-FFF2-40B4-BE49-F238E27FC236}">
                <a16:creationId xmlns:a16="http://schemas.microsoft.com/office/drawing/2014/main" id="{0CDC1EB3-EA7A-2049-B70A-CBEE1EF96118}"/>
              </a:ext>
            </a:extLst>
          </p:cNvPr>
          <p:cNvSpPr/>
          <p:nvPr/>
        </p:nvSpPr>
        <p:spPr>
          <a:xfrm>
            <a:off x="7020791" y="2803850"/>
            <a:ext cx="1041400" cy="203200"/>
          </a:xfrm>
          <a:prstGeom prst="rect">
            <a:avLst/>
          </a:prstGeom>
          <a:gradFill flip="none" rotWithShape="1">
            <a:gsLst>
              <a:gs pos="100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5529132-76F1-9A4A-8FEA-6D5ED3DB48B9}"/>
              </a:ext>
            </a:extLst>
          </p:cNvPr>
          <p:cNvSpPr/>
          <p:nvPr/>
        </p:nvSpPr>
        <p:spPr>
          <a:xfrm>
            <a:off x="3921991" y="2830441"/>
            <a:ext cx="1143000" cy="203200"/>
          </a:xfrm>
          <a:prstGeom prst="rect">
            <a:avLst/>
          </a:prstGeom>
          <a:gradFill flip="none" rotWithShape="1">
            <a:gsLst>
              <a:gs pos="47000">
                <a:schemeClr val="accent2"/>
              </a:gs>
              <a:gs pos="100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F93559B-8C37-354E-814E-9CAF1D422093}"/>
              </a:ext>
            </a:extLst>
          </p:cNvPr>
          <p:cNvSpPr/>
          <p:nvPr/>
        </p:nvSpPr>
        <p:spPr>
          <a:xfrm>
            <a:off x="6608041" y="4006780"/>
            <a:ext cx="1130300" cy="203200"/>
          </a:xfrm>
          <a:prstGeom prst="rect">
            <a:avLst/>
          </a:prstGeom>
          <a:gradFill flip="none" rotWithShape="1">
            <a:gsLst>
              <a:gs pos="100000">
                <a:srgbClr val="87B897"/>
              </a:gs>
              <a:gs pos="27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6056ECD-C710-1044-8713-36569031E870}"/>
              </a:ext>
            </a:extLst>
          </p:cNvPr>
          <p:cNvSpPr/>
          <p:nvPr/>
        </p:nvSpPr>
        <p:spPr>
          <a:xfrm>
            <a:off x="5553941" y="3582916"/>
            <a:ext cx="1143000" cy="203200"/>
          </a:xfrm>
          <a:prstGeom prst="rect">
            <a:avLst/>
          </a:prstGeom>
          <a:gradFill flip="none" rotWithShape="1">
            <a:gsLst>
              <a:gs pos="28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92B4E9D-6C2F-9B45-8FF7-6BD296FA3CFF}"/>
              </a:ext>
            </a:extLst>
          </p:cNvPr>
          <p:cNvSpPr/>
          <p:nvPr/>
        </p:nvSpPr>
        <p:spPr>
          <a:xfrm>
            <a:off x="5639666" y="5174784"/>
            <a:ext cx="1092200" cy="203200"/>
          </a:xfrm>
          <a:prstGeom prst="rect">
            <a:avLst/>
          </a:prstGeom>
          <a:gradFill flip="none" rotWithShape="1">
            <a:gsLst>
              <a:gs pos="57000">
                <a:schemeClr val="accent4">
                  <a:lumMod val="60000"/>
                  <a:lumOff val="40000"/>
                </a:schemeClr>
              </a:gs>
              <a:gs pos="100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81B4E42-9A59-3C4E-AAE3-68B8172FD77A}"/>
              </a:ext>
            </a:extLst>
          </p:cNvPr>
          <p:cNvSpPr/>
          <p:nvPr/>
        </p:nvSpPr>
        <p:spPr>
          <a:xfrm>
            <a:off x="7376391" y="3317803"/>
            <a:ext cx="1143000" cy="203200"/>
          </a:xfrm>
          <a:prstGeom prst="rect">
            <a:avLst/>
          </a:prstGeom>
          <a:gradFill flip="none" rotWithShape="1">
            <a:gsLst>
              <a:gs pos="0">
                <a:schemeClr val="accent2"/>
              </a:gs>
              <a:gs pos="44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01FD69D-60D0-4A4F-A477-7B909896D347}"/>
              </a:ext>
            </a:extLst>
          </p:cNvPr>
          <p:cNvSpPr/>
          <p:nvPr/>
        </p:nvSpPr>
        <p:spPr>
          <a:xfrm>
            <a:off x="4226791" y="3890097"/>
            <a:ext cx="1092200" cy="203200"/>
          </a:xfrm>
          <a:prstGeom prst="rect">
            <a:avLst/>
          </a:prstGeom>
          <a:gradFill flip="none" rotWithShape="1">
            <a:gsLst>
              <a:gs pos="20000">
                <a:schemeClr val="accent4">
                  <a:lumMod val="60000"/>
                  <a:lumOff val="40000"/>
                </a:schemeClr>
              </a:gs>
              <a:gs pos="76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215C40E-80A2-314B-AED7-ABDF3B001072}"/>
              </a:ext>
            </a:extLst>
          </p:cNvPr>
          <p:cNvSpPr/>
          <p:nvPr/>
        </p:nvSpPr>
        <p:spPr>
          <a:xfrm>
            <a:off x="5341216" y="2919736"/>
            <a:ext cx="1130300" cy="203200"/>
          </a:xfrm>
          <a:prstGeom prst="rect">
            <a:avLst/>
          </a:prstGeom>
          <a:gradFill flip="none" rotWithShape="1">
            <a:gsLst>
              <a:gs pos="19000">
                <a:schemeClr val="accent6"/>
              </a:gs>
              <a:gs pos="84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340F41A-524A-8541-98B2-4D4C7B2F76D4}"/>
              </a:ext>
            </a:extLst>
          </p:cNvPr>
          <p:cNvSpPr/>
          <p:nvPr/>
        </p:nvSpPr>
        <p:spPr>
          <a:xfrm>
            <a:off x="5436466" y="4511604"/>
            <a:ext cx="1035050" cy="203200"/>
          </a:xfrm>
          <a:prstGeom prst="rect">
            <a:avLst/>
          </a:prstGeom>
          <a:gradFill flip="none" rotWithShape="1">
            <a:gsLst>
              <a:gs pos="85000">
                <a:schemeClr val="accent1"/>
              </a:gs>
              <a:gs pos="66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52650E-4FA1-3648-A506-EF0602285D68}"/>
              </a:ext>
            </a:extLst>
          </p:cNvPr>
          <p:cNvSpPr/>
          <p:nvPr/>
        </p:nvSpPr>
        <p:spPr>
          <a:xfrm>
            <a:off x="3680691" y="3395193"/>
            <a:ext cx="1143000" cy="203200"/>
          </a:xfrm>
          <a:prstGeom prst="rect">
            <a:avLst/>
          </a:prstGeom>
          <a:gradFill flip="none" rotWithShape="1">
            <a:gsLst>
              <a:gs pos="73000">
                <a:schemeClr val="accent1"/>
              </a:gs>
              <a:gs pos="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6EAD63E-E20F-B145-B266-0532282888DE}"/>
              </a:ext>
            </a:extLst>
          </p:cNvPr>
          <p:cNvSpPr/>
          <p:nvPr/>
        </p:nvSpPr>
        <p:spPr>
          <a:xfrm>
            <a:off x="4020418" y="4567165"/>
            <a:ext cx="1162050" cy="212725"/>
          </a:xfrm>
          <a:prstGeom prst="rect">
            <a:avLst/>
          </a:prstGeom>
          <a:gradFill flip="none" rotWithShape="1">
            <a:gsLst>
              <a:gs pos="100000">
                <a:srgbClr val="5A51B2"/>
              </a:gs>
              <a:gs pos="80000">
                <a:schemeClr val="accent1"/>
              </a:gs>
            </a:gsLst>
            <a:lin ang="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40BAC7-69DF-4A4A-A239-331216C99647}"/>
              </a:ext>
            </a:extLst>
          </p:cNvPr>
          <p:cNvSpPr/>
          <p:nvPr/>
        </p:nvSpPr>
        <p:spPr>
          <a:xfrm>
            <a:off x="7020791" y="4937848"/>
            <a:ext cx="1162050" cy="212725"/>
          </a:xfrm>
          <a:prstGeom prst="rect">
            <a:avLst/>
          </a:prstGeom>
          <a:gradFill flip="none" rotWithShape="1">
            <a:gsLst>
              <a:gs pos="10000">
                <a:schemeClr val="accent1"/>
              </a:gs>
              <a:gs pos="98000">
                <a:srgbClr val="7030A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3B50AC6-19F6-9941-A0BB-39880BC3C455}"/>
              </a:ext>
            </a:extLst>
          </p:cNvPr>
          <p:cNvSpPr/>
          <p:nvPr/>
        </p:nvSpPr>
        <p:spPr>
          <a:xfrm>
            <a:off x="5801591" y="2380784"/>
            <a:ext cx="1035050" cy="203200"/>
          </a:xfrm>
          <a:prstGeom prst="rect">
            <a:avLst/>
          </a:prstGeom>
          <a:gradFill flip="none" rotWithShape="1">
            <a:gsLst>
              <a:gs pos="100000">
                <a:srgbClr val="719BD5"/>
              </a:gs>
              <a:gs pos="69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24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1: Where do the reads come from?</a:t>
            </a:r>
          </a:p>
        </p:txBody>
      </p:sp>
      <p:sp>
        <p:nvSpPr>
          <p:cNvPr id="22" name="Rectangle 21">
            <a:extLst>
              <a:ext uri="{FF2B5EF4-FFF2-40B4-BE49-F238E27FC236}">
                <a16:creationId xmlns:a16="http://schemas.microsoft.com/office/drawing/2014/main" id="{9A745FBE-E559-7547-8F44-6531D7DE1BE7}"/>
              </a:ext>
            </a:extLst>
          </p:cNvPr>
          <p:cNvSpPr/>
          <p:nvPr/>
        </p:nvSpPr>
        <p:spPr>
          <a:xfrm>
            <a:off x="1866900" y="2204990"/>
            <a:ext cx="1041400" cy="203200"/>
          </a:xfrm>
          <a:prstGeom prst="rect">
            <a:avLst/>
          </a:prstGeom>
          <a:gradFill flip="none" rotWithShape="1">
            <a:gsLst>
              <a:gs pos="100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0CB257-6C15-2742-80E2-A2A5628AFA06}"/>
              </a:ext>
            </a:extLst>
          </p:cNvPr>
          <p:cNvSpPr/>
          <p:nvPr/>
        </p:nvSpPr>
        <p:spPr>
          <a:xfrm>
            <a:off x="2590800" y="2205796"/>
            <a:ext cx="1143000" cy="203200"/>
          </a:xfrm>
          <a:prstGeom prst="rect">
            <a:avLst/>
          </a:prstGeom>
          <a:gradFill flip="none" rotWithShape="1">
            <a:gsLst>
              <a:gs pos="47000">
                <a:schemeClr val="accent2"/>
              </a:gs>
              <a:gs pos="100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1D78510-0F1E-2B4C-8745-F941EEC3680A}"/>
              </a:ext>
            </a:extLst>
          </p:cNvPr>
          <p:cNvSpPr/>
          <p:nvPr/>
        </p:nvSpPr>
        <p:spPr>
          <a:xfrm>
            <a:off x="5276850" y="2204218"/>
            <a:ext cx="1130300" cy="203200"/>
          </a:xfrm>
          <a:prstGeom prst="rect">
            <a:avLst/>
          </a:prstGeom>
          <a:gradFill flip="none" rotWithShape="1">
            <a:gsLst>
              <a:gs pos="100000">
                <a:srgbClr val="87B897"/>
              </a:gs>
              <a:gs pos="27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731E9E8-2008-4647-8F7A-B641FF33C110}"/>
              </a:ext>
            </a:extLst>
          </p:cNvPr>
          <p:cNvSpPr/>
          <p:nvPr/>
        </p:nvSpPr>
        <p:spPr>
          <a:xfrm>
            <a:off x="2120900" y="2204184"/>
            <a:ext cx="1143000" cy="203200"/>
          </a:xfrm>
          <a:prstGeom prst="rect">
            <a:avLst/>
          </a:prstGeom>
          <a:gradFill flip="none" rotWithShape="1">
            <a:gsLst>
              <a:gs pos="28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21DA835-2481-DB47-AD6D-DA588B605845}"/>
              </a:ext>
            </a:extLst>
          </p:cNvPr>
          <p:cNvSpPr/>
          <p:nvPr/>
        </p:nvSpPr>
        <p:spPr>
          <a:xfrm>
            <a:off x="3987800" y="2207408"/>
            <a:ext cx="1092200" cy="203200"/>
          </a:xfrm>
          <a:prstGeom prst="rect">
            <a:avLst/>
          </a:prstGeom>
          <a:gradFill flip="none" rotWithShape="1">
            <a:gsLst>
              <a:gs pos="57000">
                <a:schemeClr val="accent4">
                  <a:lumMod val="60000"/>
                  <a:lumOff val="40000"/>
                </a:schemeClr>
              </a:gs>
              <a:gs pos="100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DA3658C-D57B-924E-B437-ABB940A06B5F}"/>
              </a:ext>
            </a:extLst>
          </p:cNvPr>
          <p:cNvSpPr/>
          <p:nvPr/>
        </p:nvSpPr>
        <p:spPr>
          <a:xfrm>
            <a:off x="3263900" y="2206602"/>
            <a:ext cx="1143000" cy="203200"/>
          </a:xfrm>
          <a:prstGeom prst="rect">
            <a:avLst/>
          </a:prstGeom>
          <a:gradFill flip="none" rotWithShape="1">
            <a:gsLst>
              <a:gs pos="0">
                <a:schemeClr val="accent2"/>
              </a:gs>
              <a:gs pos="44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CFB46F4-E7E4-8941-88D2-D89B7A7A8665}"/>
              </a:ext>
            </a:extLst>
          </p:cNvPr>
          <p:cNvSpPr/>
          <p:nvPr/>
        </p:nvSpPr>
        <p:spPr>
          <a:xfrm>
            <a:off x="4406900" y="2208214"/>
            <a:ext cx="1092200" cy="203200"/>
          </a:xfrm>
          <a:prstGeom prst="rect">
            <a:avLst/>
          </a:prstGeom>
          <a:gradFill flip="none" rotWithShape="1">
            <a:gsLst>
              <a:gs pos="20000">
                <a:schemeClr val="accent4">
                  <a:lumMod val="60000"/>
                  <a:lumOff val="40000"/>
                </a:schemeClr>
              </a:gs>
              <a:gs pos="76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8D2E58A-7468-9743-B451-89FD774ECCB9}"/>
              </a:ext>
            </a:extLst>
          </p:cNvPr>
          <p:cNvSpPr/>
          <p:nvPr/>
        </p:nvSpPr>
        <p:spPr>
          <a:xfrm>
            <a:off x="6045200" y="2205024"/>
            <a:ext cx="1130300" cy="203200"/>
          </a:xfrm>
          <a:prstGeom prst="rect">
            <a:avLst/>
          </a:prstGeom>
          <a:gradFill flip="none" rotWithShape="1">
            <a:gsLst>
              <a:gs pos="19000">
                <a:schemeClr val="accent6"/>
              </a:gs>
              <a:gs pos="84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CA92CAC-673A-B746-AA53-837E43C0ED83}"/>
              </a:ext>
            </a:extLst>
          </p:cNvPr>
          <p:cNvSpPr/>
          <p:nvPr/>
        </p:nvSpPr>
        <p:spPr>
          <a:xfrm>
            <a:off x="7429502" y="2203378"/>
            <a:ext cx="1035050" cy="203200"/>
          </a:xfrm>
          <a:prstGeom prst="rect">
            <a:avLst/>
          </a:prstGeom>
          <a:gradFill flip="none" rotWithShape="1">
            <a:gsLst>
              <a:gs pos="85000">
                <a:schemeClr val="accent1"/>
              </a:gs>
              <a:gs pos="66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FC67966A-8BA7-6847-9089-9A7B0E624742}"/>
              </a:ext>
            </a:extLst>
          </p:cNvPr>
          <p:cNvSpPr/>
          <p:nvPr/>
        </p:nvSpPr>
        <p:spPr>
          <a:xfrm>
            <a:off x="7807964" y="2202606"/>
            <a:ext cx="1143000" cy="203200"/>
          </a:xfrm>
          <a:prstGeom prst="rect">
            <a:avLst/>
          </a:prstGeom>
          <a:gradFill flip="none" rotWithShape="1">
            <a:gsLst>
              <a:gs pos="73000">
                <a:schemeClr val="accent1"/>
              </a:gs>
              <a:gs pos="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92FB83E4-1EEB-0844-83D2-86B625BF4F67}"/>
              </a:ext>
            </a:extLst>
          </p:cNvPr>
          <p:cNvSpPr/>
          <p:nvPr/>
        </p:nvSpPr>
        <p:spPr>
          <a:xfrm>
            <a:off x="8464552" y="2205830"/>
            <a:ext cx="1162050" cy="201168"/>
          </a:xfrm>
          <a:prstGeom prst="rect">
            <a:avLst/>
          </a:prstGeom>
          <a:gradFill flip="none" rotWithShape="1">
            <a:gsLst>
              <a:gs pos="100000">
                <a:srgbClr val="5A51B2"/>
              </a:gs>
              <a:gs pos="80000">
                <a:schemeClr val="accent1"/>
              </a:gs>
            </a:gsLst>
            <a:lin ang="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C806D4E-2869-2141-9052-AE15AFC5A562}"/>
              </a:ext>
            </a:extLst>
          </p:cNvPr>
          <p:cNvSpPr/>
          <p:nvPr/>
        </p:nvSpPr>
        <p:spPr>
          <a:xfrm>
            <a:off x="9045577" y="2204604"/>
            <a:ext cx="1162050" cy="201168"/>
          </a:xfrm>
          <a:prstGeom prst="rect">
            <a:avLst/>
          </a:prstGeom>
          <a:gradFill flip="none" rotWithShape="1">
            <a:gsLst>
              <a:gs pos="10000">
                <a:schemeClr val="accent1"/>
              </a:gs>
              <a:gs pos="98000">
                <a:srgbClr val="7030A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451EF5A1-2AA6-ED4E-8D91-A2BB0DC4C04E}"/>
              </a:ext>
            </a:extLst>
          </p:cNvPr>
          <p:cNvSpPr/>
          <p:nvPr/>
        </p:nvSpPr>
        <p:spPr>
          <a:xfrm>
            <a:off x="6911977" y="2203412"/>
            <a:ext cx="1035050" cy="203200"/>
          </a:xfrm>
          <a:prstGeom prst="rect">
            <a:avLst/>
          </a:prstGeom>
          <a:gradFill flip="none" rotWithShape="1">
            <a:gsLst>
              <a:gs pos="100000">
                <a:srgbClr val="719BD5"/>
              </a:gs>
              <a:gs pos="69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950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1: Where do the reads come from?</a:t>
            </a:r>
          </a:p>
        </p:txBody>
      </p:sp>
      <p:sp>
        <p:nvSpPr>
          <p:cNvPr id="3" name="Content Placeholder 2">
            <a:extLst>
              <a:ext uri="{FF2B5EF4-FFF2-40B4-BE49-F238E27FC236}">
                <a16:creationId xmlns:a16="http://schemas.microsoft.com/office/drawing/2014/main" id="{E3AF93E7-1238-EF44-8494-E321BD9372F0}"/>
              </a:ext>
            </a:extLst>
          </p:cNvPr>
          <p:cNvSpPr>
            <a:spLocks noGrp="1"/>
          </p:cNvSpPr>
          <p:nvPr>
            <p:ph idx="1"/>
          </p:nvPr>
        </p:nvSpPr>
        <p:spPr>
          <a:xfrm>
            <a:off x="1182688" y="1684737"/>
            <a:ext cx="2235200" cy="969563"/>
          </a:xfrm>
        </p:spPr>
        <p:txBody>
          <a:bodyPr/>
          <a:lstStyle/>
          <a:p>
            <a:pPr marL="0" indent="0">
              <a:buNone/>
            </a:pPr>
            <a:r>
              <a:rPr lang="en-US" dirty="0"/>
              <a:t>Reference</a:t>
            </a:r>
            <a:br>
              <a:rPr lang="en-US" dirty="0"/>
            </a:br>
            <a:r>
              <a:rPr lang="en-US" dirty="0"/>
              <a:t>genome</a:t>
            </a:r>
          </a:p>
        </p:txBody>
      </p:sp>
      <p:sp>
        <p:nvSpPr>
          <p:cNvPr id="4" name="Rectangle 3">
            <a:extLst>
              <a:ext uri="{FF2B5EF4-FFF2-40B4-BE49-F238E27FC236}">
                <a16:creationId xmlns:a16="http://schemas.microsoft.com/office/drawing/2014/main" id="{C54A4C99-471D-904B-95C8-FE8CBDC6C84D}"/>
              </a:ext>
            </a:extLst>
          </p:cNvPr>
          <p:cNvSpPr/>
          <p:nvPr/>
        </p:nvSpPr>
        <p:spPr>
          <a:xfrm>
            <a:off x="3556000" y="1892300"/>
            <a:ext cx="8356600" cy="342900"/>
          </a:xfrm>
          <a:prstGeom prst="rect">
            <a:avLst/>
          </a:prstGeom>
          <a:gradFill flip="none" rotWithShape="1">
            <a:gsLst>
              <a:gs pos="15000">
                <a:schemeClr val="accent2"/>
              </a:gs>
              <a:gs pos="0">
                <a:srgbClr val="FF0000"/>
              </a:gs>
              <a:gs pos="33000">
                <a:schemeClr val="accent4">
                  <a:lumMod val="60000"/>
                  <a:lumOff val="40000"/>
                </a:schemeClr>
              </a:gs>
              <a:gs pos="49000">
                <a:schemeClr val="accent6"/>
              </a:gs>
              <a:gs pos="85000">
                <a:schemeClr val="accent1"/>
              </a:gs>
              <a:gs pos="98000">
                <a:srgbClr val="7030A0"/>
              </a:gs>
              <a:gs pos="66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CDC1EB3-EA7A-2049-B70A-CBEE1EF96118}"/>
              </a:ext>
            </a:extLst>
          </p:cNvPr>
          <p:cNvSpPr/>
          <p:nvPr/>
        </p:nvSpPr>
        <p:spPr>
          <a:xfrm>
            <a:off x="9944100" y="3385741"/>
            <a:ext cx="1041400" cy="203200"/>
          </a:xfrm>
          <a:prstGeom prst="rect">
            <a:avLst/>
          </a:prstGeom>
          <a:gradFill flip="none" rotWithShape="1">
            <a:gsLst>
              <a:gs pos="100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5529132-76F1-9A4A-8FEA-6D5ED3DB48B9}"/>
              </a:ext>
            </a:extLst>
          </p:cNvPr>
          <p:cNvSpPr/>
          <p:nvPr/>
        </p:nvSpPr>
        <p:spPr>
          <a:xfrm>
            <a:off x="6845300" y="3412332"/>
            <a:ext cx="1143000" cy="203200"/>
          </a:xfrm>
          <a:prstGeom prst="rect">
            <a:avLst/>
          </a:prstGeom>
          <a:gradFill flip="none" rotWithShape="1">
            <a:gsLst>
              <a:gs pos="47000">
                <a:schemeClr val="accent2"/>
              </a:gs>
              <a:gs pos="100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F93559B-8C37-354E-814E-9CAF1D422093}"/>
              </a:ext>
            </a:extLst>
          </p:cNvPr>
          <p:cNvSpPr/>
          <p:nvPr/>
        </p:nvSpPr>
        <p:spPr>
          <a:xfrm>
            <a:off x="9531350" y="4588671"/>
            <a:ext cx="1130300" cy="203200"/>
          </a:xfrm>
          <a:prstGeom prst="rect">
            <a:avLst/>
          </a:prstGeom>
          <a:gradFill flip="none" rotWithShape="1">
            <a:gsLst>
              <a:gs pos="100000">
                <a:srgbClr val="87B897"/>
              </a:gs>
              <a:gs pos="27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6056ECD-C710-1044-8713-36569031E870}"/>
              </a:ext>
            </a:extLst>
          </p:cNvPr>
          <p:cNvSpPr/>
          <p:nvPr/>
        </p:nvSpPr>
        <p:spPr>
          <a:xfrm>
            <a:off x="8477250" y="4164807"/>
            <a:ext cx="1143000" cy="203200"/>
          </a:xfrm>
          <a:prstGeom prst="rect">
            <a:avLst/>
          </a:prstGeom>
          <a:gradFill flip="none" rotWithShape="1">
            <a:gsLst>
              <a:gs pos="28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92B4E9D-6C2F-9B45-8FF7-6BD296FA3CFF}"/>
              </a:ext>
            </a:extLst>
          </p:cNvPr>
          <p:cNvSpPr/>
          <p:nvPr/>
        </p:nvSpPr>
        <p:spPr>
          <a:xfrm>
            <a:off x="8562975" y="5756675"/>
            <a:ext cx="1092200" cy="203200"/>
          </a:xfrm>
          <a:prstGeom prst="rect">
            <a:avLst/>
          </a:prstGeom>
          <a:gradFill flip="none" rotWithShape="1">
            <a:gsLst>
              <a:gs pos="57000">
                <a:schemeClr val="accent4">
                  <a:lumMod val="60000"/>
                  <a:lumOff val="40000"/>
                </a:schemeClr>
              </a:gs>
              <a:gs pos="100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81B4E42-9A59-3C4E-AAE3-68B8172FD77A}"/>
              </a:ext>
            </a:extLst>
          </p:cNvPr>
          <p:cNvSpPr/>
          <p:nvPr/>
        </p:nvSpPr>
        <p:spPr>
          <a:xfrm>
            <a:off x="10299700" y="3899694"/>
            <a:ext cx="1143000" cy="203200"/>
          </a:xfrm>
          <a:prstGeom prst="rect">
            <a:avLst/>
          </a:prstGeom>
          <a:gradFill flip="none" rotWithShape="1">
            <a:gsLst>
              <a:gs pos="0">
                <a:schemeClr val="accent2"/>
              </a:gs>
              <a:gs pos="44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01FD69D-60D0-4A4F-A477-7B909896D347}"/>
              </a:ext>
            </a:extLst>
          </p:cNvPr>
          <p:cNvSpPr/>
          <p:nvPr/>
        </p:nvSpPr>
        <p:spPr>
          <a:xfrm>
            <a:off x="7150100" y="4471988"/>
            <a:ext cx="1092200" cy="203200"/>
          </a:xfrm>
          <a:prstGeom prst="rect">
            <a:avLst/>
          </a:prstGeom>
          <a:gradFill flip="none" rotWithShape="1">
            <a:gsLst>
              <a:gs pos="20000">
                <a:schemeClr val="accent4">
                  <a:lumMod val="60000"/>
                  <a:lumOff val="40000"/>
                </a:schemeClr>
              </a:gs>
              <a:gs pos="76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215C40E-80A2-314B-AED7-ABDF3B001072}"/>
              </a:ext>
            </a:extLst>
          </p:cNvPr>
          <p:cNvSpPr/>
          <p:nvPr/>
        </p:nvSpPr>
        <p:spPr>
          <a:xfrm>
            <a:off x="8264525" y="3501627"/>
            <a:ext cx="1130300" cy="203200"/>
          </a:xfrm>
          <a:prstGeom prst="rect">
            <a:avLst/>
          </a:prstGeom>
          <a:gradFill flip="none" rotWithShape="1">
            <a:gsLst>
              <a:gs pos="19000">
                <a:schemeClr val="accent6"/>
              </a:gs>
              <a:gs pos="84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340F41A-524A-8541-98B2-4D4C7B2F76D4}"/>
              </a:ext>
            </a:extLst>
          </p:cNvPr>
          <p:cNvSpPr/>
          <p:nvPr/>
        </p:nvSpPr>
        <p:spPr>
          <a:xfrm>
            <a:off x="8359775" y="5093495"/>
            <a:ext cx="1035050" cy="203200"/>
          </a:xfrm>
          <a:prstGeom prst="rect">
            <a:avLst/>
          </a:prstGeom>
          <a:gradFill flip="none" rotWithShape="1">
            <a:gsLst>
              <a:gs pos="85000">
                <a:schemeClr val="accent1"/>
              </a:gs>
              <a:gs pos="66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52650E-4FA1-3648-A506-EF0602285D68}"/>
              </a:ext>
            </a:extLst>
          </p:cNvPr>
          <p:cNvSpPr/>
          <p:nvPr/>
        </p:nvSpPr>
        <p:spPr>
          <a:xfrm>
            <a:off x="6604000" y="3977084"/>
            <a:ext cx="1143000" cy="203200"/>
          </a:xfrm>
          <a:prstGeom prst="rect">
            <a:avLst/>
          </a:prstGeom>
          <a:gradFill flip="none" rotWithShape="1">
            <a:gsLst>
              <a:gs pos="73000">
                <a:schemeClr val="accent1"/>
              </a:gs>
              <a:gs pos="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6EAD63E-E20F-B145-B266-0532282888DE}"/>
              </a:ext>
            </a:extLst>
          </p:cNvPr>
          <p:cNvSpPr/>
          <p:nvPr/>
        </p:nvSpPr>
        <p:spPr>
          <a:xfrm>
            <a:off x="6943727" y="5149056"/>
            <a:ext cx="1162050" cy="212725"/>
          </a:xfrm>
          <a:prstGeom prst="rect">
            <a:avLst/>
          </a:prstGeom>
          <a:gradFill flip="none" rotWithShape="1">
            <a:gsLst>
              <a:gs pos="100000">
                <a:srgbClr val="5A51B2"/>
              </a:gs>
              <a:gs pos="80000">
                <a:schemeClr val="accent1"/>
              </a:gs>
            </a:gsLst>
            <a:lin ang="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40BAC7-69DF-4A4A-A239-331216C99647}"/>
              </a:ext>
            </a:extLst>
          </p:cNvPr>
          <p:cNvSpPr/>
          <p:nvPr/>
        </p:nvSpPr>
        <p:spPr>
          <a:xfrm>
            <a:off x="9944100" y="5519739"/>
            <a:ext cx="1162050" cy="212725"/>
          </a:xfrm>
          <a:prstGeom prst="rect">
            <a:avLst/>
          </a:prstGeom>
          <a:gradFill flip="none" rotWithShape="1">
            <a:gsLst>
              <a:gs pos="10000">
                <a:schemeClr val="accent1"/>
              </a:gs>
              <a:gs pos="98000">
                <a:srgbClr val="7030A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3B50AC6-19F6-9941-A0BB-39880BC3C455}"/>
              </a:ext>
            </a:extLst>
          </p:cNvPr>
          <p:cNvSpPr/>
          <p:nvPr/>
        </p:nvSpPr>
        <p:spPr>
          <a:xfrm>
            <a:off x="8724900" y="2962675"/>
            <a:ext cx="1035050" cy="203200"/>
          </a:xfrm>
          <a:prstGeom prst="rect">
            <a:avLst/>
          </a:prstGeom>
          <a:gradFill flip="none" rotWithShape="1">
            <a:gsLst>
              <a:gs pos="100000">
                <a:srgbClr val="719BD5"/>
              </a:gs>
              <a:gs pos="69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5191CD79-C71C-4E41-B178-57438DEB6498}"/>
              </a:ext>
            </a:extLst>
          </p:cNvPr>
          <p:cNvSpPr txBox="1">
            <a:spLocks/>
          </p:cNvSpPr>
          <p:nvPr/>
        </p:nvSpPr>
        <p:spPr>
          <a:xfrm>
            <a:off x="1182688" y="4225532"/>
            <a:ext cx="2235200" cy="969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Reads</a:t>
            </a:r>
          </a:p>
        </p:txBody>
      </p:sp>
    </p:spTree>
    <p:extLst>
      <p:ext uri="{BB962C8B-B14F-4D97-AF65-F5344CB8AC3E}">
        <p14:creationId xmlns:p14="http://schemas.microsoft.com/office/powerpoint/2010/main" val="320986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1: Where do the reads come from?</a:t>
            </a:r>
          </a:p>
        </p:txBody>
      </p:sp>
      <p:sp>
        <p:nvSpPr>
          <p:cNvPr id="4" name="Rectangle 3">
            <a:extLst>
              <a:ext uri="{FF2B5EF4-FFF2-40B4-BE49-F238E27FC236}">
                <a16:creationId xmlns:a16="http://schemas.microsoft.com/office/drawing/2014/main" id="{C54A4C99-471D-904B-95C8-FE8CBDC6C84D}"/>
              </a:ext>
            </a:extLst>
          </p:cNvPr>
          <p:cNvSpPr/>
          <p:nvPr/>
        </p:nvSpPr>
        <p:spPr>
          <a:xfrm>
            <a:off x="3556000" y="1892300"/>
            <a:ext cx="8356600" cy="342900"/>
          </a:xfrm>
          <a:prstGeom prst="rect">
            <a:avLst/>
          </a:prstGeom>
          <a:gradFill flip="none" rotWithShape="1">
            <a:gsLst>
              <a:gs pos="15000">
                <a:schemeClr val="accent2"/>
              </a:gs>
              <a:gs pos="0">
                <a:srgbClr val="FF0000"/>
              </a:gs>
              <a:gs pos="33000">
                <a:schemeClr val="accent4">
                  <a:lumMod val="60000"/>
                  <a:lumOff val="40000"/>
                </a:schemeClr>
              </a:gs>
              <a:gs pos="49000">
                <a:schemeClr val="accent6"/>
              </a:gs>
              <a:gs pos="85000">
                <a:schemeClr val="accent1"/>
              </a:gs>
              <a:gs pos="98000">
                <a:srgbClr val="7030A0"/>
              </a:gs>
              <a:gs pos="66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CDC1EB3-EA7A-2049-B70A-CBEE1EF96118}"/>
              </a:ext>
            </a:extLst>
          </p:cNvPr>
          <p:cNvSpPr/>
          <p:nvPr/>
        </p:nvSpPr>
        <p:spPr>
          <a:xfrm>
            <a:off x="3556000" y="2395538"/>
            <a:ext cx="1041400" cy="203200"/>
          </a:xfrm>
          <a:prstGeom prst="rect">
            <a:avLst/>
          </a:prstGeom>
          <a:gradFill flip="none" rotWithShape="1">
            <a:gsLst>
              <a:gs pos="100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5529132-76F1-9A4A-8FEA-6D5ED3DB48B9}"/>
              </a:ext>
            </a:extLst>
          </p:cNvPr>
          <p:cNvSpPr/>
          <p:nvPr/>
        </p:nvSpPr>
        <p:spPr>
          <a:xfrm>
            <a:off x="4279900" y="2941638"/>
            <a:ext cx="1143000" cy="203200"/>
          </a:xfrm>
          <a:prstGeom prst="rect">
            <a:avLst/>
          </a:prstGeom>
          <a:gradFill flip="none" rotWithShape="1">
            <a:gsLst>
              <a:gs pos="47000">
                <a:schemeClr val="accent2"/>
              </a:gs>
              <a:gs pos="100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F93559B-8C37-354E-814E-9CAF1D422093}"/>
              </a:ext>
            </a:extLst>
          </p:cNvPr>
          <p:cNvSpPr/>
          <p:nvPr/>
        </p:nvSpPr>
        <p:spPr>
          <a:xfrm>
            <a:off x="6965950" y="4117977"/>
            <a:ext cx="1130300" cy="203200"/>
          </a:xfrm>
          <a:prstGeom prst="rect">
            <a:avLst/>
          </a:prstGeom>
          <a:gradFill flip="none" rotWithShape="1">
            <a:gsLst>
              <a:gs pos="100000">
                <a:srgbClr val="87B897"/>
              </a:gs>
              <a:gs pos="27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6056ECD-C710-1044-8713-36569031E870}"/>
              </a:ext>
            </a:extLst>
          </p:cNvPr>
          <p:cNvSpPr/>
          <p:nvPr/>
        </p:nvSpPr>
        <p:spPr>
          <a:xfrm>
            <a:off x="3810000" y="2679700"/>
            <a:ext cx="1143000" cy="203200"/>
          </a:xfrm>
          <a:prstGeom prst="rect">
            <a:avLst/>
          </a:prstGeom>
          <a:gradFill flip="none" rotWithShape="1">
            <a:gsLst>
              <a:gs pos="28000">
                <a:schemeClr val="accent2"/>
              </a:gs>
              <a:gs pos="0">
                <a:srgbClr val="FF000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92B4E9D-6C2F-9B45-8FF7-6BD296FA3CFF}"/>
              </a:ext>
            </a:extLst>
          </p:cNvPr>
          <p:cNvSpPr/>
          <p:nvPr/>
        </p:nvSpPr>
        <p:spPr>
          <a:xfrm>
            <a:off x="5676900" y="3490914"/>
            <a:ext cx="1092200" cy="203200"/>
          </a:xfrm>
          <a:prstGeom prst="rect">
            <a:avLst/>
          </a:prstGeom>
          <a:gradFill flip="none" rotWithShape="1">
            <a:gsLst>
              <a:gs pos="57000">
                <a:schemeClr val="accent4">
                  <a:lumMod val="60000"/>
                  <a:lumOff val="40000"/>
                </a:schemeClr>
              </a:gs>
              <a:gs pos="100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81B4E42-9A59-3C4E-AAE3-68B8172FD77A}"/>
              </a:ext>
            </a:extLst>
          </p:cNvPr>
          <p:cNvSpPr/>
          <p:nvPr/>
        </p:nvSpPr>
        <p:spPr>
          <a:xfrm>
            <a:off x="4953000" y="3209926"/>
            <a:ext cx="1143000" cy="203200"/>
          </a:xfrm>
          <a:prstGeom prst="rect">
            <a:avLst/>
          </a:prstGeom>
          <a:gradFill flip="none" rotWithShape="1">
            <a:gsLst>
              <a:gs pos="0">
                <a:schemeClr val="accent2"/>
              </a:gs>
              <a:gs pos="44000">
                <a:schemeClr val="accent4">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01FD69D-60D0-4A4F-A477-7B909896D347}"/>
              </a:ext>
            </a:extLst>
          </p:cNvPr>
          <p:cNvSpPr/>
          <p:nvPr/>
        </p:nvSpPr>
        <p:spPr>
          <a:xfrm>
            <a:off x="6096000" y="3798094"/>
            <a:ext cx="1092200" cy="203200"/>
          </a:xfrm>
          <a:prstGeom prst="rect">
            <a:avLst/>
          </a:prstGeom>
          <a:gradFill flip="none" rotWithShape="1">
            <a:gsLst>
              <a:gs pos="20000">
                <a:schemeClr val="accent4">
                  <a:lumMod val="60000"/>
                  <a:lumOff val="40000"/>
                </a:schemeClr>
              </a:gs>
              <a:gs pos="76000">
                <a:schemeClr val="accent6"/>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215C40E-80A2-314B-AED7-ABDF3B001072}"/>
              </a:ext>
            </a:extLst>
          </p:cNvPr>
          <p:cNvSpPr/>
          <p:nvPr/>
        </p:nvSpPr>
        <p:spPr>
          <a:xfrm>
            <a:off x="7734300" y="4419601"/>
            <a:ext cx="1130300" cy="203200"/>
          </a:xfrm>
          <a:prstGeom prst="rect">
            <a:avLst/>
          </a:prstGeom>
          <a:gradFill flip="none" rotWithShape="1">
            <a:gsLst>
              <a:gs pos="19000">
                <a:schemeClr val="accent6"/>
              </a:gs>
              <a:gs pos="84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340F41A-524A-8541-98B2-4D4C7B2F76D4}"/>
              </a:ext>
            </a:extLst>
          </p:cNvPr>
          <p:cNvSpPr/>
          <p:nvPr/>
        </p:nvSpPr>
        <p:spPr>
          <a:xfrm>
            <a:off x="9118602" y="5014118"/>
            <a:ext cx="1035050" cy="203200"/>
          </a:xfrm>
          <a:prstGeom prst="rect">
            <a:avLst/>
          </a:prstGeom>
          <a:gradFill flip="none" rotWithShape="1">
            <a:gsLst>
              <a:gs pos="85000">
                <a:schemeClr val="accent1"/>
              </a:gs>
              <a:gs pos="66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52650E-4FA1-3648-A506-EF0602285D68}"/>
              </a:ext>
            </a:extLst>
          </p:cNvPr>
          <p:cNvSpPr/>
          <p:nvPr/>
        </p:nvSpPr>
        <p:spPr>
          <a:xfrm>
            <a:off x="9499600" y="5317727"/>
            <a:ext cx="1143000" cy="203200"/>
          </a:xfrm>
          <a:prstGeom prst="rect">
            <a:avLst/>
          </a:prstGeom>
          <a:gradFill flip="none" rotWithShape="1">
            <a:gsLst>
              <a:gs pos="73000">
                <a:schemeClr val="accent1"/>
              </a:gs>
              <a:gs pos="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6EAD63E-E20F-B145-B266-0532282888DE}"/>
              </a:ext>
            </a:extLst>
          </p:cNvPr>
          <p:cNvSpPr/>
          <p:nvPr/>
        </p:nvSpPr>
        <p:spPr>
          <a:xfrm>
            <a:off x="10153652" y="5608636"/>
            <a:ext cx="1162050" cy="212725"/>
          </a:xfrm>
          <a:prstGeom prst="rect">
            <a:avLst/>
          </a:prstGeom>
          <a:gradFill flip="none" rotWithShape="1">
            <a:gsLst>
              <a:gs pos="100000">
                <a:srgbClr val="5A51B2"/>
              </a:gs>
              <a:gs pos="80000">
                <a:schemeClr val="accent1"/>
              </a:gs>
            </a:gsLst>
            <a:lin ang="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40BAC7-69DF-4A4A-A239-331216C99647}"/>
              </a:ext>
            </a:extLst>
          </p:cNvPr>
          <p:cNvSpPr/>
          <p:nvPr/>
        </p:nvSpPr>
        <p:spPr>
          <a:xfrm>
            <a:off x="10734677" y="5925738"/>
            <a:ext cx="1162050" cy="212725"/>
          </a:xfrm>
          <a:prstGeom prst="rect">
            <a:avLst/>
          </a:prstGeom>
          <a:gradFill flip="none" rotWithShape="1">
            <a:gsLst>
              <a:gs pos="10000">
                <a:schemeClr val="accent1"/>
              </a:gs>
              <a:gs pos="98000">
                <a:srgbClr val="7030A0"/>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3B50AC6-19F6-9941-A0BB-39880BC3C455}"/>
              </a:ext>
            </a:extLst>
          </p:cNvPr>
          <p:cNvSpPr/>
          <p:nvPr/>
        </p:nvSpPr>
        <p:spPr>
          <a:xfrm>
            <a:off x="8601077" y="4721225"/>
            <a:ext cx="1035050" cy="203200"/>
          </a:xfrm>
          <a:prstGeom prst="rect">
            <a:avLst/>
          </a:prstGeom>
          <a:gradFill flip="none" rotWithShape="1">
            <a:gsLst>
              <a:gs pos="100000">
                <a:srgbClr val="719BD5"/>
              </a:gs>
              <a:gs pos="69000">
                <a:schemeClr val="accent5">
                  <a:lumMod val="60000"/>
                  <a:lumOff val="40000"/>
                </a:schemeClr>
              </a:gs>
            </a:gsLst>
            <a:lin ang="0" scaled="0"/>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5DB36DF9-73B6-6142-8429-754B7735670A}"/>
              </a:ext>
            </a:extLst>
          </p:cNvPr>
          <p:cNvSpPr>
            <a:spLocks noGrp="1"/>
          </p:cNvSpPr>
          <p:nvPr>
            <p:ph idx="1"/>
          </p:nvPr>
        </p:nvSpPr>
        <p:spPr>
          <a:xfrm>
            <a:off x="1182688" y="1684737"/>
            <a:ext cx="2235200" cy="969563"/>
          </a:xfrm>
        </p:spPr>
        <p:txBody>
          <a:bodyPr/>
          <a:lstStyle/>
          <a:p>
            <a:pPr marL="0" indent="0">
              <a:buNone/>
            </a:pPr>
            <a:r>
              <a:rPr lang="en-US" dirty="0"/>
              <a:t>Reference</a:t>
            </a:r>
            <a:br>
              <a:rPr lang="en-US" dirty="0"/>
            </a:br>
            <a:r>
              <a:rPr lang="en-US" dirty="0"/>
              <a:t>genome</a:t>
            </a:r>
          </a:p>
        </p:txBody>
      </p:sp>
      <p:sp>
        <p:nvSpPr>
          <p:cNvPr id="22" name="Content Placeholder 2">
            <a:extLst>
              <a:ext uri="{FF2B5EF4-FFF2-40B4-BE49-F238E27FC236}">
                <a16:creationId xmlns:a16="http://schemas.microsoft.com/office/drawing/2014/main" id="{2AF56D0E-40CC-5944-B5F3-44AFBB4893E7}"/>
              </a:ext>
            </a:extLst>
          </p:cNvPr>
          <p:cNvSpPr txBox="1">
            <a:spLocks/>
          </p:cNvSpPr>
          <p:nvPr/>
        </p:nvSpPr>
        <p:spPr>
          <a:xfrm>
            <a:off x="1182688" y="4225532"/>
            <a:ext cx="2235200" cy="969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Reads</a:t>
            </a:r>
          </a:p>
        </p:txBody>
      </p:sp>
    </p:spTree>
    <p:extLst>
      <p:ext uri="{BB962C8B-B14F-4D97-AF65-F5344CB8AC3E}">
        <p14:creationId xmlns:p14="http://schemas.microsoft.com/office/powerpoint/2010/main" val="609240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2: How different are they?</a:t>
            </a:r>
          </a:p>
        </p:txBody>
      </p:sp>
      <p:sp>
        <p:nvSpPr>
          <p:cNvPr id="4" name="Content Placeholder 2">
            <a:extLst>
              <a:ext uri="{FF2B5EF4-FFF2-40B4-BE49-F238E27FC236}">
                <a16:creationId xmlns:a16="http://schemas.microsoft.com/office/drawing/2014/main" id="{DA6B5312-BBB9-D44A-8CDA-3B6AC9983E1E}"/>
              </a:ext>
            </a:extLst>
          </p:cNvPr>
          <p:cNvSpPr>
            <a:spLocks noGrp="1"/>
          </p:cNvSpPr>
          <p:nvPr>
            <p:ph idx="1"/>
          </p:nvPr>
        </p:nvSpPr>
        <p:spPr>
          <a:xfrm>
            <a:off x="838200" y="2130425"/>
            <a:ext cx="9334500" cy="2898775"/>
          </a:xfrm>
        </p:spPr>
        <p:txBody>
          <a:bodyPr>
            <a:normAutofit/>
          </a:bodyPr>
          <a:lstStyle/>
          <a:p>
            <a:pPr marL="0" indent="0">
              <a:lnSpc>
                <a:spcPct val="60000"/>
              </a:lnSpc>
              <a:buNone/>
            </a:pPr>
            <a:r>
              <a:rPr lang="en-US" dirty="0">
                <a:latin typeface="Consolas" panose="020B0609020204030204" pitchFamily="49" charset="0"/>
                <a:cs typeface="Consolas" panose="020B0609020204030204" pitchFamily="49" charset="0"/>
              </a:rPr>
              <a:t>Reference </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CCC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TT</a:t>
            </a:r>
          </a:p>
          <a:p>
            <a:pPr marL="0" indent="0">
              <a:lnSpc>
                <a:spcPct val="60000"/>
              </a:lnSpc>
              <a:buNone/>
            </a:pPr>
            <a:r>
              <a:rPr lang="en-US" dirty="0">
                <a:latin typeface="Consolas" panose="020B0609020204030204" pitchFamily="49" charset="0"/>
                <a:cs typeface="Consolas" panose="020B0609020204030204" pitchFamily="49" charset="0"/>
              </a:rPr>
              <a:t>Sample    </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6"/>
                </a:solidFill>
                <a:latin typeface="Consolas" panose="020B0609020204030204" pitchFamily="49" charset="0"/>
                <a:cs typeface="Consolas" panose="020B0609020204030204" pitchFamily="49" charset="0"/>
              </a:rPr>
              <a:t>A</a:t>
            </a:r>
            <a:endParaRPr lang="en-US" spc="6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82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2: How different are they?</a:t>
            </a:r>
          </a:p>
        </p:txBody>
      </p:sp>
      <p:sp>
        <p:nvSpPr>
          <p:cNvPr id="4" name="Content Placeholder 2">
            <a:extLst>
              <a:ext uri="{FF2B5EF4-FFF2-40B4-BE49-F238E27FC236}">
                <a16:creationId xmlns:a16="http://schemas.microsoft.com/office/drawing/2014/main" id="{DA6B5312-BBB9-D44A-8CDA-3B6AC9983E1E}"/>
              </a:ext>
            </a:extLst>
          </p:cNvPr>
          <p:cNvSpPr>
            <a:spLocks noGrp="1"/>
          </p:cNvSpPr>
          <p:nvPr>
            <p:ph idx="1"/>
          </p:nvPr>
        </p:nvSpPr>
        <p:spPr>
          <a:xfrm>
            <a:off x="838200" y="2130425"/>
            <a:ext cx="9334500" cy="2898775"/>
          </a:xfrm>
        </p:spPr>
        <p:txBody>
          <a:bodyPr>
            <a:normAutofit/>
          </a:bodyPr>
          <a:lstStyle/>
          <a:p>
            <a:pPr marL="0" indent="0">
              <a:lnSpc>
                <a:spcPct val="60000"/>
              </a:lnSpc>
              <a:buNone/>
            </a:pPr>
            <a:r>
              <a:rPr lang="en-US" dirty="0">
                <a:latin typeface="Consolas" panose="020B0609020204030204" pitchFamily="49" charset="0"/>
                <a:cs typeface="Consolas" panose="020B0609020204030204" pitchFamily="49" charset="0"/>
              </a:rPr>
              <a:t>Reference </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CCC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TT</a:t>
            </a:r>
          </a:p>
          <a:p>
            <a:pPr marL="0" indent="0">
              <a:lnSpc>
                <a:spcPct val="60000"/>
              </a:lnSpc>
              <a:buNone/>
            </a:pPr>
            <a:r>
              <a:rPr lang="en-US" dirty="0">
                <a:latin typeface="Consolas" panose="020B0609020204030204" pitchFamily="49" charset="0"/>
                <a:cs typeface="Consolas" panose="020B0609020204030204" pitchFamily="49" charset="0"/>
              </a:rPr>
              <a:t>Sample    </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latin typeface="Consolas" panose="020B0609020204030204" pitchFamily="49" charset="0"/>
                <a:cs typeface="Consolas" panose="020B0609020204030204" pitchFamily="49" charset="0"/>
              </a:rPr>
              <a:t>-</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6"/>
                </a:solidFill>
                <a:latin typeface="Consolas" panose="020B0609020204030204" pitchFamily="49" charset="0"/>
                <a:cs typeface="Consolas" panose="020B0609020204030204" pitchFamily="49" charset="0"/>
              </a:rPr>
              <a:t>A</a:t>
            </a:r>
            <a:endParaRPr lang="en-US" spc="600" dirty="0">
              <a:solidFill>
                <a:srgbClr val="FF0000"/>
              </a:solidFill>
              <a:latin typeface="Consolas" panose="020B0609020204030204" pitchFamily="49" charset="0"/>
              <a:cs typeface="Consolas" panose="020B0609020204030204" pitchFamily="49" charset="0"/>
            </a:endParaRPr>
          </a:p>
        </p:txBody>
      </p:sp>
      <p:sp>
        <p:nvSpPr>
          <p:cNvPr id="5" name="Oval 4">
            <a:extLst>
              <a:ext uri="{FF2B5EF4-FFF2-40B4-BE49-F238E27FC236}">
                <a16:creationId xmlns:a16="http://schemas.microsoft.com/office/drawing/2014/main" id="{7890CBB1-9F4D-154B-9BDD-84E83568A730}"/>
              </a:ext>
            </a:extLst>
          </p:cNvPr>
          <p:cNvSpPr/>
          <p:nvPr/>
        </p:nvSpPr>
        <p:spPr>
          <a:xfrm>
            <a:off x="3352800" y="1968500"/>
            <a:ext cx="3810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082DC6-FDC2-ED4F-B88D-9143CB7111E4}"/>
              </a:ext>
            </a:extLst>
          </p:cNvPr>
          <p:cNvSpPr/>
          <p:nvPr/>
        </p:nvSpPr>
        <p:spPr>
          <a:xfrm>
            <a:off x="4432300" y="1968500"/>
            <a:ext cx="3810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5A3475-0609-E449-B1D8-C8CB11A640EC}"/>
              </a:ext>
            </a:extLst>
          </p:cNvPr>
          <p:cNvSpPr/>
          <p:nvPr/>
        </p:nvSpPr>
        <p:spPr>
          <a:xfrm>
            <a:off x="6324600" y="1968500"/>
            <a:ext cx="3810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3479B1-786C-B146-A5E2-8FF32DEC7E4C}"/>
              </a:ext>
            </a:extLst>
          </p:cNvPr>
          <p:cNvSpPr/>
          <p:nvPr/>
        </p:nvSpPr>
        <p:spPr>
          <a:xfrm>
            <a:off x="8483602" y="1968500"/>
            <a:ext cx="3810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205DAC-4EE1-064D-B1D4-551E3F39F04A}"/>
              </a:ext>
            </a:extLst>
          </p:cNvPr>
          <p:cNvSpPr/>
          <p:nvPr/>
        </p:nvSpPr>
        <p:spPr>
          <a:xfrm>
            <a:off x="7404101" y="1968500"/>
            <a:ext cx="381000"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9175DB-7FD9-CE4D-A46A-E5A9B9CBB343}"/>
              </a:ext>
            </a:extLst>
          </p:cNvPr>
          <p:cNvCxnSpPr>
            <a:cxnSpLocks/>
          </p:cNvCxnSpPr>
          <p:nvPr/>
        </p:nvCxnSpPr>
        <p:spPr>
          <a:xfrm>
            <a:off x="3543300" y="3020291"/>
            <a:ext cx="190500" cy="18149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1FB6DA-3FEB-7C48-B9D5-61866E461716}"/>
              </a:ext>
            </a:extLst>
          </p:cNvPr>
          <p:cNvCxnSpPr>
            <a:cxnSpLocks/>
          </p:cNvCxnSpPr>
          <p:nvPr/>
        </p:nvCxnSpPr>
        <p:spPr>
          <a:xfrm flipH="1">
            <a:off x="4170218" y="3044825"/>
            <a:ext cx="452582" cy="17904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F97E04-D503-384E-AACF-1C29A313021E}"/>
              </a:ext>
            </a:extLst>
          </p:cNvPr>
          <p:cNvCxnSpPr>
            <a:cxnSpLocks/>
          </p:cNvCxnSpPr>
          <p:nvPr/>
        </p:nvCxnSpPr>
        <p:spPr>
          <a:xfrm>
            <a:off x="7601530" y="2952175"/>
            <a:ext cx="752761" cy="188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E9B193-BC0D-2142-8BB5-F4BC14C0DE1D}"/>
              </a:ext>
            </a:extLst>
          </p:cNvPr>
          <p:cNvSpPr txBox="1"/>
          <p:nvPr/>
        </p:nvSpPr>
        <p:spPr>
          <a:xfrm>
            <a:off x="1817254" y="4973782"/>
            <a:ext cx="4705927"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SNP (Single nucleotide polymorphism)</a:t>
            </a:r>
            <a:endParaRPr lang="en-US" dirty="0"/>
          </a:p>
        </p:txBody>
      </p:sp>
      <p:sp>
        <p:nvSpPr>
          <p:cNvPr id="22" name="TextBox 21">
            <a:extLst>
              <a:ext uri="{FF2B5EF4-FFF2-40B4-BE49-F238E27FC236}">
                <a16:creationId xmlns:a16="http://schemas.microsoft.com/office/drawing/2014/main" id="{1549BAE3-F577-374D-8AE5-4E0D0ED302D8}"/>
              </a:ext>
            </a:extLst>
          </p:cNvPr>
          <p:cNvSpPr txBox="1"/>
          <p:nvPr/>
        </p:nvSpPr>
        <p:spPr>
          <a:xfrm>
            <a:off x="6929582" y="4982896"/>
            <a:ext cx="4705927"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Indel (Insertion/deletion)</a:t>
            </a:r>
            <a:endParaRPr lang="en-US" dirty="0"/>
          </a:p>
        </p:txBody>
      </p:sp>
    </p:spTree>
    <p:extLst>
      <p:ext uri="{BB962C8B-B14F-4D97-AF65-F5344CB8AC3E}">
        <p14:creationId xmlns:p14="http://schemas.microsoft.com/office/powerpoint/2010/main" val="915156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0CE-C806-AB4E-820F-3E0A6FF13236}"/>
              </a:ext>
            </a:extLst>
          </p:cNvPr>
          <p:cNvSpPr>
            <a:spLocks noGrp="1"/>
          </p:cNvSpPr>
          <p:nvPr>
            <p:ph type="title"/>
          </p:nvPr>
        </p:nvSpPr>
        <p:spPr/>
        <p:txBody>
          <a:bodyPr/>
          <a:lstStyle/>
          <a:p>
            <a:r>
              <a:rPr lang="en-US" dirty="0"/>
              <a:t>Step 3: Getting it all together</a:t>
            </a:r>
          </a:p>
        </p:txBody>
      </p:sp>
      <p:sp>
        <p:nvSpPr>
          <p:cNvPr id="3" name="Content Placeholder 2">
            <a:extLst>
              <a:ext uri="{FF2B5EF4-FFF2-40B4-BE49-F238E27FC236}">
                <a16:creationId xmlns:a16="http://schemas.microsoft.com/office/drawing/2014/main" id="{E3AF93E7-1238-EF44-8494-E321BD9372F0}"/>
              </a:ext>
            </a:extLst>
          </p:cNvPr>
          <p:cNvSpPr>
            <a:spLocks noGrp="1"/>
          </p:cNvSpPr>
          <p:nvPr>
            <p:ph idx="1"/>
          </p:nvPr>
        </p:nvSpPr>
        <p:spPr>
          <a:xfrm>
            <a:off x="838200" y="2130425"/>
            <a:ext cx="9334500" cy="2898775"/>
          </a:xfrm>
        </p:spPr>
        <p:txBody>
          <a:bodyPr>
            <a:normAutofit/>
          </a:bodyPr>
          <a:lstStyle/>
          <a:p>
            <a:pPr marL="0" indent="0">
              <a:lnSpc>
                <a:spcPct val="60000"/>
              </a:lnSpc>
              <a:buNone/>
            </a:pPr>
            <a:r>
              <a:rPr lang="en-US" dirty="0">
                <a:latin typeface="Consolas" panose="020B0609020204030204" pitchFamily="49" charset="0"/>
                <a:cs typeface="Consolas" panose="020B0609020204030204" pitchFamily="49" charset="0"/>
              </a:rPr>
              <a:t>Sample 1 </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CC</a:t>
            </a:r>
            <a:r>
              <a:rPr lang="en-US" dirty="0">
                <a:solidFill>
                  <a:schemeClr val="accent6"/>
                </a:solidFill>
                <a:latin typeface="Consolas" panose="020B0609020204030204" pitchFamily="49" charset="0"/>
                <a:cs typeface="Consolas" panose="020B0609020204030204" pitchFamily="49" charset="0"/>
              </a:rPr>
              <a:t>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CCC</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4"/>
                </a:solidFill>
                <a:latin typeface="Consolas" panose="020B0609020204030204" pitchFamily="49" charset="0"/>
                <a:cs typeface="Consolas" panose="020B0609020204030204" pitchFamily="49" charset="0"/>
              </a:rPr>
              <a:t>G</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rgbClr val="FF0000"/>
                </a:solidFill>
                <a:latin typeface="Consolas" panose="020B0609020204030204" pitchFamily="49" charset="0"/>
                <a:cs typeface="Consolas" panose="020B0609020204030204" pitchFamily="49" charset="0"/>
              </a:rPr>
              <a:t>TT</a:t>
            </a:r>
          </a:p>
          <a:p>
            <a:pPr marL="0" indent="0">
              <a:lnSpc>
                <a:spcPct val="60000"/>
              </a:lnSpc>
              <a:buNone/>
            </a:pPr>
            <a:r>
              <a:rPr lang="en-US" dirty="0">
                <a:latin typeface="Consolas" panose="020B0609020204030204" pitchFamily="49" charset="0"/>
                <a:cs typeface="Consolas" panose="020B0609020204030204" pitchFamily="49" charset="0"/>
              </a:rPr>
              <a:t>Sample 2 </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CC</a:t>
            </a:r>
            <a:r>
              <a:rPr lang="en-US" dirty="0">
                <a:solidFill>
                  <a:schemeClr val="accent6"/>
                </a:solidFill>
                <a:latin typeface="Consolas" panose="020B0609020204030204" pitchFamily="49" charset="0"/>
                <a:cs typeface="Consolas" panose="020B0609020204030204" pitchFamily="49" charset="0"/>
              </a:rPr>
              <a:t>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CCC</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4"/>
                </a:solidFill>
                <a:latin typeface="Consolas" panose="020B0609020204030204" pitchFamily="49" charset="0"/>
                <a:cs typeface="Consolas" panose="020B0609020204030204" pitchFamily="49" charset="0"/>
              </a:rPr>
              <a:t>G</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rgbClr val="FF0000"/>
                </a:solidFill>
                <a:latin typeface="Consolas" panose="020B0609020204030204" pitchFamily="49" charset="0"/>
                <a:cs typeface="Consolas" panose="020B0609020204030204" pitchFamily="49" charset="0"/>
              </a:rPr>
              <a:t>TT</a:t>
            </a:r>
          </a:p>
          <a:p>
            <a:pPr marL="0" indent="0">
              <a:lnSpc>
                <a:spcPct val="60000"/>
              </a:lnSpc>
              <a:buNone/>
            </a:pPr>
            <a:r>
              <a:rPr lang="en-US" dirty="0">
                <a:latin typeface="Consolas" panose="020B0609020204030204" pitchFamily="49" charset="0"/>
                <a:cs typeface="Consolas" panose="020B0609020204030204" pitchFamily="49" charset="0"/>
              </a:rPr>
              <a:t>Sample 3 </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CC</a:t>
            </a:r>
            <a:r>
              <a:rPr lang="en-US" dirty="0">
                <a:solidFill>
                  <a:schemeClr val="accent6"/>
                </a:solidFill>
                <a:latin typeface="Consolas" panose="020B0609020204030204" pitchFamily="49" charset="0"/>
                <a:cs typeface="Consolas" panose="020B0609020204030204" pitchFamily="49" charset="0"/>
              </a:rPr>
              <a:t>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4"/>
                </a:solidFill>
                <a:latin typeface="Consolas" panose="020B0609020204030204" pitchFamily="49" charset="0"/>
                <a:cs typeface="Consolas" panose="020B0609020204030204" pitchFamily="49" charset="0"/>
              </a:rPr>
              <a:t>G</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rgbClr val="FF0000"/>
                </a:solidFill>
                <a:latin typeface="Consolas" panose="020B0609020204030204" pitchFamily="49" charset="0"/>
                <a:cs typeface="Consolas" panose="020B0609020204030204" pitchFamily="49" charset="0"/>
              </a:rPr>
              <a:t>TT</a:t>
            </a:r>
          </a:p>
          <a:p>
            <a:pPr marL="0" indent="0">
              <a:lnSpc>
                <a:spcPct val="60000"/>
              </a:lnSpc>
              <a:buNone/>
            </a:pPr>
            <a:r>
              <a:rPr lang="en-US" dirty="0">
                <a:latin typeface="Consolas" panose="020B0609020204030204" pitchFamily="49" charset="0"/>
                <a:cs typeface="Consolas" panose="020B0609020204030204" pitchFamily="49" charset="0"/>
              </a:rPr>
              <a:t>Sample 4 </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4"/>
                </a:solidFill>
                <a:latin typeface="Consolas" panose="020B0609020204030204" pitchFamily="49" charset="0"/>
                <a:cs typeface="Consolas" panose="020B0609020204030204" pitchFamily="49" charset="0"/>
              </a:rPr>
              <a:t>G</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endParaRPr lang="en-US" dirty="0">
              <a:solidFill>
                <a:srgbClr val="FF0000"/>
              </a:solidFill>
              <a:latin typeface="Consolas" panose="020B0609020204030204" pitchFamily="49" charset="0"/>
              <a:cs typeface="Consolas" panose="020B0609020204030204" pitchFamily="49" charset="0"/>
            </a:endParaRPr>
          </a:p>
          <a:p>
            <a:pPr marL="0" indent="0">
              <a:lnSpc>
                <a:spcPct val="60000"/>
              </a:lnSpc>
              <a:buNone/>
            </a:pPr>
            <a:r>
              <a:rPr lang="en-US" dirty="0">
                <a:latin typeface="Consolas" panose="020B0609020204030204" pitchFamily="49" charset="0"/>
                <a:cs typeface="Consolas" panose="020B0609020204030204" pitchFamily="49" charset="0"/>
              </a:rPr>
              <a:t>   …</a:t>
            </a:r>
          </a:p>
          <a:p>
            <a:pPr marL="0" indent="0">
              <a:lnSpc>
                <a:spcPct val="60000"/>
              </a:lnSpc>
              <a:buNone/>
            </a:pPr>
            <a:r>
              <a:rPr lang="en-US" dirty="0">
                <a:latin typeface="Consolas" panose="020B0609020204030204" pitchFamily="49" charset="0"/>
                <a:cs typeface="Consolas" panose="020B0609020204030204" pitchFamily="49" charset="0"/>
              </a:rPr>
              <a:t>Sample n </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6"/>
                </a:solidFill>
                <a:latin typeface="Consolas" panose="020B0609020204030204" pitchFamily="49" charset="0"/>
                <a:cs typeface="Consolas" panose="020B0609020204030204" pitchFamily="49" charset="0"/>
              </a:rPr>
              <a:t>AA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4"/>
                </a:solidFill>
                <a:latin typeface="Consolas" panose="020B0609020204030204" pitchFamily="49" charset="0"/>
                <a:cs typeface="Consolas" panose="020B0609020204030204" pitchFamily="49" charset="0"/>
              </a:rPr>
              <a:t>G</a:t>
            </a:r>
            <a:r>
              <a:rPr lang="en-US" dirty="0">
                <a:solidFill>
                  <a:srgbClr val="FF0000"/>
                </a:solidFill>
                <a:latin typeface="Consolas" panose="020B0609020204030204" pitchFamily="49" charset="0"/>
                <a:cs typeface="Consolas" panose="020B0609020204030204" pitchFamily="49" charset="0"/>
              </a:rPr>
              <a:t>T</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r>
              <a:rPr lang="en-US" dirty="0">
                <a:solidFill>
                  <a:schemeClr val="accent4"/>
                </a:solidFill>
                <a:latin typeface="Consolas" panose="020B0609020204030204" pitchFamily="49" charset="0"/>
                <a:cs typeface="Consolas" panose="020B0609020204030204" pitchFamily="49" charset="0"/>
              </a:rPr>
              <a:t>G</a:t>
            </a:r>
            <a:r>
              <a:rPr lang="en-US" dirty="0">
                <a:solidFill>
                  <a:schemeClr val="accent1"/>
                </a:solidFill>
                <a:latin typeface="Consolas" panose="020B0609020204030204" pitchFamily="49" charset="0"/>
                <a:cs typeface="Consolas" panose="020B0609020204030204" pitchFamily="49" charset="0"/>
              </a:rPr>
              <a:t>C</a:t>
            </a:r>
            <a:r>
              <a:rPr lang="en-US" dirty="0">
                <a:solidFill>
                  <a:schemeClr val="accent6"/>
                </a:solidFill>
                <a:latin typeface="Consolas" panose="020B0609020204030204" pitchFamily="49" charset="0"/>
                <a:cs typeface="Consolas" panose="020B0609020204030204" pitchFamily="49" charset="0"/>
              </a:rPr>
              <a:t>AA</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206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1D25F66-4DBE-D242-8686-88F01B0DBB43}"/>
              </a:ext>
            </a:extLst>
          </p:cNvPr>
          <p:cNvGrpSpPr/>
          <p:nvPr/>
        </p:nvGrpSpPr>
        <p:grpSpPr>
          <a:xfrm>
            <a:off x="5010638" y="4492388"/>
            <a:ext cx="2143573" cy="1334604"/>
            <a:chOff x="6751274" y="3326296"/>
            <a:chExt cx="2143573" cy="1334604"/>
          </a:xfrm>
        </p:grpSpPr>
        <p:grpSp>
          <p:nvGrpSpPr>
            <p:cNvPr id="46" name="Group 45">
              <a:extLst>
                <a:ext uri="{FF2B5EF4-FFF2-40B4-BE49-F238E27FC236}">
                  <a16:creationId xmlns:a16="http://schemas.microsoft.com/office/drawing/2014/main" id="{EF9B3328-0784-244C-8725-97812A633A9E}"/>
                </a:ext>
              </a:extLst>
            </p:cNvPr>
            <p:cNvGrpSpPr/>
            <p:nvPr/>
          </p:nvGrpSpPr>
          <p:grpSpPr>
            <a:xfrm>
              <a:off x="6751274" y="3898900"/>
              <a:ext cx="2143573" cy="762000"/>
              <a:chOff x="3411596" y="3898900"/>
              <a:chExt cx="2143573" cy="762000"/>
            </a:xfrm>
          </p:grpSpPr>
          <p:cxnSp>
            <p:nvCxnSpPr>
              <p:cNvPr id="55" name="Straight Connector 54">
                <a:extLst>
                  <a:ext uri="{FF2B5EF4-FFF2-40B4-BE49-F238E27FC236}">
                    <a16:creationId xmlns:a16="http://schemas.microsoft.com/office/drawing/2014/main" id="{263E1A5B-3879-3D4A-9D14-CAF03C0D0AAE}"/>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CB442C-A548-EE49-BBEF-1729EA89D3ED}"/>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EA4A026-CE5C-134C-9891-F32A849CD33E}"/>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366DEC-C1EF-A54E-B4F8-9E0391EC0CC9}"/>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927211-95BD-1748-A89C-CF33F3C2EB3C}"/>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C5DE0A-8AC7-E841-8B57-6EC8AD7E781B}"/>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13B4D5-B59B-C94D-9387-26E40C6B0F0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5EEB61-0A68-C949-A7D2-835F750CF067}"/>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9D279E-EC3F-0841-9CA5-6A72AC819798}"/>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2E7A3E-1B60-AD47-A1D5-F7E4C51B35BC}"/>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D3709B-44D9-E441-8EFA-FE73EAEF32E1}"/>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CA588F-83C0-EB4F-AAB8-523BD2DBC0F9}"/>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ABC680-ACE3-7B43-9907-E57001DCA496}"/>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B978F2-F33E-A340-B128-07D79654957B}"/>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1882C4-449D-5549-B0E2-7DFB6EA95070}"/>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169B2C-5F78-C444-91FC-5E7224B0DD2D}"/>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A274409F-B1E0-EF4F-B974-FC2A59EC00D7}"/>
                </a:ext>
              </a:extLst>
            </p:cNvPr>
            <p:cNvCxnSpPr/>
            <p:nvPr/>
          </p:nvCxnSpPr>
          <p:spPr>
            <a:xfrm>
              <a:off x="6991165" y="4051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864C99B9-7C33-B640-9306-E1BCB622B320}"/>
                </a:ext>
              </a:extLst>
            </p:cNvPr>
            <p:cNvCxnSpPr/>
            <p:nvPr/>
          </p:nvCxnSpPr>
          <p:spPr>
            <a:xfrm>
              <a:off x="7009117" y="4203823"/>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BF2E80C2-FC3E-AB49-932D-957B4B413101}"/>
                </a:ext>
              </a:extLst>
            </p:cNvPr>
            <p:cNvCxnSpPr>
              <a:cxnSpLocks/>
            </p:cNvCxnSpPr>
            <p:nvPr/>
          </p:nvCxnSpPr>
          <p:spPr>
            <a:xfrm>
              <a:off x="7054006" y="4356100"/>
              <a:ext cx="10957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4CD404A0-56EA-9048-8791-65E9B8ADD637}"/>
                </a:ext>
              </a:extLst>
            </p:cNvPr>
            <p:cNvCxnSpPr/>
            <p:nvPr/>
          </p:nvCxnSpPr>
          <p:spPr>
            <a:xfrm>
              <a:off x="8078378" y="40259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30AF2A4-14E2-224A-A171-3659CCCC2433}"/>
                </a:ext>
              </a:extLst>
            </p:cNvPr>
            <p:cNvCxnSpPr/>
            <p:nvPr/>
          </p:nvCxnSpPr>
          <p:spPr>
            <a:xfrm>
              <a:off x="8116967" y="4178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3BCA4667-5544-E74F-B135-E89049DA632C}"/>
                </a:ext>
              </a:extLst>
            </p:cNvPr>
            <p:cNvCxnSpPr>
              <a:cxnSpLocks/>
            </p:cNvCxnSpPr>
            <p:nvPr/>
          </p:nvCxnSpPr>
          <p:spPr>
            <a:xfrm>
              <a:off x="8193620" y="4330700"/>
              <a:ext cx="9162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66706AF2-282A-3E40-B0C0-5C92ABEFD976}"/>
                </a:ext>
              </a:extLst>
            </p:cNvPr>
            <p:cNvCxnSpPr>
              <a:cxnSpLocks/>
            </p:cNvCxnSpPr>
            <p:nvPr/>
          </p:nvCxnSpPr>
          <p:spPr>
            <a:xfrm>
              <a:off x="7077229"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ECFB63-376C-A048-966D-F2BF87D1E31C}"/>
                </a:ext>
              </a:extLst>
            </p:cNvPr>
            <p:cNvCxnSpPr>
              <a:cxnSpLocks/>
            </p:cNvCxnSpPr>
            <p:nvPr/>
          </p:nvCxnSpPr>
          <p:spPr>
            <a:xfrm>
              <a:off x="8140078"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Rounded Rectangle 70">
            <a:extLst>
              <a:ext uri="{FF2B5EF4-FFF2-40B4-BE49-F238E27FC236}">
                <a16:creationId xmlns:a16="http://schemas.microsoft.com/office/drawing/2014/main" id="{D1DF8FC0-E468-AE4A-A849-3B70F658B772}"/>
              </a:ext>
            </a:extLst>
          </p:cNvPr>
          <p:cNvSpPr/>
          <p:nvPr/>
        </p:nvSpPr>
        <p:spPr>
          <a:xfrm>
            <a:off x="4889165"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C27BC9EB-61C0-E344-98A1-DD2CD07439E8}"/>
              </a:ext>
            </a:extLst>
          </p:cNvPr>
          <p:cNvGrpSpPr/>
          <p:nvPr/>
        </p:nvGrpSpPr>
        <p:grpSpPr>
          <a:xfrm>
            <a:off x="7464257" y="5054046"/>
            <a:ext cx="2008270" cy="772946"/>
            <a:chOff x="9637631" y="3862554"/>
            <a:chExt cx="2008270" cy="772946"/>
          </a:xfrm>
        </p:grpSpPr>
        <p:grpSp>
          <p:nvGrpSpPr>
            <p:cNvPr id="73" name="Group 72">
              <a:extLst>
                <a:ext uri="{FF2B5EF4-FFF2-40B4-BE49-F238E27FC236}">
                  <a16:creationId xmlns:a16="http://schemas.microsoft.com/office/drawing/2014/main" id="{1F755997-C7F8-1D44-B1A6-4961B4A84641}"/>
                </a:ext>
              </a:extLst>
            </p:cNvPr>
            <p:cNvGrpSpPr/>
            <p:nvPr/>
          </p:nvGrpSpPr>
          <p:grpSpPr>
            <a:xfrm>
              <a:off x="9637631" y="3862554"/>
              <a:ext cx="1991173" cy="1111"/>
              <a:chOff x="10001370" y="3907176"/>
              <a:chExt cx="1991173" cy="1111"/>
            </a:xfrm>
          </p:grpSpPr>
          <p:cxnSp>
            <p:nvCxnSpPr>
              <p:cNvPr id="92" name="Straight Connector 91">
                <a:extLst>
                  <a:ext uri="{FF2B5EF4-FFF2-40B4-BE49-F238E27FC236}">
                    <a16:creationId xmlns:a16="http://schemas.microsoft.com/office/drawing/2014/main" id="{CC82F314-4D58-2A40-BA06-A4AB2B6F322C}"/>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4938049-EB66-C04F-B8D2-0C5CF486D90C}"/>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52572277-6A01-CB48-BE30-3C459BFA5611}"/>
                  </a:ext>
                </a:extLst>
              </p:cNvPr>
              <p:cNvCxnSpPr>
                <a:cxnSpLocks/>
              </p:cNvCxnSpPr>
              <p:nvPr/>
            </p:nvCxnSpPr>
            <p:spPr>
              <a:xfrm>
                <a:off x="11425247"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24474571-22CA-C740-9DC3-B724F0D0EEA4}"/>
                </a:ext>
              </a:extLst>
            </p:cNvPr>
            <p:cNvGrpSpPr/>
            <p:nvPr/>
          </p:nvGrpSpPr>
          <p:grpSpPr>
            <a:xfrm>
              <a:off x="9654728" y="4013843"/>
              <a:ext cx="1991173" cy="1111"/>
              <a:chOff x="10001370" y="3907176"/>
              <a:chExt cx="1991173" cy="1111"/>
            </a:xfrm>
          </p:grpSpPr>
          <p:cxnSp>
            <p:nvCxnSpPr>
              <p:cNvPr id="89" name="Straight Connector 88">
                <a:extLst>
                  <a:ext uri="{FF2B5EF4-FFF2-40B4-BE49-F238E27FC236}">
                    <a16:creationId xmlns:a16="http://schemas.microsoft.com/office/drawing/2014/main" id="{44B09547-2D74-B240-8C74-426304D261E3}"/>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48C3DCF-2B45-F14A-9F48-042F66DD6383}"/>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2563C6FF-3739-D541-A193-0B777DDC10F8}"/>
                  </a:ext>
                </a:extLst>
              </p:cNvPr>
              <p:cNvCxnSpPr>
                <a:cxnSpLocks/>
              </p:cNvCxnSpPr>
              <p:nvPr/>
            </p:nvCxnSpPr>
            <p:spPr>
              <a:xfrm>
                <a:off x="11425247"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5" name="Group 74">
              <a:extLst>
                <a:ext uri="{FF2B5EF4-FFF2-40B4-BE49-F238E27FC236}">
                  <a16:creationId xmlns:a16="http://schemas.microsoft.com/office/drawing/2014/main" id="{E6B9AE88-5B21-BF4A-BA05-E667AC2F2270}"/>
                </a:ext>
              </a:extLst>
            </p:cNvPr>
            <p:cNvGrpSpPr/>
            <p:nvPr/>
          </p:nvGrpSpPr>
          <p:grpSpPr>
            <a:xfrm>
              <a:off x="9654728" y="4179816"/>
              <a:ext cx="1991173" cy="1111"/>
              <a:chOff x="10001370" y="3907176"/>
              <a:chExt cx="1991173" cy="1111"/>
            </a:xfrm>
          </p:grpSpPr>
          <p:cxnSp>
            <p:nvCxnSpPr>
              <p:cNvPr id="87" name="Straight Connector 86">
                <a:extLst>
                  <a:ext uri="{FF2B5EF4-FFF2-40B4-BE49-F238E27FC236}">
                    <a16:creationId xmlns:a16="http://schemas.microsoft.com/office/drawing/2014/main" id="{626B3ED8-9C80-9C4A-B1D2-FA7358460838}"/>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3CAB91C-80D9-534D-95D9-316CE36B288D}"/>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6" name="Group 75">
              <a:extLst>
                <a:ext uri="{FF2B5EF4-FFF2-40B4-BE49-F238E27FC236}">
                  <a16:creationId xmlns:a16="http://schemas.microsoft.com/office/drawing/2014/main" id="{19928FD4-2AF9-6349-83C3-5F91D131C3A4}"/>
                </a:ext>
              </a:extLst>
            </p:cNvPr>
            <p:cNvGrpSpPr/>
            <p:nvPr/>
          </p:nvGrpSpPr>
          <p:grpSpPr>
            <a:xfrm>
              <a:off x="9654612" y="4332119"/>
              <a:ext cx="1991173" cy="1111"/>
              <a:chOff x="10001370" y="3907176"/>
              <a:chExt cx="1991173" cy="1111"/>
            </a:xfrm>
          </p:grpSpPr>
          <p:cxnSp>
            <p:nvCxnSpPr>
              <p:cNvPr id="85" name="Straight Connector 84">
                <a:extLst>
                  <a:ext uri="{FF2B5EF4-FFF2-40B4-BE49-F238E27FC236}">
                    <a16:creationId xmlns:a16="http://schemas.microsoft.com/office/drawing/2014/main" id="{051872AD-C5CD-DA42-87C4-50923B8F21D4}"/>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9182C7-86B5-7142-865D-6A72D5F338BF}"/>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7" name="Group 76">
              <a:extLst>
                <a:ext uri="{FF2B5EF4-FFF2-40B4-BE49-F238E27FC236}">
                  <a16:creationId xmlns:a16="http://schemas.microsoft.com/office/drawing/2014/main" id="{1809AC47-151E-C54F-B02F-A4A7DF38B5A7}"/>
                </a:ext>
              </a:extLst>
            </p:cNvPr>
            <p:cNvGrpSpPr/>
            <p:nvPr/>
          </p:nvGrpSpPr>
          <p:grpSpPr>
            <a:xfrm>
              <a:off x="9654612" y="4483311"/>
              <a:ext cx="1991173" cy="1111"/>
              <a:chOff x="10001370" y="3907176"/>
              <a:chExt cx="1991173" cy="1111"/>
            </a:xfrm>
          </p:grpSpPr>
          <p:cxnSp>
            <p:nvCxnSpPr>
              <p:cNvPr id="82" name="Straight Connector 81">
                <a:extLst>
                  <a:ext uri="{FF2B5EF4-FFF2-40B4-BE49-F238E27FC236}">
                    <a16:creationId xmlns:a16="http://schemas.microsoft.com/office/drawing/2014/main" id="{B3D106DE-26CA-CC42-A15F-16A27F144FFC}"/>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3F3B80-0E9D-EC47-9783-C9634446375B}"/>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4519BA7D-9953-1B41-B99D-827AF2D741F3}"/>
                  </a:ext>
                </a:extLst>
              </p:cNvPr>
              <p:cNvCxnSpPr>
                <a:cxnSpLocks/>
              </p:cNvCxnSpPr>
              <p:nvPr/>
            </p:nvCxnSpPr>
            <p:spPr>
              <a:xfrm>
                <a:off x="10936147" y="3907176"/>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nvGrpSpPr>
            <p:cNvPr id="78" name="Group 77">
              <a:extLst>
                <a:ext uri="{FF2B5EF4-FFF2-40B4-BE49-F238E27FC236}">
                  <a16:creationId xmlns:a16="http://schemas.microsoft.com/office/drawing/2014/main" id="{F69F7DD7-F759-5D41-8D39-ED8848025870}"/>
                </a:ext>
              </a:extLst>
            </p:cNvPr>
            <p:cNvGrpSpPr/>
            <p:nvPr/>
          </p:nvGrpSpPr>
          <p:grpSpPr>
            <a:xfrm>
              <a:off x="9654612" y="4634389"/>
              <a:ext cx="1991173" cy="1111"/>
              <a:chOff x="10001370" y="3907176"/>
              <a:chExt cx="1991173" cy="1111"/>
            </a:xfrm>
          </p:grpSpPr>
          <p:cxnSp>
            <p:nvCxnSpPr>
              <p:cNvPr id="79" name="Straight Connector 78">
                <a:extLst>
                  <a:ext uri="{FF2B5EF4-FFF2-40B4-BE49-F238E27FC236}">
                    <a16:creationId xmlns:a16="http://schemas.microsoft.com/office/drawing/2014/main" id="{2FD48265-9683-5040-B4D4-41C272D97CBE}"/>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CB9DEBE-CC77-284D-AE1F-46F4FED4A8D5}"/>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BDB57273-3F5B-404A-8D4A-A5F16FE44994}"/>
                  </a:ext>
                </a:extLst>
              </p:cNvPr>
              <p:cNvCxnSpPr>
                <a:cxnSpLocks/>
              </p:cNvCxnSpPr>
              <p:nvPr/>
            </p:nvCxnSpPr>
            <p:spPr>
              <a:xfrm>
                <a:off x="10946780" y="3907176"/>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sp>
        <p:nvSpPr>
          <p:cNvPr id="95" name="Rounded Rectangle 94">
            <a:extLst>
              <a:ext uri="{FF2B5EF4-FFF2-40B4-BE49-F238E27FC236}">
                <a16:creationId xmlns:a16="http://schemas.microsoft.com/office/drawing/2014/main" id="{98FC8E36-72F8-1C42-8B06-3B3AB5311C10}"/>
              </a:ext>
            </a:extLst>
          </p:cNvPr>
          <p:cNvSpPr/>
          <p:nvPr/>
        </p:nvSpPr>
        <p:spPr>
          <a:xfrm>
            <a:off x="7300179"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itle 172">
            <a:extLst>
              <a:ext uri="{FF2B5EF4-FFF2-40B4-BE49-F238E27FC236}">
                <a16:creationId xmlns:a16="http://schemas.microsoft.com/office/drawing/2014/main" id="{5CBFF4D9-A973-284A-A842-50B5E1E19953}"/>
              </a:ext>
            </a:extLst>
          </p:cNvPr>
          <p:cNvSpPr>
            <a:spLocks noGrp="1"/>
          </p:cNvSpPr>
          <p:nvPr>
            <p:ph type="title"/>
          </p:nvPr>
        </p:nvSpPr>
        <p:spPr>
          <a:xfrm>
            <a:off x="838200" y="365125"/>
            <a:ext cx="10515600" cy="1325563"/>
          </a:xfrm>
        </p:spPr>
        <p:txBody>
          <a:bodyPr/>
          <a:lstStyle/>
          <a:p>
            <a:r>
              <a:rPr lang="en-US" dirty="0"/>
              <a:t>Pipeline overview</a:t>
            </a:r>
          </a:p>
        </p:txBody>
      </p:sp>
      <p:sp>
        <p:nvSpPr>
          <p:cNvPr id="97" name="Rounded Rectangle 96">
            <a:extLst>
              <a:ext uri="{FF2B5EF4-FFF2-40B4-BE49-F238E27FC236}">
                <a16:creationId xmlns:a16="http://schemas.microsoft.com/office/drawing/2014/main" id="{70649063-6D6F-EF45-B013-476901211593}"/>
              </a:ext>
            </a:extLst>
          </p:cNvPr>
          <p:cNvSpPr/>
          <p:nvPr/>
        </p:nvSpPr>
        <p:spPr>
          <a:xfrm>
            <a:off x="9724358" y="1995053"/>
            <a:ext cx="2327561" cy="22340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63C780-8F6C-A34C-B705-05444A12F33B}"/>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98" name="TextBox 97">
            <a:extLst>
              <a:ext uri="{FF2B5EF4-FFF2-40B4-BE49-F238E27FC236}">
                <a16:creationId xmlns:a16="http://schemas.microsoft.com/office/drawing/2014/main" id="{B17CB94C-62EF-F444-9F62-33895D3E8E85}"/>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99" name="TextBox 98">
            <a:extLst>
              <a:ext uri="{FF2B5EF4-FFF2-40B4-BE49-F238E27FC236}">
                <a16:creationId xmlns:a16="http://schemas.microsoft.com/office/drawing/2014/main" id="{42D3F008-A89B-8E42-B477-131915218D26}"/>
              </a:ext>
            </a:extLst>
          </p:cNvPr>
          <p:cNvSpPr txBox="1"/>
          <p:nvPr/>
        </p:nvSpPr>
        <p:spPr>
          <a:xfrm>
            <a:off x="4974105" y="2274887"/>
            <a:ext cx="2229456" cy="523220"/>
          </a:xfrm>
          <a:prstGeom prst="rect">
            <a:avLst/>
          </a:prstGeom>
          <a:noFill/>
        </p:spPr>
        <p:txBody>
          <a:bodyPr wrap="none" rtlCol="0">
            <a:spAutoFit/>
          </a:bodyPr>
          <a:lstStyle/>
          <a:p>
            <a:r>
              <a:rPr lang="en-US" sz="2800" dirty="0"/>
              <a:t>Variant calling</a:t>
            </a:r>
          </a:p>
        </p:txBody>
      </p:sp>
      <p:sp>
        <p:nvSpPr>
          <p:cNvPr id="100" name="TextBox 99">
            <a:extLst>
              <a:ext uri="{FF2B5EF4-FFF2-40B4-BE49-F238E27FC236}">
                <a16:creationId xmlns:a16="http://schemas.microsoft.com/office/drawing/2014/main" id="{AC37D380-3703-EB43-B45D-EAF86F5F801F}"/>
              </a:ext>
            </a:extLst>
          </p:cNvPr>
          <p:cNvSpPr txBox="1"/>
          <p:nvPr/>
        </p:nvSpPr>
        <p:spPr>
          <a:xfrm>
            <a:off x="7637642" y="2274887"/>
            <a:ext cx="1684948" cy="523220"/>
          </a:xfrm>
          <a:prstGeom prst="rect">
            <a:avLst/>
          </a:prstGeom>
          <a:noFill/>
        </p:spPr>
        <p:txBody>
          <a:bodyPr wrap="none" rtlCol="0">
            <a:spAutoFit/>
          </a:bodyPr>
          <a:lstStyle/>
          <a:p>
            <a:r>
              <a:rPr lang="en-US" sz="2800" dirty="0"/>
              <a:t>Alignment</a:t>
            </a:r>
          </a:p>
        </p:txBody>
      </p:sp>
      <p:sp>
        <p:nvSpPr>
          <p:cNvPr id="101" name="TextBox 100">
            <a:extLst>
              <a:ext uri="{FF2B5EF4-FFF2-40B4-BE49-F238E27FC236}">
                <a16:creationId xmlns:a16="http://schemas.microsoft.com/office/drawing/2014/main" id="{84EC73DD-9792-6249-B82F-D37D01F6D528}"/>
              </a:ext>
            </a:extLst>
          </p:cNvPr>
          <p:cNvSpPr txBox="1"/>
          <p:nvPr/>
        </p:nvSpPr>
        <p:spPr>
          <a:xfrm>
            <a:off x="10209170" y="2274887"/>
            <a:ext cx="1508105" cy="523220"/>
          </a:xfrm>
          <a:prstGeom prst="rect">
            <a:avLst/>
          </a:prstGeom>
          <a:noFill/>
        </p:spPr>
        <p:txBody>
          <a:bodyPr wrap="none" rtlCol="0">
            <a:spAutoFit/>
          </a:bodyPr>
          <a:lstStyle/>
          <a:p>
            <a:r>
              <a:rPr lang="en-US" sz="2800" dirty="0"/>
              <a:t>SNP sites</a:t>
            </a:r>
          </a:p>
        </p:txBody>
      </p:sp>
      <p:grpSp>
        <p:nvGrpSpPr>
          <p:cNvPr id="130" name="Group 129">
            <a:extLst>
              <a:ext uri="{FF2B5EF4-FFF2-40B4-BE49-F238E27FC236}">
                <a16:creationId xmlns:a16="http://schemas.microsoft.com/office/drawing/2014/main" id="{410851BB-A7AA-5747-AE9A-E681B3B7E286}"/>
              </a:ext>
            </a:extLst>
          </p:cNvPr>
          <p:cNvGrpSpPr/>
          <p:nvPr/>
        </p:nvGrpSpPr>
        <p:grpSpPr>
          <a:xfrm>
            <a:off x="10633195" y="3028975"/>
            <a:ext cx="509886" cy="778127"/>
            <a:chOff x="10566912" y="5055898"/>
            <a:chExt cx="509886" cy="778127"/>
          </a:xfrm>
        </p:grpSpPr>
        <p:cxnSp>
          <p:nvCxnSpPr>
            <p:cNvPr id="124" name="Straight Connector 123">
              <a:extLst>
                <a:ext uri="{FF2B5EF4-FFF2-40B4-BE49-F238E27FC236}">
                  <a16:creationId xmlns:a16="http://schemas.microsoft.com/office/drawing/2014/main" id="{811EAC5A-31BB-184C-83DB-4BE04641CAA1}"/>
                </a:ext>
              </a:extLst>
            </p:cNvPr>
            <p:cNvCxnSpPr>
              <a:cxnSpLocks/>
            </p:cNvCxnSpPr>
            <p:nvPr/>
          </p:nvCxnSpPr>
          <p:spPr>
            <a:xfrm>
              <a:off x="10818932" y="505778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id="{49CDFD8E-7F75-1D4F-A58B-C9BE8C2A130C}"/>
                </a:ext>
              </a:extLst>
            </p:cNvPr>
            <p:cNvCxnSpPr>
              <a:cxnSpLocks/>
            </p:cNvCxnSpPr>
            <p:nvPr/>
          </p:nvCxnSpPr>
          <p:spPr>
            <a:xfrm>
              <a:off x="10819405" y="5209075"/>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5" name="Straight Connector 114">
              <a:extLst>
                <a:ext uri="{FF2B5EF4-FFF2-40B4-BE49-F238E27FC236}">
                  <a16:creationId xmlns:a16="http://schemas.microsoft.com/office/drawing/2014/main" id="{6C48730E-2657-DE49-A0FC-B3D1391D4462}"/>
                </a:ext>
              </a:extLst>
            </p:cNvPr>
            <p:cNvCxnSpPr>
              <a:cxnSpLocks/>
            </p:cNvCxnSpPr>
            <p:nvPr/>
          </p:nvCxnSpPr>
          <p:spPr>
            <a:xfrm>
              <a:off x="10568732" y="5523304"/>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39BA069-6E8A-0442-9144-CEDECB790F65}"/>
                </a:ext>
              </a:extLst>
            </p:cNvPr>
            <p:cNvCxnSpPr>
              <a:cxnSpLocks/>
            </p:cNvCxnSpPr>
            <p:nvPr/>
          </p:nvCxnSpPr>
          <p:spPr>
            <a:xfrm>
              <a:off x="10568732" y="5674592"/>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C244E89C-B410-F440-B242-E02D3FCB0DA2}"/>
                </a:ext>
              </a:extLst>
            </p:cNvPr>
            <p:cNvCxnSpPr>
              <a:cxnSpLocks/>
            </p:cNvCxnSpPr>
            <p:nvPr/>
          </p:nvCxnSpPr>
          <p:spPr>
            <a:xfrm>
              <a:off x="10568732" y="5830037"/>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31" name="Straight Connector 130">
              <a:extLst>
                <a:ext uri="{FF2B5EF4-FFF2-40B4-BE49-F238E27FC236}">
                  <a16:creationId xmlns:a16="http://schemas.microsoft.com/office/drawing/2014/main" id="{1E60A80F-0058-5B4E-9858-755A314A0A19}"/>
                </a:ext>
              </a:extLst>
            </p:cNvPr>
            <p:cNvCxnSpPr>
              <a:cxnSpLocks/>
            </p:cNvCxnSpPr>
            <p:nvPr/>
          </p:nvCxnSpPr>
          <p:spPr>
            <a:xfrm>
              <a:off x="10570541" y="5372016"/>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CC3D587-516C-B740-A07D-42044F6E0327}"/>
                </a:ext>
              </a:extLst>
            </p:cNvPr>
            <p:cNvCxnSpPr>
              <a:cxnSpLocks/>
            </p:cNvCxnSpPr>
            <p:nvPr/>
          </p:nvCxnSpPr>
          <p:spPr>
            <a:xfrm>
              <a:off x="10568732" y="5205630"/>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ECA6D35-204E-864E-97E4-2073CA9F6ACB}"/>
                </a:ext>
              </a:extLst>
            </p:cNvPr>
            <p:cNvCxnSpPr>
              <a:cxnSpLocks/>
            </p:cNvCxnSpPr>
            <p:nvPr/>
          </p:nvCxnSpPr>
          <p:spPr>
            <a:xfrm>
              <a:off x="10566912" y="5055898"/>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86651EE-FDE5-D449-B482-961C560F20DD}"/>
                </a:ext>
              </a:extLst>
            </p:cNvPr>
            <p:cNvCxnSpPr>
              <a:cxnSpLocks/>
            </p:cNvCxnSpPr>
            <p:nvPr/>
          </p:nvCxnSpPr>
          <p:spPr>
            <a:xfrm>
              <a:off x="10820603" y="5831275"/>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1A7C24A-24D6-8A40-AFE9-E514067DF1BB}"/>
                </a:ext>
              </a:extLst>
            </p:cNvPr>
            <p:cNvCxnSpPr>
              <a:cxnSpLocks/>
            </p:cNvCxnSpPr>
            <p:nvPr/>
          </p:nvCxnSpPr>
          <p:spPr>
            <a:xfrm>
              <a:off x="10822412" y="5677755"/>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66FCC4F-BE2C-7347-94C9-8B5C08D80FB7}"/>
                </a:ext>
              </a:extLst>
            </p:cNvPr>
            <p:cNvCxnSpPr>
              <a:cxnSpLocks/>
            </p:cNvCxnSpPr>
            <p:nvPr/>
          </p:nvCxnSpPr>
          <p:spPr>
            <a:xfrm>
              <a:off x="10820603" y="5527249"/>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FA3AB89-F675-954D-A4B2-6E35698DD095}"/>
                </a:ext>
              </a:extLst>
            </p:cNvPr>
            <p:cNvCxnSpPr>
              <a:cxnSpLocks/>
            </p:cNvCxnSpPr>
            <p:nvPr/>
          </p:nvCxnSpPr>
          <p:spPr>
            <a:xfrm>
              <a:off x="10818783" y="5374105"/>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2" name="Rounded Rectangle 141">
            <a:extLst>
              <a:ext uri="{FF2B5EF4-FFF2-40B4-BE49-F238E27FC236}">
                <a16:creationId xmlns:a16="http://schemas.microsoft.com/office/drawing/2014/main" id="{D789929A-503A-DF40-B0BA-FC07032C89DA}"/>
              </a:ext>
            </a:extLst>
          </p:cNvPr>
          <p:cNvSpPr/>
          <p:nvPr/>
        </p:nvSpPr>
        <p:spPr>
          <a:xfrm>
            <a:off x="9739744" y="4347630"/>
            <a:ext cx="2327561" cy="2450724"/>
          </a:xfrm>
          <a:prstGeom prst="roundRect">
            <a:avLst/>
          </a:prstGeom>
          <a:solidFill>
            <a:schemeClr val="accent1">
              <a:lumMod val="60000"/>
              <a:lumOff val="40000"/>
              <a:alpha val="57091"/>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431E6C4B-445B-814B-8E1C-77F136FB6B22}"/>
              </a:ext>
            </a:extLst>
          </p:cNvPr>
          <p:cNvSpPr txBox="1"/>
          <p:nvPr/>
        </p:nvSpPr>
        <p:spPr>
          <a:xfrm>
            <a:off x="10209170" y="4421378"/>
            <a:ext cx="1357936" cy="523220"/>
          </a:xfrm>
          <a:prstGeom prst="rect">
            <a:avLst/>
          </a:prstGeom>
          <a:noFill/>
        </p:spPr>
        <p:txBody>
          <a:bodyPr wrap="none" rtlCol="0">
            <a:spAutoFit/>
          </a:bodyPr>
          <a:lstStyle/>
          <a:p>
            <a:r>
              <a:rPr lang="en-US" sz="2800" dirty="0"/>
              <a:t>Analysis</a:t>
            </a:r>
          </a:p>
        </p:txBody>
      </p:sp>
      <p:sp>
        <p:nvSpPr>
          <p:cNvPr id="144" name="TextBox 143">
            <a:extLst>
              <a:ext uri="{FF2B5EF4-FFF2-40B4-BE49-F238E27FC236}">
                <a16:creationId xmlns:a16="http://schemas.microsoft.com/office/drawing/2014/main" id="{62CAEE6E-2AD7-4B48-8C77-02926E1A8818}"/>
              </a:ext>
            </a:extLst>
          </p:cNvPr>
          <p:cNvSpPr txBox="1"/>
          <p:nvPr/>
        </p:nvSpPr>
        <p:spPr>
          <a:xfrm>
            <a:off x="9985497" y="4952901"/>
            <a:ext cx="2327561" cy="2031325"/>
          </a:xfrm>
          <a:prstGeom prst="rect">
            <a:avLst/>
          </a:prstGeom>
          <a:noFill/>
        </p:spPr>
        <p:txBody>
          <a:bodyPr wrap="square" rtlCol="0">
            <a:spAutoFit/>
          </a:bodyPr>
          <a:lstStyle/>
          <a:p>
            <a:r>
              <a:rPr lang="en-US" dirty="0"/>
              <a:t>Mutation</a:t>
            </a:r>
            <a:br>
              <a:rPr lang="en-US" dirty="0"/>
            </a:br>
            <a:r>
              <a:rPr lang="en-US" dirty="0"/>
              <a:t>Population</a:t>
            </a:r>
            <a:br>
              <a:rPr lang="en-US" dirty="0"/>
            </a:br>
            <a:r>
              <a:rPr lang="en-US" dirty="0"/>
              <a:t>GWAS</a:t>
            </a:r>
          </a:p>
          <a:p>
            <a:r>
              <a:rPr lang="en-US" dirty="0"/>
              <a:t>Phylogenetics</a:t>
            </a:r>
          </a:p>
          <a:p>
            <a:r>
              <a:rPr lang="en-US" dirty="0"/>
              <a:t>Genetic distance</a:t>
            </a:r>
          </a:p>
          <a:p>
            <a:pPr algn="ctr"/>
            <a:r>
              <a:rPr lang="en-US" dirty="0"/>
              <a:t>…</a:t>
            </a:r>
          </a:p>
          <a:p>
            <a:endParaRPr lang="en-US" dirty="0"/>
          </a:p>
        </p:txBody>
      </p:sp>
      <p:sp>
        <p:nvSpPr>
          <p:cNvPr id="110" name="TextBox 109">
            <a:extLst>
              <a:ext uri="{FF2B5EF4-FFF2-40B4-BE49-F238E27FC236}">
                <a16:creationId xmlns:a16="http://schemas.microsoft.com/office/drawing/2014/main" id="{9713D23C-D97C-274D-9D61-C0AB010C2E9D}"/>
              </a:ext>
            </a:extLst>
          </p:cNvPr>
          <p:cNvSpPr txBox="1"/>
          <p:nvPr/>
        </p:nvSpPr>
        <p:spPr>
          <a:xfrm>
            <a:off x="8683822" y="148195"/>
            <a:ext cx="3605957" cy="461665"/>
          </a:xfrm>
          <a:prstGeom prst="rect">
            <a:avLst/>
          </a:prstGeom>
          <a:noFill/>
        </p:spPr>
        <p:txBody>
          <a:bodyPr wrap="square">
            <a:spAutoFit/>
          </a:bodyPr>
          <a:lstStyle/>
          <a:p>
            <a:r>
              <a:rPr lang="en-US" sz="2400" dirty="0"/>
              <a:t>https://</a:t>
            </a:r>
            <a:r>
              <a:rPr lang="en-US" sz="2400" dirty="0" err="1"/>
              <a:t>usegalaxy.org.au</a:t>
            </a:r>
            <a:r>
              <a:rPr lang="en-US" sz="2400" dirty="0"/>
              <a:t>/</a:t>
            </a:r>
          </a:p>
        </p:txBody>
      </p:sp>
      <p:sp>
        <p:nvSpPr>
          <p:cNvPr id="112" name="TextBox 111">
            <a:extLst>
              <a:ext uri="{FF2B5EF4-FFF2-40B4-BE49-F238E27FC236}">
                <a16:creationId xmlns:a16="http://schemas.microsoft.com/office/drawing/2014/main" id="{00243654-0D03-CD4D-B5E5-30006123D3CA}"/>
              </a:ext>
            </a:extLst>
          </p:cNvPr>
          <p:cNvSpPr txBox="1"/>
          <p:nvPr/>
        </p:nvSpPr>
        <p:spPr>
          <a:xfrm>
            <a:off x="8681034" y="728521"/>
            <a:ext cx="3078678" cy="461665"/>
          </a:xfrm>
          <a:prstGeom prst="rect">
            <a:avLst/>
          </a:prstGeom>
          <a:noFill/>
        </p:spPr>
        <p:txBody>
          <a:bodyPr wrap="square">
            <a:spAutoFit/>
          </a:bodyPr>
          <a:lstStyle/>
          <a:p>
            <a:r>
              <a:rPr lang="en-US" sz="2400" dirty="0"/>
              <a:t>https://</a:t>
            </a:r>
            <a:r>
              <a:rPr lang="en-US" sz="2400" dirty="0" err="1"/>
              <a:t>usegalaxy.org</a:t>
            </a:r>
            <a:r>
              <a:rPr lang="en-US" sz="2400" dirty="0"/>
              <a:t>/</a:t>
            </a:r>
          </a:p>
        </p:txBody>
      </p:sp>
    </p:spTree>
    <p:extLst>
      <p:ext uri="{BB962C8B-B14F-4D97-AF65-F5344CB8AC3E}">
        <p14:creationId xmlns:p14="http://schemas.microsoft.com/office/powerpoint/2010/main" val="2917669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3" name="Title 172">
            <a:extLst>
              <a:ext uri="{FF2B5EF4-FFF2-40B4-BE49-F238E27FC236}">
                <a16:creationId xmlns:a16="http://schemas.microsoft.com/office/drawing/2014/main" id="{9E200B02-B4A5-AD46-B983-462F0564E11D}"/>
              </a:ext>
            </a:extLst>
          </p:cNvPr>
          <p:cNvSpPr>
            <a:spLocks noGrp="1"/>
          </p:cNvSpPr>
          <p:nvPr>
            <p:ph type="title"/>
          </p:nvPr>
        </p:nvSpPr>
        <p:spPr/>
        <p:txBody>
          <a:bodyPr/>
          <a:lstStyle/>
          <a:p>
            <a:r>
              <a:rPr lang="en-US" dirty="0"/>
              <a:t>Pipeline overview</a:t>
            </a:r>
          </a:p>
        </p:txBody>
      </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D002AF-2C09-5A4A-91FA-3F64A09774C6}"/>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22" name="TextBox 21">
            <a:extLst>
              <a:ext uri="{FF2B5EF4-FFF2-40B4-BE49-F238E27FC236}">
                <a16:creationId xmlns:a16="http://schemas.microsoft.com/office/drawing/2014/main" id="{F5C357AA-1475-1F4F-8B90-E45DD1741249}"/>
              </a:ext>
            </a:extLst>
          </p:cNvPr>
          <p:cNvSpPr txBox="1"/>
          <p:nvPr/>
        </p:nvSpPr>
        <p:spPr>
          <a:xfrm>
            <a:off x="343512" y="3106938"/>
            <a:ext cx="2067179" cy="1938992"/>
          </a:xfrm>
          <a:prstGeom prst="rect">
            <a:avLst/>
          </a:prstGeom>
          <a:noFill/>
        </p:spPr>
        <p:txBody>
          <a:bodyPr wrap="square" rtlCol="0">
            <a:spAutoFit/>
          </a:bodyPr>
          <a:lstStyle/>
          <a:p>
            <a:pPr algn="just"/>
            <a:r>
              <a:rPr lang="en-US" sz="2400" dirty="0"/>
              <a:t>Quality check</a:t>
            </a:r>
          </a:p>
          <a:p>
            <a:pPr algn="just"/>
            <a:r>
              <a:rPr lang="en-US" sz="2400" dirty="0"/>
              <a:t>Trimming</a:t>
            </a:r>
          </a:p>
          <a:p>
            <a:pPr algn="just"/>
            <a:r>
              <a:rPr lang="en-US" sz="2400" dirty="0"/>
              <a:t>Cleaning</a:t>
            </a:r>
          </a:p>
          <a:p>
            <a:pPr algn="just"/>
            <a:endParaRPr lang="en-US" sz="2400" dirty="0"/>
          </a:p>
          <a:p>
            <a:pPr algn="just"/>
            <a:endParaRPr lang="en-US" sz="2400" dirty="0"/>
          </a:p>
        </p:txBody>
      </p:sp>
      <p:sp>
        <p:nvSpPr>
          <p:cNvPr id="4" name="TextBox 3">
            <a:extLst>
              <a:ext uri="{FF2B5EF4-FFF2-40B4-BE49-F238E27FC236}">
                <a16:creationId xmlns:a16="http://schemas.microsoft.com/office/drawing/2014/main" id="{B2669BBD-9EBA-C04D-A6B8-1B8A675C16F5}"/>
              </a:ext>
            </a:extLst>
          </p:cNvPr>
          <p:cNvSpPr txBox="1"/>
          <p:nvPr/>
        </p:nvSpPr>
        <p:spPr>
          <a:xfrm>
            <a:off x="7093526" y="2798107"/>
            <a:ext cx="2826327" cy="1200329"/>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@Header</a:t>
            </a:r>
          </a:p>
          <a:p>
            <a:r>
              <a:rPr lang="en-US" dirty="0">
                <a:latin typeface="Consolas" panose="020B0609020204030204" pitchFamily="49" charset="0"/>
                <a:cs typeface="Consolas" panose="020B0609020204030204" pitchFamily="49" charset="0"/>
              </a:rPr>
              <a:t>DNA sequence</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Quality sequence</a:t>
            </a:r>
          </a:p>
        </p:txBody>
      </p:sp>
      <p:sp>
        <p:nvSpPr>
          <p:cNvPr id="24" name="TextBox 23">
            <a:extLst>
              <a:ext uri="{FF2B5EF4-FFF2-40B4-BE49-F238E27FC236}">
                <a16:creationId xmlns:a16="http://schemas.microsoft.com/office/drawing/2014/main" id="{242024B8-C183-E948-9B5A-7EC0F4DE5BBC}"/>
              </a:ext>
            </a:extLst>
          </p:cNvPr>
          <p:cNvSpPr txBox="1"/>
          <p:nvPr/>
        </p:nvSpPr>
        <p:spPr>
          <a:xfrm>
            <a:off x="3144981" y="2798107"/>
            <a:ext cx="2826327" cy="646331"/>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&gt;Header</a:t>
            </a:r>
          </a:p>
          <a:p>
            <a:r>
              <a:rPr lang="en-US" dirty="0">
                <a:latin typeface="Consolas" panose="020B0609020204030204" pitchFamily="49" charset="0"/>
                <a:cs typeface="Consolas" panose="020B0609020204030204" pitchFamily="49" charset="0"/>
              </a:rPr>
              <a:t>DNA sequence</a:t>
            </a:r>
          </a:p>
        </p:txBody>
      </p:sp>
      <p:sp>
        <p:nvSpPr>
          <p:cNvPr id="25" name="TextBox 24">
            <a:extLst>
              <a:ext uri="{FF2B5EF4-FFF2-40B4-BE49-F238E27FC236}">
                <a16:creationId xmlns:a16="http://schemas.microsoft.com/office/drawing/2014/main" id="{7C3BADB2-7658-184A-A6A9-20957DC7F8D8}"/>
              </a:ext>
            </a:extLst>
          </p:cNvPr>
          <p:cNvSpPr txBox="1"/>
          <p:nvPr/>
        </p:nvSpPr>
        <p:spPr>
          <a:xfrm>
            <a:off x="3144981" y="4518029"/>
            <a:ext cx="2826327" cy="646331"/>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&gt;Sample1</a:t>
            </a:r>
          </a:p>
          <a:p>
            <a:r>
              <a:rPr lang="en-US" dirty="0">
                <a:latin typeface="Consolas" panose="020B0609020204030204" pitchFamily="49" charset="0"/>
                <a:cs typeface="Consolas" panose="020B0609020204030204" pitchFamily="49" charset="0"/>
              </a:rPr>
              <a:t>GTACCTGACGTATTCC</a:t>
            </a:r>
          </a:p>
        </p:txBody>
      </p:sp>
      <p:sp>
        <p:nvSpPr>
          <p:cNvPr id="26" name="TextBox 25">
            <a:extLst>
              <a:ext uri="{FF2B5EF4-FFF2-40B4-BE49-F238E27FC236}">
                <a16:creationId xmlns:a16="http://schemas.microsoft.com/office/drawing/2014/main" id="{C9D3A04C-0BE5-D144-A2DE-9AEE439D413B}"/>
              </a:ext>
            </a:extLst>
          </p:cNvPr>
          <p:cNvSpPr txBox="1"/>
          <p:nvPr/>
        </p:nvSpPr>
        <p:spPr>
          <a:xfrm>
            <a:off x="7093526" y="4518029"/>
            <a:ext cx="2826327" cy="1754326"/>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@Sample1</a:t>
            </a:r>
          </a:p>
          <a:p>
            <a:r>
              <a:rPr lang="en-US" dirty="0">
                <a:latin typeface="Consolas" panose="020B0609020204030204" pitchFamily="49" charset="0"/>
                <a:cs typeface="Consolas" panose="020B0609020204030204" pitchFamily="49" charset="0"/>
              </a:rPr>
              <a:t>GTACCTGACGTATTCC</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000000"/>
                </a:solidFill>
                <a:effectLst/>
                <a:latin typeface="Consolas" panose="020B0609020204030204" pitchFamily="49" charset="0"/>
                <a:cs typeface="Consolas" panose="020B0609020204030204" pitchFamily="49" charset="0"/>
              </a:rPr>
              <a:t>&lt;FFKKK,KKKKK,&lt;FF</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cxnSp>
        <p:nvCxnSpPr>
          <p:cNvPr id="7" name="Straight Connector 6">
            <a:extLst>
              <a:ext uri="{FF2B5EF4-FFF2-40B4-BE49-F238E27FC236}">
                <a16:creationId xmlns:a16="http://schemas.microsoft.com/office/drawing/2014/main" id="{1A20B334-E630-C242-B96C-BD26EAA11F5B}"/>
              </a:ext>
            </a:extLst>
          </p:cNvPr>
          <p:cNvCxnSpPr/>
          <p:nvPr/>
        </p:nvCxnSpPr>
        <p:spPr>
          <a:xfrm>
            <a:off x="3144981" y="4253345"/>
            <a:ext cx="6885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CB4C88-6FDE-004C-809B-CFFF35862235}"/>
              </a:ext>
            </a:extLst>
          </p:cNvPr>
          <p:cNvCxnSpPr>
            <a:cxnSpLocks/>
          </p:cNvCxnSpPr>
          <p:nvPr/>
        </p:nvCxnSpPr>
        <p:spPr>
          <a:xfrm>
            <a:off x="6096000" y="1905555"/>
            <a:ext cx="0" cy="45368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C528EFF-82BE-AD4A-8234-A0A24519C234}"/>
              </a:ext>
            </a:extLst>
          </p:cNvPr>
          <p:cNvSpPr txBox="1"/>
          <p:nvPr/>
        </p:nvSpPr>
        <p:spPr>
          <a:xfrm>
            <a:off x="3144981" y="1921232"/>
            <a:ext cx="2826327" cy="369332"/>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FASTA</a:t>
            </a:r>
          </a:p>
        </p:txBody>
      </p:sp>
      <p:sp>
        <p:nvSpPr>
          <p:cNvPr id="40" name="TextBox 39">
            <a:extLst>
              <a:ext uri="{FF2B5EF4-FFF2-40B4-BE49-F238E27FC236}">
                <a16:creationId xmlns:a16="http://schemas.microsoft.com/office/drawing/2014/main" id="{10A75067-4B54-6444-983E-AE55FF0DC335}"/>
              </a:ext>
            </a:extLst>
          </p:cNvPr>
          <p:cNvSpPr txBox="1"/>
          <p:nvPr/>
        </p:nvSpPr>
        <p:spPr>
          <a:xfrm>
            <a:off x="7093526" y="1905555"/>
            <a:ext cx="2826327" cy="369332"/>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FASTQ</a:t>
            </a:r>
          </a:p>
        </p:txBody>
      </p:sp>
      <p:cxnSp>
        <p:nvCxnSpPr>
          <p:cNvPr id="41" name="Straight Connector 40">
            <a:extLst>
              <a:ext uri="{FF2B5EF4-FFF2-40B4-BE49-F238E27FC236}">
                <a16:creationId xmlns:a16="http://schemas.microsoft.com/office/drawing/2014/main" id="{0414B97A-BD44-7949-93AA-848AAB81F203}"/>
              </a:ext>
            </a:extLst>
          </p:cNvPr>
          <p:cNvCxnSpPr/>
          <p:nvPr/>
        </p:nvCxnSpPr>
        <p:spPr>
          <a:xfrm>
            <a:off x="3144981" y="2536497"/>
            <a:ext cx="6885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985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2062103"/>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br>
              <a:rPr lang="en-US" sz="3200" spc="600" dirty="0">
                <a:solidFill>
                  <a:schemeClr val="accent6"/>
                </a:solidFill>
                <a:latin typeface="Courier" pitchFamily="2" charset="0"/>
                <a:cs typeface="Consolas" panose="020B0609020204030204" pitchFamily="49" charset="0"/>
              </a:rPr>
            </a:b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30555" y="3540305"/>
            <a:ext cx="912558" cy="523220"/>
          </a:xfrm>
          <a:prstGeom prst="rect">
            <a:avLst/>
          </a:prstGeom>
          <a:noFill/>
        </p:spPr>
        <p:txBody>
          <a:bodyPr wrap="none" rtlCol="0">
            <a:spAutoFit/>
          </a:bodyPr>
          <a:lstStyle/>
          <a:p>
            <a:r>
              <a:rPr lang="en-US" sz="2800" dirty="0"/>
              <a:t>Read</a:t>
            </a:r>
            <a:endParaRPr lang="en-US" dirty="0"/>
          </a:p>
        </p:txBody>
      </p:sp>
      <p:cxnSp>
        <p:nvCxnSpPr>
          <p:cNvPr id="53" name="Straight Arrow Connector 52">
            <a:extLst>
              <a:ext uri="{FF2B5EF4-FFF2-40B4-BE49-F238E27FC236}">
                <a16:creationId xmlns:a16="http://schemas.microsoft.com/office/drawing/2014/main" id="{42FCB3B9-991A-9144-A6E8-9148857AA5AD}"/>
              </a:ext>
            </a:extLst>
          </p:cNvPr>
          <p:cNvCxnSpPr/>
          <p:nvPr/>
        </p:nvCxnSpPr>
        <p:spPr>
          <a:xfrm flipV="1">
            <a:off x="4587581" y="4140282"/>
            <a:ext cx="1051219" cy="1534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A2BF11C-778C-4445-802D-34BA609C9517}"/>
              </a:ext>
            </a:extLst>
          </p:cNvPr>
          <p:cNvCxnSpPr>
            <a:cxnSpLocks/>
          </p:cNvCxnSpPr>
          <p:nvPr/>
        </p:nvCxnSpPr>
        <p:spPr>
          <a:xfrm flipV="1">
            <a:off x="4078417" y="2653968"/>
            <a:ext cx="1463608" cy="24380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29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7E5311A8-DEC2-7C47-B4BF-C3097E0B5D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08991" y="1000448"/>
            <a:ext cx="4862254" cy="5670468"/>
          </a:xfrm>
          <a:prstGeom prst="rect">
            <a:avLst/>
          </a:prstGeom>
        </p:spPr>
      </p:pic>
      <p:sp>
        <p:nvSpPr>
          <p:cNvPr id="4" name="TextBox 3">
            <a:extLst>
              <a:ext uri="{FF2B5EF4-FFF2-40B4-BE49-F238E27FC236}">
                <a16:creationId xmlns:a16="http://schemas.microsoft.com/office/drawing/2014/main" id="{1F8EDAA0-87DA-C340-BF19-9E46365F6EE4}"/>
              </a:ext>
            </a:extLst>
          </p:cNvPr>
          <p:cNvSpPr txBox="1"/>
          <p:nvPr/>
        </p:nvSpPr>
        <p:spPr>
          <a:xfrm>
            <a:off x="4495829" y="1515479"/>
            <a:ext cx="1071127" cy="369332"/>
          </a:xfrm>
          <a:prstGeom prst="rect">
            <a:avLst/>
          </a:prstGeom>
          <a:noFill/>
        </p:spPr>
        <p:txBody>
          <a:bodyPr wrap="none" rtlCol="0">
            <a:spAutoFit/>
          </a:bodyPr>
          <a:lstStyle/>
          <a:p>
            <a:r>
              <a:rPr lang="en-US" b="1" dirty="0">
                <a:solidFill>
                  <a:schemeClr val="accent6"/>
                </a:solidFill>
                <a:latin typeface="Consolas" panose="020B0609020204030204" pitchFamily="49" charset="0"/>
                <a:cs typeface="Consolas" panose="020B0609020204030204" pitchFamily="49" charset="0"/>
              </a:rPr>
              <a:t>Adenine</a:t>
            </a:r>
          </a:p>
        </p:txBody>
      </p:sp>
      <p:sp>
        <p:nvSpPr>
          <p:cNvPr id="13" name="TextBox 12">
            <a:extLst>
              <a:ext uri="{FF2B5EF4-FFF2-40B4-BE49-F238E27FC236}">
                <a16:creationId xmlns:a16="http://schemas.microsoft.com/office/drawing/2014/main" id="{51ED6AF2-4DAA-9F42-9181-65D58892B11B}"/>
              </a:ext>
            </a:extLst>
          </p:cNvPr>
          <p:cNvSpPr txBox="1"/>
          <p:nvPr/>
        </p:nvSpPr>
        <p:spPr>
          <a:xfrm>
            <a:off x="5769602" y="1321356"/>
            <a:ext cx="1071127" cy="369332"/>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Thymine</a:t>
            </a:r>
          </a:p>
        </p:txBody>
      </p:sp>
      <p:sp>
        <p:nvSpPr>
          <p:cNvPr id="17" name="TextBox 16">
            <a:extLst>
              <a:ext uri="{FF2B5EF4-FFF2-40B4-BE49-F238E27FC236}">
                <a16:creationId xmlns:a16="http://schemas.microsoft.com/office/drawing/2014/main" id="{2742EF0B-4194-6B4D-B60A-18CB698F2B14}"/>
              </a:ext>
            </a:extLst>
          </p:cNvPr>
          <p:cNvSpPr txBox="1"/>
          <p:nvPr/>
        </p:nvSpPr>
        <p:spPr>
          <a:xfrm>
            <a:off x="5769602" y="5980576"/>
            <a:ext cx="1071127" cy="369332"/>
          </a:xfrm>
          <a:prstGeom prst="rect">
            <a:avLst/>
          </a:prstGeom>
          <a:noFill/>
        </p:spPr>
        <p:txBody>
          <a:bodyPr wrap="none" rtlCol="0">
            <a:spAutoFit/>
          </a:bodyPr>
          <a:lstStyle/>
          <a:p>
            <a:r>
              <a:rPr lang="en-US" b="1" dirty="0">
                <a:solidFill>
                  <a:schemeClr val="accent4"/>
                </a:solidFill>
                <a:latin typeface="Consolas" panose="020B0609020204030204" pitchFamily="49" charset="0"/>
                <a:cs typeface="Consolas" panose="020B0609020204030204" pitchFamily="49" charset="0"/>
              </a:rPr>
              <a:t>Guanine</a:t>
            </a:r>
          </a:p>
        </p:txBody>
      </p:sp>
      <p:sp>
        <p:nvSpPr>
          <p:cNvPr id="18" name="TextBox 17">
            <a:extLst>
              <a:ext uri="{FF2B5EF4-FFF2-40B4-BE49-F238E27FC236}">
                <a16:creationId xmlns:a16="http://schemas.microsoft.com/office/drawing/2014/main" id="{ABBE927A-FF8F-2147-B797-A1A1FA41BC4C}"/>
              </a:ext>
            </a:extLst>
          </p:cNvPr>
          <p:cNvSpPr txBox="1"/>
          <p:nvPr/>
        </p:nvSpPr>
        <p:spPr>
          <a:xfrm>
            <a:off x="6601475" y="5772914"/>
            <a:ext cx="1197764" cy="369332"/>
          </a:xfrm>
          <a:prstGeom prst="rect">
            <a:avLst/>
          </a:prstGeom>
          <a:noFill/>
        </p:spPr>
        <p:txBody>
          <a:bodyPr wrap="none" rtlCol="0">
            <a:spAutoFit/>
          </a:bodyPr>
          <a:lstStyle/>
          <a:p>
            <a:r>
              <a:rPr lang="en-US" b="1" dirty="0">
                <a:solidFill>
                  <a:schemeClr val="accent5"/>
                </a:solidFill>
                <a:latin typeface="Consolas" panose="020B0609020204030204" pitchFamily="49" charset="0"/>
                <a:cs typeface="Consolas" panose="020B0609020204030204" pitchFamily="49" charset="0"/>
              </a:rPr>
              <a:t>Cytosine</a:t>
            </a:r>
          </a:p>
        </p:txBody>
      </p:sp>
      <p:sp>
        <p:nvSpPr>
          <p:cNvPr id="19" name="TextBox 18">
            <a:extLst>
              <a:ext uri="{FF2B5EF4-FFF2-40B4-BE49-F238E27FC236}">
                <a16:creationId xmlns:a16="http://schemas.microsoft.com/office/drawing/2014/main" id="{2635D8FD-9F5F-FC47-998C-31A9356D7C0F}"/>
              </a:ext>
            </a:extLst>
          </p:cNvPr>
          <p:cNvSpPr txBox="1"/>
          <p:nvPr/>
        </p:nvSpPr>
        <p:spPr>
          <a:xfrm>
            <a:off x="1" y="6470861"/>
            <a:ext cx="4298868" cy="400110"/>
          </a:xfrm>
          <a:prstGeom prst="rect">
            <a:avLst/>
          </a:prstGeom>
          <a:noFill/>
        </p:spPr>
        <p:txBody>
          <a:bodyPr wrap="square">
            <a:spAutoFit/>
          </a:bodyPr>
          <a:lstStyle/>
          <a:p>
            <a:r>
              <a:rPr lang="en-US" sz="1000" b="0" i="0" dirty="0">
                <a:solidFill>
                  <a:srgbClr val="777777"/>
                </a:solidFill>
                <a:effectLst/>
                <a:latin typeface="Helvetica Neue" panose="02000503000000020004" pitchFamily="2" charset="0"/>
              </a:rPr>
              <a:t>(Figure By </a:t>
            </a:r>
            <a:r>
              <a:rPr lang="en-US" sz="1000" b="0" i="0" dirty="0" err="1">
                <a:solidFill>
                  <a:srgbClr val="777777"/>
                </a:solidFill>
                <a:effectLst/>
                <a:latin typeface="Helvetica Neue" panose="02000503000000020004" pitchFamily="2" charset="0"/>
              </a:rPr>
              <a:t>Madprime</a:t>
            </a:r>
            <a:r>
              <a:rPr lang="en-US" sz="1000" b="0" i="0" dirty="0">
                <a:solidFill>
                  <a:srgbClr val="777777"/>
                </a:solidFill>
                <a:effectLst/>
                <a:latin typeface="Helvetica Neue" panose="02000503000000020004" pitchFamily="2" charset="0"/>
              </a:rPr>
              <a:t> (talk—</a:t>
            </a:r>
            <a:r>
              <a:rPr lang="en-US" sz="1000" b="0" i="0" dirty="0" err="1">
                <a:solidFill>
                  <a:srgbClr val="777777"/>
                </a:solidFill>
                <a:effectLst/>
                <a:latin typeface="Helvetica Neue" panose="02000503000000020004" pitchFamily="2" charset="0"/>
              </a:rPr>
              <a:t>contribs</a:t>
            </a:r>
            <a:r>
              <a:rPr lang="en-US" sz="1000" b="0" i="0" dirty="0">
                <a:solidFill>
                  <a:srgbClr val="777777"/>
                </a:solidFill>
                <a:effectLst/>
                <a:latin typeface="Helvetica Neue" panose="02000503000000020004" pitchFamily="2" charset="0"/>
              </a:rPr>
              <a:t>) CC BY-SA 3.0,</a:t>
            </a:r>
          </a:p>
          <a:p>
            <a:r>
              <a:rPr lang="en-US" sz="1000" b="0" i="0" dirty="0">
                <a:solidFill>
                  <a:srgbClr val="777777"/>
                </a:solidFill>
                <a:effectLst/>
                <a:latin typeface="Helvetica Neue" panose="02000503000000020004" pitchFamily="2" charset="0"/>
              </a:rPr>
              <a:t> </a:t>
            </a:r>
            <a:r>
              <a:rPr lang="en-US" sz="1000" b="0" i="0" u="none" strike="noStrike" dirty="0">
                <a:solidFill>
                  <a:srgbClr val="4183C4"/>
                </a:solidFill>
                <a:effectLst/>
                <a:latin typeface="Helvetica Neue" panose="02000503000000020004" pitchFamily="2" charset="0"/>
                <a:hlinkClick r:id="rId4"/>
              </a:rPr>
              <a:t>https://commons.wikimedia.org/w/index.php?curid=1848174</a:t>
            </a:r>
            <a:r>
              <a:rPr lang="en-US" sz="1000" b="0" i="0" dirty="0">
                <a:solidFill>
                  <a:srgbClr val="777777"/>
                </a:solidFill>
                <a:effectLst/>
                <a:latin typeface="Helvetica Neue" panose="02000503000000020004" pitchFamily="2" charset="0"/>
              </a:rPr>
              <a:t>)</a:t>
            </a:r>
            <a:endParaRPr lang="en-US" sz="1000" dirty="0"/>
          </a:p>
        </p:txBody>
      </p:sp>
      <p:sp>
        <p:nvSpPr>
          <p:cNvPr id="22" name="Title 1">
            <a:extLst>
              <a:ext uri="{FF2B5EF4-FFF2-40B4-BE49-F238E27FC236}">
                <a16:creationId xmlns:a16="http://schemas.microsoft.com/office/drawing/2014/main" id="{371C599E-9B0A-0941-8142-94801FF80A52}"/>
              </a:ext>
            </a:extLst>
          </p:cNvPr>
          <p:cNvSpPr>
            <a:spLocks noGrp="1"/>
          </p:cNvSpPr>
          <p:nvPr>
            <p:ph type="title"/>
          </p:nvPr>
        </p:nvSpPr>
        <p:spPr>
          <a:xfrm>
            <a:off x="838200" y="365125"/>
            <a:ext cx="10515600" cy="1325563"/>
          </a:xfrm>
        </p:spPr>
        <p:txBody>
          <a:bodyPr/>
          <a:lstStyle/>
          <a:p>
            <a:r>
              <a:rPr lang="en-US" dirty="0"/>
              <a:t>DNA and the Genome</a:t>
            </a:r>
          </a:p>
        </p:txBody>
      </p:sp>
    </p:spTree>
    <p:extLst>
      <p:ext uri="{BB962C8B-B14F-4D97-AF65-F5344CB8AC3E}">
        <p14:creationId xmlns:p14="http://schemas.microsoft.com/office/powerpoint/2010/main" val="92590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latin typeface="Courier" pitchFamily="2" charset="0"/>
                <a:cs typeface="Consolas" panose="020B0609020204030204" pitchFamily="49" charset="0"/>
              </a:rPr>
              <a:t>0000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104673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1010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59074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0010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3659624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0000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292791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0010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1620051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1000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3831493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0111</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362617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0000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2849904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0000</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Tree>
    <p:extLst>
      <p:ext uri="{BB962C8B-B14F-4D97-AF65-F5344CB8AC3E}">
        <p14:creationId xmlns:p14="http://schemas.microsoft.com/office/powerpoint/2010/main" val="1027889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72">
            <a:extLst>
              <a:ext uri="{FF2B5EF4-FFF2-40B4-BE49-F238E27FC236}">
                <a16:creationId xmlns:a16="http://schemas.microsoft.com/office/drawing/2014/main" id="{24AF6781-A025-FD43-A3B5-E32122585430}"/>
              </a:ext>
            </a:extLst>
          </p:cNvPr>
          <p:cNvSpPr>
            <a:spLocks noGrp="1"/>
          </p:cNvSpPr>
          <p:nvPr>
            <p:ph type="title"/>
          </p:nvPr>
        </p:nvSpPr>
        <p:spPr>
          <a:xfrm>
            <a:off x="838200" y="365125"/>
            <a:ext cx="10515600" cy="1325563"/>
          </a:xfrm>
        </p:spPr>
        <p:txBody>
          <a:bodyPr/>
          <a:lstStyle/>
          <a:p>
            <a:r>
              <a:rPr lang="en-US" dirty="0"/>
              <a:t>Pipeline overview</a:t>
            </a:r>
          </a:p>
        </p:txBody>
      </p:sp>
      <p:sp>
        <p:nvSpPr>
          <p:cNvPr id="46" name="TextBox 45">
            <a:extLst>
              <a:ext uri="{FF2B5EF4-FFF2-40B4-BE49-F238E27FC236}">
                <a16:creationId xmlns:a16="http://schemas.microsoft.com/office/drawing/2014/main" id="{7C333D1D-D8EA-B64C-A52B-84808EDB1D57}"/>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47" name="TextBox 46">
            <a:extLst>
              <a:ext uri="{FF2B5EF4-FFF2-40B4-BE49-F238E27FC236}">
                <a16:creationId xmlns:a16="http://schemas.microsoft.com/office/drawing/2014/main" id="{926A99B8-F403-FF4F-B926-CC25288AB18D}"/>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49" name="TextBox 48">
            <a:extLst>
              <a:ext uri="{FF2B5EF4-FFF2-40B4-BE49-F238E27FC236}">
                <a16:creationId xmlns:a16="http://schemas.microsoft.com/office/drawing/2014/main" id="{C7942C2A-4FE9-D44B-820C-170A355DCF3E}"/>
              </a:ext>
            </a:extLst>
          </p:cNvPr>
          <p:cNvSpPr txBox="1"/>
          <p:nvPr/>
        </p:nvSpPr>
        <p:spPr>
          <a:xfrm>
            <a:off x="6864928" y="2078179"/>
            <a:ext cx="4530437" cy="1569660"/>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latin typeface="Courier" pitchFamily="2" charset="0"/>
                <a:cs typeface="Consolas" panose="020B0609020204030204" pitchFamily="49" charset="0"/>
              </a:rPr>
              <a:t>0111</a:t>
            </a:r>
            <a:endParaRPr lang="en-US" sz="3200" dirty="0">
              <a:latin typeface="Courier" pitchFamily="2" charset="0"/>
            </a:endParaRPr>
          </a:p>
        </p:txBody>
      </p:sp>
      <p:sp>
        <p:nvSpPr>
          <p:cNvPr id="5" name="TextBox 4">
            <a:extLst>
              <a:ext uri="{FF2B5EF4-FFF2-40B4-BE49-F238E27FC236}">
                <a16:creationId xmlns:a16="http://schemas.microsoft.com/office/drawing/2014/main" id="{BB7CC0AB-8979-3041-B698-6982B5D30BE7}"/>
              </a:ext>
            </a:extLst>
          </p:cNvPr>
          <p:cNvSpPr txBox="1"/>
          <p:nvPr/>
        </p:nvSpPr>
        <p:spPr>
          <a:xfrm>
            <a:off x="5524199" y="2130748"/>
            <a:ext cx="657744" cy="523220"/>
          </a:xfrm>
          <a:prstGeom prst="rect">
            <a:avLst/>
          </a:prstGeom>
          <a:noFill/>
        </p:spPr>
        <p:txBody>
          <a:bodyPr wrap="none" rtlCol="0">
            <a:spAutoFit/>
          </a:bodyPr>
          <a:lstStyle/>
          <a:p>
            <a:r>
              <a:rPr lang="en-US" sz="2800" dirty="0"/>
              <a:t>Ref</a:t>
            </a:r>
            <a:endParaRPr lang="en-US" dirty="0"/>
          </a:p>
        </p:txBody>
      </p:sp>
      <p:sp>
        <p:nvSpPr>
          <p:cNvPr id="50" name="TextBox 49">
            <a:extLst>
              <a:ext uri="{FF2B5EF4-FFF2-40B4-BE49-F238E27FC236}">
                <a16:creationId xmlns:a16="http://schemas.microsoft.com/office/drawing/2014/main" id="{CD7307FC-B71B-9040-A267-96C28368231E}"/>
              </a:ext>
            </a:extLst>
          </p:cNvPr>
          <p:cNvSpPr txBox="1"/>
          <p:nvPr/>
        </p:nvSpPr>
        <p:spPr>
          <a:xfrm>
            <a:off x="5524199" y="2601399"/>
            <a:ext cx="912558" cy="523220"/>
          </a:xfrm>
          <a:prstGeom prst="rect">
            <a:avLst/>
          </a:prstGeom>
          <a:noFill/>
        </p:spPr>
        <p:txBody>
          <a:bodyPr wrap="none" rtlCol="0">
            <a:spAutoFit/>
          </a:bodyPr>
          <a:lstStyle/>
          <a:p>
            <a:r>
              <a:rPr lang="en-US" sz="2800" dirty="0"/>
              <a:t>Read</a:t>
            </a:r>
            <a:endParaRPr lang="en-US" dirty="0"/>
          </a:p>
        </p:txBody>
      </p:sp>
      <p:sp>
        <p:nvSpPr>
          <p:cNvPr id="51" name="TextBox 50">
            <a:extLst>
              <a:ext uri="{FF2B5EF4-FFF2-40B4-BE49-F238E27FC236}">
                <a16:creationId xmlns:a16="http://schemas.microsoft.com/office/drawing/2014/main" id="{9BF009A6-896E-DF42-914D-86A4873D56E7}"/>
              </a:ext>
            </a:extLst>
          </p:cNvPr>
          <p:cNvSpPr txBox="1"/>
          <p:nvPr/>
        </p:nvSpPr>
        <p:spPr>
          <a:xfrm>
            <a:off x="5524199" y="3072050"/>
            <a:ext cx="986489" cy="523220"/>
          </a:xfrm>
          <a:prstGeom prst="rect">
            <a:avLst/>
          </a:prstGeom>
          <a:noFill/>
        </p:spPr>
        <p:txBody>
          <a:bodyPr wrap="none" rtlCol="0">
            <a:spAutoFit/>
          </a:bodyPr>
          <a:lstStyle/>
          <a:p>
            <a:r>
              <a:rPr lang="en-US" sz="2800" dirty="0"/>
              <a:t>Score</a:t>
            </a:r>
            <a:endParaRPr lang="en-US" dirty="0"/>
          </a:p>
        </p:txBody>
      </p:sp>
      <p:sp>
        <p:nvSpPr>
          <p:cNvPr id="2" name="TextBox 1">
            <a:extLst>
              <a:ext uri="{FF2B5EF4-FFF2-40B4-BE49-F238E27FC236}">
                <a16:creationId xmlns:a16="http://schemas.microsoft.com/office/drawing/2014/main" id="{4237796A-0DEF-AE44-BAEF-48CC5AD3D842}"/>
              </a:ext>
            </a:extLst>
          </p:cNvPr>
          <p:cNvSpPr txBox="1"/>
          <p:nvPr/>
        </p:nvSpPr>
        <p:spPr>
          <a:xfrm>
            <a:off x="7344432" y="4039473"/>
            <a:ext cx="3132717" cy="646331"/>
          </a:xfrm>
          <a:prstGeom prst="rect">
            <a:avLst/>
          </a:prstGeom>
          <a:noFill/>
        </p:spPr>
        <p:txBody>
          <a:bodyPr wrap="none" rtlCol="0">
            <a:spAutoFit/>
          </a:bodyPr>
          <a:lstStyle/>
          <a:p>
            <a:r>
              <a:rPr lang="en-US" sz="3600" dirty="0"/>
              <a:t>Best alignment!</a:t>
            </a:r>
          </a:p>
        </p:txBody>
      </p:sp>
    </p:spTree>
    <p:extLst>
      <p:ext uri="{BB962C8B-B14F-4D97-AF65-F5344CB8AC3E}">
        <p14:creationId xmlns:p14="http://schemas.microsoft.com/office/powerpoint/2010/main" val="195462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EDAA0-87DA-C340-BF19-9E46365F6EE4}"/>
              </a:ext>
            </a:extLst>
          </p:cNvPr>
          <p:cNvSpPr txBox="1"/>
          <p:nvPr/>
        </p:nvSpPr>
        <p:spPr>
          <a:xfrm>
            <a:off x="838200" y="1894515"/>
            <a:ext cx="1071127" cy="369332"/>
          </a:xfrm>
          <a:prstGeom prst="rect">
            <a:avLst/>
          </a:prstGeom>
          <a:noFill/>
        </p:spPr>
        <p:txBody>
          <a:bodyPr wrap="none" rtlCol="0">
            <a:spAutoFit/>
          </a:bodyPr>
          <a:lstStyle/>
          <a:p>
            <a:r>
              <a:rPr lang="en-US" b="1" dirty="0">
                <a:solidFill>
                  <a:schemeClr val="accent6"/>
                </a:solidFill>
                <a:latin typeface="Consolas" panose="020B0609020204030204" pitchFamily="49" charset="0"/>
                <a:cs typeface="Consolas" panose="020B0609020204030204" pitchFamily="49" charset="0"/>
              </a:rPr>
              <a:t>Adenine</a:t>
            </a:r>
          </a:p>
        </p:txBody>
      </p:sp>
      <p:sp>
        <p:nvSpPr>
          <p:cNvPr id="13" name="TextBox 12">
            <a:extLst>
              <a:ext uri="{FF2B5EF4-FFF2-40B4-BE49-F238E27FC236}">
                <a16:creationId xmlns:a16="http://schemas.microsoft.com/office/drawing/2014/main" id="{51ED6AF2-4DAA-9F42-9181-65D58892B11B}"/>
              </a:ext>
            </a:extLst>
          </p:cNvPr>
          <p:cNvSpPr txBox="1"/>
          <p:nvPr/>
        </p:nvSpPr>
        <p:spPr>
          <a:xfrm>
            <a:off x="838200" y="2455798"/>
            <a:ext cx="1071127" cy="369332"/>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Thymine</a:t>
            </a:r>
          </a:p>
        </p:txBody>
      </p:sp>
      <p:sp>
        <p:nvSpPr>
          <p:cNvPr id="17" name="TextBox 16">
            <a:extLst>
              <a:ext uri="{FF2B5EF4-FFF2-40B4-BE49-F238E27FC236}">
                <a16:creationId xmlns:a16="http://schemas.microsoft.com/office/drawing/2014/main" id="{2742EF0B-4194-6B4D-B60A-18CB698F2B14}"/>
              </a:ext>
            </a:extLst>
          </p:cNvPr>
          <p:cNvSpPr txBox="1"/>
          <p:nvPr/>
        </p:nvSpPr>
        <p:spPr>
          <a:xfrm>
            <a:off x="1981813" y="2455798"/>
            <a:ext cx="1071127" cy="369332"/>
          </a:xfrm>
          <a:prstGeom prst="rect">
            <a:avLst/>
          </a:prstGeom>
          <a:noFill/>
        </p:spPr>
        <p:txBody>
          <a:bodyPr wrap="none" rtlCol="0">
            <a:spAutoFit/>
          </a:bodyPr>
          <a:lstStyle/>
          <a:p>
            <a:r>
              <a:rPr lang="en-US" b="1" dirty="0">
                <a:solidFill>
                  <a:schemeClr val="accent4"/>
                </a:solidFill>
                <a:latin typeface="Consolas" panose="020B0609020204030204" pitchFamily="49" charset="0"/>
                <a:cs typeface="Consolas" panose="020B0609020204030204" pitchFamily="49" charset="0"/>
              </a:rPr>
              <a:t>Guanine</a:t>
            </a:r>
          </a:p>
        </p:txBody>
      </p:sp>
      <p:sp>
        <p:nvSpPr>
          <p:cNvPr id="18" name="TextBox 17">
            <a:extLst>
              <a:ext uri="{FF2B5EF4-FFF2-40B4-BE49-F238E27FC236}">
                <a16:creationId xmlns:a16="http://schemas.microsoft.com/office/drawing/2014/main" id="{ABBE927A-FF8F-2147-B797-A1A1FA41BC4C}"/>
              </a:ext>
            </a:extLst>
          </p:cNvPr>
          <p:cNvSpPr txBox="1"/>
          <p:nvPr/>
        </p:nvSpPr>
        <p:spPr>
          <a:xfrm>
            <a:off x="1942605" y="1892499"/>
            <a:ext cx="1197764" cy="369332"/>
          </a:xfrm>
          <a:prstGeom prst="rect">
            <a:avLst/>
          </a:prstGeom>
          <a:noFill/>
        </p:spPr>
        <p:txBody>
          <a:bodyPr wrap="none" rtlCol="0">
            <a:spAutoFit/>
          </a:bodyPr>
          <a:lstStyle/>
          <a:p>
            <a:r>
              <a:rPr lang="en-US" b="1" dirty="0">
                <a:solidFill>
                  <a:schemeClr val="accent5"/>
                </a:solidFill>
                <a:latin typeface="Consolas" panose="020B0609020204030204" pitchFamily="49" charset="0"/>
                <a:cs typeface="Consolas" panose="020B0609020204030204" pitchFamily="49" charset="0"/>
              </a:rPr>
              <a:t>Cytosine</a:t>
            </a:r>
          </a:p>
        </p:txBody>
      </p:sp>
      <p:cxnSp>
        <p:nvCxnSpPr>
          <p:cNvPr id="5" name="Straight Connector 4">
            <a:extLst>
              <a:ext uri="{FF2B5EF4-FFF2-40B4-BE49-F238E27FC236}">
                <a16:creationId xmlns:a16="http://schemas.microsoft.com/office/drawing/2014/main" id="{1C1678C8-3C21-EE44-AE3F-D960776CE422}"/>
              </a:ext>
            </a:extLst>
          </p:cNvPr>
          <p:cNvCxnSpPr>
            <a:cxnSpLocks/>
            <a:stCxn id="4" idx="2"/>
            <a:endCxn id="13" idx="0"/>
          </p:cNvCxnSpPr>
          <p:nvPr/>
        </p:nvCxnSpPr>
        <p:spPr>
          <a:xfrm>
            <a:off x="1373764" y="2263847"/>
            <a:ext cx="0" cy="191951"/>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A3F02B3-8C7E-804A-AEFE-BDC566631B82}"/>
              </a:ext>
            </a:extLst>
          </p:cNvPr>
          <p:cNvCxnSpPr>
            <a:cxnSpLocks/>
          </p:cNvCxnSpPr>
          <p:nvPr/>
        </p:nvCxnSpPr>
        <p:spPr>
          <a:xfrm>
            <a:off x="2511821" y="2273743"/>
            <a:ext cx="0" cy="191951"/>
          </a:xfrm>
          <a:prstGeom prst="line">
            <a:avLst/>
          </a:prstGeom>
          <a:ln w="38100"/>
        </p:spPr>
        <p:style>
          <a:lnRef idx="1">
            <a:schemeClr val="dk1"/>
          </a:lnRef>
          <a:fillRef idx="0">
            <a:schemeClr val="dk1"/>
          </a:fillRef>
          <a:effectRef idx="0">
            <a:schemeClr val="dk1"/>
          </a:effectRef>
          <a:fontRef idx="minor">
            <a:schemeClr val="tx1"/>
          </a:fontRef>
        </p:style>
      </p:cxnSp>
      <p:sp>
        <p:nvSpPr>
          <p:cNvPr id="28" name="Title 1">
            <a:extLst>
              <a:ext uri="{FF2B5EF4-FFF2-40B4-BE49-F238E27FC236}">
                <a16:creationId xmlns:a16="http://schemas.microsoft.com/office/drawing/2014/main" id="{D2D24F79-01AA-C84A-892E-C02BDC7493D7}"/>
              </a:ext>
            </a:extLst>
          </p:cNvPr>
          <p:cNvSpPr>
            <a:spLocks noGrp="1"/>
          </p:cNvSpPr>
          <p:nvPr>
            <p:ph type="title"/>
          </p:nvPr>
        </p:nvSpPr>
        <p:spPr>
          <a:xfrm>
            <a:off x="838200" y="365125"/>
            <a:ext cx="10515600" cy="1325563"/>
          </a:xfrm>
        </p:spPr>
        <p:txBody>
          <a:bodyPr/>
          <a:lstStyle/>
          <a:p>
            <a:r>
              <a:rPr lang="en-US" dirty="0"/>
              <a:t>DNA and the Genome</a:t>
            </a:r>
          </a:p>
        </p:txBody>
      </p:sp>
    </p:spTree>
    <p:extLst>
      <p:ext uri="{BB962C8B-B14F-4D97-AF65-F5344CB8AC3E}">
        <p14:creationId xmlns:p14="http://schemas.microsoft.com/office/powerpoint/2010/main" val="2698052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1D25F66-4DBE-D242-8686-88F01B0DBB43}"/>
              </a:ext>
            </a:extLst>
          </p:cNvPr>
          <p:cNvGrpSpPr/>
          <p:nvPr/>
        </p:nvGrpSpPr>
        <p:grpSpPr>
          <a:xfrm>
            <a:off x="5010638" y="4492388"/>
            <a:ext cx="2143573" cy="1334604"/>
            <a:chOff x="6751274" y="3326296"/>
            <a:chExt cx="2143573" cy="1334604"/>
          </a:xfrm>
        </p:grpSpPr>
        <p:grpSp>
          <p:nvGrpSpPr>
            <p:cNvPr id="46" name="Group 45">
              <a:extLst>
                <a:ext uri="{FF2B5EF4-FFF2-40B4-BE49-F238E27FC236}">
                  <a16:creationId xmlns:a16="http://schemas.microsoft.com/office/drawing/2014/main" id="{EF9B3328-0784-244C-8725-97812A633A9E}"/>
                </a:ext>
              </a:extLst>
            </p:cNvPr>
            <p:cNvGrpSpPr/>
            <p:nvPr/>
          </p:nvGrpSpPr>
          <p:grpSpPr>
            <a:xfrm>
              <a:off x="6751274" y="3898900"/>
              <a:ext cx="2143573" cy="762000"/>
              <a:chOff x="3411596" y="3898900"/>
              <a:chExt cx="2143573" cy="762000"/>
            </a:xfrm>
          </p:grpSpPr>
          <p:cxnSp>
            <p:nvCxnSpPr>
              <p:cNvPr id="55" name="Straight Connector 54">
                <a:extLst>
                  <a:ext uri="{FF2B5EF4-FFF2-40B4-BE49-F238E27FC236}">
                    <a16:creationId xmlns:a16="http://schemas.microsoft.com/office/drawing/2014/main" id="{263E1A5B-3879-3D4A-9D14-CAF03C0D0AAE}"/>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CB442C-A548-EE49-BBEF-1729EA89D3ED}"/>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EA4A026-CE5C-134C-9891-F32A849CD33E}"/>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366DEC-C1EF-A54E-B4F8-9E0391EC0CC9}"/>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927211-95BD-1748-A89C-CF33F3C2EB3C}"/>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C5DE0A-8AC7-E841-8B57-6EC8AD7E781B}"/>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13B4D5-B59B-C94D-9387-26E40C6B0F0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5EEB61-0A68-C949-A7D2-835F750CF067}"/>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9D279E-EC3F-0841-9CA5-6A72AC819798}"/>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2E7A3E-1B60-AD47-A1D5-F7E4C51B35BC}"/>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D3709B-44D9-E441-8EFA-FE73EAEF32E1}"/>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CA588F-83C0-EB4F-AAB8-523BD2DBC0F9}"/>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ABC680-ACE3-7B43-9907-E57001DCA496}"/>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B978F2-F33E-A340-B128-07D79654957B}"/>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1882C4-449D-5549-B0E2-7DFB6EA95070}"/>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169B2C-5F78-C444-91FC-5E7224B0DD2D}"/>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A274409F-B1E0-EF4F-B974-FC2A59EC00D7}"/>
                </a:ext>
              </a:extLst>
            </p:cNvPr>
            <p:cNvCxnSpPr/>
            <p:nvPr/>
          </p:nvCxnSpPr>
          <p:spPr>
            <a:xfrm>
              <a:off x="6991165" y="4051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864C99B9-7C33-B640-9306-E1BCB622B320}"/>
                </a:ext>
              </a:extLst>
            </p:cNvPr>
            <p:cNvCxnSpPr/>
            <p:nvPr/>
          </p:nvCxnSpPr>
          <p:spPr>
            <a:xfrm>
              <a:off x="7009117" y="4203823"/>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BF2E80C2-FC3E-AB49-932D-957B4B413101}"/>
                </a:ext>
              </a:extLst>
            </p:cNvPr>
            <p:cNvCxnSpPr>
              <a:cxnSpLocks/>
            </p:cNvCxnSpPr>
            <p:nvPr/>
          </p:nvCxnSpPr>
          <p:spPr>
            <a:xfrm>
              <a:off x="7054006" y="4356100"/>
              <a:ext cx="10957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4CD404A0-56EA-9048-8791-65E9B8ADD637}"/>
                </a:ext>
              </a:extLst>
            </p:cNvPr>
            <p:cNvCxnSpPr/>
            <p:nvPr/>
          </p:nvCxnSpPr>
          <p:spPr>
            <a:xfrm>
              <a:off x="8078378" y="40259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30AF2A4-14E2-224A-A171-3659CCCC2433}"/>
                </a:ext>
              </a:extLst>
            </p:cNvPr>
            <p:cNvCxnSpPr/>
            <p:nvPr/>
          </p:nvCxnSpPr>
          <p:spPr>
            <a:xfrm>
              <a:off x="8116967" y="4178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3BCA4667-5544-E74F-B135-E89049DA632C}"/>
                </a:ext>
              </a:extLst>
            </p:cNvPr>
            <p:cNvCxnSpPr>
              <a:cxnSpLocks/>
            </p:cNvCxnSpPr>
            <p:nvPr/>
          </p:nvCxnSpPr>
          <p:spPr>
            <a:xfrm>
              <a:off x="8193620" y="4330700"/>
              <a:ext cx="9162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66706AF2-282A-3E40-B0C0-5C92ABEFD976}"/>
                </a:ext>
              </a:extLst>
            </p:cNvPr>
            <p:cNvCxnSpPr>
              <a:cxnSpLocks/>
            </p:cNvCxnSpPr>
            <p:nvPr/>
          </p:nvCxnSpPr>
          <p:spPr>
            <a:xfrm>
              <a:off x="7077229"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ECFB63-376C-A048-966D-F2BF87D1E31C}"/>
                </a:ext>
              </a:extLst>
            </p:cNvPr>
            <p:cNvCxnSpPr>
              <a:cxnSpLocks/>
            </p:cNvCxnSpPr>
            <p:nvPr/>
          </p:nvCxnSpPr>
          <p:spPr>
            <a:xfrm>
              <a:off x="8140078"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Rounded Rectangle 70">
            <a:extLst>
              <a:ext uri="{FF2B5EF4-FFF2-40B4-BE49-F238E27FC236}">
                <a16:creationId xmlns:a16="http://schemas.microsoft.com/office/drawing/2014/main" id="{D1DF8FC0-E468-AE4A-A849-3B70F658B772}"/>
              </a:ext>
            </a:extLst>
          </p:cNvPr>
          <p:cNvSpPr/>
          <p:nvPr/>
        </p:nvSpPr>
        <p:spPr>
          <a:xfrm>
            <a:off x="4889165"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itle 172">
            <a:extLst>
              <a:ext uri="{FF2B5EF4-FFF2-40B4-BE49-F238E27FC236}">
                <a16:creationId xmlns:a16="http://schemas.microsoft.com/office/drawing/2014/main" id="{897F3E29-3A8D-004D-90B8-AD4CAE0D9249}"/>
              </a:ext>
            </a:extLst>
          </p:cNvPr>
          <p:cNvSpPr>
            <a:spLocks noGrp="1"/>
          </p:cNvSpPr>
          <p:nvPr>
            <p:ph type="title"/>
          </p:nvPr>
        </p:nvSpPr>
        <p:spPr>
          <a:xfrm>
            <a:off x="838200" y="365125"/>
            <a:ext cx="10515600" cy="1325563"/>
          </a:xfrm>
        </p:spPr>
        <p:txBody>
          <a:bodyPr/>
          <a:lstStyle/>
          <a:p>
            <a:r>
              <a:rPr lang="en-US" dirty="0"/>
              <a:t>Pipeline overview</a:t>
            </a:r>
          </a:p>
        </p:txBody>
      </p:sp>
      <p:sp>
        <p:nvSpPr>
          <p:cNvPr id="74" name="TextBox 73">
            <a:extLst>
              <a:ext uri="{FF2B5EF4-FFF2-40B4-BE49-F238E27FC236}">
                <a16:creationId xmlns:a16="http://schemas.microsoft.com/office/drawing/2014/main" id="{CE5369F3-14D2-9646-9F34-CC104AD80F56}"/>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75" name="TextBox 74">
            <a:extLst>
              <a:ext uri="{FF2B5EF4-FFF2-40B4-BE49-F238E27FC236}">
                <a16:creationId xmlns:a16="http://schemas.microsoft.com/office/drawing/2014/main" id="{5FE016AB-E32A-F54E-98DF-844366FD29D4}"/>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76" name="TextBox 75">
            <a:extLst>
              <a:ext uri="{FF2B5EF4-FFF2-40B4-BE49-F238E27FC236}">
                <a16:creationId xmlns:a16="http://schemas.microsoft.com/office/drawing/2014/main" id="{3E2D6921-D528-904D-8D2C-D24CA3E20220}"/>
              </a:ext>
            </a:extLst>
          </p:cNvPr>
          <p:cNvSpPr txBox="1"/>
          <p:nvPr/>
        </p:nvSpPr>
        <p:spPr>
          <a:xfrm>
            <a:off x="4974105" y="2274887"/>
            <a:ext cx="2229456" cy="523220"/>
          </a:xfrm>
          <a:prstGeom prst="rect">
            <a:avLst/>
          </a:prstGeom>
          <a:noFill/>
        </p:spPr>
        <p:txBody>
          <a:bodyPr wrap="none" rtlCol="0">
            <a:spAutoFit/>
          </a:bodyPr>
          <a:lstStyle/>
          <a:p>
            <a:r>
              <a:rPr lang="en-US" sz="2800" dirty="0"/>
              <a:t>Variant calling</a:t>
            </a:r>
          </a:p>
        </p:txBody>
      </p:sp>
      <p:sp>
        <p:nvSpPr>
          <p:cNvPr id="77" name="TextBox 76">
            <a:extLst>
              <a:ext uri="{FF2B5EF4-FFF2-40B4-BE49-F238E27FC236}">
                <a16:creationId xmlns:a16="http://schemas.microsoft.com/office/drawing/2014/main" id="{195F70C5-BAD4-6243-AE09-CBBF021DD366}"/>
              </a:ext>
            </a:extLst>
          </p:cNvPr>
          <p:cNvSpPr txBox="1"/>
          <p:nvPr/>
        </p:nvSpPr>
        <p:spPr>
          <a:xfrm>
            <a:off x="7903452" y="2043404"/>
            <a:ext cx="4530437" cy="3046988"/>
          </a:xfrm>
          <a:prstGeom prst="rect">
            <a:avLst/>
          </a:prstGeom>
          <a:noFill/>
        </p:spPr>
        <p:txBody>
          <a:bodyPr wrap="square">
            <a:spAutoFit/>
          </a:bodyPr>
          <a:lstStyle/>
          <a:p>
            <a:r>
              <a:rPr lang="en-US" sz="3200" spc="600" dirty="0">
                <a:solidFill>
                  <a:srgbClr val="FF0000"/>
                </a:solidFill>
                <a:latin typeface="Courier" pitchFamily="2" charset="0"/>
                <a:cs typeface="Consolas" panose="020B0609020204030204" pitchFamily="49" charset="0"/>
              </a:rPr>
              <a:t>T</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1"/>
                </a:solidFill>
                <a:latin typeface="Courier" pitchFamily="2" charset="0"/>
                <a:cs typeface="Consolas" panose="020B0609020204030204" pitchFamily="49" charset="0"/>
              </a:rPr>
              <a:t>CC</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t>
            </a:r>
            <a:r>
              <a:rPr lang="en-US" sz="3200" spc="600" dirty="0">
                <a:solidFill>
                  <a:schemeClr val="accent1"/>
                </a:solidFill>
                <a:latin typeface="Courier" pitchFamily="2" charset="0"/>
                <a:cs typeface="Consolas" panose="020B0609020204030204" pitchFamily="49" charset="0"/>
              </a:rPr>
              <a:t>C</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p>
          <a:p>
            <a:r>
              <a:rPr lang="en-US" sz="3200" spc="600" dirty="0">
                <a:solidFill>
                  <a:schemeClr val="accent1"/>
                </a:solidFill>
                <a:latin typeface="Courier" pitchFamily="2" charset="0"/>
                <a:cs typeface="Consolas" panose="020B0609020204030204" pitchFamily="49" charset="0"/>
              </a:rPr>
              <a:t>       </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p>
          <a:p>
            <a:r>
              <a:rPr lang="en-US" sz="3200" spc="600" dirty="0">
                <a:solidFill>
                  <a:schemeClr val="accent6"/>
                </a:solidFill>
                <a:latin typeface="Courier" pitchFamily="2" charset="0"/>
                <a:cs typeface="Consolas" panose="020B0609020204030204" pitchFamily="49" charset="0"/>
              </a:rPr>
              <a:t>      AA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r>
              <a:rPr lang="en-US" sz="3200" spc="600" dirty="0">
                <a:solidFill>
                  <a:srgbClr val="FF0000"/>
                </a:solidFill>
                <a:latin typeface="Courier" pitchFamily="2" charset="0"/>
                <a:cs typeface="Consolas" panose="020B0609020204030204" pitchFamily="49" charset="0"/>
              </a:rPr>
              <a:t>TT</a:t>
            </a:r>
            <a:br>
              <a:rPr lang="en-US" sz="3200" spc="600" dirty="0">
                <a:solidFill>
                  <a:schemeClr val="accent6"/>
                </a:solidFill>
                <a:latin typeface="Courier" pitchFamily="2" charset="0"/>
                <a:cs typeface="Consolas" panose="020B0609020204030204" pitchFamily="49" charset="0"/>
              </a:rPr>
            </a:br>
            <a:r>
              <a:rPr lang="en-US" sz="3200" spc="600" dirty="0">
                <a:solidFill>
                  <a:schemeClr val="accent6"/>
                </a:solidFill>
                <a:latin typeface="Courier" pitchFamily="2" charset="0"/>
                <a:cs typeface="Consolas" panose="020B0609020204030204" pitchFamily="49" charset="0"/>
              </a:rPr>
              <a:t>     </a:t>
            </a:r>
            <a:r>
              <a:rPr lang="en-US" sz="3200" spc="600" dirty="0">
                <a:solidFill>
                  <a:schemeClr val="accent4"/>
                </a:solidFill>
                <a:latin typeface="Courier" pitchFamily="2" charset="0"/>
                <a:cs typeface="Consolas" panose="020B0609020204030204" pitchFamily="49" charset="0"/>
              </a:rPr>
              <a:t>G</a:t>
            </a:r>
            <a:r>
              <a:rPr lang="en-US" sz="3200" spc="600" dirty="0">
                <a:solidFill>
                  <a:schemeClr val="accent6"/>
                </a:solidFill>
                <a:latin typeface="Courier" pitchFamily="2" charset="0"/>
                <a:cs typeface="Consolas" panose="020B0609020204030204" pitchFamily="49" charset="0"/>
              </a:rPr>
              <a:t>AA</a:t>
            </a:r>
            <a:r>
              <a:rPr lang="en-US" sz="3200" spc="600" dirty="0">
                <a:solidFill>
                  <a:srgbClr val="FF0000"/>
                </a:solidFill>
                <a:latin typeface="Courier" pitchFamily="2" charset="0"/>
                <a:cs typeface="Consolas" panose="020B0609020204030204" pitchFamily="49" charset="0"/>
              </a:rPr>
              <a:t>T</a:t>
            </a:r>
            <a:r>
              <a:rPr lang="en-US" sz="3200" spc="600" dirty="0">
                <a:solidFill>
                  <a:schemeClr val="accent1"/>
                </a:solidFill>
                <a:latin typeface="Courier" pitchFamily="2" charset="0"/>
                <a:cs typeface="Consolas" panose="020B0609020204030204" pitchFamily="49" charset="0"/>
              </a:rPr>
              <a:t>C</a:t>
            </a:r>
            <a:r>
              <a:rPr lang="en-US" sz="3200" spc="600" dirty="0">
                <a:solidFill>
                  <a:schemeClr val="accent6"/>
                </a:solidFill>
                <a:latin typeface="Courier" pitchFamily="2" charset="0"/>
                <a:cs typeface="Consolas" panose="020B0609020204030204" pitchFamily="49" charset="0"/>
              </a:rPr>
              <a:t>A</a:t>
            </a:r>
          </a:p>
        </p:txBody>
      </p:sp>
      <p:sp>
        <p:nvSpPr>
          <p:cNvPr id="81" name="TextBox 80">
            <a:extLst>
              <a:ext uri="{FF2B5EF4-FFF2-40B4-BE49-F238E27FC236}">
                <a16:creationId xmlns:a16="http://schemas.microsoft.com/office/drawing/2014/main" id="{FBEFD502-4FB5-2349-8BAB-E9CD9C42BB3B}"/>
              </a:ext>
            </a:extLst>
          </p:cNvPr>
          <p:cNvSpPr txBox="1"/>
          <p:nvPr/>
        </p:nvSpPr>
        <p:spPr>
          <a:xfrm>
            <a:off x="7258927" y="2087790"/>
            <a:ext cx="657744" cy="523220"/>
          </a:xfrm>
          <a:prstGeom prst="rect">
            <a:avLst/>
          </a:prstGeom>
          <a:noFill/>
        </p:spPr>
        <p:txBody>
          <a:bodyPr wrap="none" rtlCol="0">
            <a:spAutoFit/>
          </a:bodyPr>
          <a:lstStyle/>
          <a:p>
            <a:r>
              <a:rPr lang="en-US" sz="2800" dirty="0"/>
              <a:t>Ref</a:t>
            </a:r>
            <a:endParaRPr lang="en-US" dirty="0"/>
          </a:p>
        </p:txBody>
      </p:sp>
      <p:sp>
        <p:nvSpPr>
          <p:cNvPr id="2" name="Left Brace 1">
            <a:extLst>
              <a:ext uri="{FF2B5EF4-FFF2-40B4-BE49-F238E27FC236}">
                <a16:creationId xmlns:a16="http://schemas.microsoft.com/office/drawing/2014/main" id="{CCAC2EF4-14F9-B74D-BDCD-A5492B9FCEE6}"/>
              </a:ext>
            </a:extLst>
          </p:cNvPr>
          <p:cNvSpPr/>
          <p:nvPr/>
        </p:nvSpPr>
        <p:spPr>
          <a:xfrm>
            <a:off x="8853060" y="2735703"/>
            <a:ext cx="360218" cy="2196516"/>
          </a:xfrm>
          <a:prstGeom prst="leftBrac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6E534BD4-F88E-794D-9217-52BAF39E7E07}"/>
              </a:ext>
            </a:extLst>
          </p:cNvPr>
          <p:cNvSpPr txBox="1"/>
          <p:nvPr/>
        </p:nvSpPr>
        <p:spPr>
          <a:xfrm>
            <a:off x="7643219" y="3534200"/>
            <a:ext cx="1053622" cy="523220"/>
          </a:xfrm>
          <a:prstGeom prst="rect">
            <a:avLst/>
          </a:prstGeom>
          <a:noFill/>
        </p:spPr>
        <p:txBody>
          <a:bodyPr wrap="none" rtlCol="0">
            <a:spAutoFit/>
          </a:bodyPr>
          <a:lstStyle/>
          <a:p>
            <a:r>
              <a:rPr lang="en-US" sz="2800" dirty="0"/>
              <a:t>Reads</a:t>
            </a:r>
            <a:endParaRPr lang="en-US" dirty="0"/>
          </a:p>
        </p:txBody>
      </p:sp>
      <p:sp>
        <p:nvSpPr>
          <p:cNvPr id="4" name="Rounded Rectangle 3">
            <a:extLst>
              <a:ext uri="{FF2B5EF4-FFF2-40B4-BE49-F238E27FC236}">
                <a16:creationId xmlns:a16="http://schemas.microsoft.com/office/drawing/2014/main" id="{1FD7FC72-429F-F740-BFB7-EAD68699F368}"/>
              </a:ext>
            </a:extLst>
          </p:cNvPr>
          <p:cNvSpPr/>
          <p:nvPr/>
        </p:nvSpPr>
        <p:spPr>
          <a:xfrm>
            <a:off x="10183091" y="2029549"/>
            <a:ext cx="360218" cy="3173988"/>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78E0B1E-BBB6-AE41-96CE-11FB137A3D4E}"/>
              </a:ext>
            </a:extLst>
          </p:cNvPr>
          <p:cNvSpPr txBox="1"/>
          <p:nvPr/>
        </p:nvSpPr>
        <p:spPr>
          <a:xfrm>
            <a:off x="5010638" y="2986301"/>
            <a:ext cx="2067179" cy="1569660"/>
          </a:xfrm>
          <a:prstGeom prst="rect">
            <a:avLst/>
          </a:prstGeom>
          <a:noFill/>
        </p:spPr>
        <p:txBody>
          <a:bodyPr wrap="square" rtlCol="0">
            <a:spAutoFit/>
          </a:bodyPr>
          <a:lstStyle/>
          <a:p>
            <a:pPr algn="just"/>
            <a:r>
              <a:rPr lang="en-US" sz="2400" dirty="0"/>
              <a:t>SNPs</a:t>
            </a:r>
          </a:p>
          <a:p>
            <a:pPr algn="just"/>
            <a:r>
              <a:rPr lang="en-US" sz="2400" dirty="0"/>
              <a:t>Indels</a:t>
            </a:r>
          </a:p>
          <a:p>
            <a:pPr algn="just"/>
            <a:endParaRPr lang="en-US" sz="2400" dirty="0"/>
          </a:p>
          <a:p>
            <a:pPr algn="just"/>
            <a:endParaRPr lang="en-US" sz="2400" dirty="0"/>
          </a:p>
        </p:txBody>
      </p:sp>
    </p:spTree>
    <p:extLst>
      <p:ext uri="{BB962C8B-B14F-4D97-AF65-F5344CB8AC3E}">
        <p14:creationId xmlns:p14="http://schemas.microsoft.com/office/powerpoint/2010/main" val="528326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1D25F66-4DBE-D242-8686-88F01B0DBB43}"/>
              </a:ext>
            </a:extLst>
          </p:cNvPr>
          <p:cNvGrpSpPr/>
          <p:nvPr/>
        </p:nvGrpSpPr>
        <p:grpSpPr>
          <a:xfrm>
            <a:off x="5010638" y="4492388"/>
            <a:ext cx="2143573" cy="1334604"/>
            <a:chOff x="6751274" y="3326296"/>
            <a:chExt cx="2143573" cy="1334604"/>
          </a:xfrm>
        </p:grpSpPr>
        <p:grpSp>
          <p:nvGrpSpPr>
            <p:cNvPr id="46" name="Group 45">
              <a:extLst>
                <a:ext uri="{FF2B5EF4-FFF2-40B4-BE49-F238E27FC236}">
                  <a16:creationId xmlns:a16="http://schemas.microsoft.com/office/drawing/2014/main" id="{EF9B3328-0784-244C-8725-97812A633A9E}"/>
                </a:ext>
              </a:extLst>
            </p:cNvPr>
            <p:cNvGrpSpPr/>
            <p:nvPr/>
          </p:nvGrpSpPr>
          <p:grpSpPr>
            <a:xfrm>
              <a:off x="6751274" y="3898900"/>
              <a:ext cx="2143573" cy="762000"/>
              <a:chOff x="3411596" y="3898900"/>
              <a:chExt cx="2143573" cy="762000"/>
            </a:xfrm>
          </p:grpSpPr>
          <p:cxnSp>
            <p:nvCxnSpPr>
              <p:cNvPr id="55" name="Straight Connector 54">
                <a:extLst>
                  <a:ext uri="{FF2B5EF4-FFF2-40B4-BE49-F238E27FC236}">
                    <a16:creationId xmlns:a16="http://schemas.microsoft.com/office/drawing/2014/main" id="{263E1A5B-3879-3D4A-9D14-CAF03C0D0AAE}"/>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CB442C-A548-EE49-BBEF-1729EA89D3ED}"/>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EA4A026-CE5C-134C-9891-F32A849CD33E}"/>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366DEC-C1EF-A54E-B4F8-9E0391EC0CC9}"/>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927211-95BD-1748-A89C-CF33F3C2EB3C}"/>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C5DE0A-8AC7-E841-8B57-6EC8AD7E781B}"/>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13B4D5-B59B-C94D-9387-26E40C6B0F0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5EEB61-0A68-C949-A7D2-835F750CF067}"/>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9D279E-EC3F-0841-9CA5-6A72AC819798}"/>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2E7A3E-1B60-AD47-A1D5-F7E4C51B35BC}"/>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D3709B-44D9-E441-8EFA-FE73EAEF32E1}"/>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CA588F-83C0-EB4F-AAB8-523BD2DBC0F9}"/>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ABC680-ACE3-7B43-9907-E57001DCA496}"/>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B978F2-F33E-A340-B128-07D79654957B}"/>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1882C4-449D-5549-B0E2-7DFB6EA95070}"/>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169B2C-5F78-C444-91FC-5E7224B0DD2D}"/>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A274409F-B1E0-EF4F-B974-FC2A59EC00D7}"/>
                </a:ext>
              </a:extLst>
            </p:cNvPr>
            <p:cNvCxnSpPr/>
            <p:nvPr/>
          </p:nvCxnSpPr>
          <p:spPr>
            <a:xfrm>
              <a:off x="6991165" y="4051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864C99B9-7C33-B640-9306-E1BCB622B320}"/>
                </a:ext>
              </a:extLst>
            </p:cNvPr>
            <p:cNvCxnSpPr/>
            <p:nvPr/>
          </p:nvCxnSpPr>
          <p:spPr>
            <a:xfrm>
              <a:off x="7009117" y="4203823"/>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BF2E80C2-FC3E-AB49-932D-957B4B413101}"/>
                </a:ext>
              </a:extLst>
            </p:cNvPr>
            <p:cNvCxnSpPr>
              <a:cxnSpLocks/>
            </p:cNvCxnSpPr>
            <p:nvPr/>
          </p:nvCxnSpPr>
          <p:spPr>
            <a:xfrm>
              <a:off x="7054006" y="4356100"/>
              <a:ext cx="10957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4CD404A0-56EA-9048-8791-65E9B8ADD637}"/>
                </a:ext>
              </a:extLst>
            </p:cNvPr>
            <p:cNvCxnSpPr/>
            <p:nvPr/>
          </p:nvCxnSpPr>
          <p:spPr>
            <a:xfrm>
              <a:off x="8078378" y="40259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30AF2A4-14E2-224A-A171-3659CCCC2433}"/>
                </a:ext>
              </a:extLst>
            </p:cNvPr>
            <p:cNvCxnSpPr/>
            <p:nvPr/>
          </p:nvCxnSpPr>
          <p:spPr>
            <a:xfrm>
              <a:off x="8116967" y="4178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3BCA4667-5544-E74F-B135-E89049DA632C}"/>
                </a:ext>
              </a:extLst>
            </p:cNvPr>
            <p:cNvCxnSpPr>
              <a:cxnSpLocks/>
            </p:cNvCxnSpPr>
            <p:nvPr/>
          </p:nvCxnSpPr>
          <p:spPr>
            <a:xfrm>
              <a:off x="8193620" y="4330700"/>
              <a:ext cx="9162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66706AF2-282A-3E40-B0C0-5C92ABEFD976}"/>
                </a:ext>
              </a:extLst>
            </p:cNvPr>
            <p:cNvCxnSpPr>
              <a:cxnSpLocks/>
            </p:cNvCxnSpPr>
            <p:nvPr/>
          </p:nvCxnSpPr>
          <p:spPr>
            <a:xfrm>
              <a:off x="7077229"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ECFB63-376C-A048-966D-F2BF87D1E31C}"/>
                </a:ext>
              </a:extLst>
            </p:cNvPr>
            <p:cNvCxnSpPr>
              <a:cxnSpLocks/>
            </p:cNvCxnSpPr>
            <p:nvPr/>
          </p:nvCxnSpPr>
          <p:spPr>
            <a:xfrm>
              <a:off x="8140078"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Rounded Rectangle 70">
            <a:extLst>
              <a:ext uri="{FF2B5EF4-FFF2-40B4-BE49-F238E27FC236}">
                <a16:creationId xmlns:a16="http://schemas.microsoft.com/office/drawing/2014/main" id="{D1DF8FC0-E468-AE4A-A849-3B70F658B772}"/>
              </a:ext>
            </a:extLst>
          </p:cNvPr>
          <p:cNvSpPr/>
          <p:nvPr/>
        </p:nvSpPr>
        <p:spPr>
          <a:xfrm>
            <a:off x="4889165"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C27BC9EB-61C0-E344-98A1-DD2CD07439E8}"/>
              </a:ext>
            </a:extLst>
          </p:cNvPr>
          <p:cNvGrpSpPr/>
          <p:nvPr/>
        </p:nvGrpSpPr>
        <p:grpSpPr>
          <a:xfrm>
            <a:off x="7464257" y="5054046"/>
            <a:ext cx="2008270" cy="772946"/>
            <a:chOff x="9637631" y="3862554"/>
            <a:chExt cx="2008270" cy="772946"/>
          </a:xfrm>
        </p:grpSpPr>
        <p:grpSp>
          <p:nvGrpSpPr>
            <p:cNvPr id="73" name="Group 72">
              <a:extLst>
                <a:ext uri="{FF2B5EF4-FFF2-40B4-BE49-F238E27FC236}">
                  <a16:creationId xmlns:a16="http://schemas.microsoft.com/office/drawing/2014/main" id="{1F755997-C7F8-1D44-B1A6-4961B4A84641}"/>
                </a:ext>
              </a:extLst>
            </p:cNvPr>
            <p:cNvGrpSpPr/>
            <p:nvPr/>
          </p:nvGrpSpPr>
          <p:grpSpPr>
            <a:xfrm>
              <a:off x="9637631" y="3862554"/>
              <a:ext cx="1991173" cy="1111"/>
              <a:chOff x="10001370" y="3907176"/>
              <a:chExt cx="1991173" cy="1111"/>
            </a:xfrm>
          </p:grpSpPr>
          <p:cxnSp>
            <p:nvCxnSpPr>
              <p:cNvPr id="92" name="Straight Connector 91">
                <a:extLst>
                  <a:ext uri="{FF2B5EF4-FFF2-40B4-BE49-F238E27FC236}">
                    <a16:creationId xmlns:a16="http://schemas.microsoft.com/office/drawing/2014/main" id="{CC82F314-4D58-2A40-BA06-A4AB2B6F322C}"/>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4938049-EB66-C04F-B8D2-0C5CF486D90C}"/>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52572277-6A01-CB48-BE30-3C459BFA5611}"/>
                  </a:ext>
                </a:extLst>
              </p:cNvPr>
              <p:cNvCxnSpPr>
                <a:cxnSpLocks/>
              </p:cNvCxnSpPr>
              <p:nvPr/>
            </p:nvCxnSpPr>
            <p:spPr>
              <a:xfrm>
                <a:off x="11425247"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24474571-22CA-C740-9DC3-B724F0D0EEA4}"/>
                </a:ext>
              </a:extLst>
            </p:cNvPr>
            <p:cNvGrpSpPr/>
            <p:nvPr/>
          </p:nvGrpSpPr>
          <p:grpSpPr>
            <a:xfrm>
              <a:off x="9654728" y="4013843"/>
              <a:ext cx="1991173" cy="1111"/>
              <a:chOff x="10001370" y="3907176"/>
              <a:chExt cx="1991173" cy="1111"/>
            </a:xfrm>
          </p:grpSpPr>
          <p:cxnSp>
            <p:nvCxnSpPr>
              <p:cNvPr id="89" name="Straight Connector 88">
                <a:extLst>
                  <a:ext uri="{FF2B5EF4-FFF2-40B4-BE49-F238E27FC236}">
                    <a16:creationId xmlns:a16="http://schemas.microsoft.com/office/drawing/2014/main" id="{44B09547-2D74-B240-8C74-426304D261E3}"/>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48C3DCF-2B45-F14A-9F48-042F66DD6383}"/>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2563C6FF-3739-D541-A193-0B777DDC10F8}"/>
                  </a:ext>
                </a:extLst>
              </p:cNvPr>
              <p:cNvCxnSpPr>
                <a:cxnSpLocks/>
              </p:cNvCxnSpPr>
              <p:nvPr/>
            </p:nvCxnSpPr>
            <p:spPr>
              <a:xfrm>
                <a:off x="11425247"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5" name="Group 74">
              <a:extLst>
                <a:ext uri="{FF2B5EF4-FFF2-40B4-BE49-F238E27FC236}">
                  <a16:creationId xmlns:a16="http://schemas.microsoft.com/office/drawing/2014/main" id="{E6B9AE88-5B21-BF4A-BA05-E667AC2F2270}"/>
                </a:ext>
              </a:extLst>
            </p:cNvPr>
            <p:cNvGrpSpPr/>
            <p:nvPr/>
          </p:nvGrpSpPr>
          <p:grpSpPr>
            <a:xfrm>
              <a:off x="9654728" y="4179816"/>
              <a:ext cx="1991173" cy="1111"/>
              <a:chOff x="10001370" y="3907176"/>
              <a:chExt cx="1991173" cy="1111"/>
            </a:xfrm>
          </p:grpSpPr>
          <p:cxnSp>
            <p:nvCxnSpPr>
              <p:cNvPr id="87" name="Straight Connector 86">
                <a:extLst>
                  <a:ext uri="{FF2B5EF4-FFF2-40B4-BE49-F238E27FC236}">
                    <a16:creationId xmlns:a16="http://schemas.microsoft.com/office/drawing/2014/main" id="{626B3ED8-9C80-9C4A-B1D2-FA7358460838}"/>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3CAB91C-80D9-534D-95D9-316CE36B288D}"/>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6" name="Group 75">
              <a:extLst>
                <a:ext uri="{FF2B5EF4-FFF2-40B4-BE49-F238E27FC236}">
                  <a16:creationId xmlns:a16="http://schemas.microsoft.com/office/drawing/2014/main" id="{19928FD4-2AF9-6349-83C3-5F91D131C3A4}"/>
                </a:ext>
              </a:extLst>
            </p:cNvPr>
            <p:cNvGrpSpPr/>
            <p:nvPr/>
          </p:nvGrpSpPr>
          <p:grpSpPr>
            <a:xfrm>
              <a:off x="9654612" y="4332119"/>
              <a:ext cx="1991173" cy="1111"/>
              <a:chOff x="10001370" y="3907176"/>
              <a:chExt cx="1991173" cy="1111"/>
            </a:xfrm>
          </p:grpSpPr>
          <p:cxnSp>
            <p:nvCxnSpPr>
              <p:cNvPr id="85" name="Straight Connector 84">
                <a:extLst>
                  <a:ext uri="{FF2B5EF4-FFF2-40B4-BE49-F238E27FC236}">
                    <a16:creationId xmlns:a16="http://schemas.microsoft.com/office/drawing/2014/main" id="{051872AD-C5CD-DA42-87C4-50923B8F21D4}"/>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9182C7-86B5-7142-865D-6A72D5F338BF}"/>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7" name="Group 76">
              <a:extLst>
                <a:ext uri="{FF2B5EF4-FFF2-40B4-BE49-F238E27FC236}">
                  <a16:creationId xmlns:a16="http://schemas.microsoft.com/office/drawing/2014/main" id="{1809AC47-151E-C54F-B02F-A4A7DF38B5A7}"/>
                </a:ext>
              </a:extLst>
            </p:cNvPr>
            <p:cNvGrpSpPr/>
            <p:nvPr/>
          </p:nvGrpSpPr>
          <p:grpSpPr>
            <a:xfrm>
              <a:off x="9654612" y="4483311"/>
              <a:ext cx="1991173" cy="1111"/>
              <a:chOff x="10001370" y="3907176"/>
              <a:chExt cx="1991173" cy="1111"/>
            </a:xfrm>
          </p:grpSpPr>
          <p:cxnSp>
            <p:nvCxnSpPr>
              <p:cNvPr id="82" name="Straight Connector 81">
                <a:extLst>
                  <a:ext uri="{FF2B5EF4-FFF2-40B4-BE49-F238E27FC236}">
                    <a16:creationId xmlns:a16="http://schemas.microsoft.com/office/drawing/2014/main" id="{B3D106DE-26CA-CC42-A15F-16A27F144FFC}"/>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3F3B80-0E9D-EC47-9783-C9634446375B}"/>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4519BA7D-9953-1B41-B99D-827AF2D741F3}"/>
                  </a:ext>
                </a:extLst>
              </p:cNvPr>
              <p:cNvCxnSpPr>
                <a:cxnSpLocks/>
              </p:cNvCxnSpPr>
              <p:nvPr/>
            </p:nvCxnSpPr>
            <p:spPr>
              <a:xfrm>
                <a:off x="10936147" y="3907176"/>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nvGrpSpPr>
            <p:cNvPr id="78" name="Group 77">
              <a:extLst>
                <a:ext uri="{FF2B5EF4-FFF2-40B4-BE49-F238E27FC236}">
                  <a16:creationId xmlns:a16="http://schemas.microsoft.com/office/drawing/2014/main" id="{F69F7DD7-F759-5D41-8D39-ED8848025870}"/>
                </a:ext>
              </a:extLst>
            </p:cNvPr>
            <p:cNvGrpSpPr/>
            <p:nvPr/>
          </p:nvGrpSpPr>
          <p:grpSpPr>
            <a:xfrm>
              <a:off x="9654612" y="4634389"/>
              <a:ext cx="1991173" cy="1111"/>
              <a:chOff x="10001370" y="3907176"/>
              <a:chExt cx="1991173" cy="1111"/>
            </a:xfrm>
          </p:grpSpPr>
          <p:cxnSp>
            <p:nvCxnSpPr>
              <p:cNvPr id="79" name="Straight Connector 78">
                <a:extLst>
                  <a:ext uri="{FF2B5EF4-FFF2-40B4-BE49-F238E27FC236}">
                    <a16:creationId xmlns:a16="http://schemas.microsoft.com/office/drawing/2014/main" id="{2FD48265-9683-5040-B4D4-41C272D97CBE}"/>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CB9DEBE-CC77-284D-AE1F-46F4FED4A8D5}"/>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BDB57273-3F5B-404A-8D4A-A5F16FE44994}"/>
                  </a:ext>
                </a:extLst>
              </p:cNvPr>
              <p:cNvCxnSpPr>
                <a:cxnSpLocks/>
              </p:cNvCxnSpPr>
              <p:nvPr/>
            </p:nvCxnSpPr>
            <p:spPr>
              <a:xfrm>
                <a:off x="10946780" y="3907176"/>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sp>
        <p:nvSpPr>
          <p:cNvPr id="95" name="Rounded Rectangle 94">
            <a:extLst>
              <a:ext uri="{FF2B5EF4-FFF2-40B4-BE49-F238E27FC236}">
                <a16:creationId xmlns:a16="http://schemas.microsoft.com/office/drawing/2014/main" id="{98FC8E36-72F8-1C42-8B06-3B3AB5311C10}"/>
              </a:ext>
            </a:extLst>
          </p:cNvPr>
          <p:cNvSpPr/>
          <p:nvPr/>
        </p:nvSpPr>
        <p:spPr>
          <a:xfrm>
            <a:off x="7300179"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itle 172">
            <a:extLst>
              <a:ext uri="{FF2B5EF4-FFF2-40B4-BE49-F238E27FC236}">
                <a16:creationId xmlns:a16="http://schemas.microsoft.com/office/drawing/2014/main" id="{5CBFF4D9-A973-284A-A842-50B5E1E19953}"/>
              </a:ext>
            </a:extLst>
          </p:cNvPr>
          <p:cNvSpPr>
            <a:spLocks noGrp="1"/>
          </p:cNvSpPr>
          <p:nvPr>
            <p:ph type="title"/>
          </p:nvPr>
        </p:nvSpPr>
        <p:spPr>
          <a:xfrm>
            <a:off x="838200" y="365125"/>
            <a:ext cx="10515600" cy="1325563"/>
          </a:xfrm>
        </p:spPr>
        <p:txBody>
          <a:bodyPr/>
          <a:lstStyle/>
          <a:p>
            <a:r>
              <a:rPr lang="en-US" dirty="0"/>
              <a:t>Pipeline overview</a:t>
            </a:r>
          </a:p>
        </p:txBody>
      </p:sp>
      <p:sp>
        <p:nvSpPr>
          <p:cNvPr id="97" name="TextBox 96">
            <a:extLst>
              <a:ext uri="{FF2B5EF4-FFF2-40B4-BE49-F238E27FC236}">
                <a16:creationId xmlns:a16="http://schemas.microsoft.com/office/drawing/2014/main" id="{578E3014-2047-154E-A9F5-EDB862CD1BEA}"/>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98" name="TextBox 97">
            <a:extLst>
              <a:ext uri="{FF2B5EF4-FFF2-40B4-BE49-F238E27FC236}">
                <a16:creationId xmlns:a16="http://schemas.microsoft.com/office/drawing/2014/main" id="{49C1D7B0-D85A-B248-8E31-5712C33A9045}"/>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99" name="TextBox 98">
            <a:extLst>
              <a:ext uri="{FF2B5EF4-FFF2-40B4-BE49-F238E27FC236}">
                <a16:creationId xmlns:a16="http://schemas.microsoft.com/office/drawing/2014/main" id="{1C808B68-EC0A-6049-A865-913F705CE900}"/>
              </a:ext>
            </a:extLst>
          </p:cNvPr>
          <p:cNvSpPr txBox="1"/>
          <p:nvPr/>
        </p:nvSpPr>
        <p:spPr>
          <a:xfrm>
            <a:off x="4974105" y="2274887"/>
            <a:ext cx="2229456" cy="523220"/>
          </a:xfrm>
          <a:prstGeom prst="rect">
            <a:avLst/>
          </a:prstGeom>
          <a:noFill/>
        </p:spPr>
        <p:txBody>
          <a:bodyPr wrap="none" rtlCol="0">
            <a:spAutoFit/>
          </a:bodyPr>
          <a:lstStyle/>
          <a:p>
            <a:r>
              <a:rPr lang="en-US" sz="2800" dirty="0"/>
              <a:t>Variant calling</a:t>
            </a:r>
          </a:p>
        </p:txBody>
      </p:sp>
      <p:sp>
        <p:nvSpPr>
          <p:cNvPr id="100" name="TextBox 99">
            <a:extLst>
              <a:ext uri="{FF2B5EF4-FFF2-40B4-BE49-F238E27FC236}">
                <a16:creationId xmlns:a16="http://schemas.microsoft.com/office/drawing/2014/main" id="{2A5FFB40-1767-7046-B211-F627B7E4008F}"/>
              </a:ext>
            </a:extLst>
          </p:cNvPr>
          <p:cNvSpPr txBox="1"/>
          <p:nvPr/>
        </p:nvSpPr>
        <p:spPr>
          <a:xfrm>
            <a:off x="7637642" y="2274887"/>
            <a:ext cx="1684948" cy="523220"/>
          </a:xfrm>
          <a:prstGeom prst="rect">
            <a:avLst/>
          </a:prstGeom>
          <a:noFill/>
        </p:spPr>
        <p:txBody>
          <a:bodyPr wrap="none" rtlCol="0">
            <a:spAutoFit/>
          </a:bodyPr>
          <a:lstStyle/>
          <a:p>
            <a:r>
              <a:rPr lang="en-US" sz="2800" dirty="0"/>
              <a:t>Alignment</a:t>
            </a:r>
          </a:p>
        </p:txBody>
      </p:sp>
      <p:sp>
        <p:nvSpPr>
          <p:cNvPr id="101" name="TextBox 100">
            <a:extLst>
              <a:ext uri="{FF2B5EF4-FFF2-40B4-BE49-F238E27FC236}">
                <a16:creationId xmlns:a16="http://schemas.microsoft.com/office/drawing/2014/main" id="{AFED7E0D-1A35-3645-B648-23D62690390D}"/>
              </a:ext>
            </a:extLst>
          </p:cNvPr>
          <p:cNvSpPr txBox="1"/>
          <p:nvPr/>
        </p:nvSpPr>
        <p:spPr>
          <a:xfrm>
            <a:off x="7375674" y="2921552"/>
            <a:ext cx="2263318" cy="2677656"/>
          </a:xfrm>
          <a:prstGeom prst="rect">
            <a:avLst/>
          </a:prstGeom>
          <a:noFill/>
        </p:spPr>
        <p:txBody>
          <a:bodyPr wrap="square" rtlCol="0">
            <a:spAutoFit/>
          </a:bodyPr>
          <a:lstStyle/>
          <a:p>
            <a:r>
              <a:rPr lang="en-US" sz="2400" dirty="0"/>
              <a:t>MSA  </a:t>
            </a:r>
            <a:br>
              <a:rPr lang="en-US" sz="2400" dirty="0"/>
            </a:br>
            <a:br>
              <a:rPr lang="en-US" sz="2400" dirty="0"/>
            </a:br>
            <a:r>
              <a:rPr lang="en-US" sz="2400" dirty="0"/>
              <a:t>Multiple sequence alignment</a:t>
            </a:r>
          </a:p>
          <a:p>
            <a:pPr algn="just"/>
            <a:endParaRPr lang="en-US" sz="2400" dirty="0"/>
          </a:p>
          <a:p>
            <a:pPr algn="just"/>
            <a:endParaRPr lang="en-US" sz="2400" dirty="0"/>
          </a:p>
        </p:txBody>
      </p:sp>
    </p:spTree>
    <p:extLst>
      <p:ext uri="{BB962C8B-B14F-4D97-AF65-F5344CB8AC3E}">
        <p14:creationId xmlns:p14="http://schemas.microsoft.com/office/powerpoint/2010/main" val="3576899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D403D7BF-544A-2846-9478-96A273058016}"/>
              </a:ext>
            </a:extLst>
          </p:cNvPr>
          <p:cNvGrpSpPr/>
          <p:nvPr/>
        </p:nvGrpSpPr>
        <p:grpSpPr>
          <a:xfrm>
            <a:off x="331521" y="5090392"/>
            <a:ext cx="1830778" cy="838200"/>
            <a:chOff x="274036" y="3898900"/>
            <a:chExt cx="1830778" cy="838200"/>
          </a:xfrm>
        </p:grpSpPr>
        <p:cxnSp>
          <p:nvCxnSpPr>
            <p:cNvPr id="6" name="Straight Connector 5">
              <a:extLst>
                <a:ext uri="{FF2B5EF4-FFF2-40B4-BE49-F238E27FC236}">
                  <a16:creationId xmlns:a16="http://schemas.microsoft.com/office/drawing/2014/main" id="{CBD40316-4EBB-CD4B-B959-358C0BFBDEE6}"/>
                </a:ext>
              </a:extLst>
            </p:cNvPr>
            <p:cNvCxnSpPr>
              <a:cxnSpLocks/>
            </p:cNvCxnSpPr>
            <p:nvPr/>
          </p:nvCxnSpPr>
          <p:spPr>
            <a:xfrm>
              <a:off x="882979"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B41728-FD53-914D-A3A9-715CF9A28FF9}"/>
                </a:ext>
              </a:extLst>
            </p:cNvPr>
            <p:cNvCxnSpPr>
              <a:cxnSpLocks/>
            </p:cNvCxnSpPr>
            <p:nvPr/>
          </p:nvCxnSpPr>
          <p:spPr>
            <a:xfrm>
              <a:off x="546099" y="4406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5F36C1-7E8F-4D45-9159-5165976C9D9B}"/>
                </a:ext>
              </a:extLst>
            </p:cNvPr>
            <p:cNvCxnSpPr>
              <a:cxnSpLocks/>
            </p:cNvCxnSpPr>
            <p:nvPr/>
          </p:nvCxnSpPr>
          <p:spPr>
            <a:xfrm>
              <a:off x="1276679"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A1173E-9D85-324D-959B-822FEF377737}"/>
                </a:ext>
              </a:extLst>
            </p:cNvPr>
            <p:cNvCxnSpPr>
              <a:cxnSpLocks/>
            </p:cNvCxnSpPr>
            <p:nvPr/>
          </p:nvCxnSpPr>
          <p:spPr>
            <a:xfrm>
              <a:off x="743278" y="4559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B070D-42B4-7349-BAD4-37A4B04DD23B}"/>
                </a:ext>
              </a:extLst>
            </p:cNvPr>
            <p:cNvCxnSpPr>
              <a:cxnSpLocks/>
            </p:cNvCxnSpPr>
            <p:nvPr/>
          </p:nvCxnSpPr>
          <p:spPr>
            <a:xfrm>
              <a:off x="1201138" y="4305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9855BB-1270-A94C-9A8F-916ED3119011}"/>
                </a:ext>
              </a:extLst>
            </p:cNvPr>
            <p:cNvCxnSpPr>
              <a:cxnSpLocks/>
            </p:cNvCxnSpPr>
            <p:nvPr/>
          </p:nvCxnSpPr>
          <p:spPr>
            <a:xfrm>
              <a:off x="1518638"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6F49F2-CFC2-7D41-A2F6-42C0F7646050}"/>
                </a:ext>
              </a:extLst>
            </p:cNvPr>
            <p:cNvCxnSpPr>
              <a:cxnSpLocks/>
            </p:cNvCxnSpPr>
            <p:nvPr/>
          </p:nvCxnSpPr>
          <p:spPr>
            <a:xfrm>
              <a:off x="985237" y="4737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881F7-8E62-6C40-AA6E-DFEDAC1556C3}"/>
                </a:ext>
              </a:extLst>
            </p:cNvPr>
            <p:cNvCxnSpPr>
              <a:cxnSpLocks/>
            </p:cNvCxnSpPr>
            <p:nvPr/>
          </p:nvCxnSpPr>
          <p:spPr>
            <a:xfrm>
              <a:off x="14684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99D0D-3DC6-5F4D-825B-4AE469389D48}"/>
                </a:ext>
              </a:extLst>
            </p:cNvPr>
            <p:cNvCxnSpPr>
              <a:cxnSpLocks/>
            </p:cNvCxnSpPr>
            <p:nvPr/>
          </p:nvCxnSpPr>
          <p:spPr>
            <a:xfrm>
              <a:off x="1710455" y="4381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63A00-9290-F14B-95DA-C65652B9DFD5}"/>
                </a:ext>
              </a:extLst>
            </p:cNvPr>
            <p:cNvCxnSpPr>
              <a:cxnSpLocks/>
            </p:cNvCxnSpPr>
            <p:nvPr/>
          </p:nvCxnSpPr>
          <p:spPr>
            <a:xfrm>
              <a:off x="693137" y="3898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FB4651-5122-F348-ABBC-64DA84FC28F3}"/>
                </a:ext>
              </a:extLst>
            </p:cNvPr>
            <p:cNvCxnSpPr>
              <a:cxnSpLocks/>
            </p:cNvCxnSpPr>
            <p:nvPr/>
          </p:nvCxnSpPr>
          <p:spPr>
            <a:xfrm>
              <a:off x="394357" y="4102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782B69-BC3A-AA4D-AF3E-D49777D4F5D5}"/>
                </a:ext>
              </a:extLst>
            </p:cNvPr>
            <p:cNvCxnSpPr>
              <a:cxnSpLocks/>
            </p:cNvCxnSpPr>
            <p:nvPr/>
          </p:nvCxnSpPr>
          <p:spPr>
            <a:xfrm>
              <a:off x="274036" y="4279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4099EA-E9FD-8D44-BDE1-F92337B94981}"/>
                </a:ext>
              </a:extLst>
            </p:cNvPr>
            <p:cNvCxnSpPr>
              <a:cxnSpLocks/>
            </p:cNvCxnSpPr>
            <p:nvPr/>
          </p:nvCxnSpPr>
          <p:spPr>
            <a:xfrm>
              <a:off x="935096"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D86E1F4A-FD0E-C446-9363-B8441F016ACF}"/>
              </a:ext>
            </a:extLst>
          </p:cNvPr>
          <p:cNvSpPr/>
          <p:nvPr/>
        </p:nvSpPr>
        <p:spPr>
          <a:xfrm>
            <a:off x="83130"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3C3AB71-C6C4-6D41-8FE9-B89EE21676B5}"/>
              </a:ext>
            </a:extLst>
          </p:cNvPr>
          <p:cNvGrpSpPr/>
          <p:nvPr/>
        </p:nvGrpSpPr>
        <p:grpSpPr>
          <a:xfrm>
            <a:off x="2596408" y="5090392"/>
            <a:ext cx="2143573" cy="762000"/>
            <a:chOff x="3411596" y="3898900"/>
            <a:chExt cx="2143573" cy="762000"/>
          </a:xfrm>
        </p:grpSpPr>
        <p:cxnSp>
          <p:nvCxnSpPr>
            <p:cNvPr id="19" name="Straight Connector 18">
              <a:extLst>
                <a:ext uri="{FF2B5EF4-FFF2-40B4-BE49-F238E27FC236}">
                  <a16:creationId xmlns:a16="http://schemas.microsoft.com/office/drawing/2014/main" id="{6CD7663F-6CE4-6F4E-8881-3469EF5EA85F}"/>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BCBA0-FF75-5C43-83C1-BE968EF88F30}"/>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6939DA-0CA6-1449-A8DF-23C3E2AB80DD}"/>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79A63F-B352-EC4B-91D2-23D34A37E520}"/>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6EFA07-3636-D24D-9813-FB135796851F}"/>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FEBE05-6688-084C-85F1-57827A59390A}"/>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BBF6B-BD04-1D49-A8B2-29345182FDE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C30362-00E3-0748-A3EF-CF6E3A90DCDE}"/>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C6D6C3-A136-034B-8484-94F313A836CF}"/>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73A651-9153-504D-80D4-F9D5BE5FF4D7}"/>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55074-1769-CC49-9E57-B83774FE5A3D}"/>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B2658C-842C-2849-AEFF-9C069970E647}"/>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215241-5BC5-C74A-AFAD-79A9F8CBB94A}"/>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BB7B2D-5EE8-6A40-8FE8-10A2E6E9F434}"/>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908F99-74E1-FB4B-8941-DD79B0B033EE}"/>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F68158-7BED-4C43-B7F8-E50B9B0687C3}"/>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a:extLst>
              <a:ext uri="{FF2B5EF4-FFF2-40B4-BE49-F238E27FC236}">
                <a16:creationId xmlns:a16="http://schemas.microsoft.com/office/drawing/2014/main" id="{90151E96-89CA-D447-8596-59EBB0B4EE03}"/>
              </a:ext>
            </a:extLst>
          </p:cNvPr>
          <p:cNvSpPr/>
          <p:nvPr/>
        </p:nvSpPr>
        <p:spPr>
          <a:xfrm>
            <a:off x="2478151"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1D25F66-4DBE-D242-8686-88F01B0DBB43}"/>
              </a:ext>
            </a:extLst>
          </p:cNvPr>
          <p:cNvGrpSpPr/>
          <p:nvPr/>
        </p:nvGrpSpPr>
        <p:grpSpPr>
          <a:xfrm>
            <a:off x="5010638" y="4492388"/>
            <a:ext cx="2143573" cy="1334604"/>
            <a:chOff x="6751274" y="3326296"/>
            <a:chExt cx="2143573" cy="1334604"/>
          </a:xfrm>
        </p:grpSpPr>
        <p:grpSp>
          <p:nvGrpSpPr>
            <p:cNvPr id="46" name="Group 45">
              <a:extLst>
                <a:ext uri="{FF2B5EF4-FFF2-40B4-BE49-F238E27FC236}">
                  <a16:creationId xmlns:a16="http://schemas.microsoft.com/office/drawing/2014/main" id="{EF9B3328-0784-244C-8725-97812A633A9E}"/>
                </a:ext>
              </a:extLst>
            </p:cNvPr>
            <p:cNvGrpSpPr/>
            <p:nvPr/>
          </p:nvGrpSpPr>
          <p:grpSpPr>
            <a:xfrm>
              <a:off x="6751274" y="3898900"/>
              <a:ext cx="2143573" cy="762000"/>
              <a:chOff x="3411596" y="3898900"/>
              <a:chExt cx="2143573" cy="762000"/>
            </a:xfrm>
          </p:grpSpPr>
          <p:cxnSp>
            <p:nvCxnSpPr>
              <p:cNvPr id="55" name="Straight Connector 54">
                <a:extLst>
                  <a:ext uri="{FF2B5EF4-FFF2-40B4-BE49-F238E27FC236}">
                    <a16:creationId xmlns:a16="http://schemas.microsoft.com/office/drawing/2014/main" id="{263E1A5B-3879-3D4A-9D14-CAF03C0D0AAE}"/>
                  </a:ext>
                </a:extLst>
              </p:cNvPr>
              <p:cNvCxnSpPr>
                <a:cxnSpLocks/>
              </p:cNvCxnSpPr>
              <p:nvPr/>
            </p:nvCxnSpPr>
            <p:spPr>
              <a:xfrm>
                <a:off x="3411596" y="3898900"/>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CB442C-A548-EE49-BBEF-1729EA89D3ED}"/>
                  </a:ext>
                </a:extLst>
              </p:cNvPr>
              <p:cNvCxnSpPr>
                <a:cxnSpLocks/>
              </p:cNvCxnSpPr>
              <p:nvPr/>
            </p:nvCxnSpPr>
            <p:spPr>
              <a:xfrm>
                <a:off x="3411596" y="4051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EA4A026-CE5C-134C-9891-F32A849CD33E}"/>
                  </a:ext>
                </a:extLst>
              </p:cNvPr>
              <p:cNvCxnSpPr>
                <a:cxnSpLocks/>
              </p:cNvCxnSpPr>
              <p:nvPr/>
            </p:nvCxnSpPr>
            <p:spPr>
              <a:xfrm>
                <a:off x="3563996" y="4203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366DEC-C1EF-A54E-B4F8-9E0391EC0CC9}"/>
                  </a:ext>
                </a:extLst>
              </p:cNvPr>
              <p:cNvCxnSpPr>
                <a:cxnSpLocks/>
              </p:cNvCxnSpPr>
              <p:nvPr/>
            </p:nvCxnSpPr>
            <p:spPr>
              <a:xfrm>
                <a:off x="3716396" y="4356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927211-95BD-1748-A89C-CF33F3C2EB3C}"/>
                  </a:ext>
                </a:extLst>
              </p:cNvPr>
              <p:cNvCxnSpPr>
                <a:cxnSpLocks/>
              </p:cNvCxnSpPr>
              <p:nvPr/>
            </p:nvCxnSpPr>
            <p:spPr>
              <a:xfrm>
                <a:off x="3868796" y="4508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C5DE0A-8AC7-E841-8B57-6EC8AD7E781B}"/>
                  </a:ext>
                </a:extLst>
              </p:cNvPr>
              <p:cNvCxnSpPr>
                <a:cxnSpLocks/>
              </p:cNvCxnSpPr>
              <p:nvPr/>
            </p:nvCxnSpPr>
            <p:spPr>
              <a:xfrm>
                <a:off x="4021196" y="4660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13B4D5-B59B-C94D-9387-26E40C6B0F09}"/>
                  </a:ext>
                </a:extLst>
              </p:cNvPr>
              <p:cNvCxnSpPr>
                <a:cxnSpLocks/>
              </p:cNvCxnSpPr>
              <p:nvPr/>
            </p:nvCxnSpPr>
            <p:spPr>
              <a:xfrm>
                <a:off x="4009155"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5EEB61-0A68-C949-A7D2-835F750CF067}"/>
                  </a:ext>
                </a:extLst>
              </p:cNvPr>
              <p:cNvCxnSpPr>
                <a:cxnSpLocks/>
              </p:cNvCxnSpPr>
              <p:nvPr/>
            </p:nvCxnSpPr>
            <p:spPr>
              <a:xfrm>
                <a:off x="4161555"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9D279E-EC3F-0841-9CA5-6A72AC819798}"/>
                  </a:ext>
                </a:extLst>
              </p:cNvPr>
              <p:cNvCxnSpPr>
                <a:cxnSpLocks/>
              </p:cNvCxnSpPr>
              <p:nvPr/>
            </p:nvCxnSpPr>
            <p:spPr>
              <a:xfrm>
                <a:off x="4313955"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2E7A3E-1B60-AD47-A1D5-F7E4C51B35BC}"/>
                  </a:ext>
                </a:extLst>
              </p:cNvPr>
              <p:cNvCxnSpPr>
                <a:cxnSpLocks/>
              </p:cNvCxnSpPr>
              <p:nvPr/>
            </p:nvCxnSpPr>
            <p:spPr>
              <a:xfrm>
                <a:off x="4466355"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D3709B-44D9-E441-8EFA-FE73EAEF32E1}"/>
                  </a:ext>
                </a:extLst>
              </p:cNvPr>
              <p:cNvCxnSpPr>
                <a:cxnSpLocks/>
              </p:cNvCxnSpPr>
              <p:nvPr/>
            </p:nvCxnSpPr>
            <p:spPr>
              <a:xfrm>
                <a:off x="4618755"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CA588F-83C0-EB4F-AAB8-523BD2DBC0F9}"/>
                  </a:ext>
                </a:extLst>
              </p:cNvPr>
              <p:cNvCxnSpPr>
                <a:cxnSpLocks/>
              </p:cNvCxnSpPr>
              <p:nvPr/>
            </p:nvCxnSpPr>
            <p:spPr>
              <a:xfrm>
                <a:off x="4551210" y="40259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ABC680-ACE3-7B43-9907-E57001DCA496}"/>
                  </a:ext>
                </a:extLst>
              </p:cNvPr>
              <p:cNvCxnSpPr>
                <a:cxnSpLocks/>
              </p:cNvCxnSpPr>
              <p:nvPr/>
            </p:nvCxnSpPr>
            <p:spPr>
              <a:xfrm>
                <a:off x="4703610" y="41783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B978F2-F33E-A340-B128-07D79654957B}"/>
                  </a:ext>
                </a:extLst>
              </p:cNvPr>
              <p:cNvCxnSpPr>
                <a:cxnSpLocks/>
              </p:cNvCxnSpPr>
              <p:nvPr/>
            </p:nvCxnSpPr>
            <p:spPr>
              <a:xfrm>
                <a:off x="4856010" y="43307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1882C4-449D-5549-B0E2-7DFB6EA95070}"/>
                  </a:ext>
                </a:extLst>
              </p:cNvPr>
              <p:cNvCxnSpPr>
                <a:cxnSpLocks/>
              </p:cNvCxnSpPr>
              <p:nvPr/>
            </p:nvCxnSpPr>
            <p:spPr>
              <a:xfrm>
                <a:off x="5008410" y="44831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169B2C-5F78-C444-91FC-5E7224B0DD2D}"/>
                  </a:ext>
                </a:extLst>
              </p:cNvPr>
              <p:cNvCxnSpPr>
                <a:cxnSpLocks/>
              </p:cNvCxnSpPr>
              <p:nvPr/>
            </p:nvCxnSpPr>
            <p:spPr>
              <a:xfrm>
                <a:off x="5160810" y="4635500"/>
                <a:ext cx="39435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A274409F-B1E0-EF4F-B974-FC2A59EC00D7}"/>
                </a:ext>
              </a:extLst>
            </p:cNvPr>
            <p:cNvCxnSpPr/>
            <p:nvPr/>
          </p:nvCxnSpPr>
          <p:spPr>
            <a:xfrm>
              <a:off x="6991165" y="4051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864C99B9-7C33-B640-9306-E1BCB622B320}"/>
                </a:ext>
              </a:extLst>
            </p:cNvPr>
            <p:cNvCxnSpPr/>
            <p:nvPr/>
          </p:nvCxnSpPr>
          <p:spPr>
            <a:xfrm>
              <a:off x="7009117" y="4203823"/>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BF2E80C2-FC3E-AB49-932D-957B4B413101}"/>
                </a:ext>
              </a:extLst>
            </p:cNvPr>
            <p:cNvCxnSpPr>
              <a:cxnSpLocks/>
            </p:cNvCxnSpPr>
            <p:nvPr/>
          </p:nvCxnSpPr>
          <p:spPr>
            <a:xfrm>
              <a:off x="7054006" y="4356100"/>
              <a:ext cx="10957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4CD404A0-56EA-9048-8791-65E9B8ADD637}"/>
                </a:ext>
              </a:extLst>
            </p:cNvPr>
            <p:cNvCxnSpPr/>
            <p:nvPr/>
          </p:nvCxnSpPr>
          <p:spPr>
            <a:xfrm>
              <a:off x="8078378" y="40259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30AF2A4-14E2-224A-A171-3659CCCC2433}"/>
                </a:ext>
              </a:extLst>
            </p:cNvPr>
            <p:cNvCxnSpPr/>
            <p:nvPr/>
          </p:nvCxnSpPr>
          <p:spPr>
            <a:xfrm>
              <a:off x="8116967" y="4178300"/>
              <a:ext cx="1544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3BCA4667-5544-E74F-B135-E89049DA632C}"/>
                </a:ext>
              </a:extLst>
            </p:cNvPr>
            <p:cNvCxnSpPr>
              <a:cxnSpLocks/>
            </p:cNvCxnSpPr>
            <p:nvPr/>
          </p:nvCxnSpPr>
          <p:spPr>
            <a:xfrm>
              <a:off x="8193620" y="4330700"/>
              <a:ext cx="9162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66706AF2-282A-3E40-B0C0-5C92ABEFD976}"/>
                </a:ext>
              </a:extLst>
            </p:cNvPr>
            <p:cNvCxnSpPr>
              <a:cxnSpLocks/>
            </p:cNvCxnSpPr>
            <p:nvPr/>
          </p:nvCxnSpPr>
          <p:spPr>
            <a:xfrm>
              <a:off x="7077229"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ECFB63-376C-A048-966D-F2BF87D1E31C}"/>
                </a:ext>
              </a:extLst>
            </p:cNvPr>
            <p:cNvCxnSpPr>
              <a:cxnSpLocks/>
            </p:cNvCxnSpPr>
            <p:nvPr/>
          </p:nvCxnSpPr>
          <p:spPr>
            <a:xfrm>
              <a:off x="8140078" y="3326296"/>
              <a:ext cx="0" cy="460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Rounded Rectangle 70">
            <a:extLst>
              <a:ext uri="{FF2B5EF4-FFF2-40B4-BE49-F238E27FC236}">
                <a16:creationId xmlns:a16="http://schemas.microsoft.com/office/drawing/2014/main" id="{D1DF8FC0-E468-AE4A-A849-3B70F658B772}"/>
              </a:ext>
            </a:extLst>
          </p:cNvPr>
          <p:cNvSpPr/>
          <p:nvPr/>
        </p:nvSpPr>
        <p:spPr>
          <a:xfrm>
            <a:off x="4889165"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C27BC9EB-61C0-E344-98A1-DD2CD07439E8}"/>
              </a:ext>
            </a:extLst>
          </p:cNvPr>
          <p:cNvGrpSpPr/>
          <p:nvPr/>
        </p:nvGrpSpPr>
        <p:grpSpPr>
          <a:xfrm>
            <a:off x="7464257" y="5054046"/>
            <a:ext cx="2008270" cy="772946"/>
            <a:chOff x="9637631" y="3862554"/>
            <a:chExt cx="2008270" cy="772946"/>
          </a:xfrm>
        </p:grpSpPr>
        <p:grpSp>
          <p:nvGrpSpPr>
            <p:cNvPr id="73" name="Group 72">
              <a:extLst>
                <a:ext uri="{FF2B5EF4-FFF2-40B4-BE49-F238E27FC236}">
                  <a16:creationId xmlns:a16="http://schemas.microsoft.com/office/drawing/2014/main" id="{1F755997-C7F8-1D44-B1A6-4961B4A84641}"/>
                </a:ext>
              </a:extLst>
            </p:cNvPr>
            <p:cNvGrpSpPr/>
            <p:nvPr/>
          </p:nvGrpSpPr>
          <p:grpSpPr>
            <a:xfrm>
              <a:off x="9637631" y="3862554"/>
              <a:ext cx="1991173" cy="1111"/>
              <a:chOff x="10001370" y="3907176"/>
              <a:chExt cx="1991173" cy="1111"/>
            </a:xfrm>
          </p:grpSpPr>
          <p:cxnSp>
            <p:nvCxnSpPr>
              <p:cNvPr id="92" name="Straight Connector 91">
                <a:extLst>
                  <a:ext uri="{FF2B5EF4-FFF2-40B4-BE49-F238E27FC236}">
                    <a16:creationId xmlns:a16="http://schemas.microsoft.com/office/drawing/2014/main" id="{CC82F314-4D58-2A40-BA06-A4AB2B6F322C}"/>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4938049-EB66-C04F-B8D2-0C5CF486D90C}"/>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52572277-6A01-CB48-BE30-3C459BFA5611}"/>
                  </a:ext>
                </a:extLst>
              </p:cNvPr>
              <p:cNvCxnSpPr>
                <a:cxnSpLocks/>
              </p:cNvCxnSpPr>
              <p:nvPr/>
            </p:nvCxnSpPr>
            <p:spPr>
              <a:xfrm>
                <a:off x="11425247"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24474571-22CA-C740-9DC3-B724F0D0EEA4}"/>
                </a:ext>
              </a:extLst>
            </p:cNvPr>
            <p:cNvGrpSpPr/>
            <p:nvPr/>
          </p:nvGrpSpPr>
          <p:grpSpPr>
            <a:xfrm>
              <a:off x="9654728" y="4013843"/>
              <a:ext cx="1991173" cy="1111"/>
              <a:chOff x="10001370" y="3907176"/>
              <a:chExt cx="1991173" cy="1111"/>
            </a:xfrm>
          </p:grpSpPr>
          <p:cxnSp>
            <p:nvCxnSpPr>
              <p:cNvPr id="89" name="Straight Connector 88">
                <a:extLst>
                  <a:ext uri="{FF2B5EF4-FFF2-40B4-BE49-F238E27FC236}">
                    <a16:creationId xmlns:a16="http://schemas.microsoft.com/office/drawing/2014/main" id="{44B09547-2D74-B240-8C74-426304D261E3}"/>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48C3DCF-2B45-F14A-9F48-042F66DD6383}"/>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2563C6FF-3739-D541-A193-0B777DDC10F8}"/>
                  </a:ext>
                </a:extLst>
              </p:cNvPr>
              <p:cNvCxnSpPr>
                <a:cxnSpLocks/>
              </p:cNvCxnSpPr>
              <p:nvPr/>
            </p:nvCxnSpPr>
            <p:spPr>
              <a:xfrm>
                <a:off x="11425247"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5" name="Group 74">
              <a:extLst>
                <a:ext uri="{FF2B5EF4-FFF2-40B4-BE49-F238E27FC236}">
                  <a16:creationId xmlns:a16="http://schemas.microsoft.com/office/drawing/2014/main" id="{E6B9AE88-5B21-BF4A-BA05-E667AC2F2270}"/>
                </a:ext>
              </a:extLst>
            </p:cNvPr>
            <p:cNvGrpSpPr/>
            <p:nvPr/>
          </p:nvGrpSpPr>
          <p:grpSpPr>
            <a:xfrm>
              <a:off x="9654728" y="4179816"/>
              <a:ext cx="1991173" cy="1111"/>
              <a:chOff x="10001370" y="3907176"/>
              <a:chExt cx="1991173" cy="1111"/>
            </a:xfrm>
          </p:grpSpPr>
          <p:cxnSp>
            <p:nvCxnSpPr>
              <p:cNvPr id="87" name="Straight Connector 86">
                <a:extLst>
                  <a:ext uri="{FF2B5EF4-FFF2-40B4-BE49-F238E27FC236}">
                    <a16:creationId xmlns:a16="http://schemas.microsoft.com/office/drawing/2014/main" id="{626B3ED8-9C80-9C4A-B1D2-FA7358460838}"/>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3CAB91C-80D9-534D-95D9-316CE36B288D}"/>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6" name="Group 75">
              <a:extLst>
                <a:ext uri="{FF2B5EF4-FFF2-40B4-BE49-F238E27FC236}">
                  <a16:creationId xmlns:a16="http://schemas.microsoft.com/office/drawing/2014/main" id="{19928FD4-2AF9-6349-83C3-5F91D131C3A4}"/>
                </a:ext>
              </a:extLst>
            </p:cNvPr>
            <p:cNvGrpSpPr/>
            <p:nvPr/>
          </p:nvGrpSpPr>
          <p:grpSpPr>
            <a:xfrm>
              <a:off x="9654612" y="4332119"/>
              <a:ext cx="1991173" cy="1111"/>
              <a:chOff x="10001370" y="3907176"/>
              <a:chExt cx="1991173" cy="1111"/>
            </a:xfrm>
          </p:grpSpPr>
          <p:cxnSp>
            <p:nvCxnSpPr>
              <p:cNvPr id="85" name="Straight Connector 84">
                <a:extLst>
                  <a:ext uri="{FF2B5EF4-FFF2-40B4-BE49-F238E27FC236}">
                    <a16:creationId xmlns:a16="http://schemas.microsoft.com/office/drawing/2014/main" id="{051872AD-C5CD-DA42-87C4-50923B8F21D4}"/>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9182C7-86B5-7142-865D-6A72D5F338BF}"/>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77" name="Group 76">
              <a:extLst>
                <a:ext uri="{FF2B5EF4-FFF2-40B4-BE49-F238E27FC236}">
                  <a16:creationId xmlns:a16="http://schemas.microsoft.com/office/drawing/2014/main" id="{1809AC47-151E-C54F-B02F-A4A7DF38B5A7}"/>
                </a:ext>
              </a:extLst>
            </p:cNvPr>
            <p:cNvGrpSpPr/>
            <p:nvPr/>
          </p:nvGrpSpPr>
          <p:grpSpPr>
            <a:xfrm>
              <a:off x="9654612" y="4483311"/>
              <a:ext cx="1991173" cy="1111"/>
              <a:chOff x="10001370" y="3907176"/>
              <a:chExt cx="1991173" cy="1111"/>
            </a:xfrm>
          </p:grpSpPr>
          <p:cxnSp>
            <p:nvCxnSpPr>
              <p:cNvPr id="82" name="Straight Connector 81">
                <a:extLst>
                  <a:ext uri="{FF2B5EF4-FFF2-40B4-BE49-F238E27FC236}">
                    <a16:creationId xmlns:a16="http://schemas.microsoft.com/office/drawing/2014/main" id="{B3D106DE-26CA-CC42-A15F-16A27F144FFC}"/>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3F3B80-0E9D-EC47-9783-C9634446375B}"/>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4519BA7D-9953-1B41-B99D-827AF2D741F3}"/>
                  </a:ext>
                </a:extLst>
              </p:cNvPr>
              <p:cNvCxnSpPr>
                <a:cxnSpLocks/>
              </p:cNvCxnSpPr>
              <p:nvPr/>
            </p:nvCxnSpPr>
            <p:spPr>
              <a:xfrm>
                <a:off x="10936147" y="3907176"/>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nvGrpSpPr>
            <p:cNvPr id="78" name="Group 77">
              <a:extLst>
                <a:ext uri="{FF2B5EF4-FFF2-40B4-BE49-F238E27FC236}">
                  <a16:creationId xmlns:a16="http://schemas.microsoft.com/office/drawing/2014/main" id="{F69F7DD7-F759-5D41-8D39-ED8848025870}"/>
                </a:ext>
              </a:extLst>
            </p:cNvPr>
            <p:cNvGrpSpPr/>
            <p:nvPr/>
          </p:nvGrpSpPr>
          <p:grpSpPr>
            <a:xfrm>
              <a:off x="9654612" y="4634389"/>
              <a:ext cx="1991173" cy="1111"/>
              <a:chOff x="10001370" y="3907176"/>
              <a:chExt cx="1991173" cy="1111"/>
            </a:xfrm>
          </p:grpSpPr>
          <p:cxnSp>
            <p:nvCxnSpPr>
              <p:cNvPr id="79" name="Straight Connector 78">
                <a:extLst>
                  <a:ext uri="{FF2B5EF4-FFF2-40B4-BE49-F238E27FC236}">
                    <a16:creationId xmlns:a16="http://schemas.microsoft.com/office/drawing/2014/main" id="{2FD48265-9683-5040-B4D4-41C272D97CBE}"/>
                  </a:ext>
                </a:extLst>
              </p:cNvPr>
              <p:cNvCxnSpPr>
                <a:cxnSpLocks/>
              </p:cNvCxnSpPr>
              <p:nvPr/>
            </p:nvCxnSpPr>
            <p:spPr>
              <a:xfrm>
                <a:off x="10001370" y="3908287"/>
                <a:ext cx="1991173"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CB9DEBE-CC77-284D-AE1F-46F4FED4A8D5}"/>
                  </a:ext>
                </a:extLst>
              </p:cNvPr>
              <p:cNvCxnSpPr>
                <a:cxnSpLocks/>
              </p:cNvCxnSpPr>
              <p:nvPr/>
            </p:nvCxnSpPr>
            <p:spPr>
              <a:xfrm>
                <a:off x="10126743" y="390717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BDB57273-3F5B-404A-8D4A-A5F16FE44994}"/>
                  </a:ext>
                </a:extLst>
              </p:cNvPr>
              <p:cNvCxnSpPr>
                <a:cxnSpLocks/>
              </p:cNvCxnSpPr>
              <p:nvPr/>
            </p:nvCxnSpPr>
            <p:spPr>
              <a:xfrm>
                <a:off x="10946780" y="3907176"/>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sp>
        <p:nvSpPr>
          <p:cNvPr id="95" name="Rounded Rectangle 94">
            <a:extLst>
              <a:ext uri="{FF2B5EF4-FFF2-40B4-BE49-F238E27FC236}">
                <a16:creationId xmlns:a16="http://schemas.microsoft.com/office/drawing/2014/main" id="{98FC8E36-72F8-1C42-8B06-3B3AB5311C10}"/>
              </a:ext>
            </a:extLst>
          </p:cNvPr>
          <p:cNvSpPr/>
          <p:nvPr/>
        </p:nvSpPr>
        <p:spPr>
          <a:xfrm>
            <a:off x="7300179" y="1995053"/>
            <a:ext cx="2327561" cy="480752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itle 172">
            <a:extLst>
              <a:ext uri="{FF2B5EF4-FFF2-40B4-BE49-F238E27FC236}">
                <a16:creationId xmlns:a16="http://schemas.microsoft.com/office/drawing/2014/main" id="{5CBFF4D9-A973-284A-A842-50B5E1E19953}"/>
              </a:ext>
            </a:extLst>
          </p:cNvPr>
          <p:cNvSpPr>
            <a:spLocks noGrp="1"/>
          </p:cNvSpPr>
          <p:nvPr>
            <p:ph type="title"/>
          </p:nvPr>
        </p:nvSpPr>
        <p:spPr>
          <a:xfrm>
            <a:off x="838200" y="365125"/>
            <a:ext cx="10515600" cy="1325563"/>
          </a:xfrm>
        </p:spPr>
        <p:txBody>
          <a:bodyPr/>
          <a:lstStyle/>
          <a:p>
            <a:r>
              <a:rPr lang="en-US" dirty="0"/>
              <a:t>Pipeline overview</a:t>
            </a:r>
          </a:p>
        </p:txBody>
      </p:sp>
      <p:sp>
        <p:nvSpPr>
          <p:cNvPr id="97" name="Rounded Rectangle 96">
            <a:extLst>
              <a:ext uri="{FF2B5EF4-FFF2-40B4-BE49-F238E27FC236}">
                <a16:creationId xmlns:a16="http://schemas.microsoft.com/office/drawing/2014/main" id="{70649063-6D6F-EF45-B013-476901211593}"/>
              </a:ext>
            </a:extLst>
          </p:cNvPr>
          <p:cNvSpPr/>
          <p:nvPr/>
        </p:nvSpPr>
        <p:spPr>
          <a:xfrm>
            <a:off x="9724358" y="1995053"/>
            <a:ext cx="2327561" cy="22340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63C780-8F6C-A34C-B705-05444A12F33B}"/>
              </a:ext>
            </a:extLst>
          </p:cNvPr>
          <p:cNvSpPr txBox="1"/>
          <p:nvPr/>
        </p:nvSpPr>
        <p:spPr>
          <a:xfrm>
            <a:off x="340743" y="2274887"/>
            <a:ext cx="1835759" cy="523220"/>
          </a:xfrm>
          <a:prstGeom prst="rect">
            <a:avLst/>
          </a:prstGeom>
          <a:noFill/>
        </p:spPr>
        <p:txBody>
          <a:bodyPr wrap="none" rtlCol="0">
            <a:spAutoFit/>
          </a:bodyPr>
          <a:lstStyle/>
          <a:p>
            <a:r>
              <a:rPr lang="en-US" sz="2800" dirty="0" err="1"/>
              <a:t>Fastq</a:t>
            </a:r>
            <a:r>
              <a:rPr lang="en-US" sz="2800" dirty="0"/>
              <a:t> reads</a:t>
            </a:r>
          </a:p>
        </p:txBody>
      </p:sp>
      <p:sp>
        <p:nvSpPr>
          <p:cNvPr id="98" name="TextBox 97">
            <a:extLst>
              <a:ext uri="{FF2B5EF4-FFF2-40B4-BE49-F238E27FC236}">
                <a16:creationId xmlns:a16="http://schemas.microsoft.com/office/drawing/2014/main" id="{B17CB94C-62EF-F444-9F62-33895D3E8E85}"/>
              </a:ext>
            </a:extLst>
          </p:cNvPr>
          <p:cNvSpPr txBox="1"/>
          <p:nvPr/>
        </p:nvSpPr>
        <p:spPr>
          <a:xfrm>
            <a:off x="2864126" y="2277629"/>
            <a:ext cx="1481496" cy="523220"/>
          </a:xfrm>
          <a:prstGeom prst="rect">
            <a:avLst/>
          </a:prstGeom>
          <a:noFill/>
        </p:spPr>
        <p:txBody>
          <a:bodyPr wrap="none" rtlCol="0">
            <a:spAutoFit/>
          </a:bodyPr>
          <a:lstStyle/>
          <a:p>
            <a:r>
              <a:rPr lang="en-US" sz="2800" dirty="0"/>
              <a:t>Mapping</a:t>
            </a:r>
          </a:p>
        </p:txBody>
      </p:sp>
      <p:sp>
        <p:nvSpPr>
          <p:cNvPr id="99" name="TextBox 98">
            <a:extLst>
              <a:ext uri="{FF2B5EF4-FFF2-40B4-BE49-F238E27FC236}">
                <a16:creationId xmlns:a16="http://schemas.microsoft.com/office/drawing/2014/main" id="{42D3F008-A89B-8E42-B477-131915218D26}"/>
              </a:ext>
            </a:extLst>
          </p:cNvPr>
          <p:cNvSpPr txBox="1"/>
          <p:nvPr/>
        </p:nvSpPr>
        <p:spPr>
          <a:xfrm>
            <a:off x="4974105" y="2274887"/>
            <a:ext cx="2229456" cy="523220"/>
          </a:xfrm>
          <a:prstGeom prst="rect">
            <a:avLst/>
          </a:prstGeom>
          <a:noFill/>
        </p:spPr>
        <p:txBody>
          <a:bodyPr wrap="none" rtlCol="0">
            <a:spAutoFit/>
          </a:bodyPr>
          <a:lstStyle/>
          <a:p>
            <a:r>
              <a:rPr lang="en-US" sz="2800" dirty="0"/>
              <a:t>Variant calling</a:t>
            </a:r>
          </a:p>
        </p:txBody>
      </p:sp>
      <p:sp>
        <p:nvSpPr>
          <p:cNvPr id="100" name="TextBox 99">
            <a:extLst>
              <a:ext uri="{FF2B5EF4-FFF2-40B4-BE49-F238E27FC236}">
                <a16:creationId xmlns:a16="http://schemas.microsoft.com/office/drawing/2014/main" id="{AC37D380-3703-EB43-B45D-EAF86F5F801F}"/>
              </a:ext>
            </a:extLst>
          </p:cNvPr>
          <p:cNvSpPr txBox="1"/>
          <p:nvPr/>
        </p:nvSpPr>
        <p:spPr>
          <a:xfrm>
            <a:off x="7637642" y="2274887"/>
            <a:ext cx="1684948" cy="523220"/>
          </a:xfrm>
          <a:prstGeom prst="rect">
            <a:avLst/>
          </a:prstGeom>
          <a:noFill/>
        </p:spPr>
        <p:txBody>
          <a:bodyPr wrap="none" rtlCol="0">
            <a:spAutoFit/>
          </a:bodyPr>
          <a:lstStyle/>
          <a:p>
            <a:r>
              <a:rPr lang="en-US" sz="2800" dirty="0"/>
              <a:t>Alignment</a:t>
            </a:r>
          </a:p>
        </p:txBody>
      </p:sp>
      <p:sp>
        <p:nvSpPr>
          <p:cNvPr id="101" name="TextBox 100">
            <a:extLst>
              <a:ext uri="{FF2B5EF4-FFF2-40B4-BE49-F238E27FC236}">
                <a16:creationId xmlns:a16="http://schemas.microsoft.com/office/drawing/2014/main" id="{84EC73DD-9792-6249-B82F-D37D01F6D528}"/>
              </a:ext>
            </a:extLst>
          </p:cNvPr>
          <p:cNvSpPr txBox="1"/>
          <p:nvPr/>
        </p:nvSpPr>
        <p:spPr>
          <a:xfrm>
            <a:off x="10209170" y="2274887"/>
            <a:ext cx="1508105" cy="523220"/>
          </a:xfrm>
          <a:prstGeom prst="rect">
            <a:avLst/>
          </a:prstGeom>
          <a:noFill/>
        </p:spPr>
        <p:txBody>
          <a:bodyPr wrap="none" rtlCol="0">
            <a:spAutoFit/>
          </a:bodyPr>
          <a:lstStyle/>
          <a:p>
            <a:r>
              <a:rPr lang="en-US" sz="2800" dirty="0"/>
              <a:t>SNP sites</a:t>
            </a:r>
          </a:p>
        </p:txBody>
      </p:sp>
      <p:grpSp>
        <p:nvGrpSpPr>
          <p:cNvPr id="130" name="Group 129">
            <a:extLst>
              <a:ext uri="{FF2B5EF4-FFF2-40B4-BE49-F238E27FC236}">
                <a16:creationId xmlns:a16="http://schemas.microsoft.com/office/drawing/2014/main" id="{410851BB-A7AA-5747-AE9A-E681B3B7E286}"/>
              </a:ext>
            </a:extLst>
          </p:cNvPr>
          <p:cNvGrpSpPr/>
          <p:nvPr/>
        </p:nvGrpSpPr>
        <p:grpSpPr>
          <a:xfrm>
            <a:off x="10633195" y="3028975"/>
            <a:ext cx="509886" cy="778127"/>
            <a:chOff x="10566912" y="5055898"/>
            <a:chExt cx="509886" cy="778127"/>
          </a:xfrm>
        </p:grpSpPr>
        <p:cxnSp>
          <p:nvCxnSpPr>
            <p:cNvPr id="124" name="Straight Connector 123">
              <a:extLst>
                <a:ext uri="{FF2B5EF4-FFF2-40B4-BE49-F238E27FC236}">
                  <a16:creationId xmlns:a16="http://schemas.microsoft.com/office/drawing/2014/main" id="{811EAC5A-31BB-184C-83DB-4BE04641CAA1}"/>
                </a:ext>
              </a:extLst>
            </p:cNvPr>
            <p:cNvCxnSpPr>
              <a:cxnSpLocks/>
            </p:cNvCxnSpPr>
            <p:nvPr/>
          </p:nvCxnSpPr>
          <p:spPr>
            <a:xfrm>
              <a:off x="10818932" y="5057786"/>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id="{49CDFD8E-7F75-1D4F-A58B-C9BE8C2A130C}"/>
                </a:ext>
              </a:extLst>
            </p:cNvPr>
            <p:cNvCxnSpPr>
              <a:cxnSpLocks/>
            </p:cNvCxnSpPr>
            <p:nvPr/>
          </p:nvCxnSpPr>
          <p:spPr>
            <a:xfrm>
              <a:off x="10819405" y="5209075"/>
              <a:ext cx="254386"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5" name="Straight Connector 114">
              <a:extLst>
                <a:ext uri="{FF2B5EF4-FFF2-40B4-BE49-F238E27FC236}">
                  <a16:creationId xmlns:a16="http://schemas.microsoft.com/office/drawing/2014/main" id="{6C48730E-2657-DE49-A0FC-B3D1391D4462}"/>
                </a:ext>
              </a:extLst>
            </p:cNvPr>
            <p:cNvCxnSpPr>
              <a:cxnSpLocks/>
            </p:cNvCxnSpPr>
            <p:nvPr/>
          </p:nvCxnSpPr>
          <p:spPr>
            <a:xfrm>
              <a:off x="10568732" y="5523304"/>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39BA069-6E8A-0442-9144-CEDECB790F65}"/>
                </a:ext>
              </a:extLst>
            </p:cNvPr>
            <p:cNvCxnSpPr>
              <a:cxnSpLocks/>
            </p:cNvCxnSpPr>
            <p:nvPr/>
          </p:nvCxnSpPr>
          <p:spPr>
            <a:xfrm>
              <a:off x="10568732" y="5674592"/>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C244E89C-B410-F440-B242-E02D3FCB0DA2}"/>
                </a:ext>
              </a:extLst>
            </p:cNvPr>
            <p:cNvCxnSpPr>
              <a:cxnSpLocks/>
            </p:cNvCxnSpPr>
            <p:nvPr/>
          </p:nvCxnSpPr>
          <p:spPr>
            <a:xfrm>
              <a:off x="10568732" y="5830037"/>
              <a:ext cx="254386" cy="0"/>
            </a:xfrm>
            <a:prstGeom prst="line">
              <a:avLst/>
            </a:prstGeom>
            <a:ln w="5715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31" name="Straight Connector 130">
              <a:extLst>
                <a:ext uri="{FF2B5EF4-FFF2-40B4-BE49-F238E27FC236}">
                  <a16:creationId xmlns:a16="http://schemas.microsoft.com/office/drawing/2014/main" id="{1E60A80F-0058-5B4E-9858-755A314A0A19}"/>
                </a:ext>
              </a:extLst>
            </p:cNvPr>
            <p:cNvCxnSpPr>
              <a:cxnSpLocks/>
            </p:cNvCxnSpPr>
            <p:nvPr/>
          </p:nvCxnSpPr>
          <p:spPr>
            <a:xfrm>
              <a:off x="10570541" y="5372016"/>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CC3D587-516C-B740-A07D-42044F6E0327}"/>
                </a:ext>
              </a:extLst>
            </p:cNvPr>
            <p:cNvCxnSpPr>
              <a:cxnSpLocks/>
            </p:cNvCxnSpPr>
            <p:nvPr/>
          </p:nvCxnSpPr>
          <p:spPr>
            <a:xfrm>
              <a:off x="10568732" y="5205630"/>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ECA6D35-204E-864E-97E4-2073CA9F6ACB}"/>
                </a:ext>
              </a:extLst>
            </p:cNvPr>
            <p:cNvCxnSpPr>
              <a:cxnSpLocks/>
            </p:cNvCxnSpPr>
            <p:nvPr/>
          </p:nvCxnSpPr>
          <p:spPr>
            <a:xfrm>
              <a:off x="10566912" y="5055898"/>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86651EE-FDE5-D449-B482-961C560F20DD}"/>
                </a:ext>
              </a:extLst>
            </p:cNvPr>
            <p:cNvCxnSpPr>
              <a:cxnSpLocks/>
            </p:cNvCxnSpPr>
            <p:nvPr/>
          </p:nvCxnSpPr>
          <p:spPr>
            <a:xfrm>
              <a:off x="10820603" y="5831275"/>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1A7C24A-24D6-8A40-AFE9-E514067DF1BB}"/>
                </a:ext>
              </a:extLst>
            </p:cNvPr>
            <p:cNvCxnSpPr>
              <a:cxnSpLocks/>
            </p:cNvCxnSpPr>
            <p:nvPr/>
          </p:nvCxnSpPr>
          <p:spPr>
            <a:xfrm>
              <a:off x="10822412" y="5677755"/>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66FCC4F-BE2C-7347-94C9-8B5C08D80FB7}"/>
                </a:ext>
              </a:extLst>
            </p:cNvPr>
            <p:cNvCxnSpPr>
              <a:cxnSpLocks/>
            </p:cNvCxnSpPr>
            <p:nvPr/>
          </p:nvCxnSpPr>
          <p:spPr>
            <a:xfrm>
              <a:off x="10820603" y="5527249"/>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FA3AB89-F675-954D-A4B2-6E35698DD095}"/>
                </a:ext>
              </a:extLst>
            </p:cNvPr>
            <p:cNvCxnSpPr>
              <a:cxnSpLocks/>
            </p:cNvCxnSpPr>
            <p:nvPr/>
          </p:nvCxnSpPr>
          <p:spPr>
            <a:xfrm>
              <a:off x="10818783" y="5374105"/>
              <a:ext cx="254386" cy="275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2" name="Rounded Rectangle 141">
            <a:extLst>
              <a:ext uri="{FF2B5EF4-FFF2-40B4-BE49-F238E27FC236}">
                <a16:creationId xmlns:a16="http://schemas.microsoft.com/office/drawing/2014/main" id="{D789929A-503A-DF40-B0BA-FC07032C89DA}"/>
              </a:ext>
            </a:extLst>
          </p:cNvPr>
          <p:cNvSpPr/>
          <p:nvPr/>
        </p:nvSpPr>
        <p:spPr>
          <a:xfrm>
            <a:off x="9739744" y="4347630"/>
            <a:ext cx="2327561" cy="2450724"/>
          </a:xfrm>
          <a:prstGeom prst="roundRect">
            <a:avLst/>
          </a:prstGeom>
          <a:solidFill>
            <a:schemeClr val="accent1">
              <a:lumMod val="60000"/>
              <a:lumOff val="40000"/>
              <a:alpha val="57091"/>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431E6C4B-445B-814B-8E1C-77F136FB6B22}"/>
              </a:ext>
            </a:extLst>
          </p:cNvPr>
          <p:cNvSpPr txBox="1"/>
          <p:nvPr/>
        </p:nvSpPr>
        <p:spPr>
          <a:xfrm>
            <a:off x="10209170" y="4421378"/>
            <a:ext cx="1357936" cy="523220"/>
          </a:xfrm>
          <a:prstGeom prst="rect">
            <a:avLst/>
          </a:prstGeom>
          <a:noFill/>
        </p:spPr>
        <p:txBody>
          <a:bodyPr wrap="none" rtlCol="0">
            <a:spAutoFit/>
          </a:bodyPr>
          <a:lstStyle/>
          <a:p>
            <a:r>
              <a:rPr lang="en-US" sz="2800" dirty="0"/>
              <a:t>Analysis</a:t>
            </a:r>
          </a:p>
        </p:txBody>
      </p:sp>
      <p:sp>
        <p:nvSpPr>
          <p:cNvPr id="144" name="TextBox 143">
            <a:extLst>
              <a:ext uri="{FF2B5EF4-FFF2-40B4-BE49-F238E27FC236}">
                <a16:creationId xmlns:a16="http://schemas.microsoft.com/office/drawing/2014/main" id="{62CAEE6E-2AD7-4B48-8C77-02926E1A8818}"/>
              </a:ext>
            </a:extLst>
          </p:cNvPr>
          <p:cNvSpPr txBox="1"/>
          <p:nvPr/>
        </p:nvSpPr>
        <p:spPr>
          <a:xfrm>
            <a:off x="9985497" y="4952901"/>
            <a:ext cx="2327561" cy="2031325"/>
          </a:xfrm>
          <a:prstGeom prst="rect">
            <a:avLst/>
          </a:prstGeom>
          <a:noFill/>
        </p:spPr>
        <p:txBody>
          <a:bodyPr wrap="square" rtlCol="0">
            <a:spAutoFit/>
          </a:bodyPr>
          <a:lstStyle/>
          <a:p>
            <a:r>
              <a:rPr lang="en-US" dirty="0"/>
              <a:t>Mutation</a:t>
            </a:r>
            <a:br>
              <a:rPr lang="en-US" dirty="0"/>
            </a:br>
            <a:r>
              <a:rPr lang="en-US" dirty="0"/>
              <a:t>Population</a:t>
            </a:r>
            <a:br>
              <a:rPr lang="en-US" dirty="0"/>
            </a:br>
            <a:r>
              <a:rPr lang="en-US" dirty="0"/>
              <a:t>GWAS</a:t>
            </a:r>
          </a:p>
          <a:p>
            <a:r>
              <a:rPr lang="en-US" dirty="0"/>
              <a:t>Phylogenetics</a:t>
            </a:r>
          </a:p>
          <a:p>
            <a:r>
              <a:rPr lang="en-US" dirty="0"/>
              <a:t>Genetic distance</a:t>
            </a:r>
          </a:p>
          <a:p>
            <a:pPr algn="ctr"/>
            <a:r>
              <a:rPr lang="en-US" dirty="0"/>
              <a:t>…</a:t>
            </a:r>
          </a:p>
          <a:p>
            <a:endParaRPr lang="en-US" dirty="0"/>
          </a:p>
        </p:txBody>
      </p:sp>
    </p:spTree>
    <p:extLst>
      <p:ext uri="{BB962C8B-B14F-4D97-AF65-F5344CB8AC3E}">
        <p14:creationId xmlns:p14="http://schemas.microsoft.com/office/powerpoint/2010/main" val="2102361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sp>
        <p:nvSpPr>
          <p:cNvPr id="9" name="TextBox 8">
            <a:extLst>
              <a:ext uri="{FF2B5EF4-FFF2-40B4-BE49-F238E27FC236}">
                <a16:creationId xmlns:a16="http://schemas.microsoft.com/office/drawing/2014/main" id="{AF018621-75EE-6C4D-BE8A-FFAAD431DB2F}"/>
              </a:ext>
            </a:extLst>
          </p:cNvPr>
          <p:cNvSpPr txBox="1"/>
          <p:nvPr/>
        </p:nvSpPr>
        <p:spPr>
          <a:xfrm>
            <a:off x="838200" y="1690688"/>
            <a:ext cx="4521200" cy="1815882"/>
          </a:xfrm>
          <a:prstGeom prst="rect">
            <a:avLst/>
          </a:prstGeom>
          <a:noFill/>
        </p:spPr>
        <p:txBody>
          <a:bodyPr wrap="square" rtlCol="0">
            <a:spAutoFit/>
          </a:bodyPr>
          <a:lstStyle/>
          <a:p>
            <a:r>
              <a:rPr lang="en-US" sz="2800" dirty="0"/>
              <a:t>Question: What mutations are associated to a higher probability of antibiotic resistance?</a:t>
            </a:r>
          </a:p>
        </p:txBody>
      </p:sp>
    </p:spTree>
    <p:extLst>
      <p:ext uri="{BB962C8B-B14F-4D97-AF65-F5344CB8AC3E}">
        <p14:creationId xmlns:p14="http://schemas.microsoft.com/office/powerpoint/2010/main" val="1432019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extLst>
              <p:ext uri="{D42A27DB-BD31-4B8C-83A1-F6EECF244321}">
                <p14:modId xmlns:p14="http://schemas.microsoft.com/office/powerpoint/2010/main" val="2071304308"/>
              </p:ext>
            </p:extLst>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Tree>
    <p:extLst>
      <p:ext uri="{BB962C8B-B14F-4D97-AF65-F5344CB8AC3E}">
        <p14:creationId xmlns:p14="http://schemas.microsoft.com/office/powerpoint/2010/main" val="3766374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20169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2843205769"/>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6"/>
                          </a:solidFill>
                          <a:effectLst/>
                        </a:rPr>
                        <a:t>A</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4"/>
                          </a:solidFill>
                          <a:effectLst/>
                        </a:rPr>
                        <a:t>G</a:t>
                      </a:r>
                      <a:endParaRPr lang="en-US" sz="1800" b="1" i="0" u="none" strike="noStrike" dirty="0">
                        <a:solidFill>
                          <a:schemeClr val="accent4"/>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1E55A227-A2A4-BC45-852F-8450304896E2}"/>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217824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23979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3425300714"/>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1" u="none" strike="noStrike" dirty="0">
                          <a:solidFill>
                            <a:srgbClr val="FF0000"/>
                          </a:solidFill>
                          <a:effectLst/>
                        </a:rPr>
                        <a:t>T</a:t>
                      </a:r>
                      <a:endParaRPr lang="en-US" sz="1800" b="1" i="0" u="none" strike="noStrike" dirty="0">
                        <a:solidFill>
                          <a:srgbClr val="FF0000"/>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4"/>
                          </a:solidFill>
                          <a:effectLst/>
                        </a:rPr>
                        <a:t>G</a:t>
                      </a:r>
                      <a:endParaRPr lang="en-US" sz="1800" b="1" i="0" u="none" strike="noStrike" dirty="0">
                        <a:solidFill>
                          <a:schemeClr val="accent4"/>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C3B98CD8-00F7-5242-9E93-2016F55E9B77}"/>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994486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28170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4016680323"/>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chemeClr val="accent6"/>
                        </a:solidFill>
                        <a:effectLst/>
                        <a:latin typeface="Lucida Grande" panose="020B06000405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6"/>
                          </a:solidFill>
                          <a:effectLst/>
                        </a:rPr>
                        <a:t>A</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1"/>
                          </a:solidFill>
                          <a:effectLst/>
                        </a:rPr>
                        <a:t>C</a:t>
                      </a:r>
                      <a:endParaRPr lang="en-US" sz="1800" b="1" i="0" u="none" strike="noStrike" dirty="0">
                        <a:solidFill>
                          <a:schemeClr val="accent4"/>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070595C7-2274-1040-912F-08A023A4BABF}"/>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3050081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32234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2">
            <a:extLst>
              <a:ext uri="{FF2B5EF4-FFF2-40B4-BE49-F238E27FC236}">
                <a16:creationId xmlns:a16="http://schemas.microsoft.com/office/drawing/2014/main" id="{E1C5F8E9-1B8F-C74B-A23C-1603394E4306}"/>
              </a:ext>
            </a:extLst>
          </p:cNvPr>
          <p:cNvGraphicFramePr>
            <a:graphicFrameLocks noGrp="1"/>
          </p:cNvGraphicFramePr>
          <p:nvPr>
            <p:extLst>
              <p:ext uri="{D42A27DB-BD31-4B8C-83A1-F6EECF244321}">
                <p14:modId xmlns:p14="http://schemas.microsoft.com/office/powerpoint/2010/main" val="2103330774"/>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0" u="none" strike="noStrike" dirty="0">
                        <a:solidFill>
                          <a:schemeClr val="accent6"/>
                        </a:solidFill>
                        <a:effectLst/>
                        <a:latin typeface="Lucida Grande" panose="020B06000405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1"/>
                          </a:solidFill>
                          <a:effectLst/>
                        </a:rPr>
                        <a:t>C</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rgbClr val="FF0000"/>
                          </a:solidFill>
                          <a:effectLst/>
                        </a:rPr>
                        <a:t>T</a:t>
                      </a:r>
                      <a:endParaRPr lang="en-US" sz="1800" b="1" i="0" u="none" strike="noStrike" dirty="0">
                        <a:solidFill>
                          <a:schemeClr val="accent4"/>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7" name="Picture 6">
            <a:extLst>
              <a:ext uri="{FF2B5EF4-FFF2-40B4-BE49-F238E27FC236}">
                <a16:creationId xmlns:a16="http://schemas.microsoft.com/office/drawing/2014/main" id="{4A90D617-9226-DB4B-BD4E-338C0B486015}"/>
              </a:ext>
            </a:extLst>
          </p:cNvPr>
          <p:cNvPicPr>
            <a:picLocks noChangeAspect="1"/>
          </p:cNvPicPr>
          <p:nvPr/>
        </p:nvPicPr>
        <p:blipFill>
          <a:blip r:embed="rId2"/>
          <a:stretch>
            <a:fillRect/>
          </a:stretch>
        </p:blipFill>
        <p:spPr>
          <a:xfrm>
            <a:off x="6812716" y="2717801"/>
            <a:ext cx="4572000" cy="4572000"/>
          </a:xfrm>
          <a:prstGeom prst="rect">
            <a:avLst/>
          </a:prstGeom>
        </p:spPr>
      </p:pic>
    </p:spTree>
    <p:extLst>
      <p:ext uri="{BB962C8B-B14F-4D97-AF65-F5344CB8AC3E}">
        <p14:creationId xmlns:p14="http://schemas.microsoft.com/office/powerpoint/2010/main" val="553653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36425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3858366030"/>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6"/>
                          </a:solidFill>
                          <a:effectLst/>
                        </a:rPr>
                        <a:t>A</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4"/>
                          </a:solidFill>
                          <a:effectLst/>
                        </a:rPr>
                        <a:t>G</a:t>
                      </a:r>
                      <a:endParaRPr lang="en-US" sz="1800" b="1" i="0" u="none" strike="noStrike" dirty="0">
                        <a:solidFill>
                          <a:schemeClr val="accent4"/>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3A6568B5-A6F8-4547-80A9-273ABFD0E9C4}"/>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179404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46DEC76-85CE-2542-859E-EF0A1F463E0F}"/>
              </a:ext>
            </a:extLst>
          </p:cNvPr>
          <p:cNvSpPr txBox="1"/>
          <p:nvPr/>
        </p:nvSpPr>
        <p:spPr>
          <a:xfrm>
            <a:off x="1265712" y="1882640"/>
            <a:ext cx="311304" cy="369332"/>
          </a:xfrm>
          <a:prstGeom prst="rect">
            <a:avLst/>
          </a:prstGeom>
          <a:noFill/>
        </p:spPr>
        <p:txBody>
          <a:bodyPr wrap="none" rtlCol="0">
            <a:spAutoFit/>
          </a:bodyPr>
          <a:lstStyle/>
          <a:p>
            <a:r>
              <a:rPr lang="en-US" b="1" dirty="0">
                <a:solidFill>
                  <a:schemeClr val="accent6"/>
                </a:solidFill>
                <a:latin typeface="Consolas" panose="020B0609020204030204" pitchFamily="49" charset="0"/>
                <a:cs typeface="Consolas" panose="020B0609020204030204" pitchFamily="49" charset="0"/>
              </a:rPr>
              <a:t>A</a:t>
            </a:r>
          </a:p>
        </p:txBody>
      </p:sp>
      <p:sp>
        <p:nvSpPr>
          <p:cNvPr id="19" name="TextBox 18">
            <a:extLst>
              <a:ext uri="{FF2B5EF4-FFF2-40B4-BE49-F238E27FC236}">
                <a16:creationId xmlns:a16="http://schemas.microsoft.com/office/drawing/2014/main" id="{23F79D3A-B760-FA48-BAE2-432ABF0D2FCA}"/>
              </a:ext>
            </a:extLst>
          </p:cNvPr>
          <p:cNvSpPr txBox="1"/>
          <p:nvPr/>
        </p:nvSpPr>
        <p:spPr>
          <a:xfrm>
            <a:off x="1265712" y="2443923"/>
            <a:ext cx="311304" cy="369332"/>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T</a:t>
            </a:r>
          </a:p>
        </p:txBody>
      </p:sp>
      <p:sp>
        <p:nvSpPr>
          <p:cNvPr id="21" name="TextBox 20">
            <a:extLst>
              <a:ext uri="{FF2B5EF4-FFF2-40B4-BE49-F238E27FC236}">
                <a16:creationId xmlns:a16="http://schemas.microsoft.com/office/drawing/2014/main" id="{74B6A654-9757-B349-955B-9B2CB0EC0565}"/>
              </a:ext>
            </a:extLst>
          </p:cNvPr>
          <p:cNvSpPr txBox="1"/>
          <p:nvPr/>
        </p:nvSpPr>
        <p:spPr>
          <a:xfrm>
            <a:off x="1542429" y="2443923"/>
            <a:ext cx="311304" cy="369332"/>
          </a:xfrm>
          <a:prstGeom prst="rect">
            <a:avLst/>
          </a:prstGeom>
          <a:noFill/>
        </p:spPr>
        <p:txBody>
          <a:bodyPr wrap="none" rtlCol="0">
            <a:spAutoFit/>
          </a:bodyPr>
          <a:lstStyle/>
          <a:p>
            <a:r>
              <a:rPr lang="en-US" b="1" dirty="0">
                <a:solidFill>
                  <a:schemeClr val="accent4"/>
                </a:solidFill>
                <a:latin typeface="Consolas" panose="020B0609020204030204" pitchFamily="49" charset="0"/>
                <a:cs typeface="Consolas" panose="020B0609020204030204" pitchFamily="49" charset="0"/>
              </a:rPr>
              <a:t>G</a:t>
            </a:r>
          </a:p>
        </p:txBody>
      </p:sp>
      <p:sp>
        <p:nvSpPr>
          <p:cNvPr id="22" name="TextBox 21">
            <a:extLst>
              <a:ext uri="{FF2B5EF4-FFF2-40B4-BE49-F238E27FC236}">
                <a16:creationId xmlns:a16="http://schemas.microsoft.com/office/drawing/2014/main" id="{1160EDF1-14A4-C742-8BB5-1F0C125E114B}"/>
              </a:ext>
            </a:extLst>
          </p:cNvPr>
          <p:cNvSpPr txBox="1"/>
          <p:nvPr/>
        </p:nvSpPr>
        <p:spPr>
          <a:xfrm>
            <a:off x="1550721" y="1875354"/>
            <a:ext cx="311304" cy="369332"/>
          </a:xfrm>
          <a:prstGeom prst="rect">
            <a:avLst/>
          </a:prstGeom>
          <a:noFill/>
        </p:spPr>
        <p:txBody>
          <a:bodyPr wrap="none" rtlCol="0">
            <a:spAutoFit/>
          </a:bodyPr>
          <a:lstStyle/>
          <a:p>
            <a:r>
              <a:rPr lang="en-US" b="1" dirty="0">
                <a:solidFill>
                  <a:schemeClr val="accent5"/>
                </a:solidFill>
                <a:latin typeface="Consolas" panose="020B0609020204030204" pitchFamily="49" charset="0"/>
                <a:cs typeface="Consolas" panose="020B0609020204030204" pitchFamily="49" charset="0"/>
              </a:rPr>
              <a:t>C</a:t>
            </a:r>
          </a:p>
        </p:txBody>
      </p:sp>
      <p:cxnSp>
        <p:nvCxnSpPr>
          <p:cNvPr id="23" name="Straight Connector 22">
            <a:extLst>
              <a:ext uri="{FF2B5EF4-FFF2-40B4-BE49-F238E27FC236}">
                <a16:creationId xmlns:a16="http://schemas.microsoft.com/office/drawing/2014/main" id="{439C7F0E-E007-6742-AB22-73C74DAC48C4}"/>
              </a:ext>
            </a:extLst>
          </p:cNvPr>
          <p:cNvCxnSpPr>
            <a:cxnSpLocks/>
            <a:stCxn id="16" idx="2"/>
            <a:endCxn id="19" idx="0"/>
          </p:cNvCxnSpPr>
          <p:nvPr/>
        </p:nvCxnSpPr>
        <p:spPr>
          <a:xfrm>
            <a:off x="1421364" y="2251972"/>
            <a:ext cx="0" cy="191951"/>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FE43F44-1981-6443-8F5A-A97C47C579DA}"/>
              </a:ext>
            </a:extLst>
          </p:cNvPr>
          <p:cNvCxnSpPr>
            <a:cxnSpLocks/>
          </p:cNvCxnSpPr>
          <p:nvPr/>
        </p:nvCxnSpPr>
        <p:spPr>
          <a:xfrm>
            <a:off x="1680553" y="2261868"/>
            <a:ext cx="0" cy="191951"/>
          </a:xfrm>
          <a:prstGeom prst="line">
            <a:avLst/>
          </a:prstGeom>
          <a:ln w="38100"/>
        </p:spPr>
        <p:style>
          <a:lnRef idx="1">
            <a:schemeClr val="dk1"/>
          </a:lnRef>
          <a:fillRef idx="0">
            <a:schemeClr val="dk1"/>
          </a:fillRef>
          <a:effectRef idx="0">
            <a:schemeClr val="dk1"/>
          </a:effectRef>
          <a:fontRef idx="minor">
            <a:schemeClr val="tx1"/>
          </a:fontRef>
        </p:style>
      </p:cxnSp>
      <p:sp>
        <p:nvSpPr>
          <p:cNvPr id="13" name="Title 1">
            <a:extLst>
              <a:ext uri="{FF2B5EF4-FFF2-40B4-BE49-F238E27FC236}">
                <a16:creationId xmlns:a16="http://schemas.microsoft.com/office/drawing/2014/main" id="{1A6548CA-802B-5A4E-9C71-A5B82747AB6E}"/>
              </a:ext>
            </a:extLst>
          </p:cNvPr>
          <p:cNvSpPr>
            <a:spLocks noGrp="1"/>
          </p:cNvSpPr>
          <p:nvPr>
            <p:ph type="title"/>
          </p:nvPr>
        </p:nvSpPr>
        <p:spPr>
          <a:xfrm>
            <a:off x="838200" y="365125"/>
            <a:ext cx="10515600" cy="1325563"/>
          </a:xfrm>
        </p:spPr>
        <p:txBody>
          <a:bodyPr/>
          <a:lstStyle/>
          <a:p>
            <a:r>
              <a:rPr lang="en-US" dirty="0"/>
              <a:t>DNA and the Genome</a:t>
            </a:r>
          </a:p>
        </p:txBody>
      </p:sp>
    </p:spTree>
    <p:extLst>
      <p:ext uri="{BB962C8B-B14F-4D97-AF65-F5344CB8AC3E}">
        <p14:creationId xmlns:p14="http://schemas.microsoft.com/office/powerpoint/2010/main" val="793543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40616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2371620707"/>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6"/>
                          </a:solidFill>
                          <a:effectLst/>
                        </a:rPr>
                        <a:t>A</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1" u="none" strike="noStrike" dirty="0">
                          <a:solidFill>
                            <a:schemeClr val="accent1"/>
                          </a:solidFill>
                          <a:effectLst/>
                        </a:rPr>
                        <a:t>C</a:t>
                      </a:r>
                      <a:endParaRPr lang="en-US" sz="1800" b="1" i="0" u="none" strike="noStrike" dirty="0">
                        <a:solidFill>
                          <a:schemeClr val="accent1"/>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88CDF5AA-5094-FB4D-904C-7ABBA0011D46}"/>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1681500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44553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495750208"/>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1"/>
                          </a:solidFill>
                          <a:effectLst/>
                        </a:rPr>
                        <a:t>C</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1" u="none" strike="noStrike" dirty="0">
                          <a:solidFill>
                            <a:srgbClr val="FF0000"/>
                          </a:solidFill>
                          <a:effectLst/>
                        </a:rPr>
                        <a:t>T</a:t>
                      </a:r>
                      <a:endParaRPr lang="en-US" sz="1800" b="1" i="0" u="none" strike="noStrike" dirty="0">
                        <a:solidFill>
                          <a:srgbClr val="FF0000"/>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CAF6A9DC-500B-8641-81DF-F42AE000F7A8}"/>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91886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48871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837F527-9F2D-9246-8483-8A1D539A8EF3}"/>
              </a:ext>
            </a:extLst>
          </p:cNvPr>
          <p:cNvGraphicFramePr>
            <a:graphicFrameLocks noGrp="1"/>
          </p:cNvGraphicFramePr>
          <p:nvPr>
            <p:extLst>
              <p:ext uri="{D42A27DB-BD31-4B8C-83A1-F6EECF244321}">
                <p14:modId xmlns:p14="http://schemas.microsoft.com/office/powerpoint/2010/main" val="1717471713"/>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1" u="none" strike="noStrike" dirty="0">
                          <a:solidFill>
                            <a:schemeClr val="accent1"/>
                          </a:solidFill>
                          <a:effectLst/>
                        </a:rPr>
                        <a:t>C</a:t>
                      </a:r>
                      <a:endParaRPr lang="en-US" sz="1800" b="1" i="0" u="none" strike="noStrike" dirty="0">
                        <a:solidFill>
                          <a:schemeClr val="accent1"/>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4"/>
                          </a:solidFill>
                          <a:effectLst/>
                        </a:rPr>
                        <a:t>G</a:t>
                      </a:r>
                      <a:endParaRPr lang="en-US" sz="1800" b="1" i="0" u="none" strike="noStrike" dirty="0">
                        <a:solidFill>
                          <a:schemeClr val="accent4"/>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6" name="Picture 5">
            <a:extLst>
              <a:ext uri="{FF2B5EF4-FFF2-40B4-BE49-F238E27FC236}">
                <a16:creationId xmlns:a16="http://schemas.microsoft.com/office/drawing/2014/main" id="{9CFC4FF3-D9B6-F647-9980-DD8547013EB0}"/>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1008543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extLst>
              <p:ext uri="{D42A27DB-BD31-4B8C-83A1-F6EECF244321}">
                <p14:modId xmlns:p14="http://schemas.microsoft.com/office/powerpoint/2010/main" val="3255449474"/>
              </p:ext>
            </p:extLst>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52935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2">
            <a:extLst>
              <a:ext uri="{FF2B5EF4-FFF2-40B4-BE49-F238E27FC236}">
                <a16:creationId xmlns:a16="http://schemas.microsoft.com/office/drawing/2014/main" id="{87375F69-7361-1141-941D-774BB9A268AC}"/>
              </a:ext>
            </a:extLst>
          </p:cNvPr>
          <p:cNvGraphicFramePr>
            <a:graphicFrameLocks noGrp="1"/>
          </p:cNvGraphicFramePr>
          <p:nvPr>
            <p:extLst>
              <p:ext uri="{D42A27DB-BD31-4B8C-83A1-F6EECF244321}">
                <p14:modId xmlns:p14="http://schemas.microsoft.com/office/powerpoint/2010/main" val="1612275577"/>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6"/>
                          </a:solidFill>
                          <a:effectLst/>
                        </a:rPr>
                        <a:t>A</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1"/>
                          </a:solidFill>
                          <a:effectLst/>
                        </a:rPr>
                        <a:t>C</a:t>
                      </a:r>
                      <a:endParaRPr lang="en-US" sz="1800" b="1" i="0" u="none" strike="noStrike" dirty="0">
                        <a:solidFill>
                          <a:schemeClr val="accent1"/>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7" name="Picture 6">
            <a:extLst>
              <a:ext uri="{FF2B5EF4-FFF2-40B4-BE49-F238E27FC236}">
                <a16:creationId xmlns:a16="http://schemas.microsoft.com/office/drawing/2014/main" id="{0666EE58-B815-0D40-92DA-2ABF639E622A}"/>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3003690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1: Antibiotic resistance</a:t>
            </a:r>
          </a:p>
        </p:txBody>
      </p:sp>
      <p:graphicFrame>
        <p:nvGraphicFramePr>
          <p:cNvPr id="8" name="Table 7">
            <a:extLst>
              <a:ext uri="{FF2B5EF4-FFF2-40B4-BE49-F238E27FC236}">
                <a16:creationId xmlns:a16="http://schemas.microsoft.com/office/drawing/2014/main" id="{E759E827-D62C-0F48-81E7-BD4CCF4EF3CB}"/>
              </a:ext>
            </a:extLst>
          </p:cNvPr>
          <p:cNvGraphicFramePr>
            <a:graphicFrameLocks noGrp="1"/>
          </p:cNvGraphicFramePr>
          <p:nvPr/>
        </p:nvGraphicFramePr>
        <p:xfrm>
          <a:off x="479424" y="1604963"/>
          <a:ext cx="5748659" cy="5067300"/>
        </p:xfrm>
        <a:graphic>
          <a:graphicData uri="http://schemas.openxmlformats.org/drawingml/2006/table">
            <a:tbl>
              <a:tblPr>
                <a:tableStyleId>{2D5ABB26-0587-4C30-8999-92F81FD0307C}</a:tableStyleId>
              </a:tblPr>
              <a:tblGrid>
                <a:gridCol w="1627759">
                  <a:extLst>
                    <a:ext uri="{9D8B030D-6E8A-4147-A177-3AD203B41FA5}">
                      <a16:colId xmlns:a16="http://schemas.microsoft.com/office/drawing/2014/main" val="1854357274"/>
                    </a:ext>
                  </a:extLst>
                </a:gridCol>
                <a:gridCol w="412090">
                  <a:extLst>
                    <a:ext uri="{9D8B030D-6E8A-4147-A177-3AD203B41FA5}">
                      <a16:colId xmlns:a16="http://schemas.microsoft.com/office/drawing/2014/main" val="3967329089"/>
                    </a:ext>
                  </a:extLst>
                </a:gridCol>
                <a:gridCol w="412090">
                  <a:extLst>
                    <a:ext uri="{9D8B030D-6E8A-4147-A177-3AD203B41FA5}">
                      <a16:colId xmlns:a16="http://schemas.microsoft.com/office/drawing/2014/main" val="1288204371"/>
                    </a:ext>
                  </a:extLst>
                </a:gridCol>
                <a:gridCol w="412090">
                  <a:extLst>
                    <a:ext uri="{9D8B030D-6E8A-4147-A177-3AD203B41FA5}">
                      <a16:colId xmlns:a16="http://schemas.microsoft.com/office/drawing/2014/main" val="2157200732"/>
                    </a:ext>
                  </a:extLst>
                </a:gridCol>
                <a:gridCol w="412090">
                  <a:extLst>
                    <a:ext uri="{9D8B030D-6E8A-4147-A177-3AD203B41FA5}">
                      <a16:colId xmlns:a16="http://schemas.microsoft.com/office/drawing/2014/main" val="129439282"/>
                    </a:ext>
                  </a:extLst>
                </a:gridCol>
                <a:gridCol w="412090">
                  <a:extLst>
                    <a:ext uri="{9D8B030D-6E8A-4147-A177-3AD203B41FA5}">
                      <a16:colId xmlns:a16="http://schemas.microsoft.com/office/drawing/2014/main" val="156616829"/>
                    </a:ext>
                  </a:extLst>
                </a:gridCol>
                <a:gridCol w="412090">
                  <a:extLst>
                    <a:ext uri="{9D8B030D-6E8A-4147-A177-3AD203B41FA5}">
                      <a16:colId xmlns:a16="http://schemas.microsoft.com/office/drawing/2014/main" val="4224041834"/>
                    </a:ext>
                  </a:extLst>
                </a:gridCol>
                <a:gridCol w="412090">
                  <a:extLst>
                    <a:ext uri="{9D8B030D-6E8A-4147-A177-3AD203B41FA5}">
                      <a16:colId xmlns:a16="http://schemas.microsoft.com/office/drawing/2014/main" val="1666872292"/>
                    </a:ext>
                  </a:extLst>
                </a:gridCol>
                <a:gridCol w="412090">
                  <a:extLst>
                    <a:ext uri="{9D8B030D-6E8A-4147-A177-3AD203B41FA5}">
                      <a16:colId xmlns:a16="http://schemas.microsoft.com/office/drawing/2014/main" val="2581118465"/>
                    </a:ext>
                  </a:extLst>
                </a:gridCol>
                <a:gridCol w="412090">
                  <a:extLst>
                    <a:ext uri="{9D8B030D-6E8A-4147-A177-3AD203B41FA5}">
                      <a16:colId xmlns:a16="http://schemas.microsoft.com/office/drawing/2014/main" val="1160221921"/>
                    </a:ext>
                  </a:extLst>
                </a:gridCol>
                <a:gridCol w="412090">
                  <a:extLst>
                    <a:ext uri="{9D8B030D-6E8A-4147-A177-3AD203B41FA5}">
                      <a16:colId xmlns:a16="http://schemas.microsoft.com/office/drawing/2014/main" val="734201270"/>
                    </a:ext>
                  </a:extLst>
                </a:gridCol>
              </a:tblGrid>
              <a:tr h="243205">
                <a:tc>
                  <a:txBody>
                    <a:bodyPr/>
                    <a:lstStyle/>
                    <a:p>
                      <a:pPr algn="l" fontAlgn="b"/>
                      <a:r>
                        <a:rPr lang="en-US" sz="1400" b="1" u="none" strike="noStrike" dirty="0">
                          <a:solidFill>
                            <a:srgbClr val="FF0000"/>
                          </a:solidFill>
                          <a:effectLst/>
                        </a:rPr>
                        <a:t>sample1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003956030"/>
                  </a:ext>
                </a:extLst>
              </a:tr>
              <a:tr h="243205">
                <a:tc>
                  <a:txBody>
                    <a:bodyPr/>
                    <a:lstStyle/>
                    <a:p>
                      <a:pPr algn="l" fontAlgn="b"/>
                      <a:r>
                        <a:rPr lang="en-US" sz="1400" b="1" u="none" strike="noStrike" dirty="0">
                          <a:solidFill>
                            <a:schemeClr val="accent1"/>
                          </a:solidFill>
                          <a:effectLst/>
                        </a:rPr>
                        <a:t>sample2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2694799"/>
                  </a:ext>
                </a:extLst>
              </a:tr>
              <a:tr h="243205">
                <a:tc>
                  <a:txBody>
                    <a:bodyPr/>
                    <a:lstStyle/>
                    <a:p>
                      <a:pPr algn="l" fontAlgn="b"/>
                      <a:r>
                        <a:rPr lang="en-US" sz="1400" b="1" u="none" strike="noStrike" dirty="0">
                          <a:solidFill>
                            <a:srgbClr val="FF0000"/>
                          </a:solidFill>
                          <a:effectLst/>
                        </a:rPr>
                        <a:t>sample3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2933401"/>
                  </a:ext>
                </a:extLst>
              </a:tr>
              <a:tr h="243205">
                <a:tc>
                  <a:txBody>
                    <a:bodyPr/>
                    <a:lstStyle/>
                    <a:p>
                      <a:pPr algn="l" fontAlgn="b"/>
                      <a:r>
                        <a:rPr lang="en-US" sz="1400" b="1" u="none" strike="noStrike" dirty="0">
                          <a:solidFill>
                            <a:srgbClr val="FF0000"/>
                          </a:solidFill>
                          <a:effectLst/>
                        </a:rPr>
                        <a:t>sample4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90164815"/>
                  </a:ext>
                </a:extLst>
              </a:tr>
              <a:tr h="243205">
                <a:tc>
                  <a:txBody>
                    <a:bodyPr/>
                    <a:lstStyle/>
                    <a:p>
                      <a:pPr algn="l" fontAlgn="b"/>
                      <a:r>
                        <a:rPr lang="en-US" sz="1400" b="1" u="none" strike="noStrike" dirty="0">
                          <a:solidFill>
                            <a:srgbClr val="FF0000"/>
                          </a:solidFill>
                          <a:effectLst/>
                        </a:rPr>
                        <a:t>sample5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395799"/>
                  </a:ext>
                </a:extLst>
              </a:tr>
              <a:tr h="243205">
                <a:tc>
                  <a:txBody>
                    <a:bodyPr/>
                    <a:lstStyle/>
                    <a:p>
                      <a:pPr algn="l" fontAlgn="b"/>
                      <a:r>
                        <a:rPr lang="en-US" sz="1400" b="1" u="none" strike="noStrike" dirty="0">
                          <a:solidFill>
                            <a:srgbClr val="FF0000"/>
                          </a:solidFill>
                          <a:effectLst/>
                        </a:rPr>
                        <a:t>sample6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227455234"/>
                  </a:ext>
                </a:extLst>
              </a:tr>
              <a:tr h="243205">
                <a:tc>
                  <a:txBody>
                    <a:bodyPr/>
                    <a:lstStyle/>
                    <a:p>
                      <a:pPr algn="l" fontAlgn="b"/>
                      <a:r>
                        <a:rPr lang="en-US" sz="1400" b="1" u="none" strike="noStrike" dirty="0">
                          <a:solidFill>
                            <a:schemeClr val="accent1"/>
                          </a:solidFill>
                          <a:effectLst/>
                        </a:rPr>
                        <a:t>sample7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52254257"/>
                  </a:ext>
                </a:extLst>
              </a:tr>
              <a:tr h="243205">
                <a:tc>
                  <a:txBody>
                    <a:bodyPr/>
                    <a:lstStyle/>
                    <a:p>
                      <a:pPr algn="l" fontAlgn="b"/>
                      <a:r>
                        <a:rPr lang="en-US" sz="1400" b="1" u="none" strike="noStrike" dirty="0">
                          <a:solidFill>
                            <a:srgbClr val="FF0000"/>
                          </a:solidFill>
                          <a:effectLst/>
                        </a:rPr>
                        <a:t>sample8</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08134444"/>
                  </a:ext>
                </a:extLst>
              </a:tr>
              <a:tr h="243205">
                <a:tc>
                  <a:txBody>
                    <a:bodyPr/>
                    <a:lstStyle/>
                    <a:p>
                      <a:pPr algn="l" fontAlgn="b"/>
                      <a:r>
                        <a:rPr lang="en-US" sz="1400" b="1" u="none" strike="noStrike" dirty="0">
                          <a:solidFill>
                            <a:srgbClr val="FF0000"/>
                          </a:solidFill>
                          <a:effectLst/>
                        </a:rPr>
                        <a:t>sample9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534436784"/>
                  </a:ext>
                </a:extLst>
              </a:tr>
              <a:tr h="243205">
                <a:tc>
                  <a:txBody>
                    <a:bodyPr/>
                    <a:lstStyle/>
                    <a:p>
                      <a:pPr algn="l" fontAlgn="b"/>
                      <a:r>
                        <a:rPr lang="en-US" sz="1400" b="1" u="none" strike="noStrike" dirty="0">
                          <a:solidFill>
                            <a:srgbClr val="FF0000"/>
                          </a:solidFill>
                          <a:effectLst/>
                        </a:rPr>
                        <a:t>sample10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74834"/>
                  </a:ext>
                </a:extLst>
              </a:tr>
              <a:tr h="243205">
                <a:tc>
                  <a:txBody>
                    <a:bodyPr/>
                    <a:lstStyle/>
                    <a:p>
                      <a:pPr algn="l" fontAlgn="b"/>
                      <a:r>
                        <a:rPr lang="en-US" sz="1400" b="1" u="none" strike="noStrike" dirty="0">
                          <a:solidFill>
                            <a:srgbClr val="FF0000"/>
                          </a:solidFill>
                          <a:effectLst/>
                        </a:rPr>
                        <a:t>sample11</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83921066"/>
                  </a:ext>
                </a:extLst>
              </a:tr>
              <a:tr h="243205">
                <a:tc>
                  <a:txBody>
                    <a:bodyPr/>
                    <a:lstStyle/>
                    <a:p>
                      <a:pPr algn="l" fontAlgn="b"/>
                      <a:r>
                        <a:rPr lang="en-US" sz="1400" b="1" u="none" strike="noStrike" dirty="0">
                          <a:solidFill>
                            <a:schemeClr val="accent1"/>
                          </a:solidFill>
                          <a:effectLst/>
                        </a:rPr>
                        <a:t>sample12</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28596568"/>
                  </a:ext>
                </a:extLst>
              </a:tr>
              <a:tr h="243205">
                <a:tc>
                  <a:txBody>
                    <a:bodyPr/>
                    <a:lstStyle/>
                    <a:p>
                      <a:pPr algn="l" fontAlgn="b"/>
                      <a:r>
                        <a:rPr lang="en-US" sz="1400" b="1" u="none" strike="noStrike" dirty="0">
                          <a:solidFill>
                            <a:srgbClr val="FF0000"/>
                          </a:solidFill>
                          <a:effectLst/>
                        </a:rPr>
                        <a:t>sample13</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79522033"/>
                  </a:ext>
                </a:extLst>
              </a:tr>
              <a:tr h="243205">
                <a:tc>
                  <a:txBody>
                    <a:bodyPr/>
                    <a:lstStyle/>
                    <a:p>
                      <a:pPr algn="l" fontAlgn="b"/>
                      <a:r>
                        <a:rPr lang="en-US" sz="1400" b="1" u="none" strike="noStrike" dirty="0">
                          <a:solidFill>
                            <a:srgbClr val="FF0000"/>
                          </a:solidFill>
                          <a:effectLst/>
                        </a:rPr>
                        <a:t>sample14</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23061710"/>
                  </a:ext>
                </a:extLst>
              </a:tr>
              <a:tr h="243205">
                <a:tc>
                  <a:txBody>
                    <a:bodyPr/>
                    <a:lstStyle/>
                    <a:p>
                      <a:pPr algn="l" fontAlgn="b"/>
                      <a:r>
                        <a:rPr lang="en-US" sz="1400" b="1" u="none" strike="noStrike" dirty="0">
                          <a:solidFill>
                            <a:srgbClr val="FF0000"/>
                          </a:solidFill>
                          <a:effectLst/>
                        </a:rPr>
                        <a:t>sample15</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4052118"/>
                  </a:ext>
                </a:extLst>
              </a:tr>
              <a:tr h="243205">
                <a:tc>
                  <a:txBody>
                    <a:bodyPr/>
                    <a:lstStyle/>
                    <a:p>
                      <a:pPr algn="l" fontAlgn="b"/>
                      <a:r>
                        <a:rPr lang="en-US" sz="1400" b="1" u="none" strike="noStrike" dirty="0">
                          <a:solidFill>
                            <a:srgbClr val="FF0000"/>
                          </a:solidFill>
                          <a:effectLst/>
                        </a:rPr>
                        <a:t>sample16</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225131549"/>
                  </a:ext>
                </a:extLst>
              </a:tr>
              <a:tr h="243205">
                <a:tc>
                  <a:txBody>
                    <a:bodyPr/>
                    <a:lstStyle/>
                    <a:p>
                      <a:pPr algn="l" fontAlgn="b"/>
                      <a:r>
                        <a:rPr lang="en-US" sz="1400" b="1" u="none" strike="noStrike" dirty="0">
                          <a:solidFill>
                            <a:schemeClr val="accent1"/>
                          </a:solidFill>
                          <a:effectLst/>
                        </a:rPr>
                        <a:t>sample17</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0748012"/>
                  </a:ext>
                </a:extLst>
              </a:tr>
              <a:tr h="243205">
                <a:tc>
                  <a:txBody>
                    <a:bodyPr/>
                    <a:lstStyle/>
                    <a:p>
                      <a:pPr algn="l" fontAlgn="b"/>
                      <a:r>
                        <a:rPr lang="en-US" sz="1400" b="1" u="none" strike="noStrike" dirty="0">
                          <a:solidFill>
                            <a:schemeClr val="accent1"/>
                          </a:solidFill>
                          <a:effectLst/>
                        </a:rPr>
                        <a:t>sample18</a:t>
                      </a:r>
                      <a:endParaRPr lang="en-US" sz="14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rgbClr val="FF0000"/>
                          </a:solidFill>
                          <a:effectLst/>
                        </a:rPr>
                        <a:t>T</a:t>
                      </a:r>
                      <a:endParaRPr lang="en-US" sz="1600" b="1" i="0" u="none" strike="noStrike">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a:solidFill>
                            <a:schemeClr val="accent1"/>
                          </a:solidFill>
                          <a:effectLst/>
                        </a:rPr>
                        <a:t>C</a:t>
                      </a:r>
                      <a:endParaRPr lang="en-US" sz="1600" b="1" i="0" u="none" strike="noStrike">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36627181"/>
                  </a:ext>
                </a:extLst>
              </a:tr>
              <a:tr h="243205">
                <a:tc>
                  <a:txBody>
                    <a:bodyPr/>
                    <a:lstStyle/>
                    <a:p>
                      <a:pPr algn="l" fontAlgn="b"/>
                      <a:r>
                        <a:rPr lang="en-US" sz="1400" b="1" u="none" strike="noStrike" dirty="0">
                          <a:solidFill>
                            <a:srgbClr val="FF0000"/>
                          </a:solidFill>
                          <a:effectLst/>
                        </a:rPr>
                        <a:t>sample19</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69429385"/>
                  </a:ext>
                </a:extLst>
              </a:tr>
              <a:tr h="243205">
                <a:tc>
                  <a:txBody>
                    <a:bodyPr/>
                    <a:lstStyle/>
                    <a:p>
                      <a:pPr algn="l" fontAlgn="b"/>
                      <a:r>
                        <a:rPr lang="en-US" sz="1400" b="1" u="none" strike="noStrike" dirty="0">
                          <a:solidFill>
                            <a:srgbClr val="FF0000"/>
                          </a:solidFill>
                          <a:effectLst/>
                        </a:rPr>
                        <a:t>sample20</a:t>
                      </a:r>
                      <a:endParaRPr lang="en-US" sz="14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rgbClr val="FF0000"/>
                          </a:solidFill>
                          <a:effectLst/>
                        </a:rPr>
                        <a:t>T</a:t>
                      </a:r>
                      <a:endParaRPr lang="en-US" sz="1600" b="1" i="0" u="none" strike="noStrike" dirty="0">
                        <a:solidFill>
                          <a:srgbClr val="FF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4"/>
                          </a:solidFill>
                          <a:effectLst/>
                        </a:rPr>
                        <a:t>G</a:t>
                      </a:r>
                      <a:endParaRPr lang="en-US" sz="1600" b="1" i="0" u="none" strike="noStrike" dirty="0">
                        <a:solidFill>
                          <a:schemeClr val="accent4"/>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6"/>
                          </a:solidFill>
                          <a:effectLst/>
                        </a:rPr>
                        <a:t>A</a:t>
                      </a:r>
                      <a:endParaRPr lang="en-US" sz="1600" b="1" i="0" u="none" strike="noStrike" dirty="0">
                        <a:solidFill>
                          <a:schemeClr val="accent6"/>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solidFill>
                            <a:schemeClr val="accent1"/>
                          </a:solidFill>
                          <a:effectLst/>
                        </a:rPr>
                        <a:t>C</a:t>
                      </a:r>
                      <a:endParaRPr lang="en-US" sz="1600" b="1" i="0" u="none" strike="noStrike" dirty="0">
                        <a:solidFill>
                          <a:schemeClr val="accent1"/>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60158650"/>
                  </a:ext>
                </a:extLst>
              </a:tr>
            </a:tbl>
          </a:graphicData>
        </a:graphic>
      </p:graphicFrame>
      <p:sp>
        <p:nvSpPr>
          <p:cNvPr id="5" name="Rounded Rectangle 4">
            <a:extLst>
              <a:ext uri="{FF2B5EF4-FFF2-40B4-BE49-F238E27FC236}">
                <a16:creationId xmlns:a16="http://schemas.microsoft.com/office/drawing/2014/main" id="{5C3D769D-906C-6448-8060-4084D5391BB8}"/>
              </a:ext>
            </a:extLst>
          </p:cNvPr>
          <p:cNvSpPr/>
          <p:nvPr/>
        </p:nvSpPr>
        <p:spPr>
          <a:xfrm>
            <a:off x="57126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2">
            <a:extLst>
              <a:ext uri="{FF2B5EF4-FFF2-40B4-BE49-F238E27FC236}">
                <a16:creationId xmlns:a16="http://schemas.microsoft.com/office/drawing/2014/main" id="{78D46402-A5BB-8743-A6FB-E1B0DE01A166}"/>
              </a:ext>
            </a:extLst>
          </p:cNvPr>
          <p:cNvGraphicFramePr>
            <a:graphicFrameLocks noGrp="1"/>
          </p:cNvGraphicFramePr>
          <p:nvPr>
            <p:extLst>
              <p:ext uri="{D42A27DB-BD31-4B8C-83A1-F6EECF244321}">
                <p14:modId xmlns:p14="http://schemas.microsoft.com/office/powerpoint/2010/main" val="172572035"/>
              </p:ext>
            </p:extLst>
          </p:nvPr>
        </p:nvGraphicFramePr>
        <p:xfrm>
          <a:off x="7481055" y="1604963"/>
          <a:ext cx="3235323" cy="1107440"/>
        </p:xfrm>
        <a:graphic>
          <a:graphicData uri="http://schemas.openxmlformats.org/drawingml/2006/table">
            <a:tbl>
              <a:tblPr firstRow="1" bandRow="1">
                <a:tableStyleId>{5940675A-B579-460E-94D1-54222C63F5DA}</a:tableStyleId>
              </a:tblPr>
              <a:tblGrid>
                <a:gridCol w="1078441">
                  <a:extLst>
                    <a:ext uri="{9D8B030D-6E8A-4147-A177-3AD203B41FA5}">
                      <a16:colId xmlns:a16="http://schemas.microsoft.com/office/drawing/2014/main" val="2632553564"/>
                    </a:ext>
                  </a:extLst>
                </a:gridCol>
                <a:gridCol w="1078441">
                  <a:extLst>
                    <a:ext uri="{9D8B030D-6E8A-4147-A177-3AD203B41FA5}">
                      <a16:colId xmlns:a16="http://schemas.microsoft.com/office/drawing/2014/main" val="3994063518"/>
                    </a:ext>
                  </a:extLst>
                </a:gridCol>
                <a:gridCol w="1078441">
                  <a:extLst>
                    <a:ext uri="{9D8B030D-6E8A-4147-A177-3AD203B41FA5}">
                      <a16:colId xmlns:a16="http://schemas.microsoft.com/office/drawing/2014/main" val="1573953612"/>
                    </a:ext>
                  </a:extLst>
                </a:gridCol>
              </a:tblGrid>
              <a:tr h="0">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6"/>
                          </a:solidFill>
                          <a:effectLst/>
                        </a:rPr>
                        <a:t>A</a:t>
                      </a:r>
                      <a:endParaRPr lang="en-US" sz="1800" b="1" i="0" u="none" strike="noStrike" dirty="0">
                        <a:solidFill>
                          <a:schemeClr val="accent6"/>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accent1"/>
                          </a:solidFill>
                          <a:effectLst/>
                        </a:rPr>
                        <a:t>C</a:t>
                      </a:r>
                      <a:endParaRPr lang="en-US" sz="1800" b="1" i="0" u="none" strike="noStrike" dirty="0">
                        <a:solidFill>
                          <a:schemeClr val="accent1"/>
                        </a:solidFill>
                        <a:effectLst/>
                        <a:latin typeface="Lucida Grande" panose="020B06000405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96997"/>
                  </a:ext>
                </a:extLst>
              </a:tr>
              <a:tr h="370840">
                <a:tc>
                  <a:txBody>
                    <a:bodyPr/>
                    <a:lstStyle/>
                    <a:p>
                      <a:r>
                        <a:rPr lang="en-US" sz="1800" b="1" u="none" strike="noStrike" dirty="0" err="1">
                          <a:solidFill>
                            <a:schemeClr val="accent1"/>
                          </a:solidFill>
                          <a:effectLst/>
                        </a:rPr>
                        <a:t>Susc</a:t>
                      </a:r>
                      <a:r>
                        <a:rPr lang="en-US" sz="1800" b="1" u="none" strike="noStrike" dirty="0">
                          <a:solidFill>
                            <a:schemeClr val="accent1"/>
                          </a:solidFill>
                          <a:effectLst/>
                        </a:rPr>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7697945"/>
                  </a:ext>
                </a:extLst>
              </a:tr>
              <a:tr h="370840">
                <a:tc>
                  <a:txBody>
                    <a:bodyPr/>
                    <a:lstStyle/>
                    <a:p>
                      <a:r>
                        <a:rPr lang="en-US" sz="1800" b="1" u="none" strike="noStrike" dirty="0">
                          <a:solidFill>
                            <a:srgbClr val="FF0000"/>
                          </a:solidFill>
                          <a:effectLst/>
                        </a:rPr>
                        <a:t>Res.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5134500"/>
                  </a:ext>
                </a:extLst>
              </a:tr>
            </a:tbl>
          </a:graphicData>
        </a:graphic>
      </p:graphicFrame>
      <p:pic>
        <p:nvPicPr>
          <p:cNvPr id="7" name="Picture 6">
            <a:extLst>
              <a:ext uri="{FF2B5EF4-FFF2-40B4-BE49-F238E27FC236}">
                <a16:creationId xmlns:a16="http://schemas.microsoft.com/office/drawing/2014/main" id="{40A7792D-46BD-BD45-AF36-DB5B68062AB4}"/>
              </a:ext>
            </a:extLst>
          </p:cNvPr>
          <p:cNvPicPr>
            <a:picLocks noChangeAspect="1"/>
          </p:cNvPicPr>
          <p:nvPr/>
        </p:nvPicPr>
        <p:blipFill>
          <a:blip r:embed="rId2"/>
          <a:stretch>
            <a:fillRect/>
          </a:stretch>
        </p:blipFill>
        <p:spPr>
          <a:xfrm>
            <a:off x="6812716" y="2712403"/>
            <a:ext cx="4572000" cy="4572000"/>
          </a:xfrm>
          <a:prstGeom prst="rect">
            <a:avLst/>
          </a:prstGeom>
        </p:spPr>
      </p:pic>
    </p:spTree>
    <p:extLst>
      <p:ext uri="{BB962C8B-B14F-4D97-AF65-F5344CB8AC3E}">
        <p14:creationId xmlns:p14="http://schemas.microsoft.com/office/powerpoint/2010/main" val="3987543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sp>
        <p:nvSpPr>
          <p:cNvPr id="9" name="TextBox 8">
            <a:extLst>
              <a:ext uri="{FF2B5EF4-FFF2-40B4-BE49-F238E27FC236}">
                <a16:creationId xmlns:a16="http://schemas.microsoft.com/office/drawing/2014/main" id="{AF018621-75EE-6C4D-BE8A-FFAAD431DB2F}"/>
              </a:ext>
            </a:extLst>
          </p:cNvPr>
          <p:cNvSpPr txBox="1"/>
          <p:nvPr/>
        </p:nvSpPr>
        <p:spPr>
          <a:xfrm>
            <a:off x="838200" y="1690688"/>
            <a:ext cx="4521200" cy="1384995"/>
          </a:xfrm>
          <a:prstGeom prst="rect">
            <a:avLst/>
          </a:prstGeom>
          <a:noFill/>
        </p:spPr>
        <p:txBody>
          <a:bodyPr wrap="square" rtlCol="0">
            <a:spAutoFit/>
          </a:bodyPr>
          <a:lstStyle/>
          <a:p>
            <a:r>
              <a:rPr lang="en-US" sz="2800" dirty="0"/>
              <a:t>Question: What mutations are associated to differences in human height?</a:t>
            </a:r>
          </a:p>
        </p:txBody>
      </p:sp>
    </p:spTree>
    <p:extLst>
      <p:ext uri="{BB962C8B-B14F-4D97-AF65-F5344CB8AC3E}">
        <p14:creationId xmlns:p14="http://schemas.microsoft.com/office/powerpoint/2010/main" val="1718641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extLst>
              <p:ext uri="{D42A27DB-BD31-4B8C-83A1-F6EECF244321}">
                <p14:modId xmlns:p14="http://schemas.microsoft.com/office/powerpoint/2010/main" val="1285399996"/>
              </p:ext>
            </p:extLst>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20296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7D2898F-C5E0-CD49-BD40-70A35CFA6E86}"/>
              </a:ext>
            </a:extLst>
          </p:cNvPr>
          <p:cNvPicPr>
            <a:picLocks noChangeAspect="1"/>
          </p:cNvPicPr>
          <p:nvPr/>
        </p:nvPicPr>
        <p:blipFill>
          <a:blip r:embed="rId2"/>
          <a:stretch>
            <a:fillRect/>
          </a:stretch>
        </p:blipFill>
        <p:spPr>
          <a:xfrm>
            <a:off x="6781800" y="1498600"/>
            <a:ext cx="4572000" cy="4572000"/>
          </a:xfrm>
          <a:prstGeom prst="rect">
            <a:avLst/>
          </a:prstGeom>
        </p:spPr>
      </p:pic>
    </p:spTree>
    <p:extLst>
      <p:ext uri="{BB962C8B-B14F-4D97-AF65-F5344CB8AC3E}">
        <p14:creationId xmlns:p14="http://schemas.microsoft.com/office/powerpoint/2010/main" val="4056283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24360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B986242-3362-BD41-84CC-522B2CACC5D1}"/>
              </a:ext>
            </a:extLst>
          </p:cNvPr>
          <p:cNvPicPr>
            <a:picLocks noChangeAspect="1"/>
          </p:cNvPicPr>
          <p:nvPr/>
        </p:nvPicPr>
        <p:blipFill>
          <a:blip r:embed="rId2"/>
          <a:stretch>
            <a:fillRect/>
          </a:stretch>
        </p:blipFill>
        <p:spPr>
          <a:xfrm>
            <a:off x="6781800" y="1498600"/>
            <a:ext cx="4572000" cy="4572000"/>
          </a:xfrm>
          <a:prstGeom prst="rect">
            <a:avLst/>
          </a:prstGeom>
        </p:spPr>
      </p:pic>
    </p:spTree>
    <p:extLst>
      <p:ext uri="{BB962C8B-B14F-4D97-AF65-F5344CB8AC3E}">
        <p14:creationId xmlns:p14="http://schemas.microsoft.com/office/powerpoint/2010/main" val="1646547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28551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9128F82-1592-7347-A656-309EA45003D4}"/>
              </a:ext>
            </a:extLst>
          </p:cNvPr>
          <p:cNvPicPr>
            <a:picLocks noChangeAspect="1"/>
          </p:cNvPicPr>
          <p:nvPr/>
        </p:nvPicPr>
        <p:blipFill>
          <a:blip r:embed="rId2"/>
          <a:stretch>
            <a:fillRect/>
          </a:stretch>
        </p:blipFill>
        <p:spPr>
          <a:xfrm>
            <a:off x="6781800" y="1498600"/>
            <a:ext cx="4572000" cy="4572000"/>
          </a:xfrm>
          <a:prstGeom prst="rect">
            <a:avLst/>
          </a:prstGeom>
        </p:spPr>
      </p:pic>
    </p:spTree>
    <p:extLst>
      <p:ext uri="{BB962C8B-B14F-4D97-AF65-F5344CB8AC3E}">
        <p14:creationId xmlns:p14="http://schemas.microsoft.com/office/powerpoint/2010/main" val="205416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32869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C5DB51-0903-1C4D-94BF-EA47EE108FAC}"/>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0660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46DEC76-85CE-2542-859E-EF0A1F463E0F}"/>
              </a:ext>
            </a:extLst>
          </p:cNvPr>
          <p:cNvSpPr txBox="1"/>
          <p:nvPr/>
        </p:nvSpPr>
        <p:spPr>
          <a:xfrm>
            <a:off x="1265712" y="1882640"/>
            <a:ext cx="311304" cy="369332"/>
          </a:xfrm>
          <a:prstGeom prst="rect">
            <a:avLst/>
          </a:prstGeom>
          <a:noFill/>
        </p:spPr>
        <p:txBody>
          <a:bodyPr wrap="none" rtlCol="0">
            <a:spAutoFit/>
          </a:bodyPr>
          <a:lstStyle/>
          <a:p>
            <a:r>
              <a:rPr lang="en-US" b="1" dirty="0">
                <a:solidFill>
                  <a:schemeClr val="accent6"/>
                </a:solidFill>
                <a:latin typeface="Consolas" panose="020B0609020204030204" pitchFamily="49" charset="0"/>
                <a:cs typeface="Consolas" panose="020B0609020204030204" pitchFamily="49" charset="0"/>
              </a:rPr>
              <a:t>A</a:t>
            </a:r>
          </a:p>
        </p:txBody>
      </p:sp>
      <p:sp>
        <p:nvSpPr>
          <p:cNvPr id="19" name="TextBox 18">
            <a:extLst>
              <a:ext uri="{FF2B5EF4-FFF2-40B4-BE49-F238E27FC236}">
                <a16:creationId xmlns:a16="http://schemas.microsoft.com/office/drawing/2014/main" id="{23F79D3A-B760-FA48-BAE2-432ABF0D2FCA}"/>
              </a:ext>
            </a:extLst>
          </p:cNvPr>
          <p:cNvSpPr txBox="1"/>
          <p:nvPr/>
        </p:nvSpPr>
        <p:spPr>
          <a:xfrm>
            <a:off x="1265712" y="2443923"/>
            <a:ext cx="311304" cy="369332"/>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T</a:t>
            </a:r>
          </a:p>
        </p:txBody>
      </p:sp>
      <p:sp>
        <p:nvSpPr>
          <p:cNvPr id="21" name="TextBox 20">
            <a:extLst>
              <a:ext uri="{FF2B5EF4-FFF2-40B4-BE49-F238E27FC236}">
                <a16:creationId xmlns:a16="http://schemas.microsoft.com/office/drawing/2014/main" id="{74B6A654-9757-B349-955B-9B2CB0EC0565}"/>
              </a:ext>
            </a:extLst>
          </p:cNvPr>
          <p:cNvSpPr txBox="1"/>
          <p:nvPr/>
        </p:nvSpPr>
        <p:spPr>
          <a:xfrm>
            <a:off x="1542429" y="2443923"/>
            <a:ext cx="311304" cy="369332"/>
          </a:xfrm>
          <a:prstGeom prst="rect">
            <a:avLst/>
          </a:prstGeom>
          <a:noFill/>
        </p:spPr>
        <p:txBody>
          <a:bodyPr wrap="none" rtlCol="0">
            <a:spAutoFit/>
          </a:bodyPr>
          <a:lstStyle/>
          <a:p>
            <a:r>
              <a:rPr lang="en-US" b="1" dirty="0">
                <a:solidFill>
                  <a:schemeClr val="accent4"/>
                </a:solidFill>
                <a:latin typeface="Consolas" panose="020B0609020204030204" pitchFamily="49" charset="0"/>
                <a:cs typeface="Consolas" panose="020B0609020204030204" pitchFamily="49" charset="0"/>
              </a:rPr>
              <a:t>G</a:t>
            </a:r>
          </a:p>
        </p:txBody>
      </p:sp>
      <p:sp>
        <p:nvSpPr>
          <p:cNvPr id="22" name="TextBox 21">
            <a:extLst>
              <a:ext uri="{FF2B5EF4-FFF2-40B4-BE49-F238E27FC236}">
                <a16:creationId xmlns:a16="http://schemas.microsoft.com/office/drawing/2014/main" id="{1160EDF1-14A4-C742-8BB5-1F0C125E114B}"/>
              </a:ext>
            </a:extLst>
          </p:cNvPr>
          <p:cNvSpPr txBox="1"/>
          <p:nvPr/>
        </p:nvSpPr>
        <p:spPr>
          <a:xfrm>
            <a:off x="1550721" y="1875354"/>
            <a:ext cx="311304" cy="369332"/>
          </a:xfrm>
          <a:prstGeom prst="rect">
            <a:avLst/>
          </a:prstGeom>
          <a:noFill/>
        </p:spPr>
        <p:txBody>
          <a:bodyPr wrap="none" rtlCol="0">
            <a:spAutoFit/>
          </a:bodyPr>
          <a:lstStyle/>
          <a:p>
            <a:r>
              <a:rPr lang="en-US" b="1" dirty="0">
                <a:solidFill>
                  <a:schemeClr val="accent5"/>
                </a:solidFill>
                <a:latin typeface="Consolas" panose="020B0609020204030204" pitchFamily="49" charset="0"/>
                <a:cs typeface="Consolas" panose="020B0609020204030204" pitchFamily="49" charset="0"/>
              </a:rPr>
              <a:t>C</a:t>
            </a:r>
          </a:p>
        </p:txBody>
      </p:sp>
      <p:cxnSp>
        <p:nvCxnSpPr>
          <p:cNvPr id="23" name="Straight Connector 22">
            <a:extLst>
              <a:ext uri="{FF2B5EF4-FFF2-40B4-BE49-F238E27FC236}">
                <a16:creationId xmlns:a16="http://schemas.microsoft.com/office/drawing/2014/main" id="{439C7F0E-E007-6742-AB22-73C74DAC48C4}"/>
              </a:ext>
            </a:extLst>
          </p:cNvPr>
          <p:cNvCxnSpPr>
            <a:cxnSpLocks/>
            <a:stCxn id="16" idx="2"/>
            <a:endCxn id="19" idx="0"/>
          </p:cNvCxnSpPr>
          <p:nvPr/>
        </p:nvCxnSpPr>
        <p:spPr>
          <a:xfrm>
            <a:off x="1421364" y="2251972"/>
            <a:ext cx="0" cy="191951"/>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FE43F44-1981-6443-8F5A-A97C47C579DA}"/>
              </a:ext>
            </a:extLst>
          </p:cNvPr>
          <p:cNvCxnSpPr>
            <a:cxnSpLocks/>
          </p:cNvCxnSpPr>
          <p:nvPr/>
        </p:nvCxnSpPr>
        <p:spPr>
          <a:xfrm>
            <a:off x="1680553" y="2261868"/>
            <a:ext cx="0" cy="191951"/>
          </a:xfrm>
          <a:prstGeom prst="line">
            <a:avLst/>
          </a:prstGeom>
          <a:ln w="381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479D26B-4D61-0A4B-A7B5-118FCEE26729}"/>
              </a:ext>
            </a:extLst>
          </p:cNvPr>
          <p:cNvSpPr txBox="1"/>
          <p:nvPr/>
        </p:nvSpPr>
        <p:spPr>
          <a:xfrm>
            <a:off x="1818678" y="1892536"/>
            <a:ext cx="6097978" cy="369332"/>
          </a:xfrm>
          <a:prstGeom prst="rect">
            <a:avLst/>
          </a:prstGeom>
          <a:noFill/>
        </p:spPr>
        <p:txBody>
          <a:bodyPr wrap="square">
            <a:spAutoFit/>
          </a:bodyPr>
          <a:lstStyle/>
          <a:p>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CCC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TT</a:t>
            </a:r>
            <a:endParaRPr lang="en-US" dirty="0"/>
          </a:p>
        </p:txBody>
      </p:sp>
      <p:sp>
        <p:nvSpPr>
          <p:cNvPr id="25" name="TextBox 24">
            <a:extLst>
              <a:ext uri="{FF2B5EF4-FFF2-40B4-BE49-F238E27FC236}">
                <a16:creationId xmlns:a16="http://schemas.microsoft.com/office/drawing/2014/main" id="{F94BD01D-9CCA-5C47-A2B8-751A0E71A5C5}"/>
              </a:ext>
            </a:extLst>
          </p:cNvPr>
          <p:cNvSpPr txBox="1"/>
          <p:nvPr/>
        </p:nvSpPr>
        <p:spPr>
          <a:xfrm>
            <a:off x="1818678" y="2443923"/>
            <a:ext cx="6097978" cy="369332"/>
          </a:xfrm>
          <a:prstGeom prst="rect">
            <a:avLst/>
          </a:prstGeom>
          <a:noFill/>
        </p:spPr>
        <p:txBody>
          <a:bodyPr wrap="square">
            <a:spAutoFit/>
          </a:bodyPr>
          <a:lstStyle/>
          <a:p>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GGG</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6"/>
                </a:solidFill>
                <a:latin typeface="Consolas" panose="020B0609020204030204" pitchFamily="49" charset="0"/>
                <a:cs typeface="Consolas" panose="020B0609020204030204" pitchFamily="49" charset="0"/>
              </a:rPr>
              <a:t>AA</a:t>
            </a:r>
            <a:endParaRPr lang="en-US" dirty="0"/>
          </a:p>
        </p:txBody>
      </p:sp>
      <p:sp>
        <p:nvSpPr>
          <p:cNvPr id="26" name="Title 1">
            <a:extLst>
              <a:ext uri="{FF2B5EF4-FFF2-40B4-BE49-F238E27FC236}">
                <a16:creationId xmlns:a16="http://schemas.microsoft.com/office/drawing/2014/main" id="{3DE53B09-C1D2-0A42-8BF6-5A24E5498A92}"/>
              </a:ext>
            </a:extLst>
          </p:cNvPr>
          <p:cNvSpPr>
            <a:spLocks noGrp="1"/>
          </p:cNvSpPr>
          <p:nvPr>
            <p:ph type="title"/>
          </p:nvPr>
        </p:nvSpPr>
        <p:spPr>
          <a:xfrm>
            <a:off x="838200" y="365125"/>
            <a:ext cx="10515600" cy="1325563"/>
          </a:xfrm>
        </p:spPr>
        <p:txBody>
          <a:bodyPr/>
          <a:lstStyle/>
          <a:p>
            <a:r>
              <a:rPr lang="en-US" dirty="0"/>
              <a:t>DNA and the Genome</a:t>
            </a:r>
          </a:p>
        </p:txBody>
      </p:sp>
    </p:spTree>
    <p:extLst>
      <p:ext uri="{BB962C8B-B14F-4D97-AF65-F5344CB8AC3E}">
        <p14:creationId xmlns:p14="http://schemas.microsoft.com/office/powerpoint/2010/main" val="2218616650"/>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36679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B993D1E-CD70-4943-8B67-AFAF0CCE9BB7}"/>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2299018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40997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7402461-7C27-4642-87BE-52323345A999}"/>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3324664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45061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672ED9A-0C32-3F4A-A0BB-265632F5799C}"/>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1870207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49506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D8F09D-7A36-D147-B141-FD91009564A4}"/>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10043182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53697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91DF80-72FC-2D40-A2F2-90F4A72B2597}"/>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1865397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2: Human height</a:t>
            </a:r>
          </a:p>
        </p:txBody>
      </p:sp>
      <p:graphicFrame>
        <p:nvGraphicFramePr>
          <p:cNvPr id="2" name="Table 1">
            <a:extLst>
              <a:ext uri="{FF2B5EF4-FFF2-40B4-BE49-F238E27FC236}">
                <a16:creationId xmlns:a16="http://schemas.microsoft.com/office/drawing/2014/main" id="{BE5047D5-29F4-0548-B968-4911CD18A8A4}"/>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u="none" strike="noStrike" dirty="0">
                          <a:effectLst/>
                        </a:rPr>
                        <a:t>sample1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u="none" strike="noStrike" dirty="0">
                          <a:effectLst/>
                        </a:rPr>
                        <a:t>sample2</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u="none" strike="noStrike" dirty="0">
                          <a:effectLst/>
                        </a:rPr>
                        <a:t>sample3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u="none" strike="noStrike" dirty="0">
                          <a:effectLst/>
                        </a:rPr>
                        <a:t>sample4</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u="none" strike="noStrike" dirty="0">
                          <a:effectLst/>
                        </a:rPr>
                        <a:t>sample5</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u="none" strike="noStrike" dirty="0">
                          <a:effectLst/>
                        </a:rPr>
                        <a:t>sample6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u="none" strike="noStrike" dirty="0">
                          <a:effectLst/>
                        </a:rPr>
                        <a:t>sample7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u="none" strike="noStrike" dirty="0">
                          <a:effectLst/>
                        </a:rPr>
                        <a:t>sample8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u="none" strike="noStrike" dirty="0">
                          <a:effectLst/>
                        </a:rPr>
                        <a:t>sample9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u="none" strike="noStrike">
                          <a:effectLst/>
                        </a:rPr>
                        <a:t>sample10</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u="none" strike="noStrike" dirty="0">
                          <a:effectLst/>
                        </a:rPr>
                        <a:t>sample11</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u="none" strike="noStrike">
                          <a:effectLst/>
                        </a:rPr>
                        <a:t>sample12</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u="none" strike="noStrike" dirty="0">
                          <a:effectLst/>
                        </a:rPr>
                        <a:t>sample13</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u="none" strike="noStrike">
                          <a:effectLst/>
                        </a:rPr>
                        <a:t>sample14</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u="none" strike="noStrike">
                          <a:effectLst/>
                        </a:rPr>
                        <a:t>sample15</a:t>
                      </a:r>
                      <a:endParaRPr lang="en-US" sz="14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u="none" strike="noStrike" dirty="0">
                          <a:effectLst/>
                        </a:rPr>
                        <a:t>sample16</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u="none" strike="noStrike" dirty="0">
                          <a:effectLst/>
                        </a:rPr>
                        <a:t>sample17</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u="none" strike="noStrike" dirty="0">
                          <a:effectLst/>
                        </a:rPr>
                        <a:t>sample18</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u="none" strike="noStrike" dirty="0">
                          <a:effectLst/>
                        </a:rPr>
                        <a:t>sample19</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T</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T</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u="none" strike="noStrike" dirty="0">
                          <a:effectLst/>
                        </a:rPr>
                        <a:t>sample20</a:t>
                      </a:r>
                      <a:endParaRPr lang="en-US" sz="1400" b="1"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C</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G</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a:effectLst/>
                        </a:rPr>
                        <a:t>A</a:t>
                      </a:r>
                      <a:endParaRPr lang="en-US" sz="1600" b="1"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600" b="1" u="none" strike="noStrike" dirty="0">
                          <a:effectLst/>
                        </a:rPr>
                        <a:t>A</a:t>
                      </a:r>
                      <a:endParaRPr lang="en-US" sz="1600" b="1"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47938932"/>
                  </a:ext>
                </a:extLst>
              </a:tr>
            </a:tbl>
          </a:graphicData>
        </a:graphic>
      </p:graphicFrame>
      <p:sp>
        <p:nvSpPr>
          <p:cNvPr id="5" name="Rounded Rectangle 4">
            <a:extLst>
              <a:ext uri="{FF2B5EF4-FFF2-40B4-BE49-F238E27FC236}">
                <a16:creationId xmlns:a16="http://schemas.microsoft.com/office/drawing/2014/main" id="{EA53891B-E15A-6447-927B-C7CAD6DF0873}"/>
              </a:ext>
            </a:extLst>
          </p:cNvPr>
          <p:cNvSpPr/>
          <p:nvPr/>
        </p:nvSpPr>
        <p:spPr>
          <a:xfrm>
            <a:off x="57634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C89530-5D95-5047-9E96-1E8DBCCCFF1B}"/>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845954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sp>
        <p:nvSpPr>
          <p:cNvPr id="9" name="TextBox 8">
            <a:extLst>
              <a:ext uri="{FF2B5EF4-FFF2-40B4-BE49-F238E27FC236}">
                <a16:creationId xmlns:a16="http://schemas.microsoft.com/office/drawing/2014/main" id="{AF018621-75EE-6C4D-BE8A-FFAAD431DB2F}"/>
              </a:ext>
            </a:extLst>
          </p:cNvPr>
          <p:cNvSpPr txBox="1"/>
          <p:nvPr/>
        </p:nvSpPr>
        <p:spPr>
          <a:xfrm>
            <a:off x="838200" y="1690688"/>
            <a:ext cx="4521200" cy="1384995"/>
          </a:xfrm>
          <a:prstGeom prst="rect">
            <a:avLst/>
          </a:prstGeom>
          <a:noFill/>
        </p:spPr>
        <p:txBody>
          <a:bodyPr wrap="square" rtlCol="0">
            <a:spAutoFit/>
          </a:bodyPr>
          <a:lstStyle/>
          <a:p>
            <a:r>
              <a:rPr lang="en-US" sz="2800" dirty="0"/>
              <a:t>Question: What mutations are associated to an increase of fruit yield?</a:t>
            </a:r>
          </a:p>
        </p:txBody>
      </p:sp>
    </p:spTree>
    <p:extLst>
      <p:ext uri="{BB962C8B-B14F-4D97-AF65-F5344CB8AC3E}">
        <p14:creationId xmlns:p14="http://schemas.microsoft.com/office/powerpoint/2010/main" val="3600332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extLst>
              <p:ext uri="{D42A27DB-BD31-4B8C-83A1-F6EECF244321}">
                <p14:modId xmlns:p14="http://schemas.microsoft.com/office/powerpoint/2010/main" val="3452153094"/>
              </p:ext>
            </p:extLst>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20296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4914EE7-3F49-9A46-8B9E-B3E18A4F1328}"/>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3003612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24233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BA8D269-D12A-E140-9EE1-B23B32B7A056}"/>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8529977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28424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BC56D9-2E71-D64C-8692-CAE4EEF819BE}"/>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78209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46DEC76-85CE-2542-859E-EF0A1F463E0F}"/>
              </a:ext>
            </a:extLst>
          </p:cNvPr>
          <p:cNvSpPr txBox="1"/>
          <p:nvPr/>
        </p:nvSpPr>
        <p:spPr>
          <a:xfrm>
            <a:off x="1265712" y="1882640"/>
            <a:ext cx="311304" cy="369332"/>
          </a:xfrm>
          <a:prstGeom prst="rect">
            <a:avLst/>
          </a:prstGeom>
          <a:noFill/>
        </p:spPr>
        <p:txBody>
          <a:bodyPr wrap="none" rtlCol="0">
            <a:spAutoFit/>
          </a:bodyPr>
          <a:lstStyle/>
          <a:p>
            <a:r>
              <a:rPr lang="en-US" b="1" dirty="0">
                <a:solidFill>
                  <a:schemeClr val="accent6"/>
                </a:solidFill>
                <a:latin typeface="Consolas" panose="020B0609020204030204" pitchFamily="49" charset="0"/>
                <a:cs typeface="Consolas" panose="020B0609020204030204" pitchFamily="49" charset="0"/>
              </a:rPr>
              <a:t>A</a:t>
            </a:r>
          </a:p>
        </p:txBody>
      </p:sp>
      <p:sp>
        <p:nvSpPr>
          <p:cNvPr id="22" name="TextBox 21">
            <a:extLst>
              <a:ext uri="{FF2B5EF4-FFF2-40B4-BE49-F238E27FC236}">
                <a16:creationId xmlns:a16="http://schemas.microsoft.com/office/drawing/2014/main" id="{1160EDF1-14A4-C742-8BB5-1F0C125E114B}"/>
              </a:ext>
            </a:extLst>
          </p:cNvPr>
          <p:cNvSpPr txBox="1"/>
          <p:nvPr/>
        </p:nvSpPr>
        <p:spPr>
          <a:xfrm>
            <a:off x="1550721" y="1875354"/>
            <a:ext cx="311304" cy="369332"/>
          </a:xfrm>
          <a:prstGeom prst="rect">
            <a:avLst/>
          </a:prstGeom>
          <a:noFill/>
        </p:spPr>
        <p:txBody>
          <a:bodyPr wrap="none" rtlCol="0">
            <a:spAutoFit/>
          </a:bodyPr>
          <a:lstStyle/>
          <a:p>
            <a:r>
              <a:rPr lang="en-US" b="1" dirty="0">
                <a:solidFill>
                  <a:schemeClr val="accent5"/>
                </a:solidFill>
                <a:latin typeface="Consolas" panose="020B0609020204030204" pitchFamily="49" charset="0"/>
                <a:cs typeface="Consolas" panose="020B0609020204030204" pitchFamily="49" charset="0"/>
              </a:rPr>
              <a:t>C</a:t>
            </a:r>
          </a:p>
        </p:txBody>
      </p:sp>
      <p:sp>
        <p:nvSpPr>
          <p:cNvPr id="24" name="TextBox 23">
            <a:extLst>
              <a:ext uri="{FF2B5EF4-FFF2-40B4-BE49-F238E27FC236}">
                <a16:creationId xmlns:a16="http://schemas.microsoft.com/office/drawing/2014/main" id="{3479D26B-4D61-0A4B-A7B5-118FCEE26729}"/>
              </a:ext>
            </a:extLst>
          </p:cNvPr>
          <p:cNvSpPr txBox="1"/>
          <p:nvPr/>
        </p:nvSpPr>
        <p:spPr>
          <a:xfrm>
            <a:off x="1818678" y="1892536"/>
            <a:ext cx="6097978" cy="369332"/>
          </a:xfrm>
          <a:prstGeom prst="rect">
            <a:avLst/>
          </a:prstGeom>
          <a:noFill/>
        </p:spPr>
        <p:txBody>
          <a:bodyPr wrap="square">
            <a:spAutoFit/>
          </a:bodyPr>
          <a:lstStyle/>
          <a:p>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CCC</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chemeClr val="accent6"/>
                </a:solidFill>
                <a:latin typeface="Consolas" panose="020B0609020204030204" pitchFamily="49" charset="0"/>
                <a:cs typeface="Consolas" panose="020B0609020204030204" pitchFamily="49" charset="0"/>
              </a:rPr>
              <a:t>A</a:t>
            </a:r>
            <a:r>
              <a:rPr lang="en-US" spc="600" dirty="0">
                <a:solidFill>
                  <a:srgbClr val="FF0000"/>
                </a:solidFill>
                <a:latin typeface="Consolas" panose="020B0609020204030204" pitchFamily="49" charset="0"/>
                <a:cs typeface="Consolas" panose="020B0609020204030204" pitchFamily="49" charset="0"/>
              </a:rPr>
              <a:t>T</a:t>
            </a:r>
            <a:r>
              <a:rPr lang="en-US" spc="600" dirty="0">
                <a:solidFill>
                  <a:schemeClr val="accent4"/>
                </a:solidFill>
                <a:latin typeface="Consolas" panose="020B0609020204030204" pitchFamily="49" charset="0"/>
                <a:cs typeface="Consolas" panose="020B0609020204030204" pitchFamily="49" charset="0"/>
              </a:rPr>
              <a:t>G</a:t>
            </a:r>
            <a:r>
              <a:rPr lang="en-US" spc="600" dirty="0">
                <a:solidFill>
                  <a:schemeClr val="accent1"/>
                </a:solidFill>
                <a:latin typeface="Consolas" panose="020B0609020204030204" pitchFamily="49" charset="0"/>
                <a:cs typeface="Consolas" panose="020B0609020204030204" pitchFamily="49" charset="0"/>
              </a:rPr>
              <a:t>C</a:t>
            </a:r>
            <a:r>
              <a:rPr lang="en-US" spc="600" dirty="0">
                <a:solidFill>
                  <a:srgbClr val="FF0000"/>
                </a:solidFill>
                <a:latin typeface="Consolas" panose="020B0609020204030204" pitchFamily="49" charset="0"/>
                <a:cs typeface="Consolas" panose="020B0609020204030204" pitchFamily="49" charset="0"/>
              </a:rPr>
              <a:t>TT</a:t>
            </a:r>
            <a:endParaRPr lang="en-US" dirty="0"/>
          </a:p>
        </p:txBody>
      </p:sp>
      <p:sp>
        <p:nvSpPr>
          <p:cNvPr id="13" name="Title 1">
            <a:extLst>
              <a:ext uri="{FF2B5EF4-FFF2-40B4-BE49-F238E27FC236}">
                <a16:creationId xmlns:a16="http://schemas.microsoft.com/office/drawing/2014/main" id="{D789EC66-8E81-4047-BC93-04BA5C977A2C}"/>
              </a:ext>
            </a:extLst>
          </p:cNvPr>
          <p:cNvSpPr>
            <a:spLocks noGrp="1"/>
          </p:cNvSpPr>
          <p:nvPr>
            <p:ph type="title"/>
          </p:nvPr>
        </p:nvSpPr>
        <p:spPr>
          <a:xfrm>
            <a:off x="838200" y="365125"/>
            <a:ext cx="10515600" cy="1325563"/>
          </a:xfrm>
        </p:spPr>
        <p:txBody>
          <a:bodyPr/>
          <a:lstStyle/>
          <a:p>
            <a:r>
              <a:rPr lang="en-US" dirty="0"/>
              <a:t>DNA and the Genome</a:t>
            </a:r>
          </a:p>
        </p:txBody>
      </p:sp>
    </p:spTree>
    <p:extLst>
      <p:ext uri="{BB962C8B-B14F-4D97-AF65-F5344CB8AC3E}">
        <p14:creationId xmlns:p14="http://schemas.microsoft.com/office/powerpoint/2010/main" val="2140108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32742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526225C-933C-8443-8888-81E35FF12916}"/>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441603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36933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F072EC1-83C5-054D-941A-D01C21C285A3}"/>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4823046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40997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6175664-A10D-1B4E-9A95-0D17DE68EBD6}"/>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594612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45188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BB3833-36EB-794D-A6C8-393949091B20}"/>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668860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49379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80EAF59-7770-8244-984D-5921A25470B7}"/>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3746753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53443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27BE1F0-8E4B-3A47-A8FC-140D5AE8A591}"/>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3387411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3: Plant yield</a:t>
            </a:r>
          </a:p>
        </p:txBody>
      </p:sp>
      <p:graphicFrame>
        <p:nvGraphicFramePr>
          <p:cNvPr id="5" name="Table 4">
            <a:extLst>
              <a:ext uri="{FF2B5EF4-FFF2-40B4-BE49-F238E27FC236}">
                <a16:creationId xmlns:a16="http://schemas.microsoft.com/office/drawing/2014/main" id="{FFF8EA1B-B597-4548-8E83-CBF32E91CEFF}"/>
              </a:ext>
            </a:extLst>
          </p:cNvPr>
          <p:cNvGraphicFramePr>
            <a:graphicFrameLocks noGrp="1"/>
          </p:cNvGraphicFramePr>
          <p:nvPr/>
        </p:nvGraphicFramePr>
        <p:xfrm>
          <a:off x="482605" y="1590675"/>
          <a:ext cx="5829294" cy="5067300"/>
        </p:xfrm>
        <a:graphic>
          <a:graphicData uri="http://schemas.openxmlformats.org/drawingml/2006/table">
            <a:tbl>
              <a:tblPr>
                <a:tableStyleId>{2D5ABB26-0587-4C30-8999-92F81FD0307C}</a:tableStyleId>
              </a:tblPr>
              <a:tblGrid>
                <a:gridCol w="1650594">
                  <a:extLst>
                    <a:ext uri="{9D8B030D-6E8A-4147-A177-3AD203B41FA5}">
                      <a16:colId xmlns:a16="http://schemas.microsoft.com/office/drawing/2014/main" val="187432859"/>
                    </a:ext>
                  </a:extLst>
                </a:gridCol>
                <a:gridCol w="417870">
                  <a:extLst>
                    <a:ext uri="{9D8B030D-6E8A-4147-A177-3AD203B41FA5}">
                      <a16:colId xmlns:a16="http://schemas.microsoft.com/office/drawing/2014/main" val="414109826"/>
                    </a:ext>
                  </a:extLst>
                </a:gridCol>
                <a:gridCol w="417870">
                  <a:extLst>
                    <a:ext uri="{9D8B030D-6E8A-4147-A177-3AD203B41FA5}">
                      <a16:colId xmlns:a16="http://schemas.microsoft.com/office/drawing/2014/main" val="3375753483"/>
                    </a:ext>
                  </a:extLst>
                </a:gridCol>
                <a:gridCol w="417870">
                  <a:extLst>
                    <a:ext uri="{9D8B030D-6E8A-4147-A177-3AD203B41FA5}">
                      <a16:colId xmlns:a16="http://schemas.microsoft.com/office/drawing/2014/main" val="817021656"/>
                    </a:ext>
                  </a:extLst>
                </a:gridCol>
                <a:gridCol w="417870">
                  <a:extLst>
                    <a:ext uri="{9D8B030D-6E8A-4147-A177-3AD203B41FA5}">
                      <a16:colId xmlns:a16="http://schemas.microsoft.com/office/drawing/2014/main" val="1928285076"/>
                    </a:ext>
                  </a:extLst>
                </a:gridCol>
                <a:gridCol w="417870">
                  <a:extLst>
                    <a:ext uri="{9D8B030D-6E8A-4147-A177-3AD203B41FA5}">
                      <a16:colId xmlns:a16="http://schemas.microsoft.com/office/drawing/2014/main" val="3473166755"/>
                    </a:ext>
                  </a:extLst>
                </a:gridCol>
                <a:gridCol w="417870">
                  <a:extLst>
                    <a:ext uri="{9D8B030D-6E8A-4147-A177-3AD203B41FA5}">
                      <a16:colId xmlns:a16="http://schemas.microsoft.com/office/drawing/2014/main" val="227961320"/>
                    </a:ext>
                  </a:extLst>
                </a:gridCol>
                <a:gridCol w="417870">
                  <a:extLst>
                    <a:ext uri="{9D8B030D-6E8A-4147-A177-3AD203B41FA5}">
                      <a16:colId xmlns:a16="http://schemas.microsoft.com/office/drawing/2014/main" val="1731201162"/>
                    </a:ext>
                  </a:extLst>
                </a:gridCol>
                <a:gridCol w="417870">
                  <a:extLst>
                    <a:ext uri="{9D8B030D-6E8A-4147-A177-3AD203B41FA5}">
                      <a16:colId xmlns:a16="http://schemas.microsoft.com/office/drawing/2014/main" val="2231179016"/>
                    </a:ext>
                  </a:extLst>
                </a:gridCol>
                <a:gridCol w="417870">
                  <a:extLst>
                    <a:ext uri="{9D8B030D-6E8A-4147-A177-3AD203B41FA5}">
                      <a16:colId xmlns:a16="http://schemas.microsoft.com/office/drawing/2014/main" val="1917687131"/>
                    </a:ext>
                  </a:extLst>
                </a:gridCol>
                <a:gridCol w="417870">
                  <a:extLst>
                    <a:ext uri="{9D8B030D-6E8A-4147-A177-3AD203B41FA5}">
                      <a16:colId xmlns:a16="http://schemas.microsoft.com/office/drawing/2014/main" val="136684329"/>
                    </a:ext>
                  </a:extLst>
                </a:gridCol>
              </a:tblGrid>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82931247"/>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sample2</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6507751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sample3</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656953505"/>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114191327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94097101"/>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sample6</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311950330"/>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783884946"/>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sample8</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41916280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3505030"/>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sample10</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261164284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sample11</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208647879"/>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sample12</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02573839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sample13</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744512343"/>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sample14</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1958401581"/>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sample15</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57115285"/>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sample16</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3926649502"/>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sample17</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411812911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sample18</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29068252"/>
                  </a:ext>
                </a:extLst>
              </a:tr>
              <a:tr h="203200">
                <a:tc>
                  <a:txBody>
                    <a:bodyPr/>
                    <a:lstStyle/>
                    <a:p>
                      <a:pPr algn="l" fontAlgn="b"/>
                      <a:r>
                        <a:rPr lang="en-US" sz="1400" b="1" i="0" u="none" strike="noStrike" dirty="0">
                          <a:solidFill>
                            <a:srgbClr val="000000"/>
                          </a:solidFill>
                          <a:effectLst/>
                          <a:latin typeface="Calibri" panose="020F0502020204030204" pitchFamily="34" charset="0"/>
                          <a:cs typeface="Calibri" panose="020F0502020204030204" pitchFamily="34" charset="0"/>
                        </a:rPr>
                        <a:t>sample19</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T</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T</a:t>
                      </a:r>
                    </a:p>
                  </a:txBody>
                  <a:tcPr marL="9525" marR="9525" marT="9525" marB="0" anchor="b"/>
                </a:tc>
                <a:extLst>
                  <a:ext uri="{0D108BD9-81ED-4DB2-BD59-A6C34878D82A}">
                    <a16:rowId xmlns:a16="http://schemas.microsoft.com/office/drawing/2014/main" val="2414829734"/>
                  </a:ext>
                </a:extLst>
              </a:tr>
              <a:tr h="203200">
                <a:tc>
                  <a:txBody>
                    <a:bodyPr/>
                    <a:lstStyle/>
                    <a:p>
                      <a:pPr algn="l" fontAlgn="b"/>
                      <a:r>
                        <a:rPr lang="en-US" sz="1400" b="1" i="0" u="none" strike="noStrike">
                          <a:solidFill>
                            <a:srgbClr val="000000"/>
                          </a:solidFill>
                          <a:effectLst/>
                          <a:latin typeface="Calibri" panose="020F0502020204030204" pitchFamily="34" charset="0"/>
                          <a:cs typeface="Calibri" panose="020F0502020204030204" pitchFamily="34" charset="0"/>
                        </a:rPr>
                        <a:t>sample20</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C</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G</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tc>
                  <a:txBody>
                    <a:bodyPr/>
                    <a:lstStyle/>
                    <a:p>
                      <a:pPr algn="l" fontAlgn="b"/>
                      <a:r>
                        <a:rPr lang="en-US" sz="1600" b="1" i="0" u="none" strike="noStrike" dirty="0">
                          <a:solidFill>
                            <a:srgbClr val="000000"/>
                          </a:solidFill>
                          <a:effectLst/>
                          <a:latin typeface="Calibri" panose="020F0502020204030204" pitchFamily="34" charset="0"/>
                          <a:cs typeface="Calibri" panose="020F0502020204030204" pitchFamily="34" charset="0"/>
                        </a:rPr>
                        <a:t>A</a:t>
                      </a:r>
                    </a:p>
                  </a:txBody>
                  <a:tcPr marL="9525" marR="9525" marT="9525" marB="0" anchor="b"/>
                </a:tc>
                <a:extLst>
                  <a:ext uri="{0D108BD9-81ED-4DB2-BD59-A6C34878D82A}">
                    <a16:rowId xmlns:a16="http://schemas.microsoft.com/office/drawing/2014/main" val="3947938932"/>
                  </a:ext>
                </a:extLst>
              </a:tr>
            </a:tbl>
          </a:graphicData>
        </a:graphic>
      </p:graphicFrame>
      <p:sp>
        <p:nvSpPr>
          <p:cNvPr id="6" name="Rounded Rectangle 5">
            <a:extLst>
              <a:ext uri="{FF2B5EF4-FFF2-40B4-BE49-F238E27FC236}">
                <a16:creationId xmlns:a16="http://schemas.microsoft.com/office/drawing/2014/main" id="{731BF7B2-9336-6E4E-8043-2DCF3C881D57}"/>
              </a:ext>
            </a:extLst>
          </p:cNvPr>
          <p:cNvSpPr/>
          <p:nvPr/>
        </p:nvSpPr>
        <p:spPr>
          <a:xfrm>
            <a:off x="5750791" y="1498600"/>
            <a:ext cx="360218" cy="5237163"/>
          </a:xfrm>
          <a:prstGeom prst="roundRect">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0C01A60-95D3-E440-9263-DADD96E8B5A4}"/>
              </a:ext>
            </a:extLst>
          </p:cNvPr>
          <p:cNvPicPr>
            <a:picLocks noChangeAspect="1"/>
          </p:cNvPicPr>
          <p:nvPr/>
        </p:nvPicPr>
        <p:blipFill>
          <a:blip r:embed="rId2"/>
          <a:stretch>
            <a:fillRect/>
          </a:stretch>
        </p:blipFill>
        <p:spPr>
          <a:xfrm>
            <a:off x="6781800" y="1590675"/>
            <a:ext cx="4572000" cy="4572000"/>
          </a:xfrm>
          <a:prstGeom prst="rect">
            <a:avLst/>
          </a:prstGeom>
        </p:spPr>
      </p:pic>
    </p:spTree>
    <p:extLst>
      <p:ext uri="{BB962C8B-B14F-4D97-AF65-F5344CB8AC3E}">
        <p14:creationId xmlns:p14="http://schemas.microsoft.com/office/powerpoint/2010/main" val="2847100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4: Disease outbreak</a:t>
            </a:r>
          </a:p>
        </p:txBody>
      </p:sp>
      <p:sp>
        <p:nvSpPr>
          <p:cNvPr id="9" name="TextBox 8">
            <a:extLst>
              <a:ext uri="{FF2B5EF4-FFF2-40B4-BE49-F238E27FC236}">
                <a16:creationId xmlns:a16="http://schemas.microsoft.com/office/drawing/2014/main" id="{AF018621-75EE-6C4D-BE8A-FFAAD431DB2F}"/>
              </a:ext>
            </a:extLst>
          </p:cNvPr>
          <p:cNvSpPr txBox="1"/>
          <p:nvPr/>
        </p:nvSpPr>
        <p:spPr>
          <a:xfrm>
            <a:off x="838200" y="1690688"/>
            <a:ext cx="4521200" cy="1384995"/>
          </a:xfrm>
          <a:prstGeom prst="rect">
            <a:avLst/>
          </a:prstGeom>
          <a:noFill/>
        </p:spPr>
        <p:txBody>
          <a:bodyPr wrap="square" rtlCol="0">
            <a:spAutoFit/>
          </a:bodyPr>
          <a:lstStyle/>
          <a:p>
            <a:r>
              <a:rPr lang="en-US" sz="2800" dirty="0"/>
              <a:t>Question: Do pathogens belong to the same outbreak?</a:t>
            </a:r>
          </a:p>
        </p:txBody>
      </p:sp>
    </p:spTree>
    <p:extLst>
      <p:ext uri="{BB962C8B-B14F-4D97-AF65-F5344CB8AC3E}">
        <p14:creationId xmlns:p14="http://schemas.microsoft.com/office/powerpoint/2010/main" val="242737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4: Disease outbreak</a:t>
            </a:r>
          </a:p>
        </p:txBody>
      </p:sp>
      <p:graphicFrame>
        <p:nvGraphicFramePr>
          <p:cNvPr id="2" name="Table 1">
            <a:extLst>
              <a:ext uri="{FF2B5EF4-FFF2-40B4-BE49-F238E27FC236}">
                <a16:creationId xmlns:a16="http://schemas.microsoft.com/office/drawing/2014/main" id="{74C28828-B1DE-8C4F-B1E3-FD5213F6F5A5}"/>
              </a:ext>
            </a:extLst>
          </p:cNvPr>
          <p:cNvGraphicFramePr>
            <a:graphicFrameLocks noGrp="1"/>
          </p:cNvGraphicFramePr>
          <p:nvPr>
            <p:extLst>
              <p:ext uri="{D42A27DB-BD31-4B8C-83A1-F6EECF244321}">
                <p14:modId xmlns:p14="http://schemas.microsoft.com/office/powerpoint/2010/main" val="2698625469"/>
              </p:ext>
            </p:extLst>
          </p:nvPr>
        </p:nvGraphicFramePr>
        <p:xfrm>
          <a:off x="381000" y="1975247"/>
          <a:ext cx="6692899" cy="2983706"/>
        </p:xfrm>
        <a:graphic>
          <a:graphicData uri="http://schemas.openxmlformats.org/drawingml/2006/table">
            <a:tbl>
              <a:tblPr/>
              <a:tblGrid>
                <a:gridCol w="652389">
                  <a:extLst>
                    <a:ext uri="{9D8B030D-6E8A-4147-A177-3AD203B41FA5}">
                      <a16:colId xmlns:a16="http://schemas.microsoft.com/office/drawing/2014/main" val="3638408029"/>
                    </a:ext>
                  </a:extLst>
                </a:gridCol>
                <a:gridCol w="581217">
                  <a:extLst>
                    <a:ext uri="{9D8B030D-6E8A-4147-A177-3AD203B41FA5}">
                      <a16:colId xmlns:a16="http://schemas.microsoft.com/office/drawing/2014/main" val="2637443460"/>
                    </a:ext>
                  </a:extLst>
                </a:gridCol>
                <a:gridCol w="581217">
                  <a:extLst>
                    <a:ext uri="{9D8B030D-6E8A-4147-A177-3AD203B41FA5}">
                      <a16:colId xmlns:a16="http://schemas.microsoft.com/office/drawing/2014/main" val="1923843788"/>
                    </a:ext>
                  </a:extLst>
                </a:gridCol>
                <a:gridCol w="581217">
                  <a:extLst>
                    <a:ext uri="{9D8B030D-6E8A-4147-A177-3AD203B41FA5}">
                      <a16:colId xmlns:a16="http://schemas.microsoft.com/office/drawing/2014/main" val="407033320"/>
                    </a:ext>
                  </a:extLst>
                </a:gridCol>
                <a:gridCol w="581217">
                  <a:extLst>
                    <a:ext uri="{9D8B030D-6E8A-4147-A177-3AD203B41FA5}">
                      <a16:colId xmlns:a16="http://schemas.microsoft.com/office/drawing/2014/main" val="2004454799"/>
                    </a:ext>
                  </a:extLst>
                </a:gridCol>
                <a:gridCol w="581217">
                  <a:extLst>
                    <a:ext uri="{9D8B030D-6E8A-4147-A177-3AD203B41FA5}">
                      <a16:colId xmlns:a16="http://schemas.microsoft.com/office/drawing/2014/main" val="2778923800"/>
                    </a:ext>
                  </a:extLst>
                </a:gridCol>
                <a:gridCol w="581217">
                  <a:extLst>
                    <a:ext uri="{9D8B030D-6E8A-4147-A177-3AD203B41FA5}">
                      <a16:colId xmlns:a16="http://schemas.microsoft.com/office/drawing/2014/main" val="3315032609"/>
                    </a:ext>
                  </a:extLst>
                </a:gridCol>
                <a:gridCol w="581217">
                  <a:extLst>
                    <a:ext uri="{9D8B030D-6E8A-4147-A177-3AD203B41FA5}">
                      <a16:colId xmlns:a16="http://schemas.microsoft.com/office/drawing/2014/main" val="2886468176"/>
                    </a:ext>
                  </a:extLst>
                </a:gridCol>
                <a:gridCol w="581217">
                  <a:extLst>
                    <a:ext uri="{9D8B030D-6E8A-4147-A177-3AD203B41FA5}">
                      <a16:colId xmlns:a16="http://schemas.microsoft.com/office/drawing/2014/main" val="2959752372"/>
                    </a:ext>
                  </a:extLst>
                </a:gridCol>
                <a:gridCol w="652389">
                  <a:extLst>
                    <a:ext uri="{9D8B030D-6E8A-4147-A177-3AD203B41FA5}">
                      <a16:colId xmlns:a16="http://schemas.microsoft.com/office/drawing/2014/main" val="799440295"/>
                    </a:ext>
                  </a:extLst>
                </a:gridCol>
                <a:gridCol w="738385">
                  <a:extLst>
                    <a:ext uri="{9D8B030D-6E8A-4147-A177-3AD203B41FA5}">
                      <a16:colId xmlns:a16="http://schemas.microsoft.com/office/drawing/2014/main" val="1540536961"/>
                    </a:ext>
                  </a:extLst>
                </a:gridCol>
              </a:tblGrid>
              <a:tr h="271246">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sample10</a:t>
                      </a:r>
                    </a:p>
                  </a:txBody>
                  <a:tcPr marL="9525" marR="9525" marT="9525" marB="0" anchor="b">
                    <a:lnL>
                      <a:noFill/>
                    </a:lnL>
                    <a:lnR>
                      <a:noFill/>
                    </a:lnR>
                    <a:lnT>
                      <a:noFill/>
                    </a:lnT>
                    <a:lnB>
                      <a:noFill/>
                    </a:lnB>
                  </a:tcPr>
                </a:tc>
                <a:extLst>
                  <a:ext uri="{0D108BD9-81ED-4DB2-BD59-A6C34878D82A}">
                    <a16:rowId xmlns:a16="http://schemas.microsoft.com/office/drawing/2014/main" val="1829358589"/>
                  </a:ext>
                </a:extLst>
              </a:tr>
              <a:tr h="271246">
                <a:tc>
                  <a:txBody>
                    <a:bodyPr/>
                    <a:lstStyle/>
                    <a:p>
                      <a:pPr algn="ctr" fontAlgn="b"/>
                      <a:r>
                        <a:rPr lang="en-US" sz="1200" b="0" i="0" u="none" strike="noStrike">
                          <a:solidFill>
                            <a:srgbClr val="000000"/>
                          </a:solidFill>
                          <a:effectLst/>
                          <a:latin typeface="Calibri" panose="020F0502020204030204" pitchFamily="34" charset="0"/>
                        </a:rPr>
                        <a:t>sample1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extLst>
                  <a:ext uri="{0D108BD9-81ED-4DB2-BD59-A6C34878D82A}">
                    <a16:rowId xmlns:a16="http://schemas.microsoft.com/office/drawing/2014/main" val="3041229259"/>
                  </a:ext>
                </a:extLst>
              </a:tr>
              <a:tr h="271246">
                <a:tc>
                  <a:txBody>
                    <a:bodyPr/>
                    <a:lstStyle/>
                    <a:p>
                      <a:pPr algn="ctr" fontAlgn="b"/>
                      <a:r>
                        <a:rPr lang="en-US" sz="1200" b="0" i="0" u="none" strike="noStrike">
                          <a:solidFill>
                            <a:srgbClr val="000000"/>
                          </a:solidFill>
                          <a:effectLst/>
                          <a:latin typeface="Calibri" panose="020F0502020204030204" pitchFamily="34" charset="0"/>
                        </a:rPr>
                        <a:t>sample2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extLst>
                  <a:ext uri="{0D108BD9-81ED-4DB2-BD59-A6C34878D82A}">
                    <a16:rowId xmlns:a16="http://schemas.microsoft.com/office/drawing/2014/main" val="1957277036"/>
                  </a:ext>
                </a:extLst>
              </a:tr>
              <a:tr h="271246">
                <a:tc>
                  <a:txBody>
                    <a:bodyPr/>
                    <a:lstStyle/>
                    <a:p>
                      <a:pPr algn="ctr" fontAlgn="b"/>
                      <a:r>
                        <a:rPr lang="en-US" sz="1200" b="0" i="0" u="none" strike="noStrike">
                          <a:solidFill>
                            <a:srgbClr val="000000"/>
                          </a:solidFill>
                          <a:effectLst/>
                          <a:latin typeface="Calibri" panose="020F0502020204030204" pitchFamily="34" charset="0"/>
                        </a:rPr>
                        <a:t>sample3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extLst>
                  <a:ext uri="{0D108BD9-81ED-4DB2-BD59-A6C34878D82A}">
                    <a16:rowId xmlns:a16="http://schemas.microsoft.com/office/drawing/2014/main" val="27250629"/>
                  </a:ext>
                </a:extLst>
              </a:tr>
              <a:tr h="271246">
                <a:tc>
                  <a:txBody>
                    <a:bodyPr/>
                    <a:lstStyle/>
                    <a:p>
                      <a:pPr algn="ctr" fontAlgn="b"/>
                      <a:r>
                        <a:rPr lang="en-US" sz="1200" b="0" i="0" u="none" strike="noStrike">
                          <a:solidFill>
                            <a:srgbClr val="000000"/>
                          </a:solidFill>
                          <a:effectLst/>
                          <a:latin typeface="Calibri" panose="020F0502020204030204" pitchFamily="34" charset="0"/>
                        </a:rPr>
                        <a:t>sample4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extLst>
                  <a:ext uri="{0D108BD9-81ED-4DB2-BD59-A6C34878D82A}">
                    <a16:rowId xmlns:a16="http://schemas.microsoft.com/office/drawing/2014/main" val="2807460762"/>
                  </a:ext>
                </a:extLst>
              </a:tr>
              <a:tr h="271246">
                <a:tc>
                  <a:txBody>
                    <a:bodyPr/>
                    <a:lstStyle/>
                    <a:p>
                      <a:pPr algn="ctr" fontAlgn="b"/>
                      <a:r>
                        <a:rPr lang="en-US" sz="1200" b="0" i="0" u="none" strike="noStrike">
                          <a:solidFill>
                            <a:srgbClr val="000000"/>
                          </a:solidFill>
                          <a:effectLst/>
                          <a:latin typeface="Calibri" panose="020F0502020204030204" pitchFamily="34" charset="0"/>
                        </a:rPr>
                        <a:t>sample5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extLst>
                  <a:ext uri="{0D108BD9-81ED-4DB2-BD59-A6C34878D82A}">
                    <a16:rowId xmlns:a16="http://schemas.microsoft.com/office/drawing/2014/main" val="48544326"/>
                  </a:ext>
                </a:extLst>
              </a:tr>
              <a:tr h="271246">
                <a:tc>
                  <a:txBody>
                    <a:bodyPr/>
                    <a:lstStyle/>
                    <a:p>
                      <a:pPr algn="ctr" fontAlgn="b"/>
                      <a:r>
                        <a:rPr lang="en-US" sz="1200" b="0" i="0" u="none" strike="noStrike">
                          <a:solidFill>
                            <a:srgbClr val="000000"/>
                          </a:solidFill>
                          <a:effectLst/>
                          <a:latin typeface="Calibri" panose="020F0502020204030204" pitchFamily="34" charset="0"/>
                        </a:rPr>
                        <a:t>sample6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extLst>
                  <a:ext uri="{0D108BD9-81ED-4DB2-BD59-A6C34878D82A}">
                    <a16:rowId xmlns:a16="http://schemas.microsoft.com/office/drawing/2014/main" val="1754500986"/>
                  </a:ext>
                </a:extLst>
              </a:tr>
              <a:tr h="271246">
                <a:tc>
                  <a:txBody>
                    <a:bodyPr/>
                    <a:lstStyle/>
                    <a:p>
                      <a:pPr algn="ctr" fontAlgn="b"/>
                      <a:r>
                        <a:rPr lang="en-US" sz="1200" b="0" i="0" u="none" strike="noStrike">
                          <a:solidFill>
                            <a:srgbClr val="000000"/>
                          </a:solidFill>
                          <a:effectLst/>
                          <a:latin typeface="Calibri" panose="020F0502020204030204" pitchFamily="34" charset="0"/>
                        </a:rPr>
                        <a:t>sample7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extLst>
                  <a:ext uri="{0D108BD9-81ED-4DB2-BD59-A6C34878D82A}">
                    <a16:rowId xmlns:a16="http://schemas.microsoft.com/office/drawing/2014/main" val="4038257607"/>
                  </a:ext>
                </a:extLst>
              </a:tr>
              <a:tr h="271246">
                <a:tc>
                  <a:txBody>
                    <a:bodyPr/>
                    <a:lstStyle/>
                    <a:p>
                      <a:pPr algn="ctr" fontAlgn="b"/>
                      <a:r>
                        <a:rPr lang="en-US" sz="1200" b="0" i="0" u="none" strike="noStrike">
                          <a:solidFill>
                            <a:srgbClr val="000000"/>
                          </a:solidFill>
                          <a:effectLst/>
                          <a:latin typeface="Calibri" panose="020F0502020204030204" pitchFamily="34" charset="0"/>
                        </a:rPr>
                        <a:t>sample8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extLst>
                  <a:ext uri="{0D108BD9-81ED-4DB2-BD59-A6C34878D82A}">
                    <a16:rowId xmlns:a16="http://schemas.microsoft.com/office/drawing/2014/main" val="2851349620"/>
                  </a:ext>
                </a:extLst>
              </a:tr>
              <a:tr h="271246">
                <a:tc>
                  <a:txBody>
                    <a:bodyPr/>
                    <a:lstStyle/>
                    <a:p>
                      <a:pPr algn="ctr" fontAlgn="b"/>
                      <a:r>
                        <a:rPr lang="en-US" sz="1200" b="0" i="0" u="none" strike="noStrike">
                          <a:solidFill>
                            <a:srgbClr val="000000"/>
                          </a:solidFill>
                          <a:effectLst/>
                          <a:latin typeface="Calibri" panose="020F0502020204030204" pitchFamily="34" charset="0"/>
                        </a:rPr>
                        <a:t>sample9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extLst>
                  <a:ext uri="{0D108BD9-81ED-4DB2-BD59-A6C34878D82A}">
                    <a16:rowId xmlns:a16="http://schemas.microsoft.com/office/drawing/2014/main" val="3394196693"/>
                  </a:ext>
                </a:extLst>
              </a:tr>
              <a:tr h="271246">
                <a:tc>
                  <a:txBody>
                    <a:bodyPr/>
                    <a:lstStyle/>
                    <a:p>
                      <a:pPr algn="ctr" fontAlgn="b"/>
                      <a:r>
                        <a:rPr lang="en-US" sz="1200" b="0" i="0" u="none" strike="noStrike">
                          <a:solidFill>
                            <a:srgbClr val="000000"/>
                          </a:solidFill>
                          <a:effectLst/>
                          <a:latin typeface="Calibri" panose="020F0502020204030204" pitchFamily="34" charset="0"/>
                        </a:rPr>
                        <a:t>sample10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07198767"/>
                  </a:ext>
                </a:extLst>
              </a:tr>
            </a:tbl>
          </a:graphicData>
        </a:graphic>
      </p:graphicFrame>
    </p:spTree>
    <p:extLst>
      <p:ext uri="{BB962C8B-B14F-4D97-AF65-F5344CB8AC3E}">
        <p14:creationId xmlns:p14="http://schemas.microsoft.com/office/powerpoint/2010/main" val="30614209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4: Disease outbreak</a:t>
            </a:r>
          </a:p>
        </p:txBody>
      </p:sp>
      <p:graphicFrame>
        <p:nvGraphicFramePr>
          <p:cNvPr id="2" name="Table 1">
            <a:extLst>
              <a:ext uri="{FF2B5EF4-FFF2-40B4-BE49-F238E27FC236}">
                <a16:creationId xmlns:a16="http://schemas.microsoft.com/office/drawing/2014/main" id="{74C28828-B1DE-8C4F-B1E3-FD5213F6F5A5}"/>
              </a:ext>
            </a:extLst>
          </p:cNvPr>
          <p:cNvGraphicFramePr>
            <a:graphicFrameLocks noGrp="1"/>
          </p:cNvGraphicFramePr>
          <p:nvPr/>
        </p:nvGraphicFramePr>
        <p:xfrm>
          <a:off x="381000" y="1975247"/>
          <a:ext cx="6692899" cy="2983706"/>
        </p:xfrm>
        <a:graphic>
          <a:graphicData uri="http://schemas.openxmlformats.org/drawingml/2006/table">
            <a:tbl>
              <a:tblPr/>
              <a:tblGrid>
                <a:gridCol w="652389">
                  <a:extLst>
                    <a:ext uri="{9D8B030D-6E8A-4147-A177-3AD203B41FA5}">
                      <a16:colId xmlns:a16="http://schemas.microsoft.com/office/drawing/2014/main" val="3638408029"/>
                    </a:ext>
                  </a:extLst>
                </a:gridCol>
                <a:gridCol w="581217">
                  <a:extLst>
                    <a:ext uri="{9D8B030D-6E8A-4147-A177-3AD203B41FA5}">
                      <a16:colId xmlns:a16="http://schemas.microsoft.com/office/drawing/2014/main" val="2637443460"/>
                    </a:ext>
                  </a:extLst>
                </a:gridCol>
                <a:gridCol w="581217">
                  <a:extLst>
                    <a:ext uri="{9D8B030D-6E8A-4147-A177-3AD203B41FA5}">
                      <a16:colId xmlns:a16="http://schemas.microsoft.com/office/drawing/2014/main" val="1923843788"/>
                    </a:ext>
                  </a:extLst>
                </a:gridCol>
                <a:gridCol w="581217">
                  <a:extLst>
                    <a:ext uri="{9D8B030D-6E8A-4147-A177-3AD203B41FA5}">
                      <a16:colId xmlns:a16="http://schemas.microsoft.com/office/drawing/2014/main" val="407033320"/>
                    </a:ext>
                  </a:extLst>
                </a:gridCol>
                <a:gridCol w="581217">
                  <a:extLst>
                    <a:ext uri="{9D8B030D-6E8A-4147-A177-3AD203B41FA5}">
                      <a16:colId xmlns:a16="http://schemas.microsoft.com/office/drawing/2014/main" val="2004454799"/>
                    </a:ext>
                  </a:extLst>
                </a:gridCol>
                <a:gridCol w="581217">
                  <a:extLst>
                    <a:ext uri="{9D8B030D-6E8A-4147-A177-3AD203B41FA5}">
                      <a16:colId xmlns:a16="http://schemas.microsoft.com/office/drawing/2014/main" val="2778923800"/>
                    </a:ext>
                  </a:extLst>
                </a:gridCol>
                <a:gridCol w="581217">
                  <a:extLst>
                    <a:ext uri="{9D8B030D-6E8A-4147-A177-3AD203B41FA5}">
                      <a16:colId xmlns:a16="http://schemas.microsoft.com/office/drawing/2014/main" val="3315032609"/>
                    </a:ext>
                  </a:extLst>
                </a:gridCol>
                <a:gridCol w="581217">
                  <a:extLst>
                    <a:ext uri="{9D8B030D-6E8A-4147-A177-3AD203B41FA5}">
                      <a16:colId xmlns:a16="http://schemas.microsoft.com/office/drawing/2014/main" val="2886468176"/>
                    </a:ext>
                  </a:extLst>
                </a:gridCol>
                <a:gridCol w="581217">
                  <a:extLst>
                    <a:ext uri="{9D8B030D-6E8A-4147-A177-3AD203B41FA5}">
                      <a16:colId xmlns:a16="http://schemas.microsoft.com/office/drawing/2014/main" val="2959752372"/>
                    </a:ext>
                  </a:extLst>
                </a:gridCol>
                <a:gridCol w="652389">
                  <a:extLst>
                    <a:ext uri="{9D8B030D-6E8A-4147-A177-3AD203B41FA5}">
                      <a16:colId xmlns:a16="http://schemas.microsoft.com/office/drawing/2014/main" val="799440295"/>
                    </a:ext>
                  </a:extLst>
                </a:gridCol>
                <a:gridCol w="738385">
                  <a:extLst>
                    <a:ext uri="{9D8B030D-6E8A-4147-A177-3AD203B41FA5}">
                      <a16:colId xmlns:a16="http://schemas.microsoft.com/office/drawing/2014/main" val="1540536961"/>
                    </a:ext>
                  </a:extLst>
                </a:gridCol>
              </a:tblGrid>
              <a:tr h="271246">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sample10</a:t>
                      </a:r>
                    </a:p>
                  </a:txBody>
                  <a:tcPr marL="9525" marR="9525" marT="9525" marB="0" anchor="b">
                    <a:lnL>
                      <a:noFill/>
                    </a:lnL>
                    <a:lnR>
                      <a:noFill/>
                    </a:lnR>
                    <a:lnT>
                      <a:noFill/>
                    </a:lnT>
                    <a:lnB>
                      <a:noFill/>
                    </a:lnB>
                  </a:tcPr>
                </a:tc>
                <a:extLst>
                  <a:ext uri="{0D108BD9-81ED-4DB2-BD59-A6C34878D82A}">
                    <a16:rowId xmlns:a16="http://schemas.microsoft.com/office/drawing/2014/main" val="1829358589"/>
                  </a:ext>
                </a:extLst>
              </a:tr>
              <a:tr h="271246">
                <a:tc>
                  <a:txBody>
                    <a:bodyPr/>
                    <a:lstStyle/>
                    <a:p>
                      <a:pPr algn="ctr" fontAlgn="b"/>
                      <a:r>
                        <a:rPr lang="en-US" sz="1200" b="0" i="0" u="none" strike="noStrike">
                          <a:solidFill>
                            <a:srgbClr val="000000"/>
                          </a:solidFill>
                          <a:effectLst/>
                          <a:latin typeface="Calibri" panose="020F0502020204030204" pitchFamily="34" charset="0"/>
                        </a:rPr>
                        <a:t>sample1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extLst>
                  <a:ext uri="{0D108BD9-81ED-4DB2-BD59-A6C34878D82A}">
                    <a16:rowId xmlns:a16="http://schemas.microsoft.com/office/drawing/2014/main" val="3041229259"/>
                  </a:ext>
                </a:extLst>
              </a:tr>
              <a:tr h="271246">
                <a:tc>
                  <a:txBody>
                    <a:bodyPr/>
                    <a:lstStyle/>
                    <a:p>
                      <a:pPr algn="ctr" fontAlgn="b"/>
                      <a:r>
                        <a:rPr lang="en-US" sz="1200" b="0" i="0" u="none" strike="noStrike">
                          <a:solidFill>
                            <a:srgbClr val="000000"/>
                          </a:solidFill>
                          <a:effectLst/>
                          <a:latin typeface="Calibri" panose="020F0502020204030204" pitchFamily="34" charset="0"/>
                        </a:rPr>
                        <a:t>sample2</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extLst>
                  <a:ext uri="{0D108BD9-81ED-4DB2-BD59-A6C34878D82A}">
                    <a16:rowId xmlns:a16="http://schemas.microsoft.com/office/drawing/2014/main" val="1957277036"/>
                  </a:ext>
                </a:extLst>
              </a:tr>
              <a:tr h="271246">
                <a:tc>
                  <a:txBody>
                    <a:bodyPr/>
                    <a:lstStyle/>
                    <a:p>
                      <a:pPr algn="ctr" fontAlgn="b"/>
                      <a:r>
                        <a:rPr lang="en-US" sz="1200" b="0" i="0" u="none" strike="noStrike">
                          <a:solidFill>
                            <a:srgbClr val="000000"/>
                          </a:solidFill>
                          <a:effectLst/>
                          <a:latin typeface="Calibri" panose="020F0502020204030204" pitchFamily="34" charset="0"/>
                        </a:rPr>
                        <a:t>sample3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extLst>
                  <a:ext uri="{0D108BD9-81ED-4DB2-BD59-A6C34878D82A}">
                    <a16:rowId xmlns:a16="http://schemas.microsoft.com/office/drawing/2014/main" val="27250629"/>
                  </a:ext>
                </a:extLst>
              </a:tr>
              <a:tr h="271246">
                <a:tc>
                  <a:txBody>
                    <a:bodyPr/>
                    <a:lstStyle/>
                    <a:p>
                      <a:pPr algn="ctr" fontAlgn="b"/>
                      <a:r>
                        <a:rPr lang="en-US" sz="1200" b="0" i="0" u="none" strike="noStrike">
                          <a:solidFill>
                            <a:srgbClr val="000000"/>
                          </a:solidFill>
                          <a:effectLst/>
                          <a:latin typeface="Calibri" panose="020F0502020204030204" pitchFamily="34" charset="0"/>
                        </a:rPr>
                        <a:t>sample4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extLst>
                  <a:ext uri="{0D108BD9-81ED-4DB2-BD59-A6C34878D82A}">
                    <a16:rowId xmlns:a16="http://schemas.microsoft.com/office/drawing/2014/main" val="2807460762"/>
                  </a:ext>
                </a:extLst>
              </a:tr>
              <a:tr h="271246">
                <a:tc>
                  <a:txBody>
                    <a:bodyPr/>
                    <a:lstStyle/>
                    <a:p>
                      <a:pPr algn="ctr" fontAlgn="b"/>
                      <a:r>
                        <a:rPr lang="en-US" sz="1200" b="0" i="0" u="none" strike="noStrike">
                          <a:solidFill>
                            <a:srgbClr val="000000"/>
                          </a:solidFill>
                          <a:effectLst/>
                          <a:latin typeface="Calibri" panose="020F0502020204030204" pitchFamily="34" charset="0"/>
                        </a:rPr>
                        <a:t>sample5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extLst>
                  <a:ext uri="{0D108BD9-81ED-4DB2-BD59-A6C34878D82A}">
                    <a16:rowId xmlns:a16="http://schemas.microsoft.com/office/drawing/2014/main" val="48544326"/>
                  </a:ext>
                </a:extLst>
              </a:tr>
              <a:tr h="271246">
                <a:tc>
                  <a:txBody>
                    <a:bodyPr/>
                    <a:lstStyle/>
                    <a:p>
                      <a:pPr algn="ctr" fontAlgn="b"/>
                      <a:r>
                        <a:rPr lang="en-US" sz="1200" b="0" i="0" u="none" strike="noStrike">
                          <a:solidFill>
                            <a:srgbClr val="000000"/>
                          </a:solidFill>
                          <a:effectLst/>
                          <a:latin typeface="Calibri" panose="020F0502020204030204" pitchFamily="34" charset="0"/>
                        </a:rPr>
                        <a:t>sample6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extLst>
                  <a:ext uri="{0D108BD9-81ED-4DB2-BD59-A6C34878D82A}">
                    <a16:rowId xmlns:a16="http://schemas.microsoft.com/office/drawing/2014/main" val="1754500986"/>
                  </a:ext>
                </a:extLst>
              </a:tr>
              <a:tr h="271246">
                <a:tc>
                  <a:txBody>
                    <a:bodyPr/>
                    <a:lstStyle/>
                    <a:p>
                      <a:pPr algn="ctr" fontAlgn="b"/>
                      <a:r>
                        <a:rPr lang="en-US" sz="1200" b="0" i="0" u="none" strike="noStrike">
                          <a:solidFill>
                            <a:srgbClr val="000000"/>
                          </a:solidFill>
                          <a:effectLst/>
                          <a:latin typeface="Calibri" panose="020F0502020204030204" pitchFamily="34" charset="0"/>
                        </a:rPr>
                        <a:t>sample7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extLst>
                  <a:ext uri="{0D108BD9-81ED-4DB2-BD59-A6C34878D82A}">
                    <a16:rowId xmlns:a16="http://schemas.microsoft.com/office/drawing/2014/main" val="4038257607"/>
                  </a:ext>
                </a:extLst>
              </a:tr>
              <a:tr h="271246">
                <a:tc>
                  <a:txBody>
                    <a:bodyPr/>
                    <a:lstStyle/>
                    <a:p>
                      <a:pPr algn="ctr" fontAlgn="b"/>
                      <a:r>
                        <a:rPr lang="en-US" sz="1200" b="0" i="0" u="none" strike="noStrike">
                          <a:solidFill>
                            <a:srgbClr val="000000"/>
                          </a:solidFill>
                          <a:effectLst/>
                          <a:latin typeface="Calibri" panose="020F0502020204030204" pitchFamily="34" charset="0"/>
                        </a:rPr>
                        <a:t>sample8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extLst>
                  <a:ext uri="{0D108BD9-81ED-4DB2-BD59-A6C34878D82A}">
                    <a16:rowId xmlns:a16="http://schemas.microsoft.com/office/drawing/2014/main" val="2851349620"/>
                  </a:ext>
                </a:extLst>
              </a:tr>
              <a:tr h="271246">
                <a:tc>
                  <a:txBody>
                    <a:bodyPr/>
                    <a:lstStyle/>
                    <a:p>
                      <a:pPr algn="ctr" fontAlgn="b"/>
                      <a:r>
                        <a:rPr lang="en-US" sz="1200" b="0" i="0" u="none" strike="noStrike">
                          <a:solidFill>
                            <a:srgbClr val="000000"/>
                          </a:solidFill>
                          <a:effectLst/>
                          <a:latin typeface="Calibri" panose="020F0502020204030204" pitchFamily="34" charset="0"/>
                        </a:rPr>
                        <a:t>sample9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extLst>
                  <a:ext uri="{0D108BD9-81ED-4DB2-BD59-A6C34878D82A}">
                    <a16:rowId xmlns:a16="http://schemas.microsoft.com/office/drawing/2014/main" val="3394196693"/>
                  </a:ext>
                </a:extLst>
              </a:tr>
              <a:tr h="271246">
                <a:tc>
                  <a:txBody>
                    <a:bodyPr/>
                    <a:lstStyle/>
                    <a:p>
                      <a:pPr algn="ctr" fontAlgn="b"/>
                      <a:r>
                        <a:rPr lang="en-US" sz="1200" b="0" i="0" u="none" strike="noStrike">
                          <a:solidFill>
                            <a:srgbClr val="000000"/>
                          </a:solidFill>
                          <a:effectLst/>
                          <a:latin typeface="Calibri" panose="020F0502020204030204" pitchFamily="34" charset="0"/>
                        </a:rPr>
                        <a:t>sample10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07198767"/>
                  </a:ext>
                </a:extLst>
              </a:tr>
            </a:tbl>
          </a:graphicData>
        </a:graphic>
      </p:graphicFrame>
      <p:pic>
        <p:nvPicPr>
          <p:cNvPr id="5" name="Picture 4">
            <a:extLst>
              <a:ext uri="{FF2B5EF4-FFF2-40B4-BE49-F238E27FC236}">
                <a16:creationId xmlns:a16="http://schemas.microsoft.com/office/drawing/2014/main" id="{726B58EE-840B-F44A-82AB-0D73CA52AEFD}"/>
              </a:ext>
            </a:extLst>
          </p:cNvPr>
          <p:cNvPicPr>
            <a:picLocks noChangeAspect="1"/>
          </p:cNvPicPr>
          <p:nvPr/>
        </p:nvPicPr>
        <p:blipFill>
          <a:blip r:embed="rId2"/>
          <a:stretch>
            <a:fillRect/>
          </a:stretch>
        </p:blipFill>
        <p:spPr>
          <a:xfrm>
            <a:off x="7467600" y="1027906"/>
            <a:ext cx="4572000" cy="4572000"/>
          </a:xfrm>
          <a:prstGeom prst="rect">
            <a:avLst/>
          </a:prstGeom>
        </p:spPr>
      </p:pic>
    </p:spTree>
    <p:extLst>
      <p:ext uri="{BB962C8B-B14F-4D97-AF65-F5344CB8AC3E}">
        <p14:creationId xmlns:p14="http://schemas.microsoft.com/office/powerpoint/2010/main" val="125290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CF55-B6FC-DF45-B774-40C73483CC46}"/>
              </a:ext>
            </a:extLst>
          </p:cNvPr>
          <p:cNvSpPr>
            <a:spLocks noGrp="1"/>
          </p:cNvSpPr>
          <p:nvPr>
            <p:ph type="title"/>
          </p:nvPr>
        </p:nvSpPr>
        <p:spPr/>
        <p:txBody>
          <a:bodyPr/>
          <a:lstStyle/>
          <a:p>
            <a:r>
              <a:rPr lang="en-US" dirty="0"/>
              <a:t>Genome sequencing</a:t>
            </a:r>
          </a:p>
        </p:txBody>
      </p:sp>
      <p:pic>
        <p:nvPicPr>
          <p:cNvPr id="4" name="Picture 3">
            <a:extLst>
              <a:ext uri="{FF2B5EF4-FFF2-40B4-BE49-F238E27FC236}">
                <a16:creationId xmlns:a16="http://schemas.microsoft.com/office/drawing/2014/main" id="{011AD904-875C-5E47-AABA-08B0D422DAEE}"/>
              </a:ext>
            </a:extLst>
          </p:cNvPr>
          <p:cNvPicPr>
            <a:picLocks noChangeAspect="1"/>
          </p:cNvPicPr>
          <p:nvPr/>
        </p:nvPicPr>
        <p:blipFill rotWithShape="1">
          <a:blip r:embed="rId2"/>
          <a:srcRect t="19392" b="30626"/>
          <a:stretch/>
        </p:blipFill>
        <p:spPr>
          <a:xfrm>
            <a:off x="2368526" y="1972975"/>
            <a:ext cx="6335702" cy="3427701"/>
          </a:xfrm>
          <a:prstGeom prst="rect">
            <a:avLst/>
          </a:prstGeom>
        </p:spPr>
      </p:pic>
    </p:spTree>
    <p:extLst>
      <p:ext uri="{BB962C8B-B14F-4D97-AF65-F5344CB8AC3E}">
        <p14:creationId xmlns:p14="http://schemas.microsoft.com/office/powerpoint/2010/main" val="4033843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4: Disease outbreak</a:t>
            </a:r>
          </a:p>
        </p:txBody>
      </p:sp>
      <p:grpSp>
        <p:nvGrpSpPr>
          <p:cNvPr id="11" name="Group 10">
            <a:extLst>
              <a:ext uri="{FF2B5EF4-FFF2-40B4-BE49-F238E27FC236}">
                <a16:creationId xmlns:a16="http://schemas.microsoft.com/office/drawing/2014/main" id="{2E6D385E-E3AC-474A-84C1-0E564B44BE1D}"/>
              </a:ext>
            </a:extLst>
          </p:cNvPr>
          <p:cNvGrpSpPr/>
          <p:nvPr/>
        </p:nvGrpSpPr>
        <p:grpSpPr>
          <a:xfrm>
            <a:off x="368300" y="1244600"/>
            <a:ext cx="10502900" cy="5486400"/>
            <a:chOff x="0" y="1295400"/>
            <a:chExt cx="10502900" cy="5486400"/>
          </a:xfrm>
        </p:grpSpPr>
        <p:pic>
          <p:nvPicPr>
            <p:cNvPr id="12" name="Picture 11">
              <a:extLst>
                <a:ext uri="{FF2B5EF4-FFF2-40B4-BE49-F238E27FC236}">
                  <a16:creationId xmlns:a16="http://schemas.microsoft.com/office/drawing/2014/main" id="{DABB2E7B-9B67-FE47-ADBB-EFD258208D12}"/>
                </a:ext>
              </a:extLst>
            </p:cNvPr>
            <p:cNvPicPr>
              <a:picLocks noChangeAspect="1"/>
            </p:cNvPicPr>
            <p:nvPr/>
          </p:nvPicPr>
          <p:blipFill>
            <a:blip r:embed="rId2"/>
            <a:stretch>
              <a:fillRect/>
            </a:stretch>
          </p:blipFill>
          <p:spPr>
            <a:xfrm>
              <a:off x="0" y="1295400"/>
              <a:ext cx="5486400" cy="5486400"/>
            </a:xfrm>
            <a:prstGeom prst="rect">
              <a:avLst/>
            </a:prstGeom>
          </p:spPr>
        </p:pic>
        <p:pic>
          <p:nvPicPr>
            <p:cNvPr id="14" name="Picture 13">
              <a:extLst>
                <a:ext uri="{FF2B5EF4-FFF2-40B4-BE49-F238E27FC236}">
                  <a16:creationId xmlns:a16="http://schemas.microsoft.com/office/drawing/2014/main" id="{CA08F488-4BC7-2748-98B4-1A2E919AD5F2}"/>
                </a:ext>
              </a:extLst>
            </p:cNvPr>
            <p:cNvPicPr>
              <a:picLocks noChangeAspect="1"/>
            </p:cNvPicPr>
            <p:nvPr/>
          </p:nvPicPr>
          <p:blipFill>
            <a:blip r:embed="rId3"/>
            <a:stretch>
              <a:fillRect/>
            </a:stretch>
          </p:blipFill>
          <p:spPr>
            <a:xfrm>
              <a:off x="5930900" y="1421209"/>
              <a:ext cx="4572000" cy="4572000"/>
            </a:xfrm>
            <a:prstGeom prst="rect">
              <a:avLst/>
            </a:prstGeom>
          </p:spPr>
        </p:pic>
      </p:grpSp>
    </p:spTree>
    <p:extLst>
      <p:ext uri="{BB962C8B-B14F-4D97-AF65-F5344CB8AC3E}">
        <p14:creationId xmlns:p14="http://schemas.microsoft.com/office/powerpoint/2010/main" val="470974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D55D6C-7962-E245-B10C-4DE87174C725}"/>
              </a:ext>
            </a:extLst>
          </p:cNvPr>
          <p:cNvSpPr>
            <a:spLocks noGrp="1"/>
          </p:cNvSpPr>
          <p:nvPr>
            <p:ph type="title"/>
          </p:nvPr>
        </p:nvSpPr>
        <p:spPr>
          <a:xfrm>
            <a:off x="838200" y="365125"/>
            <a:ext cx="10515600" cy="1325563"/>
          </a:xfrm>
        </p:spPr>
        <p:txBody>
          <a:bodyPr/>
          <a:lstStyle/>
          <a:p>
            <a:r>
              <a:rPr lang="en-US" dirty="0"/>
              <a:t>Case 4: Disease outbreak</a:t>
            </a:r>
          </a:p>
        </p:txBody>
      </p:sp>
      <p:grpSp>
        <p:nvGrpSpPr>
          <p:cNvPr id="3" name="Group 2">
            <a:extLst>
              <a:ext uri="{FF2B5EF4-FFF2-40B4-BE49-F238E27FC236}">
                <a16:creationId xmlns:a16="http://schemas.microsoft.com/office/drawing/2014/main" id="{26CFCA55-CC9F-994B-8956-ACBA109279B5}"/>
              </a:ext>
            </a:extLst>
          </p:cNvPr>
          <p:cNvGrpSpPr/>
          <p:nvPr/>
        </p:nvGrpSpPr>
        <p:grpSpPr>
          <a:xfrm>
            <a:off x="368300" y="1244600"/>
            <a:ext cx="10502900" cy="5486400"/>
            <a:chOff x="0" y="1295400"/>
            <a:chExt cx="10502900" cy="5486400"/>
          </a:xfrm>
        </p:grpSpPr>
        <p:pic>
          <p:nvPicPr>
            <p:cNvPr id="6" name="Picture 5">
              <a:extLst>
                <a:ext uri="{FF2B5EF4-FFF2-40B4-BE49-F238E27FC236}">
                  <a16:creationId xmlns:a16="http://schemas.microsoft.com/office/drawing/2014/main" id="{6DE60CE2-1C98-5C4F-9934-25A7177595FE}"/>
                </a:ext>
              </a:extLst>
            </p:cNvPr>
            <p:cNvPicPr>
              <a:picLocks noChangeAspect="1"/>
            </p:cNvPicPr>
            <p:nvPr/>
          </p:nvPicPr>
          <p:blipFill>
            <a:blip r:embed="rId2"/>
            <a:stretch>
              <a:fillRect/>
            </a:stretch>
          </p:blipFill>
          <p:spPr>
            <a:xfrm>
              <a:off x="0" y="1295400"/>
              <a:ext cx="5486400" cy="5486400"/>
            </a:xfrm>
            <a:prstGeom prst="rect">
              <a:avLst/>
            </a:prstGeom>
          </p:spPr>
        </p:pic>
        <p:grpSp>
          <p:nvGrpSpPr>
            <p:cNvPr id="2" name="Group 1">
              <a:extLst>
                <a:ext uri="{FF2B5EF4-FFF2-40B4-BE49-F238E27FC236}">
                  <a16:creationId xmlns:a16="http://schemas.microsoft.com/office/drawing/2014/main" id="{1548B06B-A434-0A4A-93AB-D65C47FF5F6B}"/>
                </a:ext>
              </a:extLst>
            </p:cNvPr>
            <p:cNvGrpSpPr/>
            <p:nvPr/>
          </p:nvGrpSpPr>
          <p:grpSpPr>
            <a:xfrm>
              <a:off x="1164782" y="1421209"/>
              <a:ext cx="9338118" cy="4572000"/>
              <a:chOff x="1164782" y="1421209"/>
              <a:chExt cx="9338118" cy="4572000"/>
            </a:xfrm>
          </p:grpSpPr>
          <p:pic>
            <p:nvPicPr>
              <p:cNvPr id="5" name="Picture 4">
                <a:extLst>
                  <a:ext uri="{FF2B5EF4-FFF2-40B4-BE49-F238E27FC236}">
                    <a16:creationId xmlns:a16="http://schemas.microsoft.com/office/drawing/2014/main" id="{726B58EE-840B-F44A-82AB-0D73CA52AEFD}"/>
                  </a:ext>
                </a:extLst>
              </p:cNvPr>
              <p:cNvPicPr>
                <a:picLocks noChangeAspect="1"/>
              </p:cNvPicPr>
              <p:nvPr/>
            </p:nvPicPr>
            <p:blipFill>
              <a:blip r:embed="rId3"/>
              <a:stretch>
                <a:fillRect/>
              </a:stretch>
            </p:blipFill>
            <p:spPr>
              <a:xfrm>
                <a:off x="5930900" y="1421209"/>
                <a:ext cx="4572000" cy="4572000"/>
              </a:xfrm>
              <a:prstGeom prst="rect">
                <a:avLst/>
              </a:prstGeom>
            </p:spPr>
          </p:pic>
          <p:sp>
            <p:nvSpPr>
              <p:cNvPr id="7" name="Oval 6">
                <a:extLst>
                  <a:ext uri="{FF2B5EF4-FFF2-40B4-BE49-F238E27FC236}">
                    <a16:creationId xmlns:a16="http://schemas.microsoft.com/office/drawing/2014/main" id="{3E8C5891-80B5-8C49-9541-EAAE6B99AF8A}"/>
                  </a:ext>
                </a:extLst>
              </p:cNvPr>
              <p:cNvSpPr/>
              <p:nvPr/>
            </p:nvSpPr>
            <p:spPr>
              <a:xfrm rot="488104">
                <a:off x="6448742" y="2037603"/>
                <a:ext cx="1570349" cy="2907422"/>
              </a:xfrm>
              <a:prstGeom prst="ellipse">
                <a:avLst/>
              </a:prstGeom>
              <a:solidFill>
                <a:srgbClr val="4F86E9">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111C08-792F-754A-8026-10FCE10A17E1}"/>
                  </a:ext>
                </a:extLst>
              </p:cNvPr>
              <p:cNvSpPr/>
              <p:nvPr/>
            </p:nvSpPr>
            <p:spPr>
              <a:xfrm rot="5017921">
                <a:off x="2421845" y="1035542"/>
                <a:ext cx="1321085" cy="3835212"/>
              </a:xfrm>
              <a:prstGeom prst="ellipse">
                <a:avLst/>
              </a:prstGeom>
              <a:solidFill>
                <a:srgbClr val="4F86E9">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9F2724-7E76-C542-B49A-4F08B2A4A4B9}"/>
                  </a:ext>
                </a:extLst>
              </p:cNvPr>
              <p:cNvSpPr/>
              <p:nvPr/>
            </p:nvSpPr>
            <p:spPr>
              <a:xfrm rot="488104">
                <a:off x="9217596" y="2972859"/>
                <a:ext cx="977901" cy="1468701"/>
              </a:xfrm>
              <a:prstGeom prst="ellipse">
                <a:avLst/>
              </a:prstGeom>
              <a:solidFill>
                <a:srgbClr val="9AE42F">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9E0C11D-1E2D-C742-9D60-5A016CCE0C14}"/>
                  </a:ext>
                </a:extLst>
              </p:cNvPr>
              <p:cNvSpPr/>
              <p:nvPr/>
            </p:nvSpPr>
            <p:spPr>
              <a:xfrm>
                <a:off x="3082387" y="3415903"/>
                <a:ext cx="1857913" cy="2144711"/>
              </a:xfrm>
              <a:prstGeom prst="ellipse">
                <a:avLst/>
              </a:prstGeom>
              <a:solidFill>
                <a:srgbClr val="9AE42F">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82283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CF55-B6FC-DF45-B774-40C73483CC46}"/>
              </a:ext>
            </a:extLst>
          </p:cNvPr>
          <p:cNvSpPr>
            <a:spLocks noGrp="1"/>
          </p:cNvSpPr>
          <p:nvPr>
            <p:ph type="title"/>
          </p:nvPr>
        </p:nvSpPr>
        <p:spPr/>
        <p:txBody>
          <a:bodyPr/>
          <a:lstStyle/>
          <a:p>
            <a:r>
              <a:rPr lang="en-US" dirty="0"/>
              <a:t>Why do we need computers?</a:t>
            </a:r>
          </a:p>
        </p:txBody>
      </p:sp>
      <p:sp>
        <p:nvSpPr>
          <p:cNvPr id="5" name="TextBox 4">
            <a:extLst>
              <a:ext uri="{FF2B5EF4-FFF2-40B4-BE49-F238E27FC236}">
                <a16:creationId xmlns:a16="http://schemas.microsoft.com/office/drawing/2014/main" id="{3AABCC15-F1C5-904D-B2C0-91F1B6ABC8E9}"/>
              </a:ext>
            </a:extLst>
          </p:cNvPr>
          <p:cNvSpPr txBox="1"/>
          <p:nvPr/>
        </p:nvSpPr>
        <p:spPr>
          <a:xfrm>
            <a:off x="838200" y="1690688"/>
            <a:ext cx="10806113" cy="646331"/>
          </a:xfrm>
          <a:prstGeom prst="rect">
            <a:avLst/>
          </a:prstGeom>
          <a:noFill/>
        </p:spPr>
        <p:txBody>
          <a:bodyPr wrap="square">
            <a:spAutoFit/>
          </a:bodyPr>
          <a:lstStyle/>
          <a:p>
            <a:r>
              <a:rPr lang="en-US" dirty="0"/>
              <a:t>ATGCCCGGCAGTTGTTACGCTGGGGGCTTACACTTTTGGCTGCGATCTGCAGAGAACGAAGCGCCTTTTAGGATTGGGCTTGGGTCCTGTTAAGCACTCCCCCTGATACTGGTTTTAGCTGGCTTATCCCACAGTTATGTACGACGGTTC</a:t>
            </a:r>
          </a:p>
        </p:txBody>
      </p:sp>
    </p:spTree>
    <p:extLst>
      <p:ext uri="{BB962C8B-B14F-4D97-AF65-F5344CB8AC3E}">
        <p14:creationId xmlns:p14="http://schemas.microsoft.com/office/powerpoint/2010/main" val="213904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18279</TotalTime>
  <Words>8483</Words>
  <Application>Microsoft Macintosh PowerPoint</Application>
  <PresentationFormat>Widescreen</PresentationFormat>
  <Paragraphs>7434</Paragraphs>
  <Slides>81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American Typewriter</vt:lpstr>
      <vt:lpstr>Arial</vt:lpstr>
      <vt:lpstr>Calibri</vt:lpstr>
      <vt:lpstr>Calibri Light</vt:lpstr>
      <vt:lpstr>Consolas</vt:lpstr>
      <vt:lpstr>Courier</vt:lpstr>
      <vt:lpstr>Helvetica Neue</vt:lpstr>
      <vt:lpstr>Lucida Grande</vt:lpstr>
      <vt:lpstr>Office Theme</vt:lpstr>
      <vt:lpstr>Street Bioinformatics  Practical Lab</vt:lpstr>
      <vt:lpstr>DNA and the Genome</vt:lpstr>
      <vt:lpstr>DNA and the Genome</vt:lpstr>
      <vt:lpstr>DNA and the Genome</vt:lpstr>
      <vt:lpstr>DNA and the Genome</vt:lpstr>
      <vt:lpstr>DNA and the Genome</vt:lpstr>
      <vt:lpstr>DNA and the Genome</vt:lpstr>
      <vt:lpstr>Genome sequencing</vt:lpstr>
      <vt:lpstr>Why do we need computers?</vt:lpstr>
      <vt:lpstr>Why do we need computers?</vt:lpstr>
      <vt:lpstr>What can we do with a genome?</vt:lpstr>
      <vt:lpstr>Case 1: Antibiotic resistance</vt:lpstr>
      <vt:lpstr>Case 1: Antibiotic resistance</vt:lpstr>
      <vt:lpstr>Case 2: Human height</vt:lpstr>
      <vt:lpstr>Case 2: Human height</vt:lpstr>
      <vt:lpstr>Case 3: Plant yield</vt:lpstr>
      <vt:lpstr>Case 3: Plant yield</vt:lpstr>
      <vt:lpstr>Case 4: Disease outbreak</vt:lpstr>
      <vt:lpstr>Case 4: Disease outbreak</vt:lpstr>
      <vt:lpstr>Step 1: Where do the reads come from?</vt:lpstr>
      <vt:lpstr>Step 1: Where do the reads come from?</vt:lpstr>
      <vt:lpstr>Step 1: Where do the reads come from?</vt:lpstr>
      <vt:lpstr>Step 1: Where do the reads come from?</vt:lpstr>
      <vt:lpstr>Step 2: How different are they?</vt:lpstr>
      <vt:lpstr>Step 2: How different are they?</vt:lpstr>
      <vt:lpstr>Step 3: Getting it all together</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Pipeline overview</vt:lpstr>
      <vt:lpstr>Case 1: Antibiotic resistance</vt:lpstr>
      <vt:lpstr>Case 1: Antibiotic resistance</vt:lpstr>
      <vt:lpstr>Case 1: Antibiotic resistance</vt:lpstr>
      <vt:lpstr>Case 1: Antibiotic resistance</vt:lpstr>
      <vt:lpstr>Case 1: Antibiotic resistance</vt:lpstr>
      <vt:lpstr>Case 1: Antibiotic resistance</vt:lpstr>
      <vt:lpstr>Case 1: Antibiotic resistance</vt:lpstr>
      <vt:lpstr>Case 1: Antibiotic resistance</vt:lpstr>
      <vt:lpstr>Case 1: Antibiotic resistance</vt:lpstr>
      <vt:lpstr>Case 1: Antibiotic resistance</vt:lpstr>
      <vt:lpstr>Case 1: Antibiotic resistance</vt:lpstr>
      <vt:lpstr>Case 1: Antibiotic resistance</vt:lpstr>
      <vt:lpstr>Case 2: Human height</vt:lpstr>
      <vt:lpstr>Case 2: Human height</vt:lpstr>
      <vt:lpstr>Case 2: Human height</vt:lpstr>
      <vt:lpstr>Case 2: Human height</vt:lpstr>
      <vt:lpstr>Case 2: Human height</vt:lpstr>
      <vt:lpstr>Case 2: Human height</vt:lpstr>
      <vt:lpstr>Case 2: Human height</vt:lpstr>
      <vt:lpstr>Case 2: Human height</vt:lpstr>
      <vt:lpstr>Case 2: Human height</vt:lpstr>
      <vt:lpstr>Case 2: Human height</vt:lpstr>
      <vt:lpstr>Case 2: Human height</vt:lpstr>
      <vt:lpstr>Case 3: Plant yield</vt:lpstr>
      <vt:lpstr>Case 3: Plant yield</vt:lpstr>
      <vt:lpstr>Case 3: Plant yield</vt:lpstr>
      <vt:lpstr>Case 3: Plant yield</vt:lpstr>
      <vt:lpstr>Case 3: Plant yield</vt:lpstr>
      <vt:lpstr>Case 3: Plant yield</vt:lpstr>
      <vt:lpstr>Case 3: Plant yield</vt:lpstr>
      <vt:lpstr>Case 3: Plant yield</vt:lpstr>
      <vt:lpstr>Case 3: Plant yield</vt:lpstr>
      <vt:lpstr>Case 3: Plant yield</vt:lpstr>
      <vt:lpstr>Case 3: Plant yield</vt:lpstr>
      <vt:lpstr>Case 4: Disease outbreak</vt:lpstr>
      <vt:lpstr>Case 4: Disease outbreak</vt:lpstr>
      <vt:lpstr>Case 4: Disease outbreak</vt:lpstr>
      <vt:lpstr>Case 4: Disease outbreak</vt:lpstr>
      <vt:lpstr>Case 4: Disease outbreak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Arturo Torres Ortiz</dc:creator>
  <cp:lastModifiedBy>Arturo Torres Ortiz</cp:lastModifiedBy>
  <cp:revision>28</cp:revision>
  <dcterms:created xsi:type="dcterms:W3CDTF">2023-11-07T18:46:03Z</dcterms:created>
  <dcterms:modified xsi:type="dcterms:W3CDTF">2023-11-21T04:22:05Z</dcterms:modified>
</cp:coreProperties>
</file>