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c5382c63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c5382c6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c5382c638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c5382c6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c5382c638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c5382c6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c5382c638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c5382c6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c5382c638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c5382c63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 Membership Case Study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5"/>
            <a:ext cx="74385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differences between annual and casual usage and potential targeted marketing strategies.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Findings: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Members have a much smaller average trip time.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Casual users greatly increase their usage during the weekend.</a:t>
            </a:r>
            <a:endParaRPr sz="1600"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Understand the difference in usage for annual members and casual users in order to identify possibilities of converting casual users to annual subscriptions.</a:t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57375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Usage Profiles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Strategies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Create a weekend usage tailored annual plan.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Reduce membership entry friction in order to cater for more menial and shorter trip usage.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Direct marketing efforts to lure weekend users.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22250" y="1867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Average Ride Time by Membership</a:t>
            </a:r>
            <a:endParaRPr sz="3200"/>
          </a:p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322250" y="159657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Comparison between average trip duration for members and casuals.</a:t>
            </a:r>
            <a:endParaRPr sz="1900"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350" y="964963"/>
            <a:ext cx="4151900" cy="32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>
            <p:ph idx="1" type="subTitle"/>
          </p:nvPr>
        </p:nvSpPr>
        <p:spPr>
          <a:xfrm>
            <a:off x="322250" y="2666099"/>
            <a:ext cx="4045200" cy="20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Average trip</a:t>
            </a:r>
            <a:r>
              <a:rPr lang="en" sz="1600"/>
              <a:t> </a:t>
            </a:r>
            <a:r>
              <a:rPr b="1" lang="en" sz="1600"/>
              <a:t>duration </a:t>
            </a:r>
            <a:r>
              <a:rPr lang="en" sz="1600"/>
              <a:t>for casual users is </a:t>
            </a:r>
            <a:r>
              <a:rPr b="1" lang="en" sz="1600"/>
              <a:t>76% greater </a:t>
            </a:r>
            <a:r>
              <a:rPr lang="en" sz="1600"/>
              <a:t>than annual subscription members.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Member users</a:t>
            </a:r>
            <a:r>
              <a:rPr lang="en" sz="1600"/>
              <a:t> tend to have a larger number or </a:t>
            </a:r>
            <a:r>
              <a:rPr b="1" lang="en" sz="1600"/>
              <a:t>menial trips</a:t>
            </a:r>
            <a:r>
              <a:rPr lang="en" sz="1600"/>
              <a:t> while </a:t>
            </a:r>
            <a:r>
              <a:rPr b="1" lang="en" sz="1600"/>
              <a:t>casual users</a:t>
            </a:r>
            <a:r>
              <a:rPr lang="en" sz="1600"/>
              <a:t> want </a:t>
            </a:r>
            <a:r>
              <a:rPr b="1" lang="en" sz="1600"/>
              <a:t>greater utility</a:t>
            </a:r>
            <a:r>
              <a:rPr lang="en" sz="1600"/>
              <a:t> when opting for their trips.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22250" y="1867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Weekday Usage by Membership</a:t>
            </a:r>
            <a:endParaRPr sz="3200"/>
          </a:p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322250" y="159657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Comparison between trip count for members and casuals during the week.</a:t>
            </a:r>
            <a:endParaRPr sz="1900"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650" y="884075"/>
            <a:ext cx="4358675" cy="337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>
            <p:ph idx="1" type="subTitle"/>
          </p:nvPr>
        </p:nvSpPr>
        <p:spPr>
          <a:xfrm>
            <a:off x="322250" y="2666099"/>
            <a:ext cx="4045200" cy="22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Consistent </a:t>
            </a:r>
            <a:r>
              <a:rPr lang="en" sz="1600"/>
              <a:t>trip count </a:t>
            </a:r>
            <a:r>
              <a:rPr b="1" lang="en" sz="1600"/>
              <a:t>during week</a:t>
            </a:r>
            <a:r>
              <a:rPr lang="en" sz="1600"/>
              <a:t> for annual memberships.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Spike in usage</a:t>
            </a:r>
            <a:r>
              <a:rPr lang="en" sz="1600"/>
              <a:t> for casual members during </a:t>
            </a:r>
            <a:r>
              <a:rPr b="1" lang="en" sz="1600"/>
              <a:t>weekends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Increase in weekend usage is almost entirely due to casual usage.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22250" y="1867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Membership Ratio During the Week</a:t>
            </a:r>
            <a:endParaRPr sz="3200"/>
          </a:p>
        </p:txBody>
      </p:sp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322250" y="159657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Ratio between annual memberships and casual usage for each week day</a:t>
            </a:r>
            <a:r>
              <a:rPr lang="en" sz="1900"/>
              <a:t>.</a:t>
            </a:r>
            <a:endParaRPr sz="1900"/>
          </a:p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322250" y="2666099"/>
            <a:ext cx="4045200" cy="22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Saturday and Sunday</a:t>
            </a:r>
            <a:r>
              <a:rPr lang="en" sz="1600"/>
              <a:t> ratios clearly show the need for a clear </a:t>
            </a:r>
            <a:r>
              <a:rPr b="1" lang="en" sz="1600"/>
              <a:t>user profile</a:t>
            </a:r>
            <a:r>
              <a:rPr lang="en" sz="1600"/>
              <a:t> restricted for </a:t>
            </a:r>
            <a:r>
              <a:rPr b="1" lang="en" sz="1600"/>
              <a:t>weekend usage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Current plan favors a more </a:t>
            </a:r>
            <a:r>
              <a:rPr b="1" lang="en" sz="1600"/>
              <a:t>utilitarian usage during the week</a:t>
            </a:r>
            <a:r>
              <a:rPr lang="en" sz="1600"/>
              <a:t>, for example work or school trips.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Weekend </a:t>
            </a:r>
            <a:r>
              <a:rPr lang="en" sz="1600"/>
              <a:t>usage implies a more </a:t>
            </a:r>
            <a:r>
              <a:rPr b="1" lang="en" sz="1600"/>
              <a:t>enjoyment focused</a:t>
            </a:r>
            <a:r>
              <a:rPr lang="en" sz="1600"/>
              <a:t> use.</a:t>
            </a:r>
            <a:endParaRPr sz="1600"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975" y="894050"/>
            <a:ext cx="4332900" cy="33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	</a:t>
            </a:r>
            <a:endParaRPr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7" name="Google Shape;147;p2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0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Weekend Plan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0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Create a tailored annual plan that targets weekend users.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Usage during weekends included and discount for week day trips.</a:t>
            </a:r>
            <a:endParaRPr sz="1600"/>
          </a:p>
        </p:txBody>
      </p:sp>
      <p:grpSp>
        <p:nvGrpSpPr>
          <p:cNvPr id="151" name="Google Shape;151;p20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52" name="Google Shape;152;p20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0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Weekend </a:t>
            </a:r>
            <a:r>
              <a:rPr lang="en">
                <a:solidFill>
                  <a:schemeClr val="lt1"/>
                </a:solidFill>
              </a:rPr>
              <a:t>Targeting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0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Focus marketing efforts on weekend users.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Locate most common weekend starting stations and </a:t>
            </a:r>
            <a:r>
              <a:rPr lang="en" sz="1600"/>
              <a:t>introduce targeted ads.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Tailor messages for more leisure usage.</a:t>
            </a:r>
            <a:endParaRPr sz="1600"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3359163" y="1304875"/>
            <a:ext cx="2628925" cy="3416400"/>
            <a:chOff x="431925" y="1304875"/>
            <a:chExt cx="2628925" cy="3416400"/>
          </a:xfrm>
        </p:grpSpPr>
        <p:sp>
          <p:nvSpPr>
            <p:cNvPr id="157" name="Google Shape;157;p2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0"/>
          <p:cNvSpPr txBox="1"/>
          <p:nvPr>
            <p:ph idx="4294967295" type="body"/>
          </p:nvPr>
        </p:nvSpPr>
        <p:spPr>
          <a:xfrm>
            <a:off x="3433663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Short Trip Friction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0"/>
          <p:cNvSpPr txBox="1"/>
          <p:nvPr>
            <p:ph idx="4294967295" type="body"/>
          </p:nvPr>
        </p:nvSpPr>
        <p:spPr>
          <a:xfrm>
            <a:off x="3435563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Further investigate friction for short trip usage.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Improve the ease of membership subscription for when the user </a:t>
            </a:r>
            <a:r>
              <a:rPr lang="en" sz="1600"/>
              <a:t>wants to make short trips.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