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2"/>
  </p:notesMasterIdLst>
  <p:sldIdLst>
    <p:sldId id="256" r:id="rId2"/>
    <p:sldId id="257" r:id="rId3"/>
    <p:sldId id="258" r:id="rId4"/>
    <p:sldId id="259" r:id="rId5"/>
    <p:sldId id="260" r:id="rId6"/>
    <p:sldId id="261" r:id="rId7"/>
    <p:sldId id="264" r:id="rId8"/>
    <p:sldId id="266" r:id="rId9"/>
    <p:sldId id="268" r:id="rId10"/>
    <p:sldId id="269" r:id="rId11"/>
    <p:sldId id="272" r:id="rId12"/>
    <p:sldId id="273"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Lst>
  <p:sldSz cx="9144000" cy="5143500" type="screen16x9"/>
  <p:notesSz cx="6858000" cy="9144000"/>
  <p:embeddedFontLst>
    <p:embeddedFont>
      <p:font typeface="Fira Sans Extra Condensed" panose="020B0503050000020004" pitchFamily="34" charset="0"/>
      <p:regular r:id="rId33"/>
      <p:bold r:id="rId34"/>
      <p:italic r:id="rId35"/>
      <p:boldItalic r:id="rId36"/>
    </p:embeddedFont>
    <p:embeddedFont>
      <p:font typeface="Fira Sans Extra Condensed SemiBold" panose="020B0604020202020204"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Saira" panose="020B0604020202020204" charset="0"/>
      <p:regular r:id="rId45"/>
      <p:bold r:id="rId46"/>
      <p:italic r:id="rId47"/>
      <p:boldItalic r:id="rId48"/>
    </p:embeddedFont>
    <p:embeddedFont>
      <p:font typeface="Verdana" panose="020B060403050404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058">
          <p15:clr>
            <a:srgbClr val="9AA0A6"/>
          </p15:clr>
        </p15:guide>
        <p15:guide id="2" pos="941">
          <p15:clr>
            <a:srgbClr val="9AA0A6"/>
          </p15:clr>
        </p15:guide>
        <p15:guide id="3" pos="2925">
          <p15:clr>
            <a:srgbClr val="9AA0A6"/>
          </p15:clr>
        </p15:guide>
        <p15:guide id="4" pos="4248">
          <p15:clr>
            <a:srgbClr val="9AA0A6"/>
          </p15:clr>
        </p15:guide>
        <p15:guide id="5" orient="horz" pos="235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pos="2058"/>
        <p:guide pos="941"/>
        <p:guide pos="2925"/>
        <p:guide pos="4248"/>
        <p:guide orient="horz" pos="23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a3fb9f80e_0_38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a3fb9f80e_0_3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45d55b70a_0_7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45d55b70a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objective of this project is to use a VAE to reconstruct heart segmentation masks.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Essentially, an autoencoder is an unsupervised approach for learning a lower-dimensional feature representation from unlabeled training data and. In VAE we model the latent space in a probabilistic manner. So the encoder network generates two vectors, the mean and variance that are used to sample z, the latent representation, and then the decoder reconstructs the input from z.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54c1fff260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54c1fff260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545d55b70a_0_9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545d55b70a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54aaff9393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54aaff939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54aaff9393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54aaff939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54aaff9393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54aaff939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545d55b70a_0_7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545d55b70a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54baae6447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54baae644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54aaff9393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54aaff9393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545d55b70a_0_7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545d55b70a_0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83ed1aa38_0_110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83ed1aa38_0_1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54baae6447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54baae6447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54aaff9393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54aaff939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54baae6447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54baae644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54baae6447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54baae6447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54baae6447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54baae6447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4d41e6f2e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d41e6f2e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54baae6447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254baae6447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54c1fff26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54c1fff26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54d41e6f2e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54d41e6f2e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54c1fff260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254c1fff260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4baae644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4baae644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545d55b70a_0_8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2545d55b70a_0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45d55b70a_0_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45d55b70a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54baae644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54baae644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4baae6447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54baae644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4c1fff260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54c1fff260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4c1fff260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4c1fff2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4baae6447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54baae6447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412050" y="611125"/>
            <a:ext cx="3885600" cy="3389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412025" y="4191888"/>
            <a:ext cx="4321800" cy="340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457200" y="411475"/>
            <a:ext cx="8229600" cy="33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50"/>
        <p:cNvGrpSpPr/>
        <p:nvPr/>
      </p:nvGrpSpPr>
      <p:grpSpPr>
        <a:xfrm>
          <a:off x="0" y="0"/>
          <a:ext cx="0" cy="0"/>
          <a:chOff x="0" y="0"/>
          <a:chExt cx="0" cy="0"/>
        </a:xfrm>
      </p:grpSpPr>
      <p:sp>
        <p:nvSpPr>
          <p:cNvPr id="51" name="Google Shape;51;p15"/>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48975" y="410350"/>
            <a:ext cx="8237700" cy="3252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7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00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00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00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00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00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00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00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00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xmlns:mc="http://schemas.openxmlformats.org/markup-compatibility/2006" xmlns:p14="http://schemas.microsoft.com/office/powerpoint/2010/main">
    <mc:Choice Requires="p14">
      <p:transition p14:dur="1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8"/>
          <p:cNvSpPr txBox="1">
            <a:spLocks noGrp="1"/>
          </p:cNvSpPr>
          <p:nvPr>
            <p:ph type="ctrTitle"/>
          </p:nvPr>
        </p:nvSpPr>
        <p:spPr>
          <a:xfrm flipH="1">
            <a:off x="620450" y="830175"/>
            <a:ext cx="6509100" cy="14160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4000"/>
              <a:t>Variational Autoencoders for Cardiac Shape Modeling</a:t>
            </a:r>
            <a:endParaRPr sz="4000"/>
          </a:p>
        </p:txBody>
      </p:sp>
      <p:pic>
        <p:nvPicPr>
          <p:cNvPr id="61" name="Google Shape;61;p18"/>
          <p:cNvPicPr preferRelativeResize="0"/>
          <p:nvPr/>
        </p:nvPicPr>
        <p:blipFill>
          <a:blip r:embed="rId3">
            <a:alphaModFix/>
          </a:blip>
          <a:stretch>
            <a:fillRect/>
          </a:stretch>
        </p:blipFill>
        <p:spPr>
          <a:xfrm>
            <a:off x="7138300" y="1334050"/>
            <a:ext cx="1676400" cy="2581275"/>
          </a:xfrm>
          <a:prstGeom prst="rect">
            <a:avLst/>
          </a:prstGeom>
          <a:noFill/>
          <a:ln>
            <a:noFill/>
          </a:ln>
        </p:spPr>
      </p:pic>
      <p:sp>
        <p:nvSpPr>
          <p:cNvPr id="62" name="Google Shape;62;p18"/>
          <p:cNvSpPr txBox="1"/>
          <p:nvPr/>
        </p:nvSpPr>
        <p:spPr>
          <a:xfrm>
            <a:off x="2021650" y="3334575"/>
            <a:ext cx="4576200" cy="1169700"/>
          </a:xfrm>
          <a:prstGeom prst="rect">
            <a:avLst/>
          </a:prstGeom>
          <a:noFill/>
          <a:ln>
            <a:noFill/>
          </a:ln>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sz="1600">
                <a:solidFill>
                  <a:schemeClr val="dk1"/>
                </a:solidFill>
                <a:latin typeface="Roboto"/>
                <a:ea typeface="Roboto"/>
                <a:cs typeface="Roboto"/>
                <a:sym typeface="Roboto"/>
              </a:rPr>
              <a:t>Alice Valença De Lorenci</a:t>
            </a:r>
            <a:endParaRPr sz="1600">
              <a:solidFill>
                <a:schemeClr val="dk1"/>
              </a:solidFill>
              <a:latin typeface="Roboto"/>
              <a:ea typeface="Roboto"/>
              <a:cs typeface="Roboto"/>
              <a:sym typeface="Roboto"/>
            </a:endParaRPr>
          </a:p>
          <a:p>
            <a:pPr marL="0" lvl="0" indent="0" algn="l" rtl="0">
              <a:lnSpc>
                <a:spcPct val="100000"/>
              </a:lnSpc>
              <a:spcBef>
                <a:spcPts val="0"/>
              </a:spcBef>
              <a:spcAft>
                <a:spcPts val="0"/>
              </a:spcAft>
              <a:buNone/>
            </a:pPr>
            <a:r>
              <a:rPr lang="en" sz="1600">
                <a:solidFill>
                  <a:schemeClr val="dk1"/>
                </a:solidFill>
                <a:latin typeface="Roboto"/>
                <a:ea typeface="Roboto"/>
                <a:cs typeface="Roboto"/>
                <a:sym typeface="Roboto"/>
              </a:rPr>
              <a:t>Artur Dandolini Pescador</a:t>
            </a:r>
            <a:endParaRPr sz="16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Roboto"/>
                <a:ea typeface="Roboto"/>
                <a:cs typeface="Roboto"/>
                <a:sym typeface="Roboto"/>
              </a:rPr>
              <a:t>Giulia Mannaioli</a:t>
            </a:r>
            <a:endParaRPr sz="160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Roboto"/>
                <a:ea typeface="Roboto"/>
                <a:cs typeface="Roboto"/>
                <a:sym typeface="Roboto"/>
              </a:rPr>
              <a:t>Lais Isabelle Alves dos Santos</a:t>
            </a:r>
            <a:endParaRPr sz="1600">
              <a:solidFill>
                <a:schemeClr val="dk1"/>
              </a:solidFill>
              <a:latin typeface="Roboto"/>
              <a:ea typeface="Roboto"/>
              <a:cs typeface="Roboto"/>
              <a:sym typeface="Roboto"/>
            </a:endParaRPr>
          </a:p>
        </p:txBody>
      </p:sp>
      <p:sp>
        <p:nvSpPr>
          <p:cNvPr id="63" name="Google Shape;63;p18"/>
          <p:cNvSpPr txBox="1"/>
          <p:nvPr/>
        </p:nvSpPr>
        <p:spPr>
          <a:xfrm>
            <a:off x="3329455" y="2246163"/>
            <a:ext cx="1091100" cy="456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b="1">
                <a:solidFill>
                  <a:schemeClr val="dk1"/>
                </a:solidFill>
                <a:latin typeface="Roboto"/>
                <a:ea typeface="Roboto"/>
                <a:cs typeface="Roboto"/>
                <a:sym typeface="Roboto"/>
              </a:rPr>
              <a:t>IMA206</a:t>
            </a:r>
            <a:endParaRPr sz="1600">
              <a:solidFill>
                <a:schemeClr val="dk1"/>
              </a:solidFill>
              <a:latin typeface="Roboto"/>
              <a:ea typeface="Roboto"/>
              <a:cs typeface="Roboto"/>
              <a:sym typeface="Roboto"/>
            </a:endParaRPr>
          </a:p>
        </p:txBody>
      </p:sp>
      <p:sp>
        <p:nvSpPr>
          <p:cNvPr id="64" name="Google Shape;64;p18"/>
          <p:cNvSpPr txBox="1"/>
          <p:nvPr/>
        </p:nvSpPr>
        <p:spPr>
          <a:xfrm>
            <a:off x="2021650" y="2790363"/>
            <a:ext cx="3131700" cy="456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dk1"/>
                </a:solidFill>
                <a:latin typeface="Roboto"/>
                <a:ea typeface="Roboto"/>
                <a:cs typeface="Roboto"/>
                <a:sym typeface="Roboto"/>
              </a:rPr>
              <a:t>Elsa Angelini</a:t>
            </a:r>
            <a:endParaRPr sz="1600">
              <a:solidFill>
                <a:schemeClr val="dk1"/>
              </a:solidFill>
              <a:latin typeface="Roboto"/>
              <a:ea typeface="Roboto"/>
              <a:cs typeface="Roboto"/>
              <a:sym typeface="Roboto"/>
            </a:endParaRPr>
          </a:p>
          <a:p>
            <a:pPr marL="0" lvl="0" indent="0" algn="l" rtl="0">
              <a:lnSpc>
                <a:spcPct val="100000"/>
              </a:lnSpc>
              <a:spcBef>
                <a:spcPts val="0"/>
              </a:spcBef>
              <a:spcAft>
                <a:spcPts val="0"/>
              </a:spcAft>
              <a:buNone/>
            </a:pPr>
            <a:r>
              <a:rPr lang="en" sz="1600">
                <a:solidFill>
                  <a:schemeClr val="dk1"/>
                </a:solidFill>
                <a:latin typeface="Roboto"/>
                <a:ea typeface="Roboto"/>
                <a:cs typeface="Roboto"/>
                <a:sym typeface="Roboto"/>
              </a:rPr>
              <a:t>Loïc Le Folgoc</a:t>
            </a:r>
            <a:endParaRPr sz="1600">
              <a:solidFill>
                <a:schemeClr val="dk1"/>
              </a:solidFill>
              <a:latin typeface="Roboto"/>
              <a:ea typeface="Roboto"/>
              <a:cs typeface="Roboto"/>
              <a:sym typeface="Roboto"/>
            </a:endParaRPr>
          </a:p>
        </p:txBody>
      </p:sp>
      <p:sp>
        <p:nvSpPr>
          <p:cNvPr id="65" name="Google Shape;65;p18"/>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66" name="Google Shape;66;p18"/>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67" name="Google Shape;67;p18"/>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
        <p:nvSpPr>
          <p:cNvPr id="68" name="Google Shape;68;p18"/>
          <p:cNvSpPr txBox="1"/>
          <p:nvPr/>
        </p:nvSpPr>
        <p:spPr>
          <a:xfrm>
            <a:off x="867475" y="2680125"/>
            <a:ext cx="1251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1"/>
                </a:solidFill>
                <a:latin typeface="Roboto"/>
                <a:ea typeface="Roboto"/>
                <a:cs typeface="Roboto"/>
                <a:sym typeface="Roboto"/>
              </a:rPr>
              <a:t>Professors:</a:t>
            </a:r>
            <a:endParaRPr sz="1600" b="1">
              <a:solidFill>
                <a:schemeClr val="dk1"/>
              </a:solidFill>
              <a:latin typeface="Roboto"/>
              <a:ea typeface="Roboto"/>
              <a:cs typeface="Roboto"/>
              <a:sym typeface="Roboto"/>
            </a:endParaRPr>
          </a:p>
          <a:p>
            <a:pPr marL="0" lvl="0" indent="0" algn="l" rtl="0">
              <a:spcBef>
                <a:spcPts val="0"/>
              </a:spcBef>
              <a:spcAft>
                <a:spcPts val="0"/>
              </a:spcAft>
              <a:buNone/>
            </a:pPr>
            <a:endParaRPr sz="1600" b="1">
              <a:solidFill>
                <a:schemeClr val="dk1"/>
              </a:solidFill>
              <a:latin typeface="Roboto"/>
              <a:ea typeface="Roboto"/>
              <a:cs typeface="Roboto"/>
              <a:sym typeface="Roboto"/>
            </a:endParaRPr>
          </a:p>
        </p:txBody>
      </p:sp>
      <p:sp>
        <p:nvSpPr>
          <p:cNvPr id="69" name="Google Shape;69;p18"/>
          <p:cNvSpPr txBox="1"/>
          <p:nvPr/>
        </p:nvSpPr>
        <p:spPr>
          <a:xfrm>
            <a:off x="867475" y="3334575"/>
            <a:ext cx="10911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1"/>
                </a:solidFill>
                <a:latin typeface="Roboto"/>
                <a:ea typeface="Roboto"/>
                <a:cs typeface="Roboto"/>
                <a:sym typeface="Roboto"/>
              </a:rPr>
              <a:t>Students:</a:t>
            </a:r>
            <a:endParaRPr sz="1600" b="1">
              <a:solidFill>
                <a:schemeClr val="dk1"/>
              </a:solidFill>
              <a:latin typeface="Roboto"/>
              <a:ea typeface="Roboto"/>
              <a:cs typeface="Roboto"/>
              <a:sym typeface="Roboto"/>
            </a:endParaRPr>
          </a:p>
          <a:p>
            <a:pPr marL="0" lvl="0" indent="0" algn="l" rtl="0">
              <a:spcBef>
                <a:spcPts val="0"/>
              </a:spcBef>
              <a:spcAft>
                <a:spcPts val="0"/>
              </a:spcAft>
              <a:buNone/>
            </a:pPr>
            <a:endParaRPr sz="1600" b="1">
              <a:solidFill>
                <a:schemeClr val="dk1"/>
              </a:solidFill>
              <a:latin typeface="Roboto"/>
              <a:ea typeface="Roboto"/>
              <a:cs typeface="Roboto"/>
              <a:sym typeface="Roboto"/>
            </a:endParaRPr>
          </a:p>
          <a:p>
            <a:pPr marL="0" lvl="0" indent="0" algn="l" rtl="0">
              <a:spcBef>
                <a:spcPts val="0"/>
              </a:spcBef>
              <a:spcAft>
                <a:spcPts val="0"/>
              </a:spcAft>
              <a:buNone/>
            </a:pPr>
            <a:endParaRPr sz="1600" b="1">
              <a:solidFill>
                <a:schemeClr val="dk1"/>
              </a:solidFill>
              <a:latin typeface="Roboto"/>
              <a:ea typeface="Roboto"/>
              <a:cs typeface="Roboto"/>
              <a:sym typeface="Roboto"/>
            </a:endParaRPr>
          </a:p>
          <a:p>
            <a:pPr marL="0" lvl="0" indent="0" algn="l" rtl="0">
              <a:spcBef>
                <a:spcPts val="0"/>
              </a:spcBef>
              <a:spcAft>
                <a:spcPts val="0"/>
              </a:spcAft>
              <a:buNone/>
            </a:pPr>
            <a:endParaRPr sz="1600" b="1">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Variational Autoencoder (VAE)</a:t>
            </a:r>
            <a:endParaRPr sz="2800" b="1">
              <a:solidFill>
                <a:schemeClr val="dk1"/>
              </a:solidFill>
              <a:latin typeface="Saira"/>
              <a:ea typeface="Saira"/>
              <a:cs typeface="Saira"/>
              <a:sym typeface="Saira"/>
            </a:endParaRPr>
          </a:p>
        </p:txBody>
      </p:sp>
      <p:pic>
        <p:nvPicPr>
          <p:cNvPr id="230" name="Google Shape;230;p31"/>
          <p:cNvPicPr preferRelativeResize="0"/>
          <p:nvPr/>
        </p:nvPicPr>
        <p:blipFill>
          <a:blip r:embed="rId3">
            <a:alphaModFix/>
          </a:blip>
          <a:stretch>
            <a:fillRect/>
          </a:stretch>
        </p:blipFill>
        <p:spPr>
          <a:xfrm>
            <a:off x="793088" y="863438"/>
            <a:ext cx="7702175" cy="3569025"/>
          </a:xfrm>
          <a:prstGeom prst="rect">
            <a:avLst/>
          </a:prstGeom>
          <a:noFill/>
          <a:ln>
            <a:noFill/>
          </a:ln>
        </p:spPr>
      </p:pic>
      <p:sp>
        <p:nvSpPr>
          <p:cNvPr id="231" name="Google Shape;231;p31"/>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232" name="Google Shape;232;p31"/>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233" name="Google Shape;233;p31"/>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VAE Implementation</a:t>
            </a:r>
            <a:endParaRPr sz="2800" b="1">
              <a:solidFill>
                <a:schemeClr val="dk1"/>
              </a:solidFill>
              <a:latin typeface="Saira"/>
              <a:ea typeface="Saira"/>
              <a:cs typeface="Saira"/>
              <a:sym typeface="Saira"/>
            </a:endParaRPr>
          </a:p>
        </p:txBody>
      </p:sp>
      <p:sp>
        <p:nvSpPr>
          <p:cNvPr id="263" name="Google Shape;263;p34"/>
          <p:cNvSpPr txBox="1"/>
          <p:nvPr/>
        </p:nvSpPr>
        <p:spPr>
          <a:xfrm>
            <a:off x="332100" y="1808550"/>
            <a:ext cx="3886200" cy="1374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3B3B3B"/>
              </a:buClr>
              <a:buSzPts val="1400"/>
              <a:buFont typeface="Saira"/>
              <a:buChar char="●"/>
            </a:pPr>
            <a:r>
              <a:rPr lang="en">
                <a:solidFill>
                  <a:schemeClr val="dk1"/>
                </a:solidFill>
                <a:latin typeface="Saira"/>
                <a:ea typeface="Saira"/>
                <a:cs typeface="Saira"/>
                <a:sym typeface="Saira"/>
              </a:rPr>
              <a:t>4 convolutional blocks: </a:t>
            </a:r>
            <a:endParaRPr>
              <a:solidFill>
                <a:schemeClr val="dk1"/>
              </a:solidFill>
              <a:latin typeface="Saira"/>
              <a:ea typeface="Saira"/>
              <a:cs typeface="Saira"/>
              <a:sym typeface="Saira"/>
            </a:endParaRPr>
          </a:p>
          <a:p>
            <a:pPr marL="914400" marR="0" lvl="1" indent="-317500" algn="l" rtl="0">
              <a:lnSpc>
                <a:spcPct val="100000"/>
              </a:lnSpc>
              <a:spcBef>
                <a:spcPts val="1000"/>
              </a:spcBef>
              <a:spcAft>
                <a:spcPts val="0"/>
              </a:spcAft>
              <a:buClr>
                <a:srgbClr val="3B3B3B"/>
              </a:buClr>
              <a:buSzPts val="1400"/>
              <a:buFont typeface="Saira"/>
              <a:buChar char="○"/>
            </a:pPr>
            <a:r>
              <a:rPr lang="en">
                <a:solidFill>
                  <a:schemeClr val="dk1"/>
                </a:solidFill>
                <a:latin typeface="Saira"/>
                <a:ea typeface="Saira"/>
                <a:cs typeface="Saira"/>
                <a:sym typeface="Saira"/>
              </a:rPr>
              <a:t>2x2 convolutional layer (stride 2)</a:t>
            </a:r>
            <a:endParaRPr>
              <a:solidFill>
                <a:schemeClr val="dk1"/>
              </a:solidFill>
              <a:latin typeface="Saira"/>
              <a:ea typeface="Saira"/>
              <a:cs typeface="Saira"/>
              <a:sym typeface="Saira"/>
            </a:endParaRPr>
          </a:p>
          <a:p>
            <a:pPr marL="914400" marR="0" lvl="1" indent="-317500" algn="l" rtl="0">
              <a:lnSpc>
                <a:spcPct val="100000"/>
              </a:lnSpc>
              <a:spcBef>
                <a:spcPts val="1000"/>
              </a:spcBef>
              <a:spcAft>
                <a:spcPts val="0"/>
              </a:spcAft>
              <a:buClr>
                <a:schemeClr val="dk1"/>
              </a:buClr>
              <a:buSzPts val="1400"/>
              <a:buFont typeface="Saira"/>
              <a:buChar char="○"/>
            </a:pPr>
            <a:r>
              <a:rPr lang="en">
                <a:solidFill>
                  <a:schemeClr val="dk1"/>
                </a:solidFill>
                <a:latin typeface="Saira"/>
                <a:ea typeface="Saira"/>
                <a:cs typeface="Saira"/>
                <a:sym typeface="Saira"/>
              </a:rPr>
              <a:t>3x3 convolutional layer (stride 1)</a:t>
            </a:r>
            <a:endParaRPr>
              <a:solidFill>
                <a:schemeClr val="dk1"/>
              </a:solidFill>
              <a:latin typeface="Saira"/>
              <a:ea typeface="Saira"/>
              <a:cs typeface="Saira"/>
              <a:sym typeface="Saira"/>
            </a:endParaRPr>
          </a:p>
          <a:p>
            <a:pPr marL="457200" marR="0" lvl="0" indent="-317500" algn="l" rtl="0">
              <a:lnSpc>
                <a:spcPct val="100000"/>
              </a:lnSpc>
              <a:spcBef>
                <a:spcPts val="1000"/>
              </a:spcBef>
              <a:spcAft>
                <a:spcPts val="0"/>
              </a:spcAft>
              <a:buClr>
                <a:schemeClr val="dk1"/>
              </a:buClr>
              <a:buSzPts val="1400"/>
              <a:buFont typeface="Saira"/>
              <a:buChar char="●"/>
            </a:pPr>
            <a:r>
              <a:rPr lang="en">
                <a:solidFill>
                  <a:schemeClr val="dk1"/>
                </a:solidFill>
                <a:latin typeface="Saira"/>
                <a:ea typeface="Saira"/>
                <a:cs typeface="Saira"/>
                <a:sym typeface="Saira"/>
              </a:rPr>
              <a:t>Duplicate number of output channels per block</a:t>
            </a:r>
            <a:endParaRPr>
              <a:solidFill>
                <a:schemeClr val="dk1"/>
              </a:solidFill>
              <a:latin typeface="Saira"/>
              <a:ea typeface="Saira"/>
              <a:cs typeface="Saira"/>
              <a:sym typeface="Saira"/>
            </a:endParaRPr>
          </a:p>
          <a:p>
            <a:pPr marL="457200" marR="0" lvl="0" indent="0" algn="l" rtl="0">
              <a:lnSpc>
                <a:spcPct val="100000"/>
              </a:lnSpc>
              <a:spcBef>
                <a:spcPts val="1000"/>
              </a:spcBef>
              <a:spcAft>
                <a:spcPts val="0"/>
              </a:spcAft>
              <a:buNone/>
            </a:pPr>
            <a:endParaRPr>
              <a:solidFill>
                <a:schemeClr val="dk1"/>
              </a:solidFill>
              <a:latin typeface="Saira"/>
              <a:ea typeface="Saira"/>
              <a:cs typeface="Saira"/>
              <a:sym typeface="Saira"/>
            </a:endParaRPr>
          </a:p>
          <a:p>
            <a:pPr marL="0" marR="0" lvl="0" indent="0" algn="l" rtl="0">
              <a:lnSpc>
                <a:spcPct val="100000"/>
              </a:lnSpc>
              <a:spcBef>
                <a:spcPts val="1000"/>
              </a:spcBef>
              <a:spcAft>
                <a:spcPts val="0"/>
              </a:spcAft>
              <a:buNone/>
            </a:pPr>
            <a:endParaRPr>
              <a:solidFill>
                <a:schemeClr val="dk1"/>
              </a:solidFill>
              <a:latin typeface="Saira"/>
              <a:ea typeface="Saira"/>
              <a:cs typeface="Saira"/>
              <a:sym typeface="Saira"/>
            </a:endParaRPr>
          </a:p>
          <a:p>
            <a:pPr marL="0" marR="0" lvl="0" indent="0" algn="l" rtl="0">
              <a:lnSpc>
                <a:spcPct val="100000"/>
              </a:lnSpc>
              <a:spcBef>
                <a:spcPts val="1000"/>
              </a:spcBef>
              <a:spcAft>
                <a:spcPts val="0"/>
              </a:spcAft>
              <a:buNone/>
            </a:pPr>
            <a:endParaRPr>
              <a:solidFill>
                <a:schemeClr val="dk1"/>
              </a:solidFill>
              <a:latin typeface="Saira"/>
              <a:ea typeface="Saira"/>
              <a:cs typeface="Saira"/>
              <a:sym typeface="Saira"/>
            </a:endParaRPr>
          </a:p>
          <a:p>
            <a:pPr marL="457200" marR="0" lvl="0" indent="0" algn="l" rtl="0">
              <a:lnSpc>
                <a:spcPct val="150000"/>
              </a:lnSpc>
              <a:spcBef>
                <a:spcPts val="1000"/>
              </a:spcBef>
              <a:spcAft>
                <a:spcPts val="1000"/>
              </a:spcAft>
              <a:buNone/>
            </a:pPr>
            <a:endParaRPr>
              <a:solidFill>
                <a:schemeClr val="dk1"/>
              </a:solidFill>
              <a:highlight>
                <a:srgbClr val="FFFFFF"/>
              </a:highlight>
              <a:latin typeface="Saira"/>
              <a:ea typeface="Saira"/>
              <a:cs typeface="Saira"/>
              <a:sym typeface="Saira"/>
            </a:endParaRPr>
          </a:p>
        </p:txBody>
      </p:sp>
      <p:sp>
        <p:nvSpPr>
          <p:cNvPr id="264" name="Google Shape;264;p34"/>
          <p:cNvSpPr txBox="1"/>
          <p:nvPr/>
        </p:nvSpPr>
        <p:spPr>
          <a:xfrm>
            <a:off x="408300" y="1355650"/>
            <a:ext cx="34017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700" b="1">
                <a:solidFill>
                  <a:schemeClr val="dk1"/>
                </a:solidFill>
                <a:latin typeface="Saira"/>
                <a:ea typeface="Saira"/>
                <a:cs typeface="Saira"/>
                <a:sym typeface="Saira"/>
              </a:rPr>
              <a:t>Encoder</a:t>
            </a:r>
            <a:endParaRPr sz="1700" b="1">
              <a:solidFill>
                <a:schemeClr val="dk1"/>
              </a:solidFill>
              <a:latin typeface="Saira"/>
              <a:ea typeface="Saira"/>
              <a:cs typeface="Saira"/>
              <a:sym typeface="Saira"/>
            </a:endParaRPr>
          </a:p>
        </p:txBody>
      </p:sp>
      <p:sp>
        <p:nvSpPr>
          <p:cNvPr id="265" name="Google Shape;265;p34"/>
          <p:cNvSpPr txBox="1"/>
          <p:nvPr/>
        </p:nvSpPr>
        <p:spPr>
          <a:xfrm>
            <a:off x="4370700" y="1808550"/>
            <a:ext cx="4736400" cy="1374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3B3B3B"/>
              </a:buClr>
              <a:buSzPts val="1400"/>
              <a:buFont typeface="Saira"/>
              <a:buChar char="●"/>
            </a:pPr>
            <a:r>
              <a:rPr lang="en">
                <a:solidFill>
                  <a:schemeClr val="dk1"/>
                </a:solidFill>
                <a:latin typeface="Saira"/>
                <a:ea typeface="Saira"/>
                <a:cs typeface="Saira"/>
                <a:sym typeface="Saira"/>
              </a:rPr>
              <a:t>4 convolutional blocks: </a:t>
            </a:r>
            <a:endParaRPr>
              <a:solidFill>
                <a:schemeClr val="dk1"/>
              </a:solidFill>
              <a:latin typeface="Saira"/>
              <a:ea typeface="Saira"/>
              <a:cs typeface="Saira"/>
              <a:sym typeface="Saira"/>
            </a:endParaRPr>
          </a:p>
          <a:p>
            <a:pPr marL="914400" marR="0" lvl="1" indent="-317500" algn="l" rtl="0">
              <a:lnSpc>
                <a:spcPct val="100000"/>
              </a:lnSpc>
              <a:spcBef>
                <a:spcPts val="1000"/>
              </a:spcBef>
              <a:spcAft>
                <a:spcPts val="0"/>
              </a:spcAft>
              <a:buClr>
                <a:srgbClr val="3B3B3B"/>
              </a:buClr>
              <a:buSzPts val="1400"/>
              <a:buFont typeface="Saira"/>
              <a:buChar char="○"/>
            </a:pPr>
            <a:r>
              <a:rPr lang="en">
                <a:solidFill>
                  <a:schemeClr val="dk1"/>
                </a:solidFill>
                <a:latin typeface="Saira"/>
                <a:ea typeface="Saira"/>
                <a:cs typeface="Saira"/>
                <a:sym typeface="Saira"/>
              </a:rPr>
              <a:t>2x2 </a:t>
            </a:r>
            <a:r>
              <a:rPr lang="en" b="1">
                <a:solidFill>
                  <a:schemeClr val="dk1"/>
                </a:solidFill>
                <a:latin typeface="Saira"/>
                <a:ea typeface="Saira"/>
                <a:cs typeface="Saira"/>
                <a:sym typeface="Saira"/>
              </a:rPr>
              <a:t>transpose</a:t>
            </a:r>
            <a:r>
              <a:rPr lang="en">
                <a:solidFill>
                  <a:schemeClr val="dk1"/>
                </a:solidFill>
                <a:latin typeface="Saira"/>
                <a:ea typeface="Saira"/>
                <a:cs typeface="Saira"/>
                <a:sym typeface="Saira"/>
              </a:rPr>
              <a:t> convolutional layer (stride 2)</a:t>
            </a:r>
            <a:endParaRPr>
              <a:solidFill>
                <a:schemeClr val="dk1"/>
              </a:solidFill>
              <a:latin typeface="Saira"/>
              <a:ea typeface="Saira"/>
              <a:cs typeface="Saira"/>
              <a:sym typeface="Saira"/>
            </a:endParaRPr>
          </a:p>
          <a:p>
            <a:pPr marL="914400" marR="0" lvl="1" indent="-317500" algn="l" rtl="0">
              <a:lnSpc>
                <a:spcPct val="100000"/>
              </a:lnSpc>
              <a:spcBef>
                <a:spcPts val="1000"/>
              </a:spcBef>
              <a:spcAft>
                <a:spcPts val="0"/>
              </a:spcAft>
              <a:buClr>
                <a:schemeClr val="dk1"/>
              </a:buClr>
              <a:buSzPts val="1400"/>
              <a:buFont typeface="Saira"/>
              <a:buChar char="○"/>
            </a:pPr>
            <a:r>
              <a:rPr lang="en">
                <a:solidFill>
                  <a:schemeClr val="dk1"/>
                </a:solidFill>
                <a:latin typeface="Saira"/>
                <a:ea typeface="Saira"/>
                <a:cs typeface="Saira"/>
                <a:sym typeface="Saira"/>
              </a:rPr>
              <a:t>3x3 </a:t>
            </a:r>
            <a:r>
              <a:rPr lang="en" b="1">
                <a:solidFill>
                  <a:schemeClr val="dk1"/>
                </a:solidFill>
                <a:latin typeface="Saira"/>
                <a:ea typeface="Saira"/>
                <a:cs typeface="Saira"/>
                <a:sym typeface="Saira"/>
              </a:rPr>
              <a:t>transpose</a:t>
            </a:r>
            <a:r>
              <a:rPr lang="en">
                <a:solidFill>
                  <a:schemeClr val="dk1"/>
                </a:solidFill>
                <a:latin typeface="Saira"/>
                <a:ea typeface="Saira"/>
                <a:cs typeface="Saira"/>
                <a:sym typeface="Saira"/>
              </a:rPr>
              <a:t> convolutional layer (stride 1)</a:t>
            </a:r>
            <a:endParaRPr>
              <a:solidFill>
                <a:schemeClr val="dk1"/>
              </a:solidFill>
              <a:latin typeface="Saira"/>
              <a:ea typeface="Saira"/>
              <a:cs typeface="Saira"/>
              <a:sym typeface="Saira"/>
            </a:endParaRPr>
          </a:p>
          <a:p>
            <a:pPr marL="457200" marR="0" lvl="0" indent="-317500" algn="l" rtl="0">
              <a:lnSpc>
                <a:spcPct val="100000"/>
              </a:lnSpc>
              <a:spcBef>
                <a:spcPts val="1000"/>
              </a:spcBef>
              <a:spcAft>
                <a:spcPts val="0"/>
              </a:spcAft>
              <a:buClr>
                <a:schemeClr val="dk1"/>
              </a:buClr>
              <a:buSzPts val="1400"/>
              <a:buFont typeface="Saira"/>
              <a:buChar char="●"/>
            </a:pPr>
            <a:r>
              <a:rPr lang="en">
                <a:solidFill>
                  <a:schemeClr val="dk1"/>
                </a:solidFill>
                <a:latin typeface="Saira"/>
                <a:ea typeface="Saira"/>
                <a:cs typeface="Saira"/>
                <a:sym typeface="Saira"/>
              </a:rPr>
              <a:t>Halve number of output channels per block</a:t>
            </a:r>
            <a:endParaRPr>
              <a:solidFill>
                <a:schemeClr val="dk1"/>
              </a:solidFill>
              <a:latin typeface="Saira"/>
              <a:ea typeface="Saira"/>
              <a:cs typeface="Saira"/>
              <a:sym typeface="Saira"/>
            </a:endParaRPr>
          </a:p>
          <a:p>
            <a:pPr marL="457200" marR="0" lvl="0" indent="-317500" algn="l" rtl="0">
              <a:lnSpc>
                <a:spcPct val="100000"/>
              </a:lnSpc>
              <a:spcBef>
                <a:spcPts val="1000"/>
              </a:spcBef>
              <a:spcAft>
                <a:spcPts val="0"/>
              </a:spcAft>
              <a:buClr>
                <a:schemeClr val="dk1"/>
              </a:buClr>
              <a:buSzPts val="1400"/>
              <a:buFont typeface="Saira"/>
              <a:buChar char="●"/>
            </a:pPr>
            <a:r>
              <a:rPr lang="en">
                <a:solidFill>
                  <a:schemeClr val="dk1"/>
                </a:solidFill>
                <a:latin typeface="Saira"/>
                <a:ea typeface="Saira"/>
                <a:cs typeface="Saira"/>
                <a:sym typeface="Saira"/>
              </a:rPr>
              <a:t>Softmax activation</a:t>
            </a:r>
            <a:endParaRPr>
              <a:solidFill>
                <a:schemeClr val="dk1"/>
              </a:solidFill>
              <a:latin typeface="Saira"/>
              <a:ea typeface="Saira"/>
              <a:cs typeface="Saira"/>
              <a:sym typeface="Saira"/>
            </a:endParaRPr>
          </a:p>
          <a:p>
            <a:pPr marL="0" marR="0" lvl="0" indent="0" algn="l" rtl="0">
              <a:lnSpc>
                <a:spcPct val="100000"/>
              </a:lnSpc>
              <a:spcBef>
                <a:spcPts val="1000"/>
              </a:spcBef>
              <a:spcAft>
                <a:spcPts val="0"/>
              </a:spcAft>
              <a:buNone/>
            </a:pPr>
            <a:endParaRPr>
              <a:solidFill>
                <a:schemeClr val="dk1"/>
              </a:solidFill>
              <a:latin typeface="Saira"/>
              <a:ea typeface="Saira"/>
              <a:cs typeface="Saira"/>
              <a:sym typeface="Saira"/>
            </a:endParaRPr>
          </a:p>
          <a:p>
            <a:pPr marL="457200" marR="0" lvl="0" indent="0" algn="l" rtl="0">
              <a:lnSpc>
                <a:spcPct val="150000"/>
              </a:lnSpc>
              <a:spcBef>
                <a:spcPts val="1000"/>
              </a:spcBef>
              <a:spcAft>
                <a:spcPts val="1000"/>
              </a:spcAft>
              <a:buNone/>
            </a:pPr>
            <a:endParaRPr>
              <a:solidFill>
                <a:schemeClr val="dk1"/>
              </a:solidFill>
              <a:highlight>
                <a:srgbClr val="FFFFFF"/>
              </a:highlight>
              <a:latin typeface="Saira"/>
              <a:ea typeface="Saira"/>
              <a:cs typeface="Saira"/>
              <a:sym typeface="Saira"/>
            </a:endParaRPr>
          </a:p>
        </p:txBody>
      </p:sp>
      <p:sp>
        <p:nvSpPr>
          <p:cNvPr id="266" name="Google Shape;266;p34"/>
          <p:cNvSpPr txBox="1"/>
          <p:nvPr/>
        </p:nvSpPr>
        <p:spPr>
          <a:xfrm>
            <a:off x="4370700" y="1355650"/>
            <a:ext cx="34017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700" b="1">
                <a:solidFill>
                  <a:schemeClr val="dk1"/>
                </a:solidFill>
                <a:latin typeface="Saira"/>
                <a:ea typeface="Saira"/>
                <a:cs typeface="Saira"/>
                <a:sym typeface="Saira"/>
              </a:rPr>
              <a:t>Decoder</a:t>
            </a:r>
            <a:endParaRPr sz="1700" b="1">
              <a:solidFill>
                <a:schemeClr val="dk1"/>
              </a:solidFill>
              <a:latin typeface="Saira"/>
              <a:ea typeface="Saira"/>
              <a:cs typeface="Saira"/>
              <a:sym typeface="Saira"/>
            </a:endParaRPr>
          </a:p>
        </p:txBody>
      </p:sp>
      <p:sp>
        <p:nvSpPr>
          <p:cNvPr id="267" name="Google Shape;267;p34"/>
          <p:cNvSpPr txBox="1"/>
          <p:nvPr/>
        </p:nvSpPr>
        <p:spPr>
          <a:xfrm>
            <a:off x="2832550" y="4233050"/>
            <a:ext cx="3000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Saira"/>
              <a:buChar char="●"/>
            </a:pPr>
            <a:r>
              <a:rPr lang="en">
                <a:solidFill>
                  <a:schemeClr val="dk1"/>
                </a:solidFill>
                <a:latin typeface="Saira"/>
                <a:ea typeface="Saira"/>
                <a:cs typeface="Saira"/>
                <a:sym typeface="Saira"/>
              </a:rPr>
              <a:t>Latent space dimension = 32</a:t>
            </a:r>
            <a:endParaRPr>
              <a:latin typeface="Saira"/>
              <a:ea typeface="Saira"/>
              <a:cs typeface="Saira"/>
              <a:sym typeface="Saira"/>
            </a:endParaRPr>
          </a:p>
        </p:txBody>
      </p:sp>
      <p:sp>
        <p:nvSpPr>
          <p:cNvPr id="268" name="Google Shape;268;p34"/>
          <p:cNvSpPr txBox="1"/>
          <p:nvPr/>
        </p:nvSpPr>
        <p:spPr>
          <a:xfrm>
            <a:off x="408300" y="872375"/>
            <a:ext cx="2046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chemeClr val="dk1"/>
                </a:solidFill>
                <a:latin typeface="Saira"/>
                <a:ea typeface="Saira"/>
                <a:cs typeface="Saira"/>
                <a:sym typeface="Saira"/>
              </a:rPr>
              <a:t>Architecture</a:t>
            </a:r>
            <a:endParaRPr sz="2200" b="1">
              <a:solidFill>
                <a:schemeClr val="dk1"/>
              </a:solidFill>
              <a:latin typeface="Saira"/>
              <a:ea typeface="Saira"/>
              <a:cs typeface="Saira"/>
              <a:sym typeface="Saira"/>
            </a:endParaRPr>
          </a:p>
        </p:txBody>
      </p:sp>
      <p:cxnSp>
        <p:nvCxnSpPr>
          <p:cNvPr id="269" name="Google Shape;269;p34"/>
          <p:cNvCxnSpPr>
            <a:endCxn id="267" idx="1"/>
          </p:cNvCxnSpPr>
          <p:nvPr/>
        </p:nvCxnSpPr>
        <p:spPr>
          <a:xfrm>
            <a:off x="1586650" y="3847550"/>
            <a:ext cx="1245900" cy="585600"/>
          </a:xfrm>
          <a:prstGeom prst="bentConnector3">
            <a:avLst>
              <a:gd name="adj1" fmla="val 2"/>
            </a:avLst>
          </a:prstGeom>
          <a:noFill/>
          <a:ln w="19050" cap="flat" cmpd="sng">
            <a:solidFill>
              <a:schemeClr val="dk1"/>
            </a:solidFill>
            <a:prstDash val="solid"/>
            <a:round/>
            <a:headEnd type="none" w="med" len="med"/>
            <a:tailEnd type="none" w="med" len="med"/>
          </a:ln>
        </p:spPr>
      </p:cxnSp>
      <p:cxnSp>
        <p:nvCxnSpPr>
          <p:cNvPr id="270" name="Google Shape;270;p34"/>
          <p:cNvCxnSpPr/>
          <p:nvPr/>
        </p:nvCxnSpPr>
        <p:spPr>
          <a:xfrm flipH="1">
            <a:off x="5961450" y="3847550"/>
            <a:ext cx="1245900" cy="585600"/>
          </a:xfrm>
          <a:prstGeom prst="bentConnector3">
            <a:avLst>
              <a:gd name="adj1" fmla="val 2"/>
            </a:avLst>
          </a:prstGeom>
          <a:noFill/>
          <a:ln w="19050" cap="flat" cmpd="sng">
            <a:solidFill>
              <a:schemeClr val="dk1"/>
            </a:solidFill>
            <a:prstDash val="solid"/>
            <a:round/>
            <a:headEnd type="none" w="med" len="med"/>
            <a:tailEnd type="none" w="med" len="med"/>
          </a:ln>
        </p:spPr>
      </p:cxnSp>
      <p:sp>
        <p:nvSpPr>
          <p:cNvPr id="271" name="Google Shape;271;p34"/>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272" name="Google Shape;272;p34"/>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273" name="Google Shape;273;p34"/>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5"/>
          <p:cNvPicPr preferRelativeResize="0"/>
          <p:nvPr/>
        </p:nvPicPr>
        <p:blipFill rotWithShape="1">
          <a:blip r:embed="rId3">
            <a:alphaModFix/>
          </a:blip>
          <a:srcRect t="19672" r="34946"/>
          <a:stretch/>
        </p:blipFill>
        <p:spPr>
          <a:xfrm>
            <a:off x="332100" y="1665925"/>
            <a:ext cx="7176099" cy="1917325"/>
          </a:xfrm>
          <a:prstGeom prst="rect">
            <a:avLst/>
          </a:prstGeom>
          <a:noFill/>
          <a:ln>
            <a:noFill/>
          </a:ln>
        </p:spPr>
      </p:pic>
      <p:sp>
        <p:nvSpPr>
          <p:cNvPr id="279" name="Google Shape;279;p35"/>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VAE Implementation</a:t>
            </a:r>
            <a:endParaRPr sz="2800" b="1">
              <a:solidFill>
                <a:schemeClr val="dk1"/>
              </a:solidFill>
              <a:latin typeface="Saira"/>
              <a:ea typeface="Saira"/>
              <a:cs typeface="Saira"/>
              <a:sym typeface="Saira"/>
            </a:endParaRPr>
          </a:p>
        </p:txBody>
      </p:sp>
      <p:sp>
        <p:nvSpPr>
          <p:cNvPr id="280" name="Google Shape;280;p35"/>
          <p:cNvSpPr txBox="1"/>
          <p:nvPr/>
        </p:nvSpPr>
        <p:spPr>
          <a:xfrm>
            <a:off x="408300" y="1024775"/>
            <a:ext cx="2046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chemeClr val="dk1"/>
                </a:solidFill>
                <a:latin typeface="Saira"/>
                <a:ea typeface="Saira"/>
                <a:cs typeface="Saira"/>
                <a:sym typeface="Saira"/>
              </a:rPr>
              <a:t>Parameters</a:t>
            </a:r>
            <a:endParaRPr sz="2200" b="1">
              <a:solidFill>
                <a:schemeClr val="dk1"/>
              </a:solidFill>
              <a:latin typeface="Saira"/>
              <a:ea typeface="Saira"/>
              <a:cs typeface="Saira"/>
              <a:sym typeface="Saira"/>
            </a:endParaRPr>
          </a:p>
        </p:txBody>
      </p:sp>
      <p:sp>
        <p:nvSpPr>
          <p:cNvPr id="281" name="Google Shape;281;p35"/>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282" name="Google Shape;282;p35"/>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283" name="Google Shape;283;p35"/>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p:nvPr/>
        </p:nvSpPr>
        <p:spPr>
          <a:xfrm>
            <a:off x="409950" y="1699750"/>
            <a:ext cx="40974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700" b="1">
                <a:solidFill>
                  <a:schemeClr val="dk1"/>
                </a:solidFill>
                <a:latin typeface="Saira"/>
                <a:ea typeface="Saira"/>
                <a:cs typeface="Saira"/>
                <a:sym typeface="Saira"/>
              </a:rPr>
              <a:t>Reconstruction Error (Soft Dice Loss)</a:t>
            </a:r>
            <a:endParaRPr sz="1700" b="1">
              <a:solidFill>
                <a:schemeClr val="dk1"/>
              </a:solidFill>
              <a:latin typeface="Saira"/>
              <a:ea typeface="Saira"/>
              <a:cs typeface="Saira"/>
              <a:sym typeface="Saira"/>
            </a:endParaRPr>
          </a:p>
        </p:txBody>
      </p:sp>
      <p:pic>
        <p:nvPicPr>
          <p:cNvPr id="299" name="Google Shape;299;p37"/>
          <p:cNvPicPr preferRelativeResize="0"/>
          <p:nvPr/>
        </p:nvPicPr>
        <p:blipFill rotWithShape="1">
          <a:blip r:embed="rId3">
            <a:alphaModFix/>
          </a:blip>
          <a:srcRect t="13845"/>
          <a:stretch/>
        </p:blipFill>
        <p:spPr>
          <a:xfrm>
            <a:off x="540675" y="2232052"/>
            <a:ext cx="4809825" cy="879925"/>
          </a:xfrm>
          <a:prstGeom prst="rect">
            <a:avLst/>
          </a:prstGeom>
          <a:noFill/>
          <a:ln>
            <a:noFill/>
          </a:ln>
        </p:spPr>
      </p:pic>
      <p:pic>
        <p:nvPicPr>
          <p:cNvPr id="300" name="Google Shape;300;p37"/>
          <p:cNvPicPr preferRelativeResize="0"/>
          <p:nvPr/>
        </p:nvPicPr>
        <p:blipFill>
          <a:blip r:embed="rId4">
            <a:alphaModFix/>
          </a:blip>
          <a:stretch>
            <a:fillRect/>
          </a:stretch>
        </p:blipFill>
        <p:spPr>
          <a:xfrm>
            <a:off x="3509178" y="959161"/>
            <a:ext cx="5305573" cy="642750"/>
          </a:xfrm>
          <a:prstGeom prst="rect">
            <a:avLst/>
          </a:prstGeom>
          <a:noFill/>
          <a:ln>
            <a:noFill/>
          </a:ln>
        </p:spPr>
      </p:pic>
      <p:sp>
        <p:nvSpPr>
          <p:cNvPr id="301" name="Google Shape;301;p37"/>
          <p:cNvSpPr txBox="1"/>
          <p:nvPr/>
        </p:nvSpPr>
        <p:spPr>
          <a:xfrm>
            <a:off x="5491350" y="1014875"/>
            <a:ext cx="1193100" cy="572700"/>
          </a:xfrm>
          <a:prstGeom prst="rect">
            <a:avLst/>
          </a:prstGeom>
          <a:solidFill>
            <a:srgbClr val="D0184A">
              <a:alpha val="26880"/>
            </a:srgbClr>
          </a:solidFill>
          <a:ln w="1905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rgbClr val="D0184A"/>
              </a:solidFill>
              <a:latin typeface="Saira"/>
              <a:ea typeface="Saira"/>
              <a:cs typeface="Saira"/>
              <a:sym typeface="Saira"/>
            </a:endParaRPr>
          </a:p>
        </p:txBody>
      </p:sp>
      <p:sp>
        <p:nvSpPr>
          <p:cNvPr id="302" name="Google Shape;302;p37"/>
          <p:cNvSpPr txBox="1"/>
          <p:nvPr/>
        </p:nvSpPr>
        <p:spPr>
          <a:xfrm>
            <a:off x="540675" y="1733225"/>
            <a:ext cx="3889500" cy="348300"/>
          </a:xfrm>
          <a:prstGeom prst="rect">
            <a:avLst/>
          </a:prstGeom>
          <a:solidFill>
            <a:srgbClr val="D0184A">
              <a:alpha val="26880"/>
            </a:srgbClr>
          </a:solidFill>
          <a:ln w="1905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rgbClr val="D0184A"/>
              </a:solidFill>
              <a:latin typeface="Saira"/>
              <a:ea typeface="Saira"/>
              <a:cs typeface="Saira"/>
              <a:sym typeface="Saira"/>
            </a:endParaRPr>
          </a:p>
        </p:txBody>
      </p:sp>
      <p:sp>
        <p:nvSpPr>
          <p:cNvPr id="303" name="Google Shape;303;p37"/>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Loss function</a:t>
            </a:r>
            <a:endParaRPr sz="2800" b="1">
              <a:solidFill>
                <a:schemeClr val="dk1"/>
              </a:solidFill>
              <a:latin typeface="Saira"/>
              <a:ea typeface="Saira"/>
              <a:cs typeface="Saira"/>
              <a:sym typeface="Saira"/>
            </a:endParaRPr>
          </a:p>
        </p:txBody>
      </p:sp>
      <p:sp>
        <p:nvSpPr>
          <p:cNvPr id="304" name="Google Shape;304;p37"/>
          <p:cNvSpPr txBox="1"/>
          <p:nvPr/>
        </p:nvSpPr>
        <p:spPr>
          <a:xfrm>
            <a:off x="769275" y="3338688"/>
            <a:ext cx="3270600" cy="985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a:solidFill>
                  <a:schemeClr val="dk1"/>
                </a:solidFill>
                <a:latin typeface="Saira"/>
                <a:ea typeface="Saira"/>
                <a:cs typeface="Saira"/>
                <a:sym typeface="Saira"/>
              </a:rPr>
              <a:t>: predicted value</a:t>
            </a:r>
            <a:endParaRPr>
              <a:solidFill>
                <a:schemeClr val="dk1"/>
              </a:solidFill>
              <a:latin typeface="Saira"/>
              <a:ea typeface="Saira"/>
              <a:cs typeface="Saira"/>
              <a:sym typeface="Saira"/>
            </a:endParaRPr>
          </a:p>
          <a:p>
            <a:pPr marL="0" lvl="0" indent="0" algn="l" rtl="0">
              <a:lnSpc>
                <a:spcPct val="135714"/>
              </a:lnSpc>
              <a:spcBef>
                <a:spcPts val="0"/>
              </a:spcBef>
              <a:spcAft>
                <a:spcPts val="0"/>
              </a:spcAft>
              <a:buNone/>
            </a:pPr>
            <a:r>
              <a:rPr lang="en">
                <a:solidFill>
                  <a:schemeClr val="dk1"/>
                </a:solidFill>
                <a:latin typeface="Saira"/>
                <a:ea typeface="Saira"/>
                <a:cs typeface="Saira"/>
                <a:sym typeface="Saira"/>
              </a:rPr>
              <a:t>: ground truth value</a:t>
            </a:r>
            <a:endParaRPr>
              <a:solidFill>
                <a:schemeClr val="dk1"/>
              </a:solidFill>
              <a:latin typeface="Saira"/>
              <a:ea typeface="Saira"/>
              <a:cs typeface="Saira"/>
              <a:sym typeface="Saira"/>
            </a:endParaRPr>
          </a:p>
          <a:p>
            <a:pPr marL="0" lvl="0" indent="0" algn="l" rtl="0">
              <a:lnSpc>
                <a:spcPct val="135714"/>
              </a:lnSpc>
              <a:spcBef>
                <a:spcPts val="0"/>
              </a:spcBef>
              <a:spcAft>
                <a:spcPts val="0"/>
              </a:spcAft>
              <a:buNone/>
            </a:pPr>
            <a:r>
              <a:rPr lang="en">
                <a:solidFill>
                  <a:schemeClr val="dk1"/>
                </a:solidFill>
                <a:latin typeface="Saira"/>
                <a:ea typeface="Saira"/>
                <a:cs typeface="Saira"/>
                <a:sym typeface="Saira"/>
              </a:rPr>
              <a:t>: small constant </a:t>
            </a:r>
            <a:endParaRPr>
              <a:solidFill>
                <a:schemeClr val="dk1"/>
              </a:solidFill>
              <a:latin typeface="Saira"/>
              <a:ea typeface="Saira"/>
              <a:cs typeface="Saira"/>
              <a:sym typeface="Saira"/>
            </a:endParaRPr>
          </a:p>
        </p:txBody>
      </p:sp>
      <p:pic>
        <p:nvPicPr>
          <p:cNvPr id="305" name="Google Shape;305;p37"/>
          <p:cNvPicPr preferRelativeResize="0"/>
          <p:nvPr/>
        </p:nvPicPr>
        <p:blipFill rotWithShape="1">
          <a:blip r:embed="rId5">
            <a:alphaModFix/>
          </a:blip>
          <a:srcRect l="48586"/>
          <a:stretch/>
        </p:blipFill>
        <p:spPr>
          <a:xfrm>
            <a:off x="540675" y="3381388"/>
            <a:ext cx="255675" cy="286100"/>
          </a:xfrm>
          <a:prstGeom prst="rect">
            <a:avLst/>
          </a:prstGeom>
          <a:noFill/>
          <a:ln>
            <a:noFill/>
          </a:ln>
        </p:spPr>
      </p:pic>
      <p:pic>
        <p:nvPicPr>
          <p:cNvPr id="306" name="Google Shape;306;p37"/>
          <p:cNvPicPr preferRelativeResize="0"/>
          <p:nvPr/>
        </p:nvPicPr>
        <p:blipFill rotWithShape="1">
          <a:blip r:embed="rId5">
            <a:alphaModFix/>
          </a:blip>
          <a:srcRect r="48586"/>
          <a:stretch/>
        </p:blipFill>
        <p:spPr>
          <a:xfrm>
            <a:off x="513600" y="3658425"/>
            <a:ext cx="255675" cy="286110"/>
          </a:xfrm>
          <a:prstGeom prst="rect">
            <a:avLst/>
          </a:prstGeom>
          <a:noFill/>
          <a:ln>
            <a:noFill/>
          </a:ln>
        </p:spPr>
      </p:pic>
      <p:pic>
        <p:nvPicPr>
          <p:cNvPr id="307" name="Google Shape;307;p37"/>
          <p:cNvPicPr preferRelativeResize="0"/>
          <p:nvPr/>
        </p:nvPicPr>
        <p:blipFill>
          <a:blip r:embed="rId6">
            <a:alphaModFix/>
          </a:blip>
          <a:stretch>
            <a:fillRect/>
          </a:stretch>
        </p:blipFill>
        <p:spPr>
          <a:xfrm>
            <a:off x="540675" y="3981950"/>
            <a:ext cx="255675" cy="284895"/>
          </a:xfrm>
          <a:prstGeom prst="rect">
            <a:avLst/>
          </a:prstGeom>
          <a:noFill/>
          <a:ln>
            <a:noFill/>
          </a:ln>
        </p:spPr>
      </p:pic>
      <p:sp>
        <p:nvSpPr>
          <p:cNvPr id="308" name="Google Shape;308;p37"/>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309" name="Google Shape;309;p37"/>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310" name="Google Shape;310;p37"/>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
        <p:nvSpPr>
          <p:cNvPr id="311" name="Google Shape;311;p37"/>
          <p:cNvSpPr txBox="1"/>
          <p:nvPr/>
        </p:nvSpPr>
        <p:spPr>
          <a:xfrm>
            <a:off x="146375" y="1029200"/>
            <a:ext cx="34017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2200" b="1">
                <a:solidFill>
                  <a:schemeClr val="dk1"/>
                </a:solidFill>
                <a:latin typeface="Saira"/>
                <a:ea typeface="Saira"/>
                <a:cs typeface="Saira"/>
                <a:sym typeface="Saira"/>
              </a:rPr>
              <a:t>Loss to minimize</a:t>
            </a:r>
            <a:endParaRPr sz="2200" b="1">
              <a:solidFill>
                <a:schemeClr val="dk1"/>
              </a:solidFill>
              <a:latin typeface="Saira"/>
              <a:ea typeface="Saira"/>
              <a:cs typeface="Saira"/>
              <a:sym typeface="Sai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8"/>
          <p:cNvSpPr txBox="1"/>
          <p:nvPr/>
        </p:nvSpPr>
        <p:spPr>
          <a:xfrm>
            <a:off x="464475" y="1785325"/>
            <a:ext cx="4310100" cy="572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700" b="1">
                <a:solidFill>
                  <a:schemeClr val="dk1"/>
                </a:solidFill>
                <a:latin typeface="Saira"/>
                <a:ea typeface="Saira"/>
                <a:cs typeface="Saira"/>
                <a:sym typeface="Saira"/>
              </a:rPr>
              <a:t>Kullback-Leibler Divergence (KLD) loss:</a:t>
            </a:r>
            <a:endParaRPr sz="1700" b="1">
              <a:solidFill>
                <a:schemeClr val="dk1"/>
              </a:solidFill>
              <a:latin typeface="Saira"/>
              <a:ea typeface="Saira"/>
              <a:cs typeface="Saira"/>
              <a:sym typeface="Saira"/>
            </a:endParaRPr>
          </a:p>
        </p:txBody>
      </p:sp>
      <p:sp>
        <p:nvSpPr>
          <p:cNvPr id="317" name="Google Shape;317;p38"/>
          <p:cNvSpPr txBox="1"/>
          <p:nvPr/>
        </p:nvSpPr>
        <p:spPr>
          <a:xfrm>
            <a:off x="520650" y="3267400"/>
            <a:ext cx="5084400" cy="14448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800">
                <a:solidFill>
                  <a:schemeClr val="dk1"/>
                </a:solidFill>
                <a:latin typeface="Saira"/>
                <a:ea typeface="Saira"/>
                <a:cs typeface="Saira"/>
                <a:sym typeface="Saira"/>
              </a:rPr>
              <a:t>𝜇</a:t>
            </a:r>
            <a:r>
              <a:rPr lang="en">
                <a:solidFill>
                  <a:schemeClr val="dk1"/>
                </a:solidFill>
                <a:latin typeface="Saira"/>
                <a:ea typeface="Saira"/>
                <a:cs typeface="Saira"/>
                <a:sym typeface="Saira"/>
              </a:rPr>
              <a:t> : mean of the latent space distribution</a:t>
            </a:r>
            <a:endParaRPr>
              <a:solidFill>
                <a:schemeClr val="dk1"/>
              </a:solidFill>
              <a:latin typeface="Saira"/>
              <a:ea typeface="Saira"/>
              <a:cs typeface="Saira"/>
              <a:sym typeface="Saira"/>
            </a:endParaRPr>
          </a:p>
          <a:p>
            <a:pPr marL="0" lvl="0" indent="0" algn="l" rtl="0">
              <a:lnSpc>
                <a:spcPct val="135714"/>
              </a:lnSpc>
              <a:spcBef>
                <a:spcPts val="0"/>
              </a:spcBef>
              <a:spcAft>
                <a:spcPts val="0"/>
              </a:spcAft>
              <a:buNone/>
            </a:pPr>
            <a:r>
              <a:rPr lang="en" sz="1800">
                <a:solidFill>
                  <a:schemeClr val="dk1"/>
                </a:solidFill>
                <a:latin typeface="Saira"/>
                <a:ea typeface="Saira"/>
                <a:cs typeface="Saira"/>
                <a:sym typeface="Saira"/>
              </a:rPr>
              <a:t>𝜎</a:t>
            </a:r>
            <a:r>
              <a:rPr lang="en">
                <a:solidFill>
                  <a:schemeClr val="dk1"/>
                </a:solidFill>
                <a:latin typeface="Saira"/>
                <a:ea typeface="Saira"/>
                <a:cs typeface="Saira"/>
                <a:sym typeface="Saira"/>
              </a:rPr>
              <a:t> : standard deviation of the latent space distribution</a:t>
            </a:r>
            <a:endParaRPr>
              <a:solidFill>
                <a:schemeClr val="dk1"/>
              </a:solidFill>
              <a:latin typeface="Saira"/>
              <a:ea typeface="Saira"/>
              <a:cs typeface="Saira"/>
              <a:sym typeface="Saira"/>
            </a:endParaRPr>
          </a:p>
          <a:p>
            <a:pPr marL="0" lvl="0" indent="0" algn="l" rtl="0">
              <a:lnSpc>
                <a:spcPct val="135714"/>
              </a:lnSpc>
              <a:spcBef>
                <a:spcPts val="0"/>
              </a:spcBef>
              <a:spcAft>
                <a:spcPts val="0"/>
              </a:spcAft>
              <a:buNone/>
            </a:pPr>
            <a:r>
              <a:rPr lang="en" i="1">
                <a:solidFill>
                  <a:schemeClr val="dk1"/>
                </a:solidFill>
                <a:latin typeface="Saira"/>
                <a:ea typeface="Saira"/>
                <a:cs typeface="Saira"/>
                <a:sym typeface="Saira"/>
              </a:rPr>
              <a:t>d</a:t>
            </a:r>
            <a:r>
              <a:rPr lang="en">
                <a:solidFill>
                  <a:schemeClr val="dk1"/>
                </a:solidFill>
                <a:latin typeface="Saira"/>
                <a:ea typeface="Saira"/>
                <a:cs typeface="Saira"/>
                <a:sym typeface="Saira"/>
              </a:rPr>
              <a:t> : size of the latent space</a:t>
            </a:r>
            <a:endParaRPr>
              <a:solidFill>
                <a:schemeClr val="dk1"/>
              </a:solidFill>
              <a:latin typeface="Saira"/>
              <a:ea typeface="Saira"/>
              <a:cs typeface="Saira"/>
              <a:sym typeface="Saira"/>
            </a:endParaRPr>
          </a:p>
          <a:p>
            <a:pPr marL="0" lvl="0" indent="0" algn="l" rtl="0">
              <a:lnSpc>
                <a:spcPct val="135714"/>
              </a:lnSpc>
              <a:spcBef>
                <a:spcPts val="0"/>
              </a:spcBef>
              <a:spcAft>
                <a:spcPts val="0"/>
              </a:spcAft>
              <a:buNone/>
            </a:pPr>
            <a:endParaRPr>
              <a:solidFill>
                <a:schemeClr val="dk1"/>
              </a:solidFill>
              <a:latin typeface="Saira"/>
              <a:ea typeface="Saira"/>
              <a:cs typeface="Saira"/>
              <a:sym typeface="Saira"/>
            </a:endParaRPr>
          </a:p>
        </p:txBody>
      </p:sp>
      <p:pic>
        <p:nvPicPr>
          <p:cNvPr id="318" name="Google Shape;318;p38"/>
          <p:cNvPicPr preferRelativeResize="0"/>
          <p:nvPr/>
        </p:nvPicPr>
        <p:blipFill>
          <a:blip r:embed="rId3">
            <a:alphaModFix/>
          </a:blip>
          <a:stretch>
            <a:fillRect/>
          </a:stretch>
        </p:blipFill>
        <p:spPr>
          <a:xfrm>
            <a:off x="520638" y="2420000"/>
            <a:ext cx="4402725" cy="785100"/>
          </a:xfrm>
          <a:prstGeom prst="rect">
            <a:avLst/>
          </a:prstGeom>
          <a:noFill/>
          <a:ln>
            <a:noFill/>
          </a:ln>
        </p:spPr>
      </p:pic>
      <p:pic>
        <p:nvPicPr>
          <p:cNvPr id="319" name="Google Shape;319;p38"/>
          <p:cNvPicPr preferRelativeResize="0"/>
          <p:nvPr/>
        </p:nvPicPr>
        <p:blipFill>
          <a:blip r:embed="rId4">
            <a:alphaModFix/>
          </a:blip>
          <a:stretch>
            <a:fillRect/>
          </a:stretch>
        </p:blipFill>
        <p:spPr>
          <a:xfrm>
            <a:off x="3509178" y="959161"/>
            <a:ext cx="5305573" cy="642750"/>
          </a:xfrm>
          <a:prstGeom prst="rect">
            <a:avLst/>
          </a:prstGeom>
          <a:noFill/>
          <a:ln>
            <a:noFill/>
          </a:ln>
        </p:spPr>
      </p:pic>
      <p:sp>
        <p:nvSpPr>
          <p:cNvPr id="320" name="Google Shape;320;p38"/>
          <p:cNvSpPr txBox="1"/>
          <p:nvPr/>
        </p:nvSpPr>
        <p:spPr>
          <a:xfrm>
            <a:off x="7247850" y="1014875"/>
            <a:ext cx="1566900" cy="572700"/>
          </a:xfrm>
          <a:prstGeom prst="rect">
            <a:avLst/>
          </a:prstGeom>
          <a:solidFill>
            <a:srgbClr val="A7E8F3">
              <a:alpha val="2750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rgbClr val="D0184A"/>
              </a:solidFill>
              <a:latin typeface="Saira"/>
              <a:ea typeface="Saira"/>
              <a:cs typeface="Saira"/>
              <a:sym typeface="Saira"/>
            </a:endParaRPr>
          </a:p>
        </p:txBody>
      </p:sp>
      <p:sp>
        <p:nvSpPr>
          <p:cNvPr id="321" name="Google Shape;321;p38"/>
          <p:cNvSpPr txBox="1"/>
          <p:nvPr/>
        </p:nvSpPr>
        <p:spPr>
          <a:xfrm>
            <a:off x="520650" y="1827675"/>
            <a:ext cx="4103400" cy="378000"/>
          </a:xfrm>
          <a:prstGeom prst="rect">
            <a:avLst/>
          </a:prstGeom>
          <a:solidFill>
            <a:srgbClr val="A7E8F3">
              <a:alpha val="2750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rgbClr val="D0184A"/>
              </a:solidFill>
              <a:latin typeface="Saira"/>
              <a:ea typeface="Saira"/>
              <a:cs typeface="Saira"/>
              <a:sym typeface="Saira"/>
            </a:endParaRPr>
          </a:p>
        </p:txBody>
      </p:sp>
      <p:sp>
        <p:nvSpPr>
          <p:cNvPr id="322" name="Google Shape;322;p38"/>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Loss function</a:t>
            </a:r>
            <a:endParaRPr sz="2800" b="1">
              <a:solidFill>
                <a:schemeClr val="dk1"/>
              </a:solidFill>
              <a:latin typeface="Saira"/>
              <a:ea typeface="Saira"/>
              <a:cs typeface="Saira"/>
              <a:sym typeface="Saira"/>
            </a:endParaRPr>
          </a:p>
        </p:txBody>
      </p:sp>
      <p:sp>
        <p:nvSpPr>
          <p:cNvPr id="323" name="Google Shape;323;p38"/>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324" name="Google Shape;324;p38"/>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325" name="Google Shape;325;p38"/>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
        <p:nvSpPr>
          <p:cNvPr id="326" name="Google Shape;326;p38"/>
          <p:cNvSpPr txBox="1"/>
          <p:nvPr/>
        </p:nvSpPr>
        <p:spPr>
          <a:xfrm>
            <a:off x="146375" y="1029200"/>
            <a:ext cx="34017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2200" b="1">
                <a:solidFill>
                  <a:schemeClr val="dk1"/>
                </a:solidFill>
                <a:latin typeface="Saira"/>
                <a:ea typeface="Saira"/>
                <a:cs typeface="Saira"/>
                <a:sym typeface="Saira"/>
              </a:rPr>
              <a:t>Loss to minimize</a:t>
            </a:r>
            <a:endParaRPr sz="2200" b="1">
              <a:solidFill>
                <a:schemeClr val="dk1"/>
              </a:solidFill>
              <a:latin typeface="Saira"/>
              <a:ea typeface="Saira"/>
              <a:cs typeface="Saira"/>
              <a:sym typeface="Sai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39"/>
          <p:cNvPicPr preferRelativeResize="0"/>
          <p:nvPr/>
        </p:nvPicPr>
        <p:blipFill rotWithShape="1">
          <a:blip r:embed="rId3">
            <a:alphaModFix/>
          </a:blip>
          <a:srcRect t="13845"/>
          <a:stretch/>
        </p:blipFill>
        <p:spPr>
          <a:xfrm>
            <a:off x="540675" y="1956439"/>
            <a:ext cx="4809825" cy="879925"/>
          </a:xfrm>
          <a:prstGeom prst="rect">
            <a:avLst/>
          </a:prstGeom>
          <a:noFill/>
          <a:ln>
            <a:noFill/>
          </a:ln>
        </p:spPr>
      </p:pic>
      <p:sp>
        <p:nvSpPr>
          <p:cNvPr id="332" name="Google Shape;332;p39"/>
          <p:cNvSpPr txBox="1"/>
          <p:nvPr/>
        </p:nvSpPr>
        <p:spPr>
          <a:xfrm>
            <a:off x="467100" y="4021988"/>
            <a:ext cx="8119200" cy="400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a:solidFill>
                  <a:schemeClr val="dk1"/>
                </a:solidFill>
                <a:latin typeface="Saira"/>
                <a:ea typeface="Saira"/>
                <a:cs typeface="Saira"/>
                <a:sym typeface="Saira"/>
              </a:rPr>
              <a:t>Hyperparameter 𝝺 was introduced to control the influence of each term on the loss</a:t>
            </a:r>
            <a:endParaRPr>
              <a:solidFill>
                <a:srgbClr val="3B3B3B"/>
              </a:solidFill>
              <a:highlight>
                <a:srgbClr val="FFFFFF"/>
              </a:highlight>
              <a:latin typeface="Courier New"/>
              <a:ea typeface="Courier New"/>
              <a:cs typeface="Courier New"/>
              <a:sym typeface="Courier New"/>
            </a:endParaRPr>
          </a:p>
        </p:txBody>
      </p:sp>
      <p:pic>
        <p:nvPicPr>
          <p:cNvPr id="333" name="Google Shape;333;p39"/>
          <p:cNvPicPr preferRelativeResize="0"/>
          <p:nvPr/>
        </p:nvPicPr>
        <p:blipFill>
          <a:blip r:embed="rId4">
            <a:alphaModFix/>
          </a:blip>
          <a:stretch>
            <a:fillRect/>
          </a:stretch>
        </p:blipFill>
        <p:spPr>
          <a:xfrm>
            <a:off x="602750" y="3015675"/>
            <a:ext cx="4402725" cy="785100"/>
          </a:xfrm>
          <a:prstGeom prst="rect">
            <a:avLst/>
          </a:prstGeom>
          <a:noFill/>
          <a:ln>
            <a:noFill/>
          </a:ln>
        </p:spPr>
      </p:pic>
      <p:pic>
        <p:nvPicPr>
          <p:cNvPr id="334" name="Google Shape;334;p39"/>
          <p:cNvPicPr preferRelativeResize="0"/>
          <p:nvPr/>
        </p:nvPicPr>
        <p:blipFill>
          <a:blip r:embed="rId5">
            <a:alphaModFix/>
          </a:blip>
          <a:stretch>
            <a:fillRect/>
          </a:stretch>
        </p:blipFill>
        <p:spPr>
          <a:xfrm>
            <a:off x="3509178" y="959161"/>
            <a:ext cx="5305573" cy="642750"/>
          </a:xfrm>
          <a:prstGeom prst="rect">
            <a:avLst/>
          </a:prstGeom>
          <a:noFill/>
          <a:ln>
            <a:noFill/>
          </a:ln>
        </p:spPr>
      </p:pic>
      <p:sp>
        <p:nvSpPr>
          <p:cNvPr id="335" name="Google Shape;335;p39"/>
          <p:cNvSpPr txBox="1"/>
          <p:nvPr/>
        </p:nvSpPr>
        <p:spPr>
          <a:xfrm>
            <a:off x="7034150" y="1014875"/>
            <a:ext cx="240900" cy="572700"/>
          </a:xfrm>
          <a:prstGeom prst="rect">
            <a:avLst/>
          </a:prstGeom>
          <a:solidFill>
            <a:srgbClr val="499053">
              <a:alpha val="22500"/>
            </a:srgbClr>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rgbClr val="D0184A"/>
              </a:solidFill>
              <a:latin typeface="Saira"/>
              <a:ea typeface="Saira"/>
              <a:cs typeface="Saira"/>
              <a:sym typeface="Saira"/>
            </a:endParaRPr>
          </a:p>
        </p:txBody>
      </p:sp>
      <p:sp>
        <p:nvSpPr>
          <p:cNvPr id="336" name="Google Shape;336;p39"/>
          <p:cNvSpPr txBox="1"/>
          <p:nvPr/>
        </p:nvSpPr>
        <p:spPr>
          <a:xfrm>
            <a:off x="1925950" y="4075837"/>
            <a:ext cx="183600" cy="307800"/>
          </a:xfrm>
          <a:prstGeom prst="rect">
            <a:avLst/>
          </a:prstGeom>
          <a:solidFill>
            <a:srgbClr val="499053">
              <a:alpha val="22500"/>
            </a:srgbClr>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rgbClr val="D0184A"/>
              </a:solidFill>
              <a:latin typeface="Saira"/>
              <a:ea typeface="Saira"/>
              <a:cs typeface="Saira"/>
              <a:sym typeface="Saira"/>
            </a:endParaRPr>
          </a:p>
        </p:txBody>
      </p:sp>
      <p:sp>
        <p:nvSpPr>
          <p:cNvPr id="337" name="Google Shape;337;p39"/>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Loss function</a:t>
            </a:r>
            <a:endParaRPr sz="2800" b="1">
              <a:solidFill>
                <a:schemeClr val="dk1"/>
              </a:solidFill>
              <a:latin typeface="Saira"/>
              <a:ea typeface="Saira"/>
              <a:cs typeface="Saira"/>
              <a:sym typeface="Saira"/>
            </a:endParaRPr>
          </a:p>
        </p:txBody>
      </p:sp>
      <p:sp>
        <p:nvSpPr>
          <p:cNvPr id="338" name="Google Shape;338;p39"/>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339" name="Google Shape;339;p39"/>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340" name="Google Shape;340;p39"/>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
        <p:nvSpPr>
          <p:cNvPr id="341" name="Google Shape;341;p39"/>
          <p:cNvSpPr txBox="1"/>
          <p:nvPr/>
        </p:nvSpPr>
        <p:spPr>
          <a:xfrm>
            <a:off x="146375" y="1029200"/>
            <a:ext cx="34017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2200" b="1">
                <a:solidFill>
                  <a:schemeClr val="dk1"/>
                </a:solidFill>
                <a:latin typeface="Saira"/>
                <a:ea typeface="Saira"/>
                <a:cs typeface="Saira"/>
                <a:sym typeface="Saira"/>
              </a:rPr>
              <a:t>Loss to minimize</a:t>
            </a:r>
            <a:endParaRPr sz="2200" b="1">
              <a:solidFill>
                <a:schemeClr val="dk1"/>
              </a:solidFill>
              <a:latin typeface="Saira"/>
              <a:ea typeface="Saira"/>
              <a:cs typeface="Saira"/>
              <a:sym typeface="Sair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0"/>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Loss</a:t>
            </a:r>
            <a:endParaRPr sz="2800" b="1">
              <a:solidFill>
                <a:schemeClr val="dk1"/>
              </a:solidFill>
              <a:latin typeface="Saira"/>
              <a:ea typeface="Saira"/>
              <a:cs typeface="Saira"/>
              <a:sym typeface="Saira"/>
            </a:endParaRPr>
          </a:p>
        </p:txBody>
      </p:sp>
      <p:sp>
        <p:nvSpPr>
          <p:cNvPr id="347" name="Google Shape;347;p40"/>
          <p:cNvSpPr txBox="1"/>
          <p:nvPr/>
        </p:nvSpPr>
        <p:spPr>
          <a:xfrm>
            <a:off x="5710900" y="1794450"/>
            <a:ext cx="2937000" cy="155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Saira"/>
                <a:ea typeface="Saira"/>
                <a:cs typeface="Saira"/>
                <a:sym typeface="Saira"/>
              </a:rPr>
              <a:t>100 epochs:</a:t>
            </a:r>
            <a:endParaRPr sz="1600" b="1">
              <a:latin typeface="Saira"/>
              <a:ea typeface="Saira"/>
              <a:cs typeface="Saira"/>
              <a:sym typeface="Saira"/>
            </a:endParaRPr>
          </a:p>
          <a:p>
            <a:pPr marL="457200" lvl="0" indent="-330200" algn="l" rtl="0">
              <a:spcBef>
                <a:spcPts val="1000"/>
              </a:spcBef>
              <a:spcAft>
                <a:spcPts val="0"/>
              </a:spcAft>
              <a:buSzPts val="1600"/>
              <a:buFont typeface="Saira"/>
              <a:buChar char="●"/>
            </a:pPr>
            <a:r>
              <a:rPr lang="en" sz="1600">
                <a:latin typeface="Saira"/>
                <a:ea typeface="Saira"/>
                <a:cs typeface="Saira"/>
                <a:sym typeface="Saira"/>
              </a:rPr>
              <a:t>Train loss: 0.11</a:t>
            </a:r>
            <a:endParaRPr sz="1600">
              <a:latin typeface="Saira"/>
              <a:ea typeface="Saira"/>
              <a:cs typeface="Saira"/>
              <a:sym typeface="Saira"/>
            </a:endParaRPr>
          </a:p>
          <a:p>
            <a:pPr marL="457200" lvl="0" indent="-330200" algn="l" rtl="0">
              <a:spcBef>
                <a:spcPts val="1000"/>
              </a:spcBef>
              <a:spcAft>
                <a:spcPts val="0"/>
              </a:spcAft>
              <a:buSzPts val="1600"/>
              <a:buFont typeface="Saira"/>
              <a:buChar char="●"/>
            </a:pPr>
            <a:r>
              <a:rPr lang="en" sz="1600">
                <a:latin typeface="Saira"/>
                <a:ea typeface="Saira"/>
                <a:cs typeface="Saira"/>
                <a:sym typeface="Saira"/>
              </a:rPr>
              <a:t>Validation loss: 0.11</a:t>
            </a:r>
            <a:endParaRPr sz="1600">
              <a:latin typeface="Saira"/>
              <a:ea typeface="Saira"/>
              <a:cs typeface="Saira"/>
              <a:sym typeface="Saira"/>
            </a:endParaRPr>
          </a:p>
          <a:p>
            <a:pPr marL="457200" lvl="0" indent="-330200" algn="l" rtl="0">
              <a:spcBef>
                <a:spcPts val="1000"/>
              </a:spcBef>
              <a:spcAft>
                <a:spcPts val="1000"/>
              </a:spcAft>
              <a:buSzPts val="1600"/>
              <a:buFont typeface="Saira"/>
              <a:buChar char="●"/>
            </a:pPr>
            <a:r>
              <a:rPr lang="en" sz="1600">
                <a:latin typeface="Saira"/>
                <a:ea typeface="Saira"/>
                <a:cs typeface="Saira"/>
                <a:sym typeface="Saira"/>
              </a:rPr>
              <a:t>Test loss: 0.12</a:t>
            </a:r>
            <a:endParaRPr sz="1600">
              <a:latin typeface="Saira"/>
              <a:ea typeface="Saira"/>
              <a:cs typeface="Saira"/>
              <a:sym typeface="Saira"/>
            </a:endParaRPr>
          </a:p>
        </p:txBody>
      </p:sp>
      <p:pic>
        <p:nvPicPr>
          <p:cNvPr id="348" name="Google Shape;348;p40"/>
          <p:cNvPicPr preferRelativeResize="0"/>
          <p:nvPr/>
        </p:nvPicPr>
        <p:blipFill>
          <a:blip r:embed="rId3">
            <a:alphaModFix/>
          </a:blip>
          <a:stretch>
            <a:fillRect/>
          </a:stretch>
        </p:blipFill>
        <p:spPr>
          <a:xfrm>
            <a:off x="432300" y="1023026"/>
            <a:ext cx="4170780" cy="3346900"/>
          </a:xfrm>
          <a:prstGeom prst="rect">
            <a:avLst/>
          </a:prstGeom>
          <a:noFill/>
          <a:ln>
            <a:noFill/>
          </a:ln>
        </p:spPr>
      </p:pic>
      <p:sp>
        <p:nvSpPr>
          <p:cNvPr id="349" name="Google Shape;349;p40"/>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350" name="Google Shape;350;p40"/>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351" name="Google Shape;351;p40"/>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1"/>
          <p:cNvSpPr txBox="1">
            <a:spLocks noGrp="1"/>
          </p:cNvSpPr>
          <p:nvPr>
            <p:ph type="ctrTitle"/>
          </p:nvPr>
        </p:nvSpPr>
        <p:spPr>
          <a:xfrm flipH="1">
            <a:off x="1317450" y="1863750"/>
            <a:ext cx="6509100" cy="8004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4000"/>
              <a:t>Results</a:t>
            </a:r>
            <a:endParaRPr sz="4000"/>
          </a:p>
        </p:txBody>
      </p:sp>
      <p:sp>
        <p:nvSpPr>
          <p:cNvPr id="357" name="Google Shape;357;p41"/>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358" name="Google Shape;358;p41"/>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359" name="Google Shape;359;p41"/>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2"/>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Results</a:t>
            </a:r>
            <a:endParaRPr sz="2800" b="1">
              <a:solidFill>
                <a:schemeClr val="dk1"/>
              </a:solidFill>
              <a:latin typeface="Saira"/>
              <a:ea typeface="Saira"/>
              <a:cs typeface="Saira"/>
              <a:sym typeface="Saira"/>
            </a:endParaRPr>
          </a:p>
        </p:txBody>
      </p:sp>
      <p:sp>
        <p:nvSpPr>
          <p:cNvPr id="365" name="Google Shape;365;p42"/>
          <p:cNvSpPr txBox="1"/>
          <p:nvPr/>
        </p:nvSpPr>
        <p:spPr>
          <a:xfrm>
            <a:off x="1160950" y="2001913"/>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1</a:t>
            </a:r>
            <a:endParaRPr sz="1600" b="1">
              <a:solidFill>
                <a:srgbClr val="D0184A"/>
              </a:solidFill>
              <a:latin typeface="Saira"/>
              <a:ea typeface="Saira"/>
              <a:cs typeface="Saira"/>
              <a:sym typeface="Saira"/>
            </a:endParaRPr>
          </a:p>
        </p:txBody>
      </p:sp>
      <p:sp>
        <p:nvSpPr>
          <p:cNvPr id="366" name="Google Shape;366;p42"/>
          <p:cNvSpPr txBox="1"/>
          <p:nvPr/>
        </p:nvSpPr>
        <p:spPr>
          <a:xfrm>
            <a:off x="5458700" y="2001913"/>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2</a:t>
            </a:r>
            <a:endParaRPr sz="1600" b="1">
              <a:solidFill>
                <a:srgbClr val="D0184A"/>
              </a:solidFill>
              <a:latin typeface="Saira"/>
              <a:ea typeface="Saira"/>
              <a:cs typeface="Saira"/>
              <a:sym typeface="Saira"/>
            </a:endParaRPr>
          </a:p>
        </p:txBody>
      </p:sp>
      <p:sp>
        <p:nvSpPr>
          <p:cNvPr id="367" name="Google Shape;367;p42"/>
          <p:cNvSpPr txBox="1"/>
          <p:nvPr/>
        </p:nvSpPr>
        <p:spPr>
          <a:xfrm>
            <a:off x="1083375" y="188295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Saira"/>
                <a:ea typeface="Saira"/>
                <a:cs typeface="Saira"/>
                <a:sym typeface="Saira"/>
              </a:rPr>
              <a:t>Reconstruction</a:t>
            </a:r>
            <a:endParaRPr sz="2000"/>
          </a:p>
        </p:txBody>
      </p:sp>
      <p:sp>
        <p:nvSpPr>
          <p:cNvPr id="368" name="Google Shape;368;p42"/>
          <p:cNvSpPr txBox="1"/>
          <p:nvPr/>
        </p:nvSpPr>
        <p:spPr>
          <a:xfrm>
            <a:off x="5121975" y="188295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Saira"/>
                <a:ea typeface="Saira"/>
                <a:cs typeface="Saira"/>
                <a:sym typeface="Saira"/>
              </a:rPr>
              <a:t>Generation</a:t>
            </a:r>
            <a:endParaRPr sz="2000"/>
          </a:p>
        </p:txBody>
      </p:sp>
      <p:sp>
        <p:nvSpPr>
          <p:cNvPr id="369" name="Google Shape;369;p42"/>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370" name="Google Shape;370;p42"/>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371" name="Google Shape;371;p42"/>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
        <p:nvSpPr>
          <p:cNvPr id="372" name="Google Shape;372;p42"/>
          <p:cNvSpPr txBox="1"/>
          <p:nvPr/>
        </p:nvSpPr>
        <p:spPr>
          <a:xfrm>
            <a:off x="5205700" y="1827593"/>
            <a:ext cx="2585100" cy="726300"/>
          </a:xfrm>
          <a:prstGeom prst="rect">
            <a:avLst/>
          </a:prstGeom>
          <a:solidFill>
            <a:srgbClr val="FFFFFF">
              <a:alpha val="7125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rgbClr val="D0184A"/>
              </a:solidFill>
              <a:latin typeface="Saira"/>
              <a:ea typeface="Saira"/>
              <a:cs typeface="Saira"/>
              <a:sym typeface="Saira"/>
            </a:endParaRPr>
          </a:p>
        </p:txBody>
      </p:sp>
      <p:sp>
        <p:nvSpPr>
          <p:cNvPr id="373" name="Google Shape;373;p42"/>
          <p:cNvSpPr txBox="1"/>
          <p:nvPr/>
        </p:nvSpPr>
        <p:spPr>
          <a:xfrm>
            <a:off x="2997175" y="3363563"/>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3</a:t>
            </a:r>
            <a:endParaRPr sz="1600" b="1">
              <a:solidFill>
                <a:srgbClr val="D0184A"/>
              </a:solidFill>
              <a:latin typeface="Saira"/>
              <a:ea typeface="Saira"/>
              <a:cs typeface="Saira"/>
              <a:sym typeface="Saira"/>
            </a:endParaRPr>
          </a:p>
        </p:txBody>
      </p:sp>
      <p:sp>
        <p:nvSpPr>
          <p:cNvPr id="374" name="Google Shape;374;p42"/>
          <p:cNvSpPr txBox="1"/>
          <p:nvPr/>
        </p:nvSpPr>
        <p:spPr>
          <a:xfrm>
            <a:off x="3406550" y="326802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Saira"/>
                <a:ea typeface="Saira"/>
                <a:cs typeface="Saira"/>
                <a:sym typeface="Saira"/>
              </a:rPr>
              <a:t>Latent Space Analysis</a:t>
            </a:r>
            <a:endParaRPr sz="2000"/>
          </a:p>
        </p:txBody>
      </p:sp>
      <p:sp>
        <p:nvSpPr>
          <p:cNvPr id="375" name="Google Shape;375;p42"/>
          <p:cNvSpPr txBox="1"/>
          <p:nvPr/>
        </p:nvSpPr>
        <p:spPr>
          <a:xfrm>
            <a:off x="2599325" y="3151176"/>
            <a:ext cx="3807300" cy="848700"/>
          </a:xfrm>
          <a:prstGeom prst="rect">
            <a:avLst/>
          </a:prstGeom>
          <a:solidFill>
            <a:srgbClr val="FFFFFF">
              <a:alpha val="7125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rgbClr val="D0184A"/>
              </a:solidFill>
              <a:latin typeface="Saira"/>
              <a:ea typeface="Saira"/>
              <a:cs typeface="Saira"/>
              <a:sym typeface="Sair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3"/>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Best reconstructions</a:t>
            </a:r>
            <a:endParaRPr sz="2800" b="1">
              <a:solidFill>
                <a:schemeClr val="dk1"/>
              </a:solidFill>
              <a:latin typeface="Saira"/>
              <a:ea typeface="Saira"/>
              <a:cs typeface="Saira"/>
              <a:sym typeface="Saira"/>
            </a:endParaRPr>
          </a:p>
        </p:txBody>
      </p:sp>
      <p:pic>
        <p:nvPicPr>
          <p:cNvPr id="381" name="Google Shape;381;p43"/>
          <p:cNvPicPr preferRelativeResize="0"/>
          <p:nvPr/>
        </p:nvPicPr>
        <p:blipFill>
          <a:blip r:embed="rId3">
            <a:alphaModFix/>
          </a:blip>
          <a:stretch>
            <a:fillRect/>
          </a:stretch>
        </p:blipFill>
        <p:spPr>
          <a:xfrm>
            <a:off x="785813" y="2583975"/>
            <a:ext cx="7572375" cy="1933575"/>
          </a:xfrm>
          <a:prstGeom prst="rect">
            <a:avLst/>
          </a:prstGeom>
          <a:noFill/>
          <a:ln>
            <a:noFill/>
          </a:ln>
        </p:spPr>
      </p:pic>
      <p:pic>
        <p:nvPicPr>
          <p:cNvPr id="382" name="Google Shape;382;p43"/>
          <p:cNvPicPr preferRelativeResize="0"/>
          <p:nvPr/>
        </p:nvPicPr>
        <p:blipFill>
          <a:blip r:embed="rId4">
            <a:alphaModFix/>
          </a:blip>
          <a:stretch>
            <a:fillRect/>
          </a:stretch>
        </p:blipFill>
        <p:spPr>
          <a:xfrm>
            <a:off x="785800" y="901113"/>
            <a:ext cx="7572375" cy="1743075"/>
          </a:xfrm>
          <a:prstGeom prst="rect">
            <a:avLst/>
          </a:prstGeom>
          <a:noFill/>
          <a:ln>
            <a:noFill/>
          </a:ln>
        </p:spPr>
      </p:pic>
      <p:sp>
        <p:nvSpPr>
          <p:cNvPr id="383" name="Google Shape;383;p43"/>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384" name="Google Shape;384;p43"/>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385" name="Google Shape;385;p43"/>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9"/>
          <p:cNvSpPr txBox="1"/>
          <p:nvPr/>
        </p:nvSpPr>
        <p:spPr>
          <a:xfrm>
            <a:off x="0" y="196875"/>
            <a:ext cx="9093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Table of Contents</a:t>
            </a:r>
            <a:endParaRPr sz="2800" b="1">
              <a:solidFill>
                <a:schemeClr val="dk1"/>
              </a:solidFill>
              <a:latin typeface="Saira"/>
              <a:ea typeface="Saira"/>
              <a:cs typeface="Saira"/>
              <a:sym typeface="Saira"/>
            </a:endParaRPr>
          </a:p>
          <a:p>
            <a:pPr marL="0" lvl="0" indent="0" algn="l" rtl="0">
              <a:spcBef>
                <a:spcPts val="0"/>
              </a:spcBef>
              <a:spcAft>
                <a:spcPts val="0"/>
              </a:spcAft>
              <a:buNone/>
            </a:pPr>
            <a:endParaRPr sz="2800" b="1">
              <a:solidFill>
                <a:schemeClr val="dk1"/>
              </a:solidFill>
              <a:latin typeface="Saira"/>
              <a:ea typeface="Saira"/>
              <a:cs typeface="Saira"/>
              <a:sym typeface="Saira"/>
            </a:endParaRPr>
          </a:p>
        </p:txBody>
      </p:sp>
      <p:sp>
        <p:nvSpPr>
          <p:cNvPr id="75" name="Google Shape;75;p19"/>
          <p:cNvSpPr txBox="1"/>
          <p:nvPr/>
        </p:nvSpPr>
        <p:spPr>
          <a:xfrm>
            <a:off x="5570350" y="1332850"/>
            <a:ext cx="2841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800" b="1">
                <a:solidFill>
                  <a:schemeClr val="dk1"/>
                </a:solidFill>
                <a:latin typeface="Saira"/>
                <a:ea typeface="Saira"/>
                <a:cs typeface="Saira"/>
                <a:sym typeface="Saira"/>
              </a:rPr>
              <a:t>Dataset</a:t>
            </a:r>
            <a:endParaRPr sz="1800" b="1">
              <a:solidFill>
                <a:schemeClr val="dk1"/>
              </a:solidFill>
              <a:latin typeface="Saira"/>
              <a:ea typeface="Saira"/>
              <a:cs typeface="Saira"/>
              <a:sym typeface="Saira"/>
            </a:endParaRPr>
          </a:p>
        </p:txBody>
      </p:sp>
      <p:sp>
        <p:nvSpPr>
          <p:cNvPr id="76" name="Google Shape;76;p19"/>
          <p:cNvSpPr txBox="1"/>
          <p:nvPr/>
        </p:nvSpPr>
        <p:spPr>
          <a:xfrm>
            <a:off x="5570350" y="2397014"/>
            <a:ext cx="2841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800" b="1">
                <a:solidFill>
                  <a:schemeClr val="dk1"/>
                </a:solidFill>
                <a:latin typeface="Saira"/>
                <a:ea typeface="Saira"/>
                <a:cs typeface="Saira"/>
                <a:sym typeface="Saira"/>
              </a:rPr>
              <a:t>Method</a:t>
            </a:r>
            <a:endParaRPr sz="1800" b="1">
              <a:solidFill>
                <a:schemeClr val="dk1"/>
              </a:solidFill>
              <a:latin typeface="Saira"/>
              <a:ea typeface="Saira"/>
              <a:cs typeface="Saira"/>
              <a:sym typeface="Saira"/>
            </a:endParaRPr>
          </a:p>
        </p:txBody>
      </p:sp>
      <p:sp>
        <p:nvSpPr>
          <p:cNvPr id="77" name="Google Shape;77;p19"/>
          <p:cNvSpPr txBox="1"/>
          <p:nvPr/>
        </p:nvSpPr>
        <p:spPr>
          <a:xfrm>
            <a:off x="5570350" y="3461301"/>
            <a:ext cx="2841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800" b="1">
                <a:solidFill>
                  <a:schemeClr val="dk1"/>
                </a:solidFill>
                <a:latin typeface="Saira"/>
                <a:ea typeface="Saira"/>
                <a:cs typeface="Saira"/>
                <a:sym typeface="Saira"/>
              </a:rPr>
              <a:t>Results</a:t>
            </a:r>
            <a:endParaRPr sz="1800" b="1">
              <a:solidFill>
                <a:schemeClr val="dk1"/>
              </a:solidFill>
              <a:latin typeface="Saira"/>
              <a:ea typeface="Saira"/>
              <a:cs typeface="Saira"/>
              <a:sym typeface="Saira"/>
            </a:endParaRPr>
          </a:p>
        </p:txBody>
      </p:sp>
      <p:sp>
        <p:nvSpPr>
          <p:cNvPr id="78" name="Google Shape;78;p19"/>
          <p:cNvSpPr txBox="1"/>
          <p:nvPr/>
        </p:nvSpPr>
        <p:spPr>
          <a:xfrm>
            <a:off x="4813375" y="1408450"/>
            <a:ext cx="640200" cy="346500"/>
          </a:xfrm>
          <a:prstGeom prst="rect">
            <a:avLst/>
          </a:prstGeom>
          <a:solidFill>
            <a:srgbClr val="D0184A">
              <a:alpha val="2688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Saira"/>
                <a:ea typeface="Saira"/>
                <a:cs typeface="Saira"/>
                <a:sym typeface="Saira"/>
              </a:rPr>
              <a:t>01</a:t>
            </a:r>
            <a:endParaRPr sz="2400" b="1">
              <a:solidFill>
                <a:schemeClr val="dk1"/>
              </a:solidFill>
              <a:latin typeface="Saira"/>
              <a:ea typeface="Saira"/>
              <a:cs typeface="Saira"/>
              <a:sym typeface="Saira"/>
            </a:endParaRPr>
          </a:p>
        </p:txBody>
      </p:sp>
      <p:sp>
        <p:nvSpPr>
          <p:cNvPr id="79" name="Google Shape;79;p19"/>
          <p:cNvSpPr txBox="1"/>
          <p:nvPr/>
        </p:nvSpPr>
        <p:spPr>
          <a:xfrm>
            <a:off x="4813483" y="2467350"/>
            <a:ext cx="640200" cy="347400"/>
          </a:xfrm>
          <a:prstGeom prst="rect">
            <a:avLst/>
          </a:prstGeom>
          <a:solidFill>
            <a:srgbClr val="D0184A">
              <a:alpha val="2688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Saira"/>
                <a:ea typeface="Saira"/>
                <a:cs typeface="Saira"/>
                <a:sym typeface="Saira"/>
              </a:rPr>
              <a:t>02</a:t>
            </a:r>
            <a:endParaRPr sz="2400" b="1">
              <a:solidFill>
                <a:schemeClr val="dk1"/>
              </a:solidFill>
              <a:latin typeface="Saira"/>
              <a:ea typeface="Saira"/>
              <a:cs typeface="Saira"/>
              <a:sym typeface="Saira"/>
            </a:endParaRPr>
          </a:p>
        </p:txBody>
      </p:sp>
      <p:grpSp>
        <p:nvGrpSpPr>
          <p:cNvPr id="80" name="Google Shape;80;p19"/>
          <p:cNvGrpSpPr/>
          <p:nvPr/>
        </p:nvGrpSpPr>
        <p:grpSpPr>
          <a:xfrm>
            <a:off x="666605" y="1543862"/>
            <a:ext cx="4146770" cy="2157261"/>
            <a:chOff x="57005" y="2229662"/>
            <a:chExt cx="4146770" cy="2157261"/>
          </a:xfrm>
        </p:grpSpPr>
        <p:cxnSp>
          <p:nvCxnSpPr>
            <p:cNvPr id="81" name="Google Shape;81;p19"/>
            <p:cNvCxnSpPr/>
            <p:nvPr/>
          </p:nvCxnSpPr>
          <p:spPr>
            <a:xfrm flipH="1">
              <a:off x="3598675" y="2267500"/>
              <a:ext cx="605100" cy="1884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82" name="Google Shape;82;p19"/>
            <p:cNvCxnSpPr/>
            <p:nvPr/>
          </p:nvCxnSpPr>
          <p:spPr>
            <a:xfrm rot="10800000">
              <a:off x="3554392" y="4216523"/>
              <a:ext cx="648300" cy="170400"/>
            </a:xfrm>
            <a:prstGeom prst="bentConnector3">
              <a:avLst>
                <a:gd name="adj1" fmla="val 50000"/>
              </a:avLst>
            </a:prstGeom>
            <a:noFill/>
            <a:ln w="28575" cap="flat" cmpd="sng">
              <a:solidFill>
                <a:schemeClr val="dk1"/>
              </a:solidFill>
              <a:prstDash val="solid"/>
              <a:round/>
              <a:headEnd type="none" w="med" len="med"/>
              <a:tailEnd type="none" w="med" len="med"/>
            </a:ln>
          </p:spPr>
        </p:cxnSp>
        <p:grpSp>
          <p:nvGrpSpPr>
            <p:cNvPr id="83" name="Google Shape;83;p19"/>
            <p:cNvGrpSpPr/>
            <p:nvPr/>
          </p:nvGrpSpPr>
          <p:grpSpPr>
            <a:xfrm>
              <a:off x="57005" y="2229662"/>
              <a:ext cx="3419295" cy="2049501"/>
              <a:chOff x="-250450" y="1794294"/>
              <a:chExt cx="4780225" cy="2865232"/>
            </a:xfrm>
          </p:grpSpPr>
          <p:sp>
            <p:nvSpPr>
              <p:cNvPr id="84" name="Google Shape;84;p19"/>
              <p:cNvSpPr/>
              <p:nvPr/>
            </p:nvSpPr>
            <p:spPr>
              <a:xfrm>
                <a:off x="-250450" y="1794294"/>
                <a:ext cx="1033650" cy="1033675"/>
              </a:xfrm>
              <a:custGeom>
                <a:avLst/>
                <a:gdLst/>
                <a:ahLst/>
                <a:cxnLst/>
                <a:rect l="l" t="t" r="r" b="b"/>
                <a:pathLst>
                  <a:path w="41346" h="41347" extrusionOk="0">
                    <a:moveTo>
                      <a:pt x="1" y="1"/>
                    </a:moveTo>
                    <a:lnTo>
                      <a:pt x="1" y="41346"/>
                    </a:lnTo>
                    <a:lnTo>
                      <a:pt x="3429" y="41346"/>
                    </a:lnTo>
                    <a:lnTo>
                      <a:pt x="3429" y="3530"/>
                    </a:lnTo>
                    <a:lnTo>
                      <a:pt x="41346" y="3530"/>
                    </a:lnTo>
                    <a:lnTo>
                      <a:pt x="41346" y="1"/>
                    </a:lnTo>
                    <a:close/>
                  </a:path>
                </a:pathLst>
              </a:custGeom>
              <a:solidFill>
                <a:srgbClr val="A7E8F3">
                  <a:alpha val="48040"/>
                </a:srgbClr>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9"/>
              <p:cNvSpPr/>
              <p:nvPr/>
            </p:nvSpPr>
            <p:spPr>
              <a:xfrm>
                <a:off x="-250450" y="3625876"/>
                <a:ext cx="1033650" cy="1033650"/>
              </a:xfrm>
              <a:custGeom>
                <a:avLst/>
                <a:gdLst/>
                <a:ahLst/>
                <a:cxnLst/>
                <a:rect l="l" t="t" r="r" b="b"/>
                <a:pathLst>
                  <a:path w="41346" h="41346" extrusionOk="0">
                    <a:moveTo>
                      <a:pt x="1" y="1"/>
                    </a:moveTo>
                    <a:lnTo>
                      <a:pt x="1" y="41346"/>
                    </a:lnTo>
                    <a:lnTo>
                      <a:pt x="41346" y="41346"/>
                    </a:lnTo>
                    <a:lnTo>
                      <a:pt x="41346" y="37816"/>
                    </a:lnTo>
                    <a:lnTo>
                      <a:pt x="3429" y="37816"/>
                    </a:lnTo>
                    <a:lnTo>
                      <a:pt x="3429" y="1"/>
                    </a:lnTo>
                    <a:close/>
                  </a:path>
                </a:pathLst>
              </a:custGeom>
              <a:solidFill>
                <a:srgbClr val="A7E8F3">
                  <a:alpha val="48040"/>
                </a:srgbClr>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9"/>
              <p:cNvSpPr/>
              <p:nvPr/>
            </p:nvSpPr>
            <p:spPr>
              <a:xfrm>
                <a:off x="3496125" y="3625876"/>
                <a:ext cx="1033650" cy="1033650"/>
              </a:xfrm>
              <a:custGeom>
                <a:avLst/>
                <a:gdLst/>
                <a:ahLst/>
                <a:cxnLst/>
                <a:rect l="l" t="t" r="r" b="b"/>
                <a:pathLst>
                  <a:path w="41346" h="41346" extrusionOk="0">
                    <a:moveTo>
                      <a:pt x="37917" y="1"/>
                    </a:moveTo>
                    <a:lnTo>
                      <a:pt x="37917" y="37816"/>
                    </a:lnTo>
                    <a:lnTo>
                      <a:pt x="0" y="37816"/>
                    </a:lnTo>
                    <a:lnTo>
                      <a:pt x="0" y="41346"/>
                    </a:lnTo>
                    <a:lnTo>
                      <a:pt x="41345" y="41346"/>
                    </a:lnTo>
                    <a:lnTo>
                      <a:pt x="41345" y="1"/>
                    </a:lnTo>
                    <a:close/>
                  </a:path>
                </a:pathLst>
              </a:custGeom>
              <a:solidFill>
                <a:srgbClr val="A7E8F3">
                  <a:alpha val="48040"/>
                </a:srgbClr>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9"/>
              <p:cNvSpPr/>
              <p:nvPr/>
            </p:nvSpPr>
            <p:spPr>
              <a:xfrm>
                <a:off x="3496125" y="1794294"/>
                <a:ext cx="1033650" cy="1033675"/>
              </a:xfrm>
              <a:custGeom>
                <a:avLst/>
                <a:gdLst/>
                <a:ahLst/>
                <a:cxnLst/>
                <a:rect l="l" t="t" r="r" b="b"/>
                <a:pathLst>
                  <a:path w="41346" h="41347" extrusionOk="0">
                    <a:moveTo>
                      <a:pt x="0" y="1"/>
                    </a:moveTo>
                    <a:lnTo>
                      <a:pt x="0" y="3530"/>
                    </a:lnTo>
                    <a:lnTo>
                      <a:pt x="37917" y="3530"/>
                    </a:lnTo>
                    <a:lnTo>
                      <a:pt x="37917" y="41346"/>
                    </a:lnTo>
                    <a:lnTo>
                      <a:pt x="41345" y="41346"/>
                    </a:lnTo>
                    <a:lnTo>
                      <a:pt x="41345" y="1"/>
                    </a:lnTo>
                    <a:close/>
                  </a:path>
                </a:pathLst>
              </a:custGeom>
              <a:solidFill>
                <a:srgbClr val="A7E8F3">
                  <a:alpha val="48040"/>
                </a:srgbClr>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 name="Google Shape;88;p19"/>
          <p:cNvSpPr txBox="1"/>
          <p:nvPr/>
        </p:nvSpPr>
        <p:spPr>
          <a:xfrm>
            <a:off x="4812292" y="3527423"/>
            <a:ext cx="640200" cy="347400"/>
          </a:xfrm>
          <a:prstGeom prst="rect">
            <a:avLst/>
          </a:prstGeom>
          <a:solidFill>
            <a:srgbClr val="D0184A">
              <a:alpha val="2688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Saira"/>
                <a:ea typeface="Saira"/>
                <a:cs typeface="Saira"/>
                <a:sym typeface="Saira"/>
              </a:rPr>
              <a:t>05</a:t>
            </a:r>
            <a:endParaRPr sz="2400" b="1">
              <a:solidFill>
                <a:schemeClr val="dk1"/>
              </a:solidFill>
              <a:latin typeface="Saira"/>
              <a:ea typeface="Saira"/>
              <a:cs typeface="Saira"/>
              <a:sym typeface="Saira"/>
            </a:endParaRPr>
          </a:p>
        </p:txBody>
      </p:sp>
      <p:cxnSp>
        <p:nvCxnSpPr>
          <p:cNvPr id="89" name="Google Shape;89;p19"/>
          <p:cNvCxnSpPr/>
          <p:nvPr/>
        </p:nvCxnSpPr>
        <p:spPr>
          <a:xfrm rot="10800000">
            <a:off x="4152625" y="2641050"/>
            <a:ext cx="631500" cy="0"/>
          </a:xfrm>
          <a:prstGeom prst="straightConnector1">
            <a:avLst/>
          </a:prstGeom>
          <a:noFill/>
          <a:ln w="28575" cap="flat" cmpd="sng">
            <a:solidFill>
              <a:schemeClr val="dk1"/>
            </a:solidFill>
            <a:prstDash val="solid"/>
            <a:round/>
            <a:headEnd type="none" w="med" len="med"/>
            <a:tailEnd type="none" w="med" len="med"/>
          </a:ln>
        </p:spPr>
      </p:cxnSp>
      <p:pic>
        <p:nvPicPr>
          <p:cNvPr id="90" name="Google Shape;90;p19"/>
          <p:cNvPicPr preferRelativeResize="0"/>
          <p:nvPr/>
        </p:nvPicPr>
        <p:blipFill>
          <a:blip r:embed="rId3">
            <a:alphaModFix/>
          </a:blip>
          <a:stretch>
            <a:fillRect/>
          </a:stretch>
        </p:blipFill>
        <p:spPr>
          <a:xfrm>
            <a:off x="777700" y="1642450"/>
            <a:ext cx="3209125" cy="992658"/>
          </a:xfrm>
          <a:prstGeom prst="rect">
            <a:avLst/>
          </a:prstGeom>
          <a:noFill/>
          <a:ln>
            <a:noFill/>
          </a:ln>
        </p:spPr>
      </p:pic>
      <p:pic>
        <p:nvPicPr>
          <p:cNvPr id="91" name="Google Shape;91;p19"/>
          <p:cNvPicPr preferRelativeResize="0"/>
          <p:nvPr/>
        </p:nvPicPr>
        <p:blipFill>
          <a:blip r:embed="rId4">
            <a:alphaModFix/>
          </a:blip>
          <a:stretch>
            <a:fillRect/>
          </a:stretch>
        </p:blipFill>
        <p:spPr>
          <a:xfrm>
            <a:off x="777700" y="2484297"/>
            <a:ext cx="3209110" cy="1011903"/>
          </a:xfrm>
          <a:prstGeom prst="rect">
            <a:avLst/>
          </a:prstGeom>
          <a:noFill/>
          <a:ln>
            <a:noFill/>
          </a:ln>
        </p:spPr>
      </p:pic>
      <p:sp>
        <p:nvSpPr>
          <p:cNvPr id="92" name="Google Shape;92;p19"/>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93" name="Google Shape;93;p19"/>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94" name="Google Shape;94;p19"/>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44"/>
          <p:cNvPicPr preferRelativeResize="0"/>
          <p:nvPr/>
        </p:nvPicPr>
        <p:blipFill>
          <a:blip r:embed="rId3">
            <a:alphaModFix/>
          </a:blip>
          <a:stretch>
            <a:fillRect/>
          </a:stretch>
        </p:blipFill>
        <p:spPr>
          <a:xfrm>
            <a:off x="785813" y="2583963"/>
            <a:ext cx="7572375" cy="1933575"/>
          </a:xfrm>
          <a:prstGeom prst="rect">
            <a:avLst/>
          </a:prstGeom>
          <a:noFill/>
          <a:ln>
            <a:noFill/>
          </a:ln>
        </p:spPr>
      </p:pic>
      <p:pic>
        <p:nvPicPr>
          <p:cNvPr id="391" name="Google Shape;391;p44"/>
          <p:cNvPicPr preferRelativeResize="0"/>
          <p:nvPr/>
        </p:nvPicPr>
        <p:blipFill>
          <a:blip r:embed="rId4">
            <a:alphaModFix/>
          </a:blip>
          <a:stretch>
            <a:fillRect/>
          </a:stretch>
        </p:blipFill>
        <p:spPr>
          <a:xfrm>
            <a:off x="785813" y="901113"/>
            <a:ext cx="7572375" cy="1743075"/>
          </a:xfrm>
          <a:prstGeom prst="rect">
            <a:avLst/>
          </a:prstGeom>
          <a:noFill/>
          <a:ln>
            <a:noFill/>
          </a:ln>
        </p:spPr>
      </p:pic>
      <p:sp>
        <p:nvSpPr>
          <p:cNvPr id="392" name="Google Shape;392;p44"/>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Worst reconstructions</a:t>
            </a:r>
            <a:endParaRPr sz="2800" b="1">
              <a:solidFill>
                <a:schemeClr val="dk1"/>
              </a:solidFill>
              <a:latin typeface="Saira"/>
              <a:ea typeface="Saira"/>
              <a:cs typeface="Saira"/>
              <a:sym typeface="Saira"/>
            </a:endParaRPr>
          </a:p>
        </p:txBody>
      </p:sp>
      <p:sp>
        <p:nvSpPr>
          <p:cNvPr id="393" name="Google Shape;393;p44"/>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394" name="Google Shape;394;p44"/>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395" name="Google Shape;395;p44"/>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5"/>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Influence of slice </a:t>
            </a:r>
            <a:endParaRPr sz="2800" b="1">
              <a:solidFill>
                <a:schemeClr val="dk1"/>
              </a:solidFill>
              <a:latin typeface="Saira"/>
              <a:ea typeface="Saira"/>
              <a:cs typeface="Saira"/>
              <a:sym typeface="Saira"/>
            </a:endParaRPr>
          </a:p>
        </p:txBody>
      </p:sp>
      <p:pic>
        <p:nvPicPr>
          <p:cNvPr id="401" name="Google Shape;401;p45"/>
          <p:cNvPicPr preferRelativeResize="0"/>
          <p:nvPr/>
        </p:nvPicPr>
        <p:blipFill rotWithShape="1">
          <a:blip r:embed="rId3">
            <a:alphaModFix/>
          </a:blip>
          <a:srcRect l="1478" t="8839" r="54264" b="2500"/>
          <a:stretch/>
        </p:blipFill>
        <p:spPr>
          <a:xfrm>
            <a:off x="4382807" y="1267765"/>
            <a:ext cx="1716789" cy="1540106"/>
          </a:xfrm>
          <a:prstGeom prst="rect">
            <a:avLst/>
          </a:prstGeom>
          <a:noFill/>
          <a:ln>
            <a:noFill/>
          </a:ln>
        </p:spPr>
      </p:pic>
      <p:pic>
        <p:nvPicPr>
          <p:cNvPr id="402" name="Google Shape;402;p45"/>
          <p:cNvPicPr preferRelativeResize="0"/>
          <p:nvPr/>
        </p:nvPicPr>
        <p:blipFill rotWithShape="1">
          <a:blip r:embed="rId4">
            <a:alphaModFix/>
          </a:blip>
          <a:srcRect l="835" t="7796" r="54491" b="2283"/>
          <a:stretch/>
        </p:blipFill>
        <p:spPr>
          <a:xfrm>
            <a:off x="1928027" y="1264060"/>
            <a:ext cx="1716789" cy="1547517"/>
          </a:xfrm>
          <a:prstGeom prst="rect">
            <a:avLst/>
          </a:prstGeom>
          <a:noFill/>
          <a:ln>
            <a:noFill/>
          </a:ln>
        </p:spPr>
      </p:pic>
      <p:sp>
        <p:nvSpPr>
          <p:cNvPr id="403" name="Google Shape;403;p45"/>
          <p:cNvSpPr txBox="1"/>
          <p:nvPr/>
        </p:nvSpPr>
        <p:spPr>
          <a:xfrm>
            <a:off x="1783179" y="872200"/>
            <a:ext cx="1989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1200">
                <a:solidFill>
                  <a:schemeClr val="dk1"/>
                </a:solidFill>
                <a:latin typeface="Saira"/>
                <a:ea typeface="Saira"/>
                <a:cs typeface="Saira"/>
                <a:sym typeface="Saira"/>
              </a:rPr>
              <a:t>Lower Slices - ADL = 0.36 </a:t>
            </a:r>
            <a:endParaRPr sz="1000"/>
          </a:p>
        </p:txBody>
      </p:sp>
      <p:sp>
        <p:nvSpPr>
          <p:cNvPr id="404" name="Google Shape;404;p45"/>
          <p:cNvSpPr txBox="1"/>
          <p:nvPr/>
        </p:nvSpPr>
        <p:spPr>
          <a:xfrm>
            <a:off x="4213863" y="872200"/>
            <a:ext cx="2054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1200">
                <a:solidFill>
                  <a:schemeClr val="dk1"/>
                </a:solidFill>
                <a:latin typeface="Saira"/>
                <a:ea typeface="Saira"/>
                <a:cs typeface="Saira"/>
                <a:sym typeface="Saira"/>
              </a:rPr>
              <a:t>Middle Slices - ADL = 0.27</a:t>
            </a:r>
            <a:endParaRPr sz="1200"/>
          </a:p>
        </p:txBody>
      </p:sp>
      <p:sp>
        <p:nvSpPr>
          <p:cNvPr id="405" name="Google Shape;405;p45"/>
          <p:cNvSpPr txBox="1"/>
          <p:nvPr/>
        </p:nvSpPr>
        <p:spPr>
          <a:xfrm>
            <a:off x="6636693" y="872200"/>
            <a:ext cx="1989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1200">
                <a:solidFill>
                  <a:schemeClr val="dk1"/>
                </a:solidFill>
                <a:latin typeface="Saira"/>
                <a:ea typeface="Saira"/>
                <a:cs typeface="Saira"/>
                <a:sym typeface="Saira"/>
              </a:rPr>
              <a:t>Upper Slices - ADL = 0.28 </a:t>
            </a:r>
            <a:endParaRPr sz="1200"/>
          </a:p>
        </p:txBody>
      </p:sp>
      <p:sp>
        <p:nvSpPr>
          <p:cNvPr id="406" name="Google Shape;406;p45"/>
          <p:cNvSpPr txBox="1"/>
          <p:nvPr/>
        </p:nvSpPr>
        <p:spPr>
          <a:xfrm>
            <a:off x="0" y="1851527"/>
            <a:ext cx="1989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1600">
                <a:solidFill>
                  <a:schemeClr val="dk1"/>
                </a:solidFill>
                <a:latin typeface="Saira"/>
                <a:ea typeface="Saira"/>
                <a:cs typeface="Saira"/>
                <a:sym typeface="Saira"/>
              </a:rPr>
              <a:t>Input</a:t>
            </a:r>
            <a:endParaRPr/>
          </a:p>
        </p:txBody>
      </p:sp>
      <p:sp>
        <p:nvSpPr>
          <p:cNvPr id="407" name="Google Shape;407;p45"/>
          <p:cNvSpPr txBox="1"/>
          <p:nvPr/>
        </p:nvSpPr>
        <p:spPr>
          <a:xfrm>
            <a:off x="0" y="3490838"/>
            <a:ext cx="1989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1600">
                <a:solidFill>
                  <a:schemeClr val="dk1"/>
                </a:solidFill>
                <a:latin typeface="Saira"/>
                <a:ea typeface="Saira"/>
                <a:cs typeface="Saira"/>
                <a:sym typeface="Saira"/>
              </a:rPr>
              <a:t>Reconstruction</a:t>
            </a:r>
            <a:endParaRPr/>
          </a:p>
        </p:txBody>
      </p:sp>
      <p:pic>
        <p:nvPicPr>
          <p:cNvPr id="408" name="Google Shape;408;p45"/>
          <p:cNvPicPr preferRelativeResize="0"/>
          <p:nvPr/>
        </p:nvPicPr>
        <p:blipFill rotWithShape="1">
          <a:blip r:embed="rId4">
            <a:alphaModFix/>
          </a:blip>
          <a:srcRect l="54417" t="7796" r="1456" b="2283"/>
          <a:stretch/>
        </p:blipFill>
        <p:spPr>
          <a:xfrm>
            <a:off x="1928027" y="2907055"/>
            <a:ext cx="1716789" cy="1566696"/>
          </a:xfrm>
          <a:prstGeom prst="rect">
            <a:avLst/>
          </a:prstGeom>
          <a:noFill/>
          <a:ln>
            <a:noFill/>
          </a:ln>
        </p:spPr>
      </p:pic>
      <p:pic>
        <p:nvPicPr>
          <p:cNvPr id="409" name="Google Shape;409;p45"/>
          <p:cNvPicPr preferRelativeResize="0"/>
          <p:nvPr/>
        </p:nvPicPr>
        <p:blipFill rotWithShape="1">
          <a:blip r:embed="rId3">
            <a:alphaModFix/>
          </a:blip>
          <a:srcRect l="54421" t="8839" r="1323" b="2500"/>
          <a:stretch/>
        </p:blipFill>
        <p:spPr>
          <a:xfrm>
            <a:off x="4382821" y="2907076"/>
            <a:ext cx="1716789" cy="1540114"/>
          </a:xfrm>
          <a:prstGeom prst="rect">
            <a:avLst/>
          </a:prstGeom>
          <a:noFill/>
          <a:ln>
            <a:noFill/>
          </a:ln>
        </p:spPr>
      </p:pic>
      <p:pic>
        <p:nvPicPr>
          <p:cNvPr id="410" name="Google Shape;410;p45"/>
          <p:cNvPicPr preferRelativeResize="0"/>
          <p:nvPr/>
        </p:nvPicPr>
        <p:blipFill rotWithShape="1">
          <a:blip r:embed="rId5">
            <a:alphaModFix/>
          </a:blip>
          <a:srcRect l="982" t="7701" r="54158" b="2644"/>
          <a:stretch/>
        </p:blipFill>
        <p:spPr>
          <a:xfrm>
            <a:off x="6773077" y="1271320"/>
            <a:ext cx="1716789" cy="1536571"/>
          </a:xfrm>
          <a:prstGeom prst="rect">
            <a:avLst/>
          </a:prstGeom>
          <a:noFill/>
          <a:ln>
            <a:noFill/>
          </a:ln>
        </p:spPr>
      </p:pic>
      <p:pic>
        <p:nvPicPr>
          <p:cNvPr id="411" name="Google Shape;411;p45"/>
          <p:cNvPicPr preferRelativeResize="0"/>
          <p:nvPr/>
        </p:nvPicPr>
        <p:blipFill rotWithShape="1">
          <a:blip r:embed="rId5">
            <a:alphaModFix/>
          </a:blip>
          <a:srcRect l="54765" t="7701" r="1107" b="2644"/>
          <a:stretch/>
        </p:blipFill>
        <p:spPr>
          <a:xfrm>
            <a:off x="6787131" y="2910620"/>
            <a:ext cx="1688673" cy="1536563"/>
          </a:xfrm>
          <a:prstGeom prst="rect">
            <a:avLst/>
          </a:prstGeom>
          <a:noFill/>
          <a:ln>
            <a:noFill/>
          </a:ln>
        </p:spPr>
      </p:pic>
      <p:sp>
        <p:nvSpPr>
          <p:cNvPr id="412" name="Google Shape;412;p45"/>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413" name="Google Shape;413;p45"/>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414" name="Google Shape;414;p45"/>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6"/>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Influence of 𝝺</a:t>
            </a:r>
            <a:endParaRPr sz="2800" b="1">
              <a:solidFill>
                <a:schemeClr val="dk1"/>
              </a:solidFill>
              <a:latin typeface="Saira"/>
              <a:ea typeface="Saira"/>
              <a:cs typeface="Saira"/>
              <a:sym typeface="Saira"/>
            </a:endParaRPr>
          </a:p>
        </p:txBody>
      </p:sp>
      <p:pic>
        <p:nvPicPr>
          <p:cNvPr id="420" name="Google Shape;420;p46"/>
          <p:cNvPicPr preferRelativeResize="0"/>
          <p:nvPr/>
        </p:nvPicPr>
        <p:blipFill>
          <a:blip r:embed="rId3">
            <a:alphaModFix/>
          </a:blip>
          <a:stretch>
            <a:fillRect/>
          </a:stretch>
        </p:blipFill>
        <p:spPr>
          <a:xfrm>
            <a:off x="785800" y="1029638"/>
            <a:ext cx="7572375" cy="1743075"/>
          </a:xfrm>
          <a:prstGeom prst="rect">
            <a:avLst/>
          </a:prstGeom>
          <a:noFill/>
          <a:ln>
            <a:noFill/>
          </a:ln>
        </p:spPr>
      </p:pic>
      <p:pic>
        <p:nvPicPr>
          <p:cNvPr id="421" name="Google Shape;421;p46"/>
          <p:cNvPicPr preferRelativeResize="0"/>
          <p:nvPr/>
        </p:nvPicPr>
        <p:blipFill>
          <a:blip r:embed="rId4">
            <a:alphaModFix/>
          </a:blip>
          <a:stretch>
            <a:fillRect/>
          </a:stretch>
        </p:blipFill>
        <p:spPr>
          <a:xfrm>
            <a:off x="785800" y="2744917"/>
            <a:ext cx="7572375" cy="1933559"/>
          </a:xfrm>
          <a:prstGeom prst="rect">
            <a:avLst/>
          </a:prstGeom>
          <a:noFill/>
          <a:ln>
            <a:noFill/>
          </a:ln>
        </p:spPr>
      </p:pic>
      <p:sp>
        <p:nvSpPr>
          <p:cNvPr id="422" name="Google Shape;422;p46"/>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423" name="Google Shape;423;p46"/>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424" name="Google Shape;424;p46"/>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Influence of 𝝺</a:t>
            </a:r>
            <a:endParaRPr sz="2800" b="1">
              <a:solidFill>
                <a:schemeClr val="dk1"/>
              </a:solidFill>
              <a:latin typeface="Saira"/>
              <a:ea typeface="Saira"/>
              <a:cs typeface="Saira"/>
              <a:sym typeface="Saira"/>
            </a:endParaRPr>
          </a:p>
        </p:txBody>
      </p:sp>
      <p:pic>
        <p:nvPicPr>
          <p:cNvPr id="430" name="Google Shape;430;p47"/>
          <p:cNvPicPr preferRelativeResize="0"/>
          <p:nvPr/>
        </p:nvPicPr>
        <p:blipFill>
          <a:blip r:embed="rId3">
            <a:alphaModFix/>
          </a:blip>
          <a:stretch>
            <a:fillRect/>
          </a:stretch>
        </p:blipFill>
        <p:spPr>
          <a:xfrm>
            <a:off x="785800" y="1029638"/>
            <a:ext cx="7572375" cy="1743075"/>
          </a:xfrm>
          <a:prstGeom prst="rect">
            <a:avLst/>
          </a:prstGeom>
          <a:noFill/>
          <a:ln>
            <a:noFill/>
          </a:ln>
        </p:spPr>
      </p:pic>
      <p:pic>
        <p:nvPicPr>
          <p:cNvPr id="431" name="Google Shape;431;p47"/>
          <p:cNvPicPr preferRelativeResize="0"/>
          <p:nvPr/>
        </p:nvPicPr>
        <p:blipFill>
          <a:blip r:embed="rId4">
            <a:alphaModFix/>
          </a:blip>
          <a:stretch>
            <a:fillRect/>
          </a:stretch>
        </p:blipFill>
        <p:spPr>
          <a:xfrm>
            <a:off x="785800" y="2759987"/>
            <a:ext cx="7572375" cy="1933563"/>
          </a:xfrm>
          <a:prstGeom prst="rect">
            <a:avLst/>
          </a:prstGeom>
          <a:noFill/>
          <a:ln>
            <a:noFill/>
          </a:ln>
        </p:spPr>
      </p:pic>
      <p:sp>
        <p:nvSpPr>
          <p:cNvPr id="432" name="Google Shape;432;p47"/>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433" name="Google Shape;433;p47"/>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434" name="Google Shape;434;p47"/>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8"/>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Influence of 𝝺</a:t>
            </a:r>
            <a:endParaRPr sz="2800" b="1">
              <a:solidFill>
                <a:schemeClr val="dk1"/>
              </a:solidFill>
              <a:latin typeface="Saira"/>
              <a:ea typeface="Saira"/>
              <a:cs typeface="Saira"/>
              <a:sym typeface="Saira"/>
            </a:endParaRPr>
          </a:p>
        </p:txBody>
      </p:sp>
      <p:pic>
        <p:nvPicPr>
          <p:cNvPr id="440" name="Google Shape;440;p48"/>
          <p:cNvPicPr preferRelativeResize="0"/>
          <p:nvPr/>
        </p:nvPicPr>
        <p:blipFill>
          <a:blip r:embed="rId3">
            <a:alphaModFix/>
          </a:blip>
          <a:stretch>
            <a:fillRect/>
          </a:stretch>
        </p:blipFill>
        <p:spPr>
          <a:xfrm>
            <a:off x="785800" y="1029638"/>
            <a:ext cx="7572375" cy="1743075"/>
          </a:xfrm>
          <a:prstGeom prst="rect">
            <a:avLst/>
          </a:prstGeom>
          <a:noFill/>
          <a:ln>
            <a:noFill/>
          </a:ln>
        </p:spPr>
      </p:pic>
      <p:pic>
        <p:nvPicPr>
          <p:cNvPr id="441" name="Google Shape;441;p48"/>
          <p:cNvPicPr preferRelativeResize="0"/>
          <p:nvPr/>
        </p:nvPicPr>
        <p:blipFill>
          <a:blip r:embed="rId4">
            <a:alphaModFix/>
          </a:blip>
          <a:stretch>
            <a:fillRect/>
          </a:stretch>
        </p:blipFill>
        <p:spPr>
          <a:xfrm>
            <a:off x="785800" y="2746212"/>
            <a:ext cx="7572375" cy="1933563"/>
          </a:xfrm>
          <a:prstGeom prst="rect">
            <a:avLst/>
          </a:prstGeom>
          <a:noFill/>
          <a:ln>
            <a:noFill/>
          </a:ln>
        </p:spPr>
      </p:pic>
      <p:sp>
        <p:nvSpPr>
          <p:cNvPr id="442" name="Google Shape;442;p48"/>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443" name="Google Shape;443;p48"/>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444" name="Google Shape;444;p48"/>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9"/>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Results</a:t>
            </a:r>
            <a:endParaRPr sz="2800" b="1">
              <a:solidFill>
                <a:schemeClr val="dk1"/>
              </a:solidFill>
              <a:latin typeface="Saira"/>
              <a:ea typeface="Saira"/>
              <a:cs typeface="Saira"/>
              <a:sym typeface="Saira"/>
            </a:endParaRPr>
          </a:p>
        </p:txBody>
      </p:sp>
      <p:sp>
        <p:nvSpPr>
          <p:cNvPr id="450" name="Google Shape;450;p49"/>
          <p:cNvSpPr txBox="1"/>
          <p:nvPr/>
        </p:nvSpPr>
        <p:spPr>
          <a:xfrm>
            <a:off x="1160950" y="2001913"/>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1</a:t>
            </a:r>
            <a:endParaRPr sz="1600" b="1">
              <a:solidFill>
                <a:srgbClr val="D0184A"/>
              </a:solidFill>
              <a:latin typeface="Saira"/>
              <a:ea typeface="Saira"/>
              <a:cs typeface="Saira"/>
              <a:sym typeface="Saira"/>
            </a:endParaRPr>
          </a:p>
        </p:txBody>
      </p:sp>
      <p:sp>
        <p:nvSpPr>
          <p:cNvPr id="451" name="Google Shape;451;p49"/>
          <p:cNvSpPr txBox="1"/>
          <p:nvPr/>
        </p:nvSpPr>
        <p:spPr>
          <a:xfrm>
            <a:off x="5458700" y="2001913"/>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2</a:t>
            </a:r>
            <a:endParaRPr sz="1600" b="1">
              <a:solidFill>
                <a:srgbClr val="D0184A"/>
              </a:solidFill>
              <a:latin typeface="Saira"/>
              <a:ea typeface="Saira"/>
              <a:cs typeface="Saira"/>
              <a:sym typeface="Saira"/>
            </a:endParaRPr>
          </a:p>
        </p:txBody>
      </p:sp>
      <p:sp>
        <p:nvSpPr>
          <p:cNvPr id="452" name="Google Shape;452;p49"/>
          <p:cNvSpPr txBox="1"/>
          <p:nvPr/>
        </p:nvSpPr>
        <p:spPr>
          <a:xfrm>
            <a:off x="1083375" y="188295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Saira"/>
                <a:ea typeface="Saira"/>
                <a:cs typeface="Saira"/>
                <a:sym typeface="Saira"/>
              </a:rPr>
              <a:t>Reconstruction</a:t>
            </a:r>
            <a:endParaRPr sz="2000"/>
          </a:p>
        </p:txBody>
      </p:sp>
      <p:sp>
        <p:nvSpPr>
          <p:cNvPr id="453" name="Google Shape;453;p49"/>
          <p:cNvSpPr txBox="1"/>
          <p:nvPr/>
        </p:nvSpPr>
        <p:spPr>
          <a:xfrm>
            <a:off x="5121975" y="188295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Saira"/>
                <a:ea typeface="Saira"/>
                <a:cs typeface="Saira"/>
                <a:sym typeface="Saira"/>
              </a:rPr>
              <a:t>Generation</a:t>
            </a:r>
            <a:endParaRPr sz="2000"/>
          </a:p>
        </p:txBody>
      </p:sp>
      <p:sp>
        <p:nvSpPr>
          <p:cNvPr id="454" name="Google Shape;454;p49"/>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455" name="Google Shape;455;p49"/>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456" name="Google Shape;456;p49"/>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
        <p:nvSpPr>
          <p:cNvPr id="457" name="Google Shape;457;p49"/>
          <p:cNvSpPr txBox="1"/>
          <p:nvPr/>
        </p:nvSpPr>
        <p:spPr>
          <a:xfrm>
            <a:off x="1083375" y="1789530"/>
            <a:ext cx="2585100" cy="726300"/>
          </a:xfrm>
          <a:prstGeom prst="rect">
            <a:avLst/>
          </a:prstGeom>
          <a:solidFill>
            <a:srgbClr val="FFFFFF">
              <a:alpha val="7125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rgbClr val="D0184A"/>
              </a:solidFill>
              <a:latin typeface="Saira"/>
              <a:ea typeface="Saira"/>
              <a:cs typeface="Saira"/>
              <a:sym typeface="Saira"/>
            </a:endParaRPr>
          </a:p>
        </p:txBody>
      </p:sp>
      <p:sp>
        <p:nvSpPr>
          <p:cNvPr id="458" name="Google Shape;458;p49"/>
          <p:cNvSpPr txBox="1"/>
          <p:nvPr/>
        </p:nvSpPr>
        <p:spPr>
          <a:xfrm>
            <a:off x="2997175" y="3363563"/>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3</a:t>
            </a:r>
            <a:endParaRPr sz="1600" b="1">
              <a:solidFill>
                <a:srgbClr val="D0184A"/>
              </a:solidFill>
              <a:latin typeface="Saira"/>
              <a:ea typeface="Saira"/>
              <a:cs typeface="Saira"/>
              <a:sym typeface="Saira"/>
            </a:endParaRPr>
          </a:p>
        </p:txBody>
      </p:sp>
      <p:sp>
        <p:nvSpPr>
          <p:cNvPr id="459" name="Google Shape;459;p49"/>
          <p:cNvSpPr txBox="1"/>
          <p:nvPr/>
        </p:nvSpPr>
        <p:spPr>
          <a:xfrm>
            <a:off x="3406550" y="326802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Saira"/>
                <a:ea typeface="Saira"/>
                <a:cs typeface="Saira"/>
                <a:sym typeface="Saira"/>
              </a:rPr>
              <a:t>Latent Space Analysis</a:t>
            </a:r>
            <a:endParaRPr sz="2000"/>
          </a:p>
        </p:txBody>
      </p:sp>
      <p:sp>
        <p:nvSpPr>
          <p:cNvPr id="460" name="Google Shape;460;p49"/>
          <p:cNvSpPr txBox="1"/>
          <p:nvPr/>
        </p:nvSpPr>
        <p:spPr>
          <a:xfrm>
            <a:off x="2599325" y="3151176"/>
            <a:ext cx="3807300" cy="848700"/>
          </a:xfrm>
          <a:prstGeom prst="rect">
            <a:avLst/>
          </a:prstGeom>
          <a:solidFill>
            <a:srgbClr val="FFFFFF">
              <a:alpha val="7125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rgbClr val="D0184A"/>
              </a:solidFill>
              <a:latin typeface="Saira"/>
              <a:ea typeface="Saira"/>
              <a:cs typeface="Saira"/>
              <a:sym typeface="Sair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0"/>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Influence of 𝝺</a:t>
            </a:r>
            <a:endParaRPr sz="2800" b="1">
              <a:solidFill>
                <a:schemeClr val="dk1"/>
              </a:solidFill>
              <a:latin typeface="Saira"/>
              <a:ea typeface="Saira"/>
              <a:cs typeface="Saira"/>
              <a:sym typeface="Saira"/>
            </a:endParaRPr>
          </a:p>
        </p:txBody>
      </p:sp>
      <p:pic>
        <p:nvPicPr>
          <p:cNvPr id="466" name="Google Shape;466;p50"/>
          <p:cNvPicPr preferRelativeResize="0"/>
          <p:nvPr/>
        </p:nvPicPr>
        <p:blipFill rotWithShape="1">
          <a:blip r:embed="rId3">
            <a:alphaModFix/>
          </a:blip>
          <a:srcRect t="14799"/>
          <a:stretch/>
        </p:blipFill>
        <p:spPr>
          <a:xfrm>
            <a:off x="1420150" y="1087950"/>
            <a:ext cx="6743275" cy="1322475"/>
          </a:xfrm>
          <a:prstGeom prst="rect">
            <a:avLst/>
          </a:prstGeom>
          <a:noFill/>
          <a:ln>
            <a:noFill/>
          </a:ln>
        </p:spPr>
      </p:pic>
      <p:pic>
        <p:nvPicPr>
          <p:cNvPr id="467" name="Google Shape;467;p50"/>
          <p:cNvPicPr preferRelativeResize="0"/>
          <p:nvPr/>
        </p:nvPicPr>
        <p:blipFill rotWithShape="1">
          <a:blip r:embed="rId4">
            <a:alphaModFix/>
          </a:blip>
          <a:srcRect l="43765" r="47236" b="81692"/>
          <a:stretch/>
        </p:blipFill>
        <p:spPr>
          <a:xfrm>
            <a:off x="586050" y="3885213"/>
            <a:ext cx="606750" cy="284175"/>
          </a:xfrm>
          <a:prstGeom prst="rect">
            <a:avLst/>
          </a:prstGeom>
          <a:noFill/>
          <a:ln>
            <a:noFill/>
          </a:ln>
        </p:spPr>
      </p:pic>
      <p:pic>
        <p:nvPicPr>
          <p:cNvPr id="468" name="Google Shape;468;p50"/>
          <p:cNvPicPr preferRelativeResize="0"/>
          <p:nvPr/>
        </p:nvPicPr>
        <p:blipFill rotWithShape="1">
          <a:blip r:embed="rId3">
            <a:alphaModFix/>
          </a:blip>
          <a:srcRect l="41301" r="44997" b="81692"/>
          <a:stretch/>
        </p:blipFill>
        <p:spPr>
          <a:xfrm>
            <a:off x="427475" y="1611525"/>
            <a:ext cx="923899" cy="284175"/>
          </a:xfrm>
          <a:prstGeom prst="rect">
            <a:avLst/>
          </a:prstGeom>
          <a:noFill/>
          <a:ln>
            <a:noFill/>
          </a:ln>
        </p:spPr>
      </p:pic>
      <p:pic>
        <p:nvPicPr>
          <p:cNvPr id="469" name="Google Shape;469;p50"/>
          <p:cNvPicPr preferRelativeResize="0"/>
          <p:nvPr/>
        </p:nvPicPr>
        <p:blipFill rotWithShape="1">
          <a:blip r:embed="rId5">
            <a:alphaModFix/>
          </a:blip>
          <a:srcRect l="42323" r="45611" b="81692"/>
          <a:stretch/>
        </p:blipFill>
        <p:spPr>
          <a:xfrm>
            <a:off x="482625" y="2729925"/>
            <a:ext cx="813599" cy="284175"/>
          </a:xfrm>
          <a:prstGeom prst="rect">
            <a:avLst/>
          </a:prstGeom>
          <a:noFill/>
          <a:ln>
            <a:noFill/>
          </a:ln>
        </p:spPr>
      </p:pic>
      <p:pic>
        <p:nvPicPr>
          <p:cNvPr id="470" name="Google Shape;470;p50"/>
          <p:cNvPicPr preferRelativeResize="0"/>
          <p:nvPr/>
        </p:nvPicPr>
        <p:blipFill rotWithShape="1">
          <a:blip r:embed="rId4">
            <a:alphaModFix/>
          </a:blip>
          <a:srcRect t="18725"/>
          <a:stretch/>
        </p:blipFill>
        <p:spPr>
          <a:xfrm>
            <a:off x="1420150" y="3472000"/>
            <a:ext cx="6743275" cy="1261550"/>
          </a:xfrm>
          <a:prstGeom prst="rect">
            <a:avLst/>
          </a:prstGeom>
          <a:noFill/>
          <a:ln>
            <a:noFill/>
          </a:ln>
        </p:spPr>
      </p:pic>
      <p:pic>
        <p:nvPicPr>
          <p:cNvPr id="471" name="Google Shape;471;p50"/>
          <p:cNvPicPr preferRelativeResize="0"/>
          <p:nvPr/>
        </p:nvPicPr>
        <p:blipFill rotWithShape="1">
          <a:blip r:embed="rId5">
            <a:alphaModFix/>
          </a:blip>
          <a:srcRect t="18725"/>
          <a:stretch/>
        </p:blipFill>
        <p:spPr>
          <a:xfrm>
            <a:off x="1420150" y="2281750"/>
            <a:ext cx="6743275" cy="1261550"/>
          </a:xfrm>
          <a:prstGeom prst="rect">
            <a:avLst/>
          </a:prstGeom>
          <a:noFill/>
          <a:ln>
            <a:noFill/>
          </a:ln>
        </p:spPr>
      </p:pic>
      <p:sp>
        <p:nvSpPr>
          <p:cNvPr id="472" name="Google Shape;472;p50"/>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473" name="Google Shape;473;p50"/>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474" name="Google Shape;474;p50"/>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1"/>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Best results</a:t>
            </a:r>
            <a:endParaRPr sz="2800" b="1">
              <a:solidFill>
                <a:schemeClr val="dk1"/>
              </a:solidFill>
              <a:latin typeface="Saira"/>
              <a:ea typeface="Saira"/>
              <a:cs typeface="Saira"/>
              <a:sym typeface="Saira"/>
            </a:endParaRPr>
          </a:p>
        </p:txBody>
      </p:sp>
      <p:sp>
        <p:nvSpPr>
          <p:cNvPr id="480" name="Google Shape;480;p51"/>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481" name="Google Shape;481;p51"/>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482" name="Google Shape;482;p51"/>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pic>
        <p:nvPicPr>
          <p:cNvPr id="483" name="Google Shape;483;p51"/>
          <p:cNvPicPr preferRelativeResize="0"/>
          <p:nvPr/>
        </p:nvPicPr>
        <p:blipFill rotWithShape="1">
          <a:blip r:embed="rId3">
            <a:alphaModFix/>
          </a:blip>
          <a:srcRect l="42323" r="45611" b="81692"/>
          <a:stretch/>
        </p:blipFill>
        <p:spPr>
          <a:xfrm>
            <a:off x="4144438" y="1340424"/>
            <a:ext cx="855126" cy="348375"/>
          </a:xfrm>
          <a:prstGeom prst="rect">
            <a:avLst/>
          </a:prstGeom>
          <a:noFill/>
          <a:ln>
            <a:noFill/>
          </a:ln>
        </p:spPr>
      </p:pic>
      <p:pic>
        <p:nvPicPr>
          <p:cNvPr id="484" name="Google Shape;484;p51"/>
          <p:cNvPicPr preferRelativeResize="0"/>
          <p:nvPr/>
        </p:nvPicPr>
        <p:blipFill rotWithShape="1">
          <a:blip r:embed="rId3">
            <a:alphaModFix/>
          </a:blip>
          <a:srcRect t="18725"/>
          <a:stretch/>
        </p:blipFill>
        <p:spPr>
          <a:xfrm>
            <a:off x="43200" y="1824550"/>
            <a:ext cx="9110825" cy="1704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2"/>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Results</a:t>
            </a:r>
            <a:endParaRPr sz="2800" b="1">
              <a:solidFill>
                <a:schemeClr val="dk1"/>
              </a:solidFill>
              <a:latin typeface="Saira"/>
              <a:ea typeface="Saira"/>
              <a:cs typeface="Saira"/>
              <a:sym typeface="Saira"/>
            </a:endParaRPr>
          </a:p>
        </p:txBody>
      </p:sp>
      <p:sp>
        <p:nvSpPr>
          <p:cNvPr id="490" name="Google Shape;490;p52"/>
          <p:cNvSpPr txBox="1"/>
          <p:nvPr/>
        </p:nvSpPr>
        <p:spPr>
          <a:xfrm>
            <a:off x="1160950" y="2001913"/>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1</a:t>
            </a:r>
            <a:endParaRPr sz="1600" b="1">
              <a:solidFill>
                <a:srgbClr val="D0184A"/>
              </a:solidFill>
              <a:latin typeface="Saira"/>
              <a:ea typeface="Saira"/>
              <a:cs typeface="Saira"/>
              <a:sym typeface="Saira"/>
            </a:endParaRPr>
          </a:p>
        </p:txBody>
      </p:sp>
      <p:sp>
        <p:nvSpPr>
          <p:cNvPr id="491" name="Google Shape;491;p52"/>
          <p:cNvSpPr txBox="1"/>
          <p:nvPr/>
        </p:nvSpPr>
        <p:spPr>
          <a:xfrm>
            <a:off x="5458700" y="2001913"/>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2</a:t>
            </a:r>
            <a:endParaRPr sz="1600" b="1">
              <a:solidFill>
                <a:srgbClr val="D0184A"/>
              </a:solidFill>
              <a:latin typeface="Saira"/>
              <a:ea typeface="Saira"/>
              <a:cs typeface="Saira"/>
              <a:sym typeface="Saira"/>
            </a:endParaRPr>
          </a:p>
        </p:txBody>
      </p:sp>
      <p:sp>
        <p:nvSpPr>
          <p:cNvPr id="492" name="Google Shape;492;p52"/>
          <p:cNvSpPr txBox="1"/>
          <p:nvPr/>
        </p:nvSpPr>
        <p:spPr>
          <a:xfrm>
            <a:off x="1083375" y="188295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Saira"/>
                <a:ea typeface="Saira"/>
                <a:cs typeface="Saira"/>
                <a:sym typeface="Saira"/>
              </a:rPr>
              <a:t>Reconstruction</a:t>
            </a:r>
            <a:endParaRPr sz="2000"/>
          </a:p>
        </p:txBody>
      </p:sp>
      <p:sp>
        <p:nvSpPr>
          <p:cNvPr id="493" name="Google Shape;493;p52"/>
          <p:cNvSpPr txBox="1"/>
          <p:nvPr/>
        </p:nvSpPr>
        <p:spPr>
          <a:xfrm>
            <a:off x="5121975" y="188295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Saira"/>
                <a:ea typeface="Saira"/>
                <a:cs typeface="Saira"/>
                <a:sym typeface="Saira"/>
              </a:rPr>
              <a:t>Generation</a:t>
            </a:r>
            <a:endParaRPr sz="2000"/>
          </a:p>
        </p:txBody>
      </p:sp>
      <p:sp>
        <p:nvSpPr>
          <p:cNvPr id="494" name="Google Shape;494;p52"/>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495" name="Google Shape;495;p52"/>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496" name="Google Shape;496;p52"/>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
        <p:nvSpPr>
          <p:cNvPr id="497" name="Google Shape;497;p52"/>
          <p:cNvSpPr txBox="1"/>
          <p:nvPr/>
        </p:nvSpPr>
        <p:spPr>
          <a:xfrm>
            <a:off x="1083375" y="1789530"/>
            <a:ext cx="2585100" cy="726300"/>
          </a:xfrm>
          <a:prstGeom prst="rect">
            <a:avLst/>
          </a:prstGeom>
          <a:solidFill>
            <a:srgbClr val="FFFFFF">
              <a:alpha val="7125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rgbClr val="D0184A"/>
              </a:solidFill>
              <a:latin typeface="Saira"/>
              <a:ea typeface="Saira"/>
              <a:cs typeface="Saira"/>
              <a:sym typeface="Saira"/>
            </a:endParaRPr>
          </a:p>
        </p:txBody>
      </p:sp>
      <p:sp>
        <p:nvSpPr>
          <p:cNvPr id="498" name="Google Shape;498;p52"/>
          <p:cNvSpPr txBox="1"/>
          <p:nvPr/>
        </p:nvSpPr>
        <p:spPr>
          <a:xfrm>
            <a:off x="2997175" y="3363563"/>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3</a:t>
            </a:r>
            <a:endParaRPr sz="1600" b="1">
              <a:solidFill>
                <a:srgbClr val="D0184A"/>
              </a:solidFill>
              <a:latin typeface="Saira"/>
              <a:ea typeface="Saira"/>
              <a:cs typeface="Saira"/>
              <a:sym typeface="Saira"/>
            </a:endParaRPr>
          </a:p>
        </p:txBody>
      </p:sp>
      <p:sp>
        <p:nvSpPr>
          <p:cNvPr id="499" name="Google Shape;499;p52"/>
          <p:cNvSpPr txBox="1"/>
          <p:nvPr/>
        </p:nvSpPr>
        <p:spPr>
          <a:xfrm>
            <a:off x="3406550" y="326802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Saira"/>
                <a:ea typeface="Saira"/>
                <a:cs typeface="Saira"/>
                <a:sym typeface="Saira"/>
              </a:rPr>
              <a:t>Latent Space Analysis</a:t>
            </a:r>
            <a:endParaRPr sz="2000"/>
          </a:p>
        </p:txBody>
      </p:sp>
      <p:sp>
        <p:nvSpPr>
          <p:cNvPr id="500" name="Google Shape;500;p52"/>
          <p:cNvSpPr txBox="1"/>
          <p:nvPr/>
        </p:nvSpPr>
        <p:spPr>
          <a:xfrm>
            <a:off x="5121975" y="1882955"/>
            <a:ext cx="2585100" cy="726300"/>
          </a:xfrm>
          <a:prstGeom prst="rect">
            <a:avLst/>
          </a:prstGeom>
          <a:solidFill>
            <a:srgbClr val="FFFFFF">
              <a:alpha val="71250"/>
            </a:srgbClr>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rgbClr val="D0184A"/>
              </a:solidFill>
              <a:latin typeface="Saira"/>
              <a:ea typeface="Saira"/>
              <a:cs typeface="Saira"/>
              <a:sym typeface="Sair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3"/>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Latent space analysis (t-SNE)</a:t>
            </a:r>
            <a:endParaRPr sz="2800" b="1">
              <a:solidFill>
                <a:schemeClr val="dk1"/>
              </a:solidFill>
              <a:latin typeface="Saira"/>
              <a:ea typeface="Saira"/>
              <a:cs typeface="Saira"/>
              <a:sym typeface="Saira"/>
            </a:endParaRPr>
          </a:p>
        </p:txBody>
      </p:sp>
      <p:sp>
        <p:nvSpPr>
          <p:cNvPr id="506" name="Google Shape;506;p53"/>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507" name="Google Shape;507;p53"/>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508" name="Google Shape;508;p53"/>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pic>
        <p:nvPicPr>
          <p:cNvPr id="509" name="Google Shape;509;p53"/>
          <p:cNvPicPr preferRelativeResize="0"/>
          <p:nvPr/>
        </p:nvPicPr>
        <p:blipFill>
          <a:blip r:embed="rId3">
            <a:alphaModFix/>
          </a:blip>
          <a:stretch>
            <a:fillRect/>
          </a:stretch>
        </p:blipFill>
        <p:spPr>
          <a:xfrm>
            <a:off x="368650" y="1031388"/>
            <a:ext cx="4186975" cy="3348108"/>
          </a:xfrm>
          <a:prstGeom prst="rect">
            <a:avLst/>
          </a:prstGeom>
          <a:noFill/>
          <a:ln>
            <a:noFill/>
          </a:ln>
        </p:spPr>
      </p:pic>
      <p:pic>
        <p:nvPicPr>
          <p:cNvPr id="510" name="Google Shape;510;p53"/>
          <p:cNvPicPr preferRelativeResize="0"/>
          <p:nvPr/>
        </p:nvPicPr>
        <p:blipFill>
          <a:blip r:embed="rId4">
            <a:alphaModFix/>
          </a:blip>
          <a:stretch>
            <a:fillRect/>
          </a:stretch>
        </p:blipFill>
        <p:spPr>
          <a:xfrm>
            <a:off x="4631831" y="1031400"/>
            <a:ext cx="4223745" cy="334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ctrTitle"/>
          </p:nvPr>
        </p:nvSpPr>
        <p:spPr>
          <a:xfrm flipH="1">
            <a:off x="1317450" y="1863750"/>
            <a:ext cx="6509100" cy="8004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4000"/>
              <a:t>Dataset</a:t>
            </a:r>
            <a:endParaRPr sz="4000"/>
          </a:p>
        </p:txBody>
      </p:sp>
      <p:sp>
        <p:nvSpPr>
          <p:cNvPr id="100" name="Google Shape;100;p20"/>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101" name="Google Shape;101;p20"/>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102" name="Google Shape;102;p20"/>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4"/>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References</a:t>
            </a:r>
            <a:endParaRPr sz="2800" b="1">
              <a:solidFill>
                <a:schemeClr val="dk1"/>
              </a:solidFill>
              <a:latin typeface="Saira"/>
              <a:ea typeface="Saira"/>
              <a:cs typeface="Saira"/>
              <a:sym typeface="Saira"/>
            </a:endParaRPr>
          </a:p>
        </p:txBody>
      </p:sp>
      <p:sp>
        <p:nvSpPr>
          <p:cNvPr id="516" name="Google Shape;516;p54"/>
          <p:cNvSpPr txBox="1"/>
          <p:nvPr/>
        </p:nvSpPr>
        <p:spPr>
          <a:xfrm>
            <a:off x="898200" y="1092200"/>
            <a:ext cx="71070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Biffi, Carlo et al. (2018). “Learning interpretable anatomical features through deep generative models: Application to cardiac remodeling”. </a:t>
            </a:r>
            <a:r>
              <a:rPr lang="en">
                <a:solidFill>
                  <a:srgbClr val="666666"/>
                </a:solidFill>
                <a:latin typeface="Roboto"/>
                <a:ea typeface="Roboto"/>
                <a:cs typeface="Roboto"/>
                <a:sym typeface="Roboto"/>
              </a:rPr>
              <a:t>In: Medical Image Computing and Computer Assisted Intervention–MICCAI 2018: 21st International Conference, Granada, Spain, September 16-20, 2018, Proceedings, Part II 11. Springer, pp. 464–471.</a:t>
            </a:r>
            <a:endParaRPr>
              <a:solidFill>
                <a:srgbClr val="666666"/>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Painchaud, Nathan et al. (2020). “Cardiac segmentation with strong anatomical guarantees”. </a:t>
            </a:r>
            <a:r>
              <a:rPr lang="en">
                <a:solidFill>
                  <a:srgbClr val="666666"/>
                </a:solidFill>
                <a:latin typeface="Roboto"/>
                <a:ea typeface="Roboto"/>
                <a:cs typeface="Roboto"/>
                <a:sym typeface="Roboto"/>
              </a:rPr>
              <a:t>In: IEEE transactions on medical imaging 39.11, pp. 3703–3713.</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517" name="Google Shape;517;p54"/>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518" name="Google Shape;518;p54"/>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519" name="Google Shape;519;p54"/>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Dataset</a:t>
            </a:r>
            <a:endParaRPr sz="2800" b="1">
              <a:solidFill>
                <a:schemeClr val="dk1"/>
              </a:solidFill>
              <a:latin typeface="Saira"/>
              <a:ea typeface="Saira"/>
              <a:cs typeface="Saira"/>
              <a:sym typeface="Saira"/>
            </a:endParaRPr>
          </a:p>
        </p:txBody>
      </p:sp>
      <p:sp>
        <p:nvSpPr>
          <p:cNvPr id="108" name="Google Shape;108;p21"/>
          <p:cNvSpPr txBox="1"/>
          <p:nvPr/>
        </p:nvSpPr>
        <p:spPr>
          <a:xfrm>
            <a:off x="636900" y="1361075"/>
            <a:ext cx="6904800" cy="1693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chemeClr val="dk1"/>
              </a:buClr>
              <a:buSzPts val="1400"/>
              <a:buFont typeface="Saira"/>
              <a:buChar char="●"/>
            </a:pPr>
            <a:r>
              <a:rPr lang="en">
                <a:solidFill>
                  <a:schemeClr val="dk1"/>
                </a:solidFill>
                <a:latin typeface="Saira"/>
                <a:ea typeface="Saira"/>
                <a:cs typeface="Saira"/>
                <a:sym typeface="Saira"/>
              </a:rPr>
              <a:t>150 subjects</a:t>
            </a:r>
            <a:endParaRPr>
              <a:solidFill>
                <a:schemeClr val="dk1"/>
              </a:solidFill>
              <a:latin typeface="Saira"/>
              <a:ea typeface="Saira"/>
              <a:cs typeface="Saira"/>
              <a:sym typeface="Saira"/>
            </a:endParaRPr>
          </a:p>
          <a:p>
            <a:pPr marL="457200" marR="0" lvl="0" indent="-317500" algn="l" rtl="0">
              <a:lnSpc>
                <a:spcPct val="150000"/>
              </a:lnSpc>
              <a:spcBef>
                <a:spcPts val="0"/>
              </a:spcBef>
              <a:spcAft>
                <a:spcPts val="0"/>
              </a:spcAft>
              <a:buClr>
                <a:schemeClr val="dk1"/>
              </a:buClr>
              <a:buSzPts val="1400"/>
              <a:buFont typeface="Saira"/>
              <a:buChar char="●"/>
            </a:pPr>
            <a:r>
              <a:rPr lang="en">
                <a:solidFill>
                  <a:schemeClr val="dk1"/>
                </a:solidFill>
                <a:latin typeface="Saira"/>
                <a:ea typeface="Saira"/>
                <a:cs typeface="Saira"/>
                <a:sym typeface="Saira"/>
              </a:rPr>
              <a:t>4 pathological + 1 healthy subject groups</a:t>
            </a:r>
            <a:endParaRPr>
              <a:solidFill>
                <a:schemeClr val="dk1"/>
              </a:solidFill>
              <a:latin typeface="Saira"/>
              <a:ea typeface="Saira"/>
              <a:cs typeface="Saira"/>
              <a:sym typeface="Saira"/>
            </a:endParaRPr>
          </a:p>
          <a:p>
            <a:pPr marL="457200" marR="0" lvl="0" indent="-317500" algn="l" rtl="0">
              <a:lnSpc>
                <a:spcPct val="150000"/>
              </a:lnSpc>
              <a:spcBef>
                <a:spcPts val="0"/>
              </a:spcBef>
              <a:spcAft>
                <a:spcPts val="0"/>
              </a:spcAft>
              <a:buClr>
                <a:schemeClr val="dk1"/>
              </a:buClr>
              <a:buSzPts val="1400"/>
              <a:buFont typeface="Saira"/>
              <a:buChar char="●"/>
            </a:pPr>
            <a:r>
              <a:rPr lang="en">
                <a:solidFill>
                  <a:schemeClr val="dk1"/>
                </a:solidFill>
                <a:latin typeface="Saira"/>
                <a:ea typeface="Saira"/>
                <a:cs typeface="Saira"/>
                <a:sym typeface="Saira"/>
              </a:rPr>
              <a:t>a series of slices covering the LV from the base to the apex</a:t>
            </a:r>
            <a:endParaRPr>
              <a:solidFill>
                <a:schemeClr val="dk1"/>
              </a:solidFill>
              <a:latin typeface="Saira"/>
              <a:ea typeface="Saira"/>
              <a:cs typeface="Saira"/>
              <a:sym typeface="Saira"/>
            </a:endParaRPr>
          </a:p>
          <a:p>
            <a:pPr marL="457200" marR="0" lvl="0" indent="-317500" algn="l" rtl="0">
              <a:lnSpc>
                <a:spcPct val="150000"/>
              </a:lnSpc>
              <a:spcBef>
                <a:spcPts val="0"/>
              </a:spcBef>
              <a:spcAft>
                <a:spcPts val="0"/>
              </a:spcAft>
              <a:buClr>
                <a:schemeClr val="dk1"/>
              </a:buClr>
              <a:buSzPts val="1400"/>
              <a:buFont typeface="Saira"/>
              <a:buChar char="●"/>
            </a:pPr>
            <a:r>
              <a:rPr lang="en">
                <a:solidFill>
                  <a:schemeClr val="dk1"/>
                </a:solidFill>
                <a:latin typeface="Saira"/>
                <a:ea typeface="Saira"/>
                <a:cs typeface="Saira"/>
                <a:sym typeface="Saira"/>
              </a:rPr>
              <a:t>end diastole (ED) and end systole (ES) images</a:t>
            </a:r>
            <a:endParaRPr>
              <a:solidFill>
                <a:schemeClr val="dk1"/>
              </a:solidFill>
              <a:latin typeface="Saira"/>
              <a:ea typeface="Saira"/>
              <a:cs typeface="Saira"/>
              <a:sym typeface="Saira"/>
            </a:endParaRPr>
          </a:p>
          <a:p>
            <a:pPr marL="457200" marR="0" lvl="0" indent="-317500" algn="l" rtl="0">
              <a:lnSpc>
                <a:spcPct val="150000"/>
              </a:lnSpc>
              <a:spcBef>
                <a:spcPts val="0"/>
              </a:spcBef>
              <a:spcAft>
                <a:spcPts val="0"/>
              </a:spcAft>
              <a:buClr>
                <a:schemeClr val="dk1"/>
              </a:buClr>
              <a:buSzPts val="1400"/>
              <a:buFont typeface="Saira"/>
              <a:buChar char="●"/>
            </a:pPr>
            <a:r>
              <a:rPr lang="en">
                <a:solidFill>
                  <a:schemeClr val="dk1"/>
                </a:solidFill>
                <a:latin typeface="Saira"/>
                <a:ea typeface="Saira"/>
                <a:cs typeface="Saira"/>
                <a:sym typeface="Saira"/>
              </a:rPr>
              <a:t>MRI images and corresponding segmentation maps</a:t>
            </a:r>
            <a:endParaRPr>
              <a:solidFill>
                <a:schemeClr val="dk1"/>
              </a:solidFill>
              <a:latin typeface="Saira"/>
              <a:ea typeface="Saira"/>
              <a:cs typeface="Saira"/>
              <a:sym typeface="Saira"/>
            </a:endParaRPr>
          </a:p>
        </p:txBody>
      </p:sp>
      <p:pic>
        <p:nvPicPr>
          <p:cNvPr id="109" name="Google Shape;109;p21"/>
          <p:cNvPicPr preferRelativeResize="0"/>
          <p:nvPr/>
        </p:nvPicPr>
        <p:blipFill>
          <a:blip r:embed="rId3">
            <a:alphaModFix/>
          </a:blip>
          <a:stretch>
            <a:fillRect/>
          </a:stretch>
        </p:blipFill>
        <p:spPr>
          <a:xfrm>
            <a:off x="533400" y="3093799"/>
            <a:ext cx="8192325" cy="1374975"/>
          </a:xfrm>
          <a:prstGeom prst="rect">
            <a:avLst/>
          </a:prstGeom>
          <a:noFill/>
          <a:ln>
            <a:noFill/>
          </a:ln>
        </p:spPr>
      </p:pic>
      <p:sp>
        <p:nvSpPr>
          <p:cNvPr id="110" name="Google Shape;110;p21"/>
          <p:cNvSpPr txBox="1"/>
          <p:nvPr/>
        </p:nvSpPr>
        <p:spPr>
          <a:xfrm>
            <a:off x="636900" y="803725"/>
            <a:ext cx="3017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1"/>
                </a:solidFill>
                <a:latin typeface="Saira"/>
                <a:ea typeface="Saira"/>
                <a:cs typeface="Saira"/>
                <a:sym typeface="Saira"/>
              </a:rPr>
              <a:t>ACDC database</a:t>
            </a:r>
            <a:endParaRPr sz="2200" b="1">
              <a:solidFill>
                <a:schemeClr val="dk1"/>
              </a:solidFill>
              <a:latin typeface="Saira"/>
              <a:ea typeface="Saira"/>
              <a:cs typeface="Saira"/>
              <a:sym typeface="Saira"/>
            </a:endParaRPr>
          </a:p>
        </p:txBody>
      </p:sp>
      <p:sp>
        <p:nvSpPr>
          <p:cNvPr id="111" name="Google Shape;111;p21"/>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112" name="Google Shape;112;p21"/>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113" name="Google Shape;113;p21"/>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Dataset</a:t>
            </a:r>
            <a:endParaRPr sz="2800" b="1">
              <a:solidFill>
                <a:schemeClr val="dk1"/>
              </a:solidFill>
              <a:latin typeface="Saira"/>
              <a:ea typeface="Saira"/>
              <a:cs typeface="Saira"/>
              <a:sym typeface="Saira"/>
            </a:endParaRPr>
          </a:p>
        </p:txBody>
      </p:sp>
      <p:sp>
        <p:nvSpPr>
          <p:cNvPr id="119" name="Google Shape;119;p22"/>
          <p:cNvSpPr txBox="1"/>
          <p:nvPr/>
        </p:nvSpPr>
        <p:spPr>
          <a:xfrm>
            <a:off x="1170300" y="1413325"/>
            <a:ext cx="3017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1"/>
                </a:solidFill>
                <a:latin typeface="Saira"/>
                <a:ea typeface="Saira"/>
                <a:cs typeface="Saira"/>
                <a:sym typeface="Saira"/>
              </a:rPr>
              <a:t>Segmentation map</a:t>
            </a:r>
            <a:endParaRPr sz="2200" b="1">
              <a:solidFill>
                <a:schemeClr val="dk1"/>
              </a:solidFill>
              <a:latin typeface="Saira"/>
              <a:ea typeface="Saira"/>
              <a:cs typeface="Saira"/>
              <a:sym typeface="Saira"/>
            </a:endParaRPr>
          </a:p>
        </p:txBody>
      </p:sp>
      <p:sp>
        <p:nvSpPr>
          <p:cNvPr id="120" name="Google Shape;120;p22"/>
          <p:cNvSpPr txBox="1"/>
          <p:nvPr/>
        </p:nvSpPr>
        <p:spPr>
          <a:xfrm>
            <a:off x="1165000" y="2068854"/>
            <a:ext cx="3270600" cy="1662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a:solidFill>
                  <a:schemeClr val="dk1"/>
                </a:solidFill>
                <a:latin typeface="Saira"/>
                <a:ea typeface="Saira"/>
                <a:cs typeface="Saira"/>
                <a:sym typeface="Saira"/>
              </a:rPr>
              <a:t>0. Background</a:t>
            </a:r>
            <a:endParaRPr>
              <a:solidFill>
                <a:schemeClr val="dk1"/>
              </a:solidFill>
              <a:latin typeface="Saira"/>
              <a:ea typeface="Saira"/>
              <a:cs typeface="Saira"/>
              <a:sym typeface="Saira"/>
            </a:endParaRPr>
          </a:p>
          <a:p>
            <a:pPr marL="0" marR="0" lvl="0" indent="0" algn="l" rtl="0">
              <a:lnSpc>
                <a:spcPct val="100000"/>
              </a:lnSpc>
              <a:spcBef>
                <a:spcPts val="1600"/>
              </a:spcBef>
              <a:spcAft>
                <a:spcPts val="0"/>
              </a:spcAft>
              <a:buNone/>
            </a:pPr>
            <a:r>
              <a:rPr lang="en">
                <a:solidFill>
                  <a:schemeClr val="dk1"/>
                </a:solidFill>
                <a:latin typeface="Saira"/>
                <a:ea typeface="Saira"/>
                <a:cs typeface="Saira"/>
                <a:sym typeface="Saira"/>
              </a:rPr>
              <a:t>1. Right ventricle cavity (RV)</a:t>
            </a:r>
            <a:endParaRPr>
              <a:solidFill>
                <a:schemeClr val="dk1"/>
              </a:solidFill>
              <a:latin typeface="Saira"/>
              <a:ea typeface="Saira"/>
              <a:cs typeface="Saira"/>
              <a:sym typeface="Saira"/>
            </a:endParaRPr>
          </a:p>
          <a:p>
            <a:pPr marL="0" marR="0" lvl="0" indent="0" algn="l" rtl="0">
              <a:lnSpc>
                <a:spcPct val="100000"/>
              </a:lnSpc>
              <a:spcBef>
                <a:spcPts val="1600"/>
              </a:spcBef>
              <a:spcAft>
                <a:spcPts val="0"/>
              </a:spcAft>
              <a:buNone/>
            </a:pPr>
            <a:r>
              <a:rPr lang="en">
                <a:solidFill>
                  <a:schemeClr val="dk1"/>
                </a:solidFill>
                <a:latin typeface="Saira"/>
                <a:ea typeface="Saira"/>
                <a:cs typeface="Saira"/>
                <a:sym typeface="Saira"/>
              </a:rPr>
              <a:t>2. Myocardium (MY)</a:t>
            </a:r>
            <a:endParaRPr>
              <a:solidFill>
                <a:schemeClr val="dk1"/>
              </a:solidFill>
              <a:latin typeface="Saira"/>
              <a:ea typeface="Saira"/>
              <a:cs typeface="Saira"/>
              <a:sym typeface="Saira"/>
            </a:endParaRPr>
          </a:p>
          <a:p>
            <a:pPr marL="0" marR="0" lvl="0" indent="0" algn="l" rtl="0">
              <a:lnSpc>
                <a:spcPct val="100000"/>
              </a:lnSpc>
              <a:spcBef>
                <a:spcPts val="1600"/>
              </a:spcBef>
              <a:spcAft>
                <a:spcPts val="1600"/>
              </a:spcAft>
              <a:buNone/>
            </a:pPr>
            <a:r>
              <a:rPr lang="en">
                <a:solidFill>
                  <a:schemeClr val="dk1"/>
                </a:solidFill>
                <a:latin typeface="Saira"/>
                <a:ea typeface="Saira"/>
                <a:cs typeface="Saira"/>
                <a:sym typeface="Saira"/>
              </a:rPr>
              <a:t>3. Left ventricle cavity (LV)</a:t>
            </a:r>
            <a:endParaRPr>
              <a:solidFill>
                <a:schemeClr val="dk1"/>
              </a:solidFill>
              <a:highlight>
                <a:srgbClr val="FFFFFF"/>
              </a:highlight>
              <a:latin typeface="Verdana"/>
              <a:ea typeface="Verdana"/>
              <a:cs typeface="Verdana"/>
              <a:sym typeface="Verdana"/>
            </a:endParaRPr>
          </a:p>
        </p:txBody>
      </p:sp>
      <p:pic>
        <p:nvPicPr>
          <p:cNvPr id="121" name="Google Shape;121;p22"/>
          <p:cNvPicPr preferRelativeResize="0"/>
          <p:nvPr/>
        </p:nvPicPr>
        <p:blipFill>
          <a:blip r:embed="rId3">
            <a:alphaModFix/>
          </a:blip>
          <a:stretch>
            <a:fillRect/>
          </a:stretch>
        </p:blipFill>
        <p:spPr>
          <a:xfrm>
            <a:off x="5041625" y="1009650"/>
            <a:ext cx="3124200" cy="3124200"/>
          </a:xfrm>
          <a:prstGeom prst="rect">
            <a:avLst/>
          </a:prstGeom>
          <a:noFill/>
          <a:ln>
            <a:noFill/>
          </a:ln>
        </p:spPr>
      </p:pic>
      <p:sp>
        <p:nvSpPr>
          <p:cNvPr id="122" name="Google Shape;122;p22"/>
          <p:cNvSpPr/>
          <p:nvPr/>
        </p:nvSpPr>
        <p:spPr>
          <a:xfrm>
            <a:off x="391050" y="4816950"/>
            <a:ext cx="84237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123" name="Google Shape;123;p22"/>
          <p:cNvSpPr txBox="1"/>
          <p:nvPr/>
        </p:nvSpPr>
        <p:spPr>
          <a:xfrm>
            <a:off x="4323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124" name="Google Shape;124;p22"/>
          <p:cNvSpPr txBox="1"/>
          <p:nvPr/>
        </p:nvSpPr>
        <p:spPr>
          <a:xfrm>
            <a:off x="55441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
        <p:nvSpPr>
          <p:cNvPr id="125" name="Google Shape;125;p22"/>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126" name="Google Shape;126;p22"/>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127" name="Google Shape;127;p22"/>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ctrTitle"/>
          </p:nvPr>
        </p:nvSpPr>
        <p:spPr>
          <a:xfrm flipH="1">
            <a:off x="1317450" y="1863750"/>
            <a:ext cx="6509100" cy="8004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4000"/>
              <a:t>Method</a:t>
            </a:r>
            <a:endParaRPr sz="4000"/>
          </a:p>
        </p:txBody>
      </p:sp>
      <p:sp>
        <p:nvSpPr>
          <p:cNvPr id="133" name="Google Shape;133;p23"/>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134" name="Google Shape;134;p23"/>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135" name="Google Shape;135;p23"/>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Preprocessing</a:t>
            </a:r>
            <a:endParaRPr sz="2800" b="1">
              <a:solidFill>
                <a:schemeClr val="dk1"/>
              </a:solidFill>
              <a:latin typeface="Saira"/>
              <a:ea typeface="Saira"/>
              <a:cs typeface="Saira"/>
              <a:sym typeface="Saira"/>
            </a:endParaRPr>
          </a:p>
        </p:txBody>
      </p:sp>
      <p:sp>
        <p:nvSpPr>
          <p:cNvPr id="162" name="Google Shape;162;p26"/>
          <p:cNvSpPr txBox="1"/>
          <p:nvPr/>
        </p:nvSpPr>
        <p:spPr>
          <a:xfrm>
            <a:off x="267625" y="1771850"/>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1</a:t>
            </a:r>
            <a:endParaRPr sz="1600" b="1">
              <a:solidFill>
                <a:srgbClr val="D0184A"/>
              </a:solidFill>
              <a:latin typeface="Saira"/>
              <a:ea typeface="Saira"/>
              <a:cs typeface="Saira"/>
              <a:sym typeface="Saira"/>
            </a:endParaRPr>
          </a:p>
        </p:txBody>
      </p:sp>
      <p:sp>
        <p:nvSpPr>
          <p:cNvPr id="163" name="Google Shape;163;p26"/>
          <p:cNvSpPr txBox="1"/>
          <p:nvPr/>
        </p:nvSpPr>
        <p:spPr>
          <a:xfrm>
            <a:off x="267625" y="3053050"/>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2</a:t>
            </a:r>
            <a:endParaRPr sz="1600" b="1">
              <a:solidFill>
                <a:srgbClr val="D0184A"/>
              </a:solidFill>
              <a:latin typeface="Saira"/>
              <a:ea typeface="Saira"/>
              <a:cs typeface="Saira"/>
              <a:sym typeface="Saira"/>
            </a:endParaRPr>
          </a:p>
        </p:txBody>
      </p:sp>
      <p:pic>
        <p:nvPicPr>
          <p:cNvPr id="164" name="Google Shape;164;p26"/>
          <p:cNvPicPr preferRelativeResize="0"/>
          <p:nvPr/>
        </p:nvPicPr>
        <p:blipFill>
          <a:blip r:embed="rId3">
            <a:alphaModFix/>
          </a:blip>
          <a:stretch>
            <a:fillRect/>
          </a:stretch>
        </p:blipFill>
        <p:spPr>
          <a:xfrm>
            <a:off x="0" y="733254"/>
            <a:ext cx="9143999" cy="841042"/>
          </a:xfrm>
          <a:prstGeom prst="rect">
            <a:avLst/>
          </a:prstGeom>
          <a:noFill/>
          <a:ln>
            <a:noFill/>
          </a:ln>
        </p:spPr>
      </p:pic>
      <p:sp>
        <p:nvSpPr>
          <p:cNvPr id="165" name="Google Shape;165;p26"/>
          <p:cNvSpPr txBox="1"/>
          <p:nvPr/>
        </p:nvSpPr>
        <p:spPr>
          <a:xfrm>
            <a:off x="702663" y="172460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1600"/>
              </a:spcAft>
              <a:buNone/>
            </a:pPr>
            <a:r>
              <a:rPr lang="en">
                <a:solidFill>
                  <a:schemeClr val="dk1"/>
                </a:solidFill>
                <a:latin typeface="Saira"/>
                <a:ea typeface="Saira"/>
                <a:cs typeface="Saira"/>
                <a:sym typeface="Saira"/>
              </a:rPr>
              <a:t>Alignement</a:t>
            </a:r>
            <a:endParaRPr/>
          </a:p>
        </p:txBody>
      </p:sp>
      <p:pic>
        <p:nvPicPr>
          <p:cNvPr id="166" name="Google Shape;166;p26"/>
          <p:cNvPicPr preferRelativeResize="0"/>
          <p:nvPr/>
        </p:nvPicPr>
        <p:blipFill>
          <a:blip r:embed="rId4">
            <a:alphaModFix/>
          </a:blip>
          <a:stretch>
            <a:fillRect/>
          </a:stretch>
        </p:blipFill>
        <p:spPr>
          <a:xfrm>
            <a:off x="0" y="2124804"/>
            <a:ext cx="9143999" cy="841042"/>
          </a:xfrm>
          <a:prstGeom prst="rect">
            <a:avLst/>
          </a:prstGeom>
          <a:noFill/>
          <a:ln>
            <a:noFill/>
          </a:ln>
        </p:spPr>
      </p:pic>
      <p:pic>
        <p:nvPicPr>
          <p:cNvPr id="167" name="Google Shape;167;p26"/>
          <p:cNvPicPr preferRelativeResize="0"/>
          <p:nvPr/>
        </p:nvPicPr>
        <p:blipFill>
          <a:blip r:embed="rId5">
            <a:alphaModFix/>
          </a:blip>
          <a:stretch>
            <a:fillRect/>
          </a:stretch>
        </p:blipFill>
        <p:spPr>
          <a:xfrm>
            <a:off x="0" y="3441750"/>
            <a:ext cx="9143998" cy="1143000"/>
          </a:xfrm>
          <a:prstGeom prst="rect">
            <a:avLst/>
          </a:prstGeom>
          <a:noFill/>
          <a:ln>
            <a:noFill/>
          </a:ln>
        </p:spPr>
      </p:pic>
      <p:sp>
        <p:nvSpPr>
          <p:cNvPr id="168" name="Google Shape;168;p26"/>
          <p:cNvSpPr txBox="1"/>
          <p:nvPr/>
        </p:nvSpPr>
        <p:spPr>
          <a:xfrm>
            <a:off x="702663" y="300370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1600"/>
              </a:spcAft>
              <a:buNone/>
            </a:pPr>
            <a:r>
              <a:rPr lang="en">
                <a:solidFill>
                  <a:schemeClr val="dk1"/>
                </a:solidFill>
                <a:latin typeface="Saira"/>
                <a:ea typeface="Saira"/>
                <a:cs typeface="Saira"/>
                <a:sym typeface="Saira"/>
              </a:rPr>
              <a:t>Cropping</a:t>
            </a:r>
            <a:endParaRPr/>
          </a:p>
        </p:txBody>
      </p:sp>
      <p:sp>
        <p:nvSpPr>
          <p:cNvPr id="169" name="Google Shape;169;p26"/>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170" name="Google Shape;170;p26"/>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171" name="Google Shape;171;p26"/>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Preprocessing</a:t>
            </a:r>
            <a:endParaRPr sz="2800" b="1">
              <a:solidFill>
                <a:schemeClr val="dk1"/>
              </a:solidFill>
              <a:latin typeface="Saira"/>
              <a:ea typeface="Saira"/>
              <a:cs typeface="Saira"/>
              <a:sym typeface="Saira"/>
            </a:endParaRPr>
          </a:p>
        </p:txBody>
      </p:sp>
      <p:sp>
        <p:nvSpPr>
          <p:cNvPr id="188" name="Google Shape;188;p28"/>
          <p:cNvSpPr txBox="1"/>
          <p:nvPr/>
        </p:nvSpPr>
        <p:spPr>
          <a:xfrm>
            <a:off x="267625" y="1162250"/>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3</a:t>
            </a:r>
            <a:endParaRPr sz="1600" b="1">
              <a:solidFill>
                <a:srgbClr val="D0184A"/>
              </a:solidFill>
              <a:latin typeface="Saira"/>
              <a:ea typeface="Saira"/>
              <a:cs typeface="Saira"/>
              <a:sym typeface="Saira"/>
            </a:endParaRPr>
          </a:p>
        </p:txBody>
      </p:sp>
      <p:sp>
        <p:nvSpPr>
          <p:cNvPr id="189" name="Google Shape;189;p28"/>
          <p:cNvSpPr txBox="1"/>
          <p:nvPr/>
        </p:nvSpPr>
        <p:spPr>
          <a:xfrm>
            <a:off x="267625" y="2748250"/>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4</a:t>
            </a:r>
            <a:endParaRPr sz="1600" b="1">
              <a:solidFill>
                <a:srgbClr val="D0184A"/>
              </a:solidFill>
              <a:latin typeface="Saira"/>
              <a:ea typeface="Saira"/>
              <a:cs typeface="Saira"/>
              <a:sym typeface="Saira"/>
            </a:endParaRPr>
          </a:p>
        </p:txBody>
      </p:sp>
      <p:sp>
        <p:nvSpPr>
          <p:cNvPr id="190" name="Google Shape;190;p28"/>
          <p:cNvSpPr txBox="1"/>
          <p:nvPr/>
        </p:nvSpPr>
        <p:spPr>
          <a:xfrm>
            <a:off x="702663" y="111500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1600"/>
              </a:spcAft>
              <a:buNone/>
            </a:pPr>
            <a:r>
              <a:rPr lang="en">
                <a:solidFill>
                  <a:schemeClr val="dk1"/>
                </a:solidFill>
                <a:latin typeface="Saira"/>
                <a:ea typeface="Saira"/>
                <a:cs typeface="Saira"/>
                <a:sym typeface="Saira"/>
              </a:rPr>
              <a:t>Resize</a:t>
            </a:r>
            <a:endParaRPr/>
          </a:p>
        </p:txBody>
      </p:sp>
      <p:pic>
        <p:nvPicPr>
          <p:cNvPr id="191" name="Google Shape;191;p28"/>
          <p:cNvPicPr preferRelativeResize="0"/>
          <p:nvPr/>
        </p:nvPicPr>
        <p:blipFill>
          <a:blip r:embed="rId3">
            <a:alphaModFix/>
          </a:blip>
          <a:stretch>
            <a:fillRect/>
          </a:stretch>
        </p:blipFill>
        <p:spPr>
          <a:xfrm>
            <a:off x="0" y="1515200"/>
            <a:ext cx="9143999" cy="1137826"/>
          </a:xfrm>
          <a:prstGeom prst="rect">
            <a:avLst/>
          </a:prstGeom>
          <a:noFill/>
          <a:ln>
            <a:noFill/>
          </a:ln>
        </p:spPr>
      </p:pic>
      <p:sp>
        <p:nvSpPr>
          <p:cNvPr id="192" name="Google Shape;192;p28"/>
          <p:cNvSpPr txBox="1"/>
          <p:nvPr/>
        </p:nvSpPr>
        <p:spPr>
          <a:xfrm>
            <a:off x="702663" y="2732988"/>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1600"/>
              </a:spcAft>
              <a:buNone/>
            </a:pPr>
            <a:r>
              <a:rPr lang="en">
                <a:solidFill>
                  <a:schemeClr val="dk1"/>
                </a:solidFill>
                <a:latin typeface="Saira"/>
                <a:ea typeface="Saira"/>
                <a:cs typeface="Saira"/>
                <a:sym typeface="Saira"/>
              </a:rPr>
              <a:t>Labelling</a:t>
            </a:r>
            <a:endParaRPr/>
          </a:p>
        </p:txBody>
      </p:sp>
      <p:pic>
        <p:nvPicPr>
          <p:cNvPr id="193" name="Google Shape;193;p28"/>
          <p:cNvPicPr preferRelativeResize="0"/>
          <p:nvPr/>
        </p:nvPicPr>
        <p:blipFill>
          <a:blip r:embed="rId4">
            <a:alphaModFix/>
          </a:blip>
          <a:stretch>
            <a:fillRect/>
          </a:stretch>
        </p:blipFill>
        <p:spPr>
          <a:xfrm>
            <a:off x="0" y="3213175"/>
            <a:ext cx="9143999" cy="1137828"/>
          </a:xfrm>
          <a:prstGeom prst="rect">
            <a:avLst/>
          </a:prstGeom>
          <a:noFill/>
          <a:ln>
            <a:noFill/>
          </a:ln>
        </p:spPr>
      </p:pic>
      <p:sp>
        <p:nvSpPr>
          <p:cNvPr id="194" name="Google Shape;194;p28"/>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195" name="Google Shape;195;p28"/>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196" name="Google Shape;196;p28"/>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p:nvPr/>
        </p:nvSpPr>
        <p:spPr>
          <a:xfrm>
            <a:off x="0" y="196875"/>
            <a:ext cx="914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dk1"/>
                </a:solidFill>
                <a:latin typeface="Saira"/>
                <a:ea typeface="Saira"/>
                <a:cs typeface="Saira"/>
                <a:sym typeface="Saira"/>
              </a:rPr>
              <a:t>Preprocessing</a:t>
            </a:r>
            <a:endParaRPr sz="2800" b="1">
              <a:solidFill>
                <a:schemeClr val="dk1"/>
              </a:solidFill>
              <a:latin typeface="Saira"/>
              <a:ea typeface="Saira"/>
              <a:cs typeface="Saira"/>
              <a:sym typeface="Saira"/>
            </a:endParaRPr>
          </a:p>
        </p:txBody>
      </p:sp>
      <p:grpSp>
        <p:nvGrpSpPr>
          <p:cNvPr id="214" name="Google Shape;214;p30"/>
          <p:cNvGrpSpPr/>
          <p:nvPr/>
        </p:nvGrpSpPr>
        <p:grpSpPr>
          <a:xfrm>
            <a:off x="1352550" y="1167900"/>
            <a:ext cx="1881944" cy="400200"/>
            <a:chOff x="1385950" y="1167900"/>
            <a:chExt cx="1881944" cy="400200"/>
          </a:xfrm>
        </p:grpSpPr>
        <p:sp>
          <p:nvSpPr>
            <p:cNvPr id="215" name="Google Shape;215;p30"/>
            <p:cNvSpPr txBox="1"/>
            <p:nvPr/>
          </p:nvSpPr>
          <p:spPr>
            <a:xfrm>
              <a:off x="1385950" y="1215150"/>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5</a:t>
              </a:r>
              <a:endParaRPr sz="1600" b="1">
                <a:solidFill>
                  <a:srgbClr val="D0184A"/>
                </a:solidFill>
                <a:latin typeface="Saira"/>
                <a:ea typeface="Saira"/>
                <a:cs typeface="Saira"/>
                <a:sym typeface="Saira"/>
              </a:endParaRPr>
            </a:p>
          </p:txBody>
        </p:sp>
        <p:sp>
          <p:nvSpPr>
            <p:cNvPr id="216" name="Google Shape;216;p30"/>
            <p:cNvSpPr txBox="1"/>
            <p:nvPr/>
          </p:nvSpPr>
          <p:spPr>
            <a:xfrm>
              <a:off x="1820994" y="1167900"/>
              <a:ext cx="14469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1600"/>
                </a:spcAft>
                <a:buNone/>
              </a:pPr>
              <a:r>
                <a:rPr lang="en">
                  <a:solidFill>
                    <a:schemeClr val="dk1"/>
                  </a:solidFill>
                  <a:latin typeface="Saira"/>
                  <a:ea typeface="Saira"/>
                  <a:cs typeface="Saira"/>
                  <a:sym typeface="Saira"/>
                </a:rPr>
                <a:t>Decouple slices</a:t>
              </a:r>
              <a:endParaRPr/>
            </a:p>
          </p:txBody>
        </p:sp>
      </p:grpSp>
      <p:pic>
        <p:nvPicPr>
          <p:cNvPr id="217" name="Google Shape;217;p30"/>
          <p:cNvPicPr preferRelativeResize="0"/>
          <p:nvPr/>
        </p:nvPicPr>
        <p:blipFill>
          <a:blip r:embed="rId3">
            <a:alphaModFix/>
          </a:blip>
          <a:stretch>
            <a:fillRect/>
          </a:stretch>
        </p:blipFill>
        <p:spPr>
          <a:xfrm>
            <a:off x="928748" y="1649475"/>
            <a:ext cx="2729550" cy="2729550"/>
          </a:xfrm>
          <a:prstGeom prst="rect">
            <a:avLst/>
          </a:prstGeom>
          <a:noFill/>
          <a:ln>
            <a:noFill/>
          </a:ln>
        </p:spPr>
      </p:pic>
      <p:pic>
        <p:nvPicPr>
          <p:cNvPr id="218" name="Google Shape;218;p30"/>
          <p:cNvPicPr preferRelativeResize="0"/>
          <p:nvPr/>
        </p:nvPicPr>
        <p:blipFill>
          <a:blip r:embed="rId4">
            <a:alphaModFix/>
          </a:blip>
          <a:stretch>
            <a:fillRect/>
          </a:stretch>
        </p:blipFill>
        <p:spPr>
          <a:xfrm>
            <a:off x="4851900" y="1613001"/>
            <a:ext cx="3000000" cy="2934055"/>
          </a:xfrm>
          <a:prstGeom prst="rect">
            <a:avLst/>
          </a:prstGeom>
          <a:noFill/>
          <a:ln>
            <a:noFill/>
          </a:ln>
        </p:spPr>
      </p:pic>
      <p:grpSp>
        <p:nvGrpSpPr>
          <p:cNvPr id="219" name="Google Shape;219;p30"/>
          <p:cNvGrpSpPr/>
          <p:nvPr/>
        </p:nvGrpSpPr>
        <p:grpSpPr>
          <a:xfrm>
            <a:off x="4391975" y="1167900"/>
            <a:ext cx="3919850" cy="400200"/>
            <a:chOff x="4568975" y="1167900"/>
            <a:chExt cx="3919850" cy="400200"/>
          </a:xfrm>
        </p:grpSpPr>
        <p:sp>
          <p:nvSpPr>
            <p:cNvPr id="220" name="Google Shape;220;p30"/>
            <p:cNvSpPr txBox="1"/>
            <p:nvPr/>
          </p:nvSpPr>
          <p:spPr>
            <a:xfrm>
              <a:off x="4568975" y="1215150"/>
              <a:ext cx="319500" cy="301500"/>
            </a:xfrm>
            <a:prstGeom prst="rect">
              <a:avLst/>
            </a:prstGeom>
            <a:solidFill>
              <a:srgbClr val="D0184A">
                <a:alpha val="26880"/>
              </a:srgbClr>
            </a:solidFill>
            <a:ln w="38100" cap="flat" cmpd="sng">
              <a:solidFill>
                <a:srgbClr val="D0184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D0184A"/>
                  </a:solidFill>
                  <a:latin typeface="Saira"/>
                  <a:ea typeface="Saira"/>
                  <a:cs typeface="Saira"/>
                  <a:sym typeface="Saira"/>
                </a:rPr>
                <a:t>6</a:t>
              </a:r>
              <a:endParaRPr sz="1600" b="1">
                <a:solidFill>
                  <a:srgbClr val="D0184A"/>
                </a:solidFill>
                <a:latin typeface="Saira"/>
                <a:ea typeface="Saira"/>
                <a:cs typeface="Saira"/>
                <a:sym typeface="Saira"/>
              </a:endParaRPr>
            </a:p>
          </p:txBody>
        </p:sp>
        <p:sp>
          <p:nvSpPr>
            <p:cNvPr id="221" name="Google Shape;221;p30"/>
            <p:cNvSpPr txBox="1"/>
            <p:nvPr/>
          </p:nvSpPr>
          <p:spPr>
            <a:xfrm>
              <a:off x="5004025" y="1167900"/>
              <a:ext cx="34848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1600"/>
                </a:spcAft>
                <a:buNone/>
              </a:pPr>
              <a:r>
                <a:rPr lang="en">
                  <a:solidFill>
                    <a:schemeClr val="dk1"/>
                  </a:solidFill>
                  <a:latin typeface="Saira"/>
                  <a:ea typeface="Saira"/>
                  <a:cs typeface="Saira"/>
                  <a:sym typeface="Saira"/>
                </a:rPr>
                <a:t>Multi channel masks (one-hot encoding)</a:t>
              </a:r>
              <a:endParaRPr/>
            </a:p>
          </p:txBody>
        </p:sp>
      </p:grpSp>
      <p:sp>
        <p:nvSpPr>
          <p:cNvPr id="222" name="Google Shape;222;p30"/>
          <p:cNvSpPr/>
          <p:nvPr/>
        </p:nvSpPr>
        <p:spPr>
          <a:xfrm>
            <a:off x="157200" y="4816950"/>
            <a:ext cx="8868000" cy="182100"/>
          </a:xfrm>
          <a:prstGeom prst="roundRect">
            <a:avLst>
              <a:gd name="adj" fmla="val 50000"/>
            </a:avLst>
          </a:prstGeom>
          <a:solidFill>
            <a:srgbClr val="D01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lt1"/>
              </a:solidFill>
              <a:latin typeface="Fira Sans Extra Condensed"/>
              <a:ea typeface="Fira Sans Extra Condensed"/>
              <a:cs typeface="Fira Sans Extra Condensed"/>
              <a:sym typeface="Fira Sans Extra Condensed"/>
            </a:endParaRPr>
          </a:p>
        </p:txBody>
      </p:sp>
      <p:sp>
        <p:nvSpPr>
          <p:cNvPr id="223" name="Google Shape;223;p30"/>
          <p:cNvSpPr txBox="1"/>
          <p:nvPr/>
        </p:nvSpPr>
        <p:spPr>
          <a:xfrm>
            <a:off x="127500" y="4795800"/>
            <a:ext cx="22038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IMA206 @ Telecom Paris, IP Paris</a:t>
            </a:r>
            <a:endParaRPr sz="500">
              <a:solidFill>
                <a:srgbClr val="FFFFFF"/>
              </a:solidFill>
              <a:latin typeface="Fira Sans Extra Condensed"/>
              <a:ea typeface="Fira Sans Extra Condensed"/>
              <a:cs typeface="Fira Sans Extra Condensed"/>
              <a:sym typeface="Fira Sans Extra Condensed"/>
            </a:endParaRPr>
          </a:p>
        </p:txBody>
      </p:sp>
      <p:sp>
        <p:nvSpPr>
          <p:cNvPr id="224" name="Google Shape;224;p30"/>
          <p:cNvSpPr txBox="1"/>
          <p:nvPr/>
        </p:nvSpPr>
        <p:spPr>
          <a:xfrm>
            <a:off x="5772700" y="4795800"/>
            <a:ext cx="3270600"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Variational Autoencoders for Cardiac Shape Modeling</a:t>
            </a:r>
            <a:endParaRPr sz="11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theme/theme1.xml><?xml version="1.0" encoding="utf-8"?>
<a:theme xmlns:a="http://schemas.openxmlformats.org/drawingml/2006/main" name="Concept Comparison Healthcare Infographics by Slidesgo">
  <a:themeElements>
    <a:clrScheme name="Simple Light">
      <a:dk1>
        <a:srgbClr val="000000"/>
      </a:dk1>
      <a:lt1>
        <a:srgbClr val="FFFFFF"/>
      </a:lt1>
      <a:dk2>
        <a:srgbClr val="3E59A0"/>
      </a:dk2>
      <a:lt2>
        <a:srgbClr val="6383DA"/>
      </a:lt2>
      <a:accent1>
        <a:srgbClr val="94AFF8"/>
      </a:accent1>
      <a:accent2>
        <a:srgbClr val="6FBDD1"/>
      </a:accent2>
      <a:accent3>
        <a:srgbClr val="4BC7B0"/>
      </a:accent3>
      <a:accent4>
        <a:srgbClr val="32A38E"/>
      </a:accent4>
      <a:accent5>
        <a:srgbClr val="11816D"/>
      </a:accent5>
      <a:accent6>
        <a:srgbClr val="D6E0D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951</Words>
  <Application>Microsoft Office PowerPoint</Application>
  <PresentationFormat>Presentazione su schermo (16:9)</PresentationFormat>
  <Paragraphs>192</Paragraphs>
  <Slides>30</Slides>
  <Notes>30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30</vt:i4>
      </vt:variant>
    </vt:vector>
  </HeadingPairs>
  <TitlesOfParts>
    <vt:vector size="38" baseType="lpstr">
      <vt:lpstr>Courier New</vt:lpstr>
      <vt:lpstr>Saira</vt:lpstr>
      <vt:lpstr>Fira Sans Extra Condensed</vt:lpstr>
      <vt:lpstr>Verdana</vt:lpstr>
      <vt:lpstr>Roboto</vt:lpstr>
      <vt:lpstr>Arial</vt:lpstr>
      <vt:lpstr>Fira Sans Extra Condensed SemiBold</vt:lpstr>
      <vt:lpstr>Concept Comparison Healthcare Infographics by Slidesgo</vt:lpstr>
      <vt:lpstr>Variational Autoencoders for Cardiac Shape Modeling</vt:lpstr>
      <vt:lpstr>Presentazione standard di PowerPoint</vt:lpstr>
      <vt:lpstr>Dataset</vt:lpstr>
      <vt:lpstr>Presentazione standard di PowerPoint</vt:lpstr>
      <vt:lpstr>Presentazione standard di PowerPoint</vt:lpstr>
      <vt:lpstr>Method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Results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Variational Autoencoders for Cardiac Shape Modeling</dc:title>
  <cp:lastModifiedBy>MANNAIOLI GIULIA</cp:lastModifiedBy>
  <cp:revision>1</cp:revision>
  <dcterms:modified xsi:type="dcterms:W3CDTF">2023-06-24T16:26:00Z</dcterms:modified>
</cp:coreProperties>
</file>