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7" r:id="rId2"/>
    <p:sldId id="256" r:id="rId3"/>
    <p:sldId id="265" r:id="rId4"/>
    <p:sldId id="266" r:id="rId5"/>
    <p:sldId id="261"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78" autoAdjust="0"/>
  </p:normalViewPr>
  <p:slideViewPr>
    <p:cSldViewPr snapToGrid="0">
      <p:cViewPr varScale="1">
        <p:scale>
          <a:sx n="90" d="100"/>
          <a:sy n="90"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FF3EEB62-D713-4A3D-B51B-A312CF4CE0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4286699B-E50A-4D1E-BE5E-48572AFC37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BF3039-7D4A-4945-BEA4-C06802A35DEC}" type="datetime1">
              <a:rPr lang="pt-BR" smtClean="0"/>
              <a:t>18/10/2022</a:t>
            </a:fld>
            <a:endParaRPr lang="pt-BR"/>
          </a:p>
        </p:txBody>
      </p:sp>
      <p:sp>
        <p:nvSpPr>
          <p:cNvPr id="4" name="Espaço Reservado para Rodapé 3">
            <a:extLst>
              <a:ext uri="{FF2B5EF4-FFF2-40B4-BE49-F238E27FC236}">
                <a16:creationId xmlns:a16="http://schemas.microsoft.com/office/drawing/2014/main" id="{62B7B65C-CB5F-4481-B68B-CFBBA1BA72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0F495B3C-4886-4363-915F-E9A0896D55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F79D30-45A8-418D-A728-84B2CB6EB6B9}" type="slidenum">
              <a:rPr lang="pt-BR" smtClean="0"/>
              <a:t>‹nº›</a:t>
            </a:fld>
            <a:endParaRPr lang="pt-BR"/>
          </a:p>
        </p:txBody>
      </p:sp>
    </p:spTree>
    <p:extLst>
      <p:ext uri="{BB962C8B-B14F-4D97-AF65-F5344CB8AC3E}">
        <p14:creationId xmlns:p14="http://schemas.microsoft.com/office/powerpoint/2010/main" val="3468073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7EABA-9E78-4B9F-AB19-3C56BCB25594}" type="datetime1">
              <a:rPr lang="pt-BR" smtClean="0"/>
              <a:t>18/10/2022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A62F3-9309-49CD-964A-90C7BD0BA1B8}" type="slidenum">
              <a:rPr lang="pt-BR" smtClean="0"/>
              <a:t>‹nº›</a:t>
            </a:fld>
            <a:endParaRPr lang="pt-BR"/>
          </a:p>
        </p:txBody>
      </p:sp>
    </p:spTree>
    <p:extLst>
      <p:ext uri="{BB962C8B-B14F-4D97-AF65-F5344CB8AC3E}">
        <p14:creationId xmlns:p14="http://schemas.microsoft.com/office/powerpoint/2010/main" val="352863863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EDB3D63-04C6-4FA7-85CF-F3ED555BDEE6}" type="datetimeFigureOut">
              <a:rPr lang="pt-BR" smtClean="0"/>
              <a:t>18/10/2022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E98CE1-7A33-49C2-ADF3-4E0EAC0E0850}"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32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EDB3D63-04C6-4FA7-85CF-F3ED555BDEE6}" type="datetimeFigureOut">
              <a:rPr lang="pt-BR" smtClean="0"/>
              <a:t>18/10/2022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336960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EDB3D63-04C6-4FA7-85CF-F3ED555BDEE6}" type="datetimeFigureOut">
              <a:rPr lang="pt-BR" smtClean="0"/>
              <a:t>18/10/2022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370674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EDB3D63-04C6-4FA7-85CF-F3ED555BDEE6}" type="datetimeFigureOut">
              <a:rPr lang="pt-BR" smtClean="0"/>
              <a:t>18/10/2022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222622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EDB3D63-04C6-4FA7-85CF-F3ED555BDEE6}" type="datetimeFigureOut">
              <a:rPr lang="pt-BR" smtClean="0"/>
              <a:t>18/10/2022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E98CE1-7A33-49C2-ADF3-4E0EAC0E0850}"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53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EDB3D63-04C6-4FA7-85CF-F3ED555BDEE6}" type="datetimeFigureOut">
              <a:rPr lang="pt-BR" smtClean="0"/>
              <a:t>18/10/2022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274402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EDB3D63-04C6-4FA7-85CF-F3ED555BDEE6}" type="datetimeFigureOut">
              <a:rPr lang="pt-BR" smtClean="0"/>
              <a:t>18/10/2022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312982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EDB3D63-04C6-4FA7-85CF-F3ED555BDEE6}" type="datetimeFigureOut">
              <a:rPr lang="pt-BR" smtClean="0"/>
              <a:t>18/10/2022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189491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DB3D63-04C6-4FA7-85CF-F3ED555BDEE6}" type="datetimeFigureOut">
              <a:rPr lang="pt-BR" smtClean="0"/>
              <a:t>18/10/2022</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1226368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DB3D63-04C6-4FA7-85CF-F3ED555BDEE6}" type="datetimeFigureOut">
              <a:rPr lang="pt-BR" smtClean="0"/>
              <a:t>18/10/2022</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E98CE1-7A33-49C2-ADF3-4E0EAC0E0850}" type="slidenum">
              <a:rPr lang="pt-BR" smtClean="0"/>
              <a:t>‹nº›</a:t>
            </a:fld>
            <a:endParaRPr lang="pt-BR"/>
          </a:p>
        </p:txBody>
      </p:sp>
    </p:spTree>
    <p:extLst>
      <p:ext uri="{BB962C8B-B14F-4D97-AF65-F5344CB8AC3E}">
        <p14:creationId xmlns:p14="http://schemas.microsoft.com/office/powerpoint/2010/main" val="228104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EDB3D63-04C6-4FA7-85CF-F3ED555BDEE6}" type="datetimeFigureOut">
              <a:rPr lang="pt-BR" smtClean="0"/>
              <a:t>18/10/2022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E98CE1-7A33-49C2-ADF3-4E0EAC0E0850}" type="slidenum">
              <a:rPr lang="pt-BR" smtClean="0"/>
              <a:t>‹nº›</a:t>
            </a:fld>
            <a:endParaRPr lang="pt-BR"/>
          </a:p>
        </p:txBody>
      </p:sp>
    </p:spTree>
    <p:extLst>
      <p:ext uri="{BB962C8B-B14F-4D97-AF65-F5344CB8AC3E}">
        <p14:creationId xmlns:p14="http://schemas.microsoft.com/office/powerpoint/2010/main" val="399775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EDB3D63-04C6-4FA7-85CF-F3ED555BDEE6}" type="datetimeFigureOut">
              <a:rPr lang="pt-BR" smtClean="0"/>
              <a:t>18/10/2022</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8E98CE1-7A33-49C2-ADF3-4E0EAC0E0850}"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959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ço Reservado para Conteúdo 5">
            <a:extLst>
              <a:ext uri="{FF2B5EF4-FFF2-40B4-BE49-F238E27FC236}">
                <a16:creationId xmlns:a16="http://schemas.microsoft.com/office/drawing/2014/main" id="{A51D90C2-4BB7-4226-99FC-CA8574785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66" y="2161309"/>
            <a:ext cx="4254385" cy="3863526"/>
          </a:xfrm>
        </p:spPr>
      </p:pic>
      <p:sp>
        <p:nvSpPr>
          <p:cNvPr id="7" name="CaixaDeTexto 6">
            <a:extLst>
              <a:ext uri="{FF2B5EF4-FFF2-40B4-BE49-F238E27FC236}">
                <a16:creationId xmlns:a16="http://schemas.microsoft.com/office/drawing/2014/main" id="{15A3BF1E-08DD-D273-BBB0-A04CC6A4FC14}"/>
              </a:ext>
            </a:extLst>
          </p:cNvPr>
          <p:cNvSpPr txBox="1"/>
          <p:nvPr/>
        </p:nvSpPr>
        <p:spPr>
          <a:xfrm>
            <a:off x="5155567" y="2938909"/>
            <a:ext cx="2602084" cy="2308324"/>
          </a:xfrm>
          <a:prstGeom prst="rect">
            <a:avLst/>
          </a:prstGeom>
          <a:noFill/>
        </p:spPr>
        <p:txBody>
          <a:bodyPr wrap="square" numCol="1" rtlCol="0">
            <a:spAutoFit/>
          </a:bodyPr>
          <a:lstStyle/>
          <a:p>
            <a:pPr algn="ctr"/>
            <a:r>
              <a:rPr lang="pt-BR" sz="2400" b="1" dirty="0">
                <a:latin typeface="Arial" panose="020B0604020202020204" pitchFamily="34" charset="0"/>
                <a:cs typeface="Arial" panose="020B0604020202020204" pitchFamily="34" charset="0"/>
              </a:rPr>
              <a:t>Alunos:</a:t>
            </a:r>
          </a:p>
          <a:p>
            <a:pPr algn="ctr"/>
            <a:r>
              <a:rPr lang="pt-BR" sz="2400" dirty="0">
                <a:latin typeface="Arial" panose="020B0604020202020204" pitchFamily="34" charset="0"/>
                <a:cs typeface="Arial" panose="020B0604020202020204" pitchFamily="34" charset="0"/>
              </a:rPr>
              <a:t>Ana Beatriz</a:t>
            </a:r>
            <a:br>
              <a:rPr lang="pt-BR" sz="2400" dirty="0">
                <a:latin typeface="Arial" panose="020B0604020202020204" pitchFamily="34" charset="0"/>
                <a:cs typeface="Arial" panose="020B0604020202020204" pitchFamily="34" charset="0"/>
              </a:rPr>
            </a:br>
            <a:r>
              <a:rPr lang="pt-BR" sz="2400" dirty="0">
                <a:latin typeface="Arial" panose="020B0604020202020204" pitchFamily="34" charset="0"/>
                <a:cs typeface="Arial" panose="020B0604020202020204" pitchFamily="34" charset="0"/>
              </a:rPr>
              <a:t>Artur de Freitas</a:t>
            </a:r>
          </a:p>
          <a:p>
            <a:pPr algn="ctr"/>
            <a:r>
              <a:rPr lang="pt-BR" sz="2400" dirty="0">
                <a:latin typeface="Arial" panose="020B0604020202020204" pitchFamily="34" charset="0"/>
                <a:cs typeface="Arial" panose="020B0604020202020204" pitchFamily="34" charset="0"/>
              </a:rPr>
              <a:t>Gabriel José</a:t>
            </a:r>
            <a:br>
              <a:rPr lang="pt-BR" sz="2400" dirty="0">
                <a:latin typeface="Arial" panose="020B0604020202020204" pitchFamily="34" charset="0"/>
                <a:cs typeface="Arial" panose="020B0604020202020204" pitchFamily="34" charset="0"/>
              </a:rPr>
            </a:br>
            <a:r>
              <a:rPr lang="pt-BR" sz="2400" dirty="0">
                <a:latin typeface="Arial" panose="020B0604020202020204" pitchFamily="34" charset="0"/>
                <a:cs typeface="Arial" panose="020B0604020202020204" pitchFamily="34" charset="0"/>
              </a:rPr>
              <a:t>João </a:t>
            </a:r>
            <a:r>
              <a:rPr lang="pt-BR" sz="2400" dirty="0" err="1">
                <a:latin typeface="Arial" panose="020B0604020202020204" pitchFamily="34" charset="0"/>
                <a:cs typeface="Arial" panose="020B0604020202020204" pitchFamily="34" charset="0"/>
              </a:rPr>
              <a:t>Mardem</a:t>
            </a:r>
            <a:endParaRPr lang="pt-BR" sz="2400" dirty="0">
              <a:latin typeface="Arial" panose="020B0604020202020204" pitchFamily="34" charset="0"/>
              <a:cs typeface="Arial" panose="020B0604020202020204" pitchFamily="34" charset="0"/>
            </a:endParaRPr>
          </a:p>
          <a:p>
            <a:pPr algn="ctr"/>
            <a:endParaRPr lang="pt-BR" sz="24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1F1F5B5B-39B5-392D-D3A3-AAC59942178C}"/>
              </a:ext>
            </a:extLst>
          </p:cNvPr>
          <p:cNvSpPr txBox="1"/>
          <p:nvPr/>
        </p:nvSpPr>
        <p:spPr>
          <a:xfrm>
            <a:off x="1134340" y="918663"/>
            <a:ext cx="9923319"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pt-BR" sz="3200" dirty="0">
                <a:latin typeface="Arial" panose="020B0604020202020204" pitchFamily="34" charset="0"/>
                <a:cs typeface="Arial" panose="020B0604020202020204" pitchFamily="34" charset="0"/>
              </a:rPr>
              <a:t>COLÉGIO MERCEDÁRIO PIO XII</a:t>
            </a:r>
          </a:p>
        </p:txBody>
      </p:sp>
      <p:sp>
        <p:nvSpPr>
          <p:cNvPr id="2" name="CaixaDeTexto 1">
            <a:extLst>
              <a:ext uri="{FF2B5EF4-FFF2-40B4-BE49-F238E27FC236}">
                <a16:creationId xmlns:a16="http://schemas.microsoft.com/office/drawing/2014/main" id="{186CFDEF-1DC3-D5BF-56D7-A2723A45C6C6}"/>
              </a:ext>
            </a:extLst>
          </p:cNvPr>
          <p:cNvSpPr txBox="1"/>
          <p:nvPr/>
        </p:nvSpPr>
        <p:spPr>
          <a:xfrm>
            <a:off x="7609998" y="3677573"/>
            <a:ext cx="2602085" cy="830997"/>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TURMA:</a:t>
            </a:r>
            <a:r>
              <a:rPr lang="pt-BR" sz="2400" dirty="0">
                <a:latin typeface="Arial" panose="020B0604020202020204" pitchFamily="34" charset="0"/>
                <a:cs typeface="Arial" panose="020B0604020202020204" pitchFamily="34" charset="0"/>
              </a:rPr>
              <a:t> 3MAM.</a:t>
            </a:r>
          </a:p>
          <a:p>
            <a:pPr algn="ctr"/>
            <a:r>
              <a:rPr lang="pt-BR" sz="2400" dirty="0">
                <a:latin typeface="Arial" panose="020B0604020202020204" pitchFamily="34" charset="0"/>
                <a:cs typeface="Arial" panose="020B0604020202020204" pitchFamily="34" charset="0"/>
              </a:rPr>
              <a:t> </a:t>
            </a:r>
            <a:r>
              <a:rPr lang="pt-BR" sz="2400" b="1" dirty="0">
                <a:latin typeface="Arial" panose="020B0604020202020204" pitchFamily="34" charset="0"/>
                <a:cs typeface="Arial" panose="020B0604020202020204" pitchFamily="34" charset="0"/>
              </a:rPr>
              <a:t>20/10/2022.</a:t>
            </a:r>
          </a:p>
        </p:txBody>
      </p:sp>
    </p:spTree>
    <p:extLst>
      <p:ext uri="{BB962C8B-B14F-4D97-AF65-F5344CB8AC3E}">
        <p14:creationId xmlns:p14="http://schemas.microsoft.com/office/powerpoint/2010/main" val="126796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par>
                                <p:cTn id="8" presetID="6" presetClass="entr" presetSubtype="32" fill="hold" nodeType="with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circle(out)">
                                      <p:cBhvr>
                                        <p:cTn id="10" dur="1500"/>
                                        <p:tgtEl>
                                          <p:spTgt spid="6"/>
                                        </p:tgtEl>
                                      </p:cBhvr>
                                    </p:animEffect>
                                  </p:childTnLst>
                                </p:cTn>
                              </p:par>
                              <p:par>
                                <p:cTn id="11" presetID="16" presetClass="entr" presetSubtype="37" fill="hold" grpId="0" nodeType="withEffect">
                                  <p:stCondLst>
                                    <p:cond delay="2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1000"/>
                                        <p:tgtEl>
                                          <p:spTgt spid="7"/>
                                        </p:tgtEl>
                                      </p:cBhvr>
                                    </p:animEffect>
                                  </p:childTnLst>
                                </p:cTn>
                              </p:par>
                              <p:par>
                                <p:cTn id="14" presetID="16" presetClass="entr" presetSubtype="21" fill="hold" grpId="0" nodeType="withEffect">
                                  <p:stCondLst>
                                    <p:cond delay="250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32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68D83-2273-44F8-9EF4-3F34FD9A8A2C}"/>
              </a:ext>
            </a:extLst>
          </p:cNvPr>
          <p:cNvSpPr>
            <a:spLocks noGrp="1"/>
          </p:cNvSpPr>
          <p:nvPr>
            <p:ph type="ctrTitle"/>
          </p:nvPr>
        </p:nvSpPr>
        <p:spPr>
          <a:xfrm>
            <a:off x="1215736" y="3065318"/>
            <a:ext cx="9939943" cy="1259794"/>
          </a:xfrm>
        </p:spPr>
        <p:txBody>
          <a:bodyPr>
            <a:normAutofit/>
          </a:bodyPr>
          <a:lstStyle/>
          <a:p>
            <a:r>
              <a:rPr lang="pt-BR" sz="4800" dirty="0">
                <a:latin typeface="Arial" panose="020B0604020202020204" pitchFamily="34" charset="0"/>
                <a:cs typeface="Arial" panose="020B0604020202020204" pitchFamily="34" charset="0"/>
              </a:rPr>
              <a:t>REVOLUÇÃO MEXICANA</a:t>
            </a:r>
          </a:p>
        </p:txBody>
      </p:sp>
      <p:sp>
        <p:nvSpPr>
          <p:cNvPr id="3" name="Subtítulo 2">
            <a:extLst>
              <a:ext uri="{FF2B5EF4-FFF2-40B4-BE49-F238E27FC236}">
                <a16:creationId xmlns:a16="http://schemas.microsoft.com/office/drawing/2014/main" id="{4542EABF-A89F-4E5A-AABF-71E6CC85F3F2}"/>
              </a:ext>
            </a:extLst>
          </p:cNvPr>
          <p:cNvSpPr>
            <a:spLocks noGrp="1"/>
          </p:cNvSpPr>
          <p:nvPr>
            <p:ph type="subTitle" idx="1"/>
          </p:nvPr>
        </p:nvSpPr>
        <p:spPr>
          <a:xfrm>
            <a:off x="1215736" y="4455620"/>
            <a:ext cx="6684256" cy="630165"/>
          </a:xfrm>
        </p:spPr>
        <p:txBody>
          <a:bodyPr>
            <a:normAutofit/>
          </a:bodyPr>
          <a:lstStyle/>
          <a:p>
            <a:r>
              <a:rPr lang="pt-BR" sz="1400" b="1" dirty="0">
                <a:latin typeface="Arial" panose="020B0604020202020204" pitchFamily="34" charset="0"/>
                <a:cs typeface="Arial" panose="020B0604020202020204" pitchFamily="34" charset="0"/>
              </a:rPr>
              <a:t>MOTIVOS, O QUE FOI, PRINCIPAIS FIGURAS, CONSEQUÊNCIAS E ZAPATISMO</a:t>
            </a:r>
          </a:p>
        </p:txBody>
      </p:sp>
      <p:pic>
        <p:nvPicPr>
          <p:cNvPr id="7" name="Imagem 6">
            <a:extLst>
              <a:ext uri="{FF2B5EF4-FFF2-40B4-BE49-F238E27FC236}">
                <a16:creationId xmlns:a16="http://schemas.microsoft.com/office/drawing/2014/main" id="{DDED9C74-35A4-475B-BC8F-C80C345292BA}"/>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t="9905"/>
          <a:stretch/>
        </p:blipFill>
        <p:spPr>
          <a:xfrm>
            <a:off x="237296" y="214114"/>
            <a:ext cx="2320373" cy="2090531"/>
          </a:xfrm>
          <a:prstGeom prst="rect">
            <a:avLst/>
          </a:prstGeom>
          <a:ln>
            <a:solidFill>
              <a:schemeClr val="accent1">
                <a:lumMod val="20000"/>
                <a:lumOff val="80000"/>
              </a:schemeClr>
            </a:solidFill>
          </a:ln>
        </p:spPr>
      </p:pic>
    </p:spTree>
    <p:extLst>
      <p:ext uri="{BB962C8B-B14F-4D97-AF65-F5344CB8AC3E}">
        <p14:creationId xmlns:p14="http://schemas.microsoft.com/office/powerpoint/2010/main" val="908154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000"/>
                                        <p:tgtEl>
                                          <p:spTgt spid="3">
                                            <p:txEl>
                                              <p:pRg st="0" end="0"/>
                                            </p:txEl>
                                          </p:spTgt>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4" y="523858"/>
            <a:ext cx="8430553" cy="1142395"/>
          </a:xfrm>
        </p:spPr>
        <p:txBody>
          <a:bodyPr>
            <a:normAutofit/>
          </a:bodyPr>
          <a:lstStyle/>
          <a:p>
            <a:r>
              <a:rPr lang="pt-BR" dirty="0">
                <a:latin typeface="Arial" panose="020B0604020202020204" pitchFamily="34" charset="0"/>
                <a:cs typeface="Arial" panose="020B0604020202020204" pitchFamily="34" charset="0"/>
              </a:rPr>
              <a:t>O QUE FOI</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259775" y="3154610"/>
            <a:ext cx="5671356" cy="1342120"/>
          </a:xfrm>
        </p:spPr>
        <p:txBody>
          <a:bodyPr>
            <a:normAutofit/>
          </a:bodyPr>
          <a:lstStyle/>
          <a:p>
            <a:pPr marL="0" indent="0">
              <a:buNone/>
            </a:pPr>
            <a:r>
              <a:rPr lang="pt-BR" sz="1800" b="1" dirty="0">
                <a:latin typeface="Arial" panose="020B0604020202020204" pitchFamily="34" charset="0"/>
                <a:cs typeface="Arial" panose="020B0604020202020204" pitchFamily="34" charset="0"/>
              </a:rPr>
              <a:t> A Revolução Mexicana foi um movimento armado contra a ditadura de Porfírio Díaz e a favor de um governo popular e reformista para acabar com as desigualdades sociais. Os principais líderes da revolução foram: Emiliano Zapata e Pancho Villa. </a:t>
            </a:r>
          </a:p>
        </p:txBody>
      </p:sp>
      <p:pic>
        <p:nvPicPr>
          <p:cNvPr id="3" name="Espaço Reservado para Conteúdo 2">
            <a:extLst>
              <a:ext uri="{FF2B5EF4-FFF2-40B4-BE49-F238E27FC236}">
                <a16:creationId xmlns:a16="http://schemas.microsoft.com/office/drawing/2014/main" id="{43C1EBAC-7F67-3D18-8D23-EF5BE0D7AED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6260871" y="2215293"/>
            <a:ext cx="4850535" cy="3220755"/>
          </a:xfrm>
        </p:spPr>
      </p:pic>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1694611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16" presetClass="entr" presetSubtype="37"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4" y="523858"/>
            <a:ext cx="8430553" cy="1142395"/>
          </a:xfrm>
        </p:spPr>
        <p:txBody>
          <a:bodyPr>
            <a:normAutofit/>
          </a:bodyPr>
          <a:lstStyle/>
          <a:p>
            <a:r>
              <a:rPr lang="pt-BR" sz="3600" dirty="0">
                <a:latin typeface="Arial" panose="020B0604020202020204" pitchFamily="34" charset="0"/>
                <a:cs typeface="Arial" panose="020B0604020202020204" pitchFamily="34" charset="0"/>
              </a:rPr>
              <a:t>ANTECEDENTES HISTÓRICOS</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259775" y="2161310"/>
            <a:ext cx="5567447" cy="3247039"/>
          </a:xfrm>
        </p:spPr>
        <p:txBody>
          <a:bodyPr>
            <a:noAutofit/>
          </a:bodyPr>
          <a:lstStyle/>
          <a:p>
            <a:pPr marL="0" indent="0">
              <a:buNone/>
            </a:pPr>
            <a:r>
              <a:rPr lang="pt-BR" sz="1200" dirty="0">
                <a:latin typeface="Arial" panose="020B0604020202020204" pitchFamily="34" charset="0"/>
                <a:cs typeface="Arial" panose="020B0604020202020204" pitchFamily="34" charset="0"/>
              </a:rPr>
              <a:t>Ao longo do século XIX, a América Latina atravessou sucessivas crises sociais e econômicas que desestabilizaram a política dos seus países. O México foi uma das nações latino-americanas que passaram por essas turbulências. A independência da Espanha, obtida em 1821, por exemplo, não foi capaz de fazer os mexicanos se tornarem totalmente livres para determinar quais rumos seguir, uma vez que governantes contrários aos anseios da maioria da população e indiferentes aos problemas sociais controlavam o país, como Agustín de </a:t>
            </a:r>
            <a:r>
              <a:rPr lang="pt-BR" sz="1200" dirty="0" err="1">
                <a:latin typeface="Arial" panose="020B0604020202020204" pitchFamily="34" charset="0"/>
                <a:cs typeface="Arial" panose="020B0604020202020204" pitchFamily="34" charset="0"/>
              </a:rPr>
              <a:t>Iturbide</a:t>
            </a:r>
            <a:r>
              <a:rPr lang="pt-BR" sz="1200" dirty="0">
                <a:latin typeface="Arial" panose="020B0604020202020204" pitchFamily="34" charset="0"/>
                <a:cs typeface="Arial" panose="020B0604020202020204" pitchFamily="34" charset="0"/>
              </a:rPr>
              <a:t>, que se autodeclarou imperador após a Guerra de Independência do México. As injustiças sociais se tornaram parte do cotidiano dessas nações da América Latina. Isso fez com que surgissem inúmeros movimentos revolucionários liderados por camponeses, para derrubarem governantes e tomarem o poder a fim de que se fizesse as reformas sociais necessárias para o pleno desenvolvimento dos países com igualdade social. Outro problema enfrentado pelos mexicanos foi a questão indígena. Desde a chegada dos europeus ao continente americano, as tribos indígenas foram alvos de violência, e muitas delas acabaram exterminadas. Mesmo com a independência, os indígenas não foram incluídos nas decisões políticas e sofriam com a pobreza. Entre 1876 e 1911, Porfírio Díaz governou o México como um ditador e se mostrou insensível aos problemas enfrentados pelos mexicanos mais pobres. Seu governo foi marcado pela entrada de capitais externos para a exploração de recursos minerais e favoreceu a concentração de terras nas mãos dos latifundiários. Enquanto atendia aos interesses da elite mexicana, a maioria da população continuava pobre e analfabeta. </a:t>
            </a:r>
            <a:endParaRPr lang="pt-BR" sz="900" dirty="0">
              <a:latin typeface="Arial" panose="020B0604020202020204" pitchFamily="34" charset="0"/>
              <a:cs typeface="Arial" panose="020B0604020202020204" pitchFamily="34" charset="0"/>
            </a:endParaRPr>
          </a:p>
        </p:txBody>
      </p:sp>
      <p:pic>
        <p:nvPicPr>
          <p:cNvPr id="3" name="Espaço Reservado para Conteúdo 2">
            <a:extLst>
              <a:ext uri="{FF2B5EF4-FFF2-40B4-BE49-F238E27FC236}">
                <a16:creationId xmlns:a16="http://schemas.microsoft.com/office/drawing/2014/main" id="{87D0FCB7-7F5C-DBDD-C2A6-EC74E3988E6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6442365" y="2306562"/>
            <a:ext cx="4842162" cy="3526707"/>
          </a:xfrm>
        </p:spPr>
      </p:pic>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40321880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par>
                                <p:cTn id="11" presetID="42"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49682" y="727364"/>
            <a:ext cx="8505998" cy="966407"/>
          </a:xfrm>
        </p:spPr>
        <p:txBody>
          <a:bodyPr>
            <a:normAutofit/>
          </a:bodyPr>
          <a:lstStyle/>
          <a:p>
            <a:r>
              <a:rPr lang="pt-BR" dirty="0">
                <a:latin typeface="Arial" panose="020B0604020202020204" pitchFamily="34" charset="0"/>
                <a:cs typeface="Arial" panose="020B0604020202020204" pitchFamily="34" charset="0"/>
              </a:rPr>
              <a:t>CAUSAS</a:t>
            </a:r>
          </a:p>
        </p:txBody>
      </p:sp>
      <p:pic>
        <p:nvPicPr>
          <p:cNvPr id="13" name="Espaço Reservado para Conteúdo 12">
            <a:extLst>
              <a:ext uri="{FF2B5EF4-FFF2-40B4-BE49-F238E27FC236}">
                <a16:creationId xmlns:a16="http://schemas.microsoft.com/office/drawing/2014/main" id="{887BC9C8-5E1F-9D22-28EC-BA1B2AA2BD9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6697014" y="2273687"/>
            <a:ext cx="4458666" cy="3340460"/>
          </a:xfrm>
        </p:spPr>
      </p:pic>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
        <p:nvSpPr>
          <p:cNvPr id="7" name="Espaço Reservado para Conteúdo 5">
            <a:extLst>
              <a:ext uri="{FF2B5EF4-FFF2-40B4-BE49-F238E27FC236}">
                <a16:creationId xmlns:a16="http://schemas.microsoft.com/office/drawing/2014/main" id="{856F753E-9126-5083-85E5-9473A318106E}"/>
              </a:ext>
            </a:extLst>
          </p:cNvPr>
          <p:cNvSpPr txBox="1">
            <a:spLocks/>
          </p:cNvSpPr>
          <p:nvPr/>
        </p:nvSpPr>
        <p:spPr>
          <a:xfrm>
            <a:off x="259775" y="2273687"/>
            <a:ext cx="5567447" cy="17872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pt-BR" dirty="0"/>
          </a:p>
        </p:txBody>
      </p:sp>
      <p:sp>
        <p:nvSpPr>
          <p:cNvPr id="10" name="Espaço Reservado para Conteúdo 5">
            <a:extLst>
              <a:ext uri="{FF2B5EF4-FFF2-40B4-BE49-F238E27FC236}">
                <a16:creationId xmlns:a16="http://schemas.microsoft.com/office/drawing/2014/main" id="{323A8E28-1F10-94A4-FBF3-800B342EC0AF}"/>
              </a:ext>
            </a:extLst>
          </p:cNvPr>
          <p:cNvSpPr txBox="1">
            <a:spLocks/>
          </p:cNvSpPr>
          <p:nvPr/>
        </p:nvSpPr>
        <p:spPr>
          <a:xfrm>
            <a:off x="259775" y="2039917"/>
            <a:ext cx="5567447" cy="17872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pt-BR" dirty="0"/>
          </a:p>
        </p:txBody>
      </p:sp>
      <p:sp>
        <p:nvSpPr>
          <p:cNvPr id="3" name="Espaço Reservado para Conteúdo 2">
            <a:extLst>
              <a:ext uri="{FF2B5EF4-FFF2-40B4-BE49-F238E27FC236}">
                <a16:creationId xmlns:a16="http://schemas.microsoft.com/office/drawing/2014/main" id="{D1F8666C-2BB7-9C79-E826-B79A74B035E3}"/>
              </a:ext>
            </a:extLst>
          </p:cNvPr>
          <p:cNvSpPr>
            <a:spLocks noGrp="1"/>
          </p:cNvSpPr>
          <p:nvPr>
            <p:ph sz="half" idx="2"/>
          </p:nvPr>
        </p:nvSpPr>
        <p:spPr>
          <a:xfrm>
            <a:off x="542510" y="2337227"/>
            <a:ext cx="5649433" cy="3103638"/>
          </a:xfrm>
        </p:spPr>
        <p:txBody>
          <a:bodyPr>
            <a:normAutofit fontScale="77500" lnSpcReduction="20000"/>
          </a:bodyPr>
          <a:lstStyle/>
          <a:p>
            <a:pPr marL="0" indent="0">
              <a:buNone/>
            </a:pPr>
            <a:r>
              <a:rPr lang="pt-BR" dirty="0"/>
              <a:t>A forma autoritária com que Porfírio Díaz governava o México e o aumento da pobreza colaboraram para a organização de movimentos revolucionários para derrubá-lo da presidência. Grupos de oposição, como os maçons, líderes caudilhos e partidos políticos de esquerda, começaram a discutir meios para se chegar ao poder. O objetivo era a realização de reformas que amenizassem a desigualdade social que imperava na realidade mexicana. Em 1908, clubes democráticos se formaram para defender a liberdade política e as eleições diretas e livres. O que era para ser a organização de um movimento pela defesa da liberdade se transformou em uma revolução social para combater aqueles considerados os causadores das desigualdades e dos problemas sociais no México. Entre as reformas sociais pedidas pelos revolucionários, a reforma agrária era a prioridade. Para eles, era preciso repartir as terras para que os pequenos agricultores vivessem delas, garantindo para si melhores condições de vida. Além disso, havia o desejo de preservação das propriedades indígenas. </a:t>
            </a:r>
          </a:p>
        </p:txBody>
      </p:sp>
    </p:spTree>
    <p:extLst>
      <p:ext uri="{BB962C8B-B14F-4D97-AF65-F5344CB8AC3E}">
        <p14:creationId xmlns:p14="http://schemas.microsoft.com/office/powerpoint/2010/main" val="39406833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05410" y="992609"/>
            <a:ext cx="9427263" cy="675408"/>
          </a:xfrm>
        </p:spPr>
        <p:txBody>
          <a:bodyPr>
            <a:normAutofit fontScale="90000"/>
          </a:bodyPr>
          <a:lstStyle/>
          <a:p>
            <a:r>
              <a:rPr lang="pt-BR" dirty="0">
                <a:latin typeface="Arial" panose="020B0604020202020204" pitchFamily="34" charset="0"/>
                <a:cs typeface="Arial" panose="020B0604020202020204" pitchFamily="34" charset="0"/>
              </a:rPr>
              <a:t>PRINCIPAIS LÍDERES</a:t>
            </a:r>
          </a:p>
        </p:txBody>
      </p:sp>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
        <p:nvSpPr>
          <p:cNvPr id="16" name="CaixaDeTexto 15">
            <a:extLst>
              <a:ext uri="{FF2B5EF4-FFF2-40B4-BE49-F238E27FC236}">
                <a16:creationId xmlns:a16="http://schemas.microsoft.com/office/drawing/2014/main" id="{CDD40DF0-E310-3C7C-DB68-E1EDB3E69B1D}"/>
              </a:ext>
            </a:extLst>
          </p:cNvPr>
          <p:cNvSpPr txBox="1"/>
          <p:nvPr/>
        </p:nvSpPr>
        <p:spPr>
          <a:xfrm>
            <a:off x="372140" y="2325259"/>
            <a:ext cx="5471018" cy="3323987"/>
          </a:xfrm>
          <a:prstGeom prst="rect">
            <a:avLst/>
          </a:prstGeom>
          <a:noFill/>
        </p:spPr>
        <p:txBody>
          <a:bodyPr wrap="square" rtlCol="0">
            <a:spAutoFit/>
          </a:bodyPr>
          <a:lstStyle/>
          <a:p>
            <a:r>
              <a:rPr lang="pt-BR" sz="1400" dirty="0"/>
              <a:t>Emiliano Zapata: Zapata nasceu em San Miguel </a:t>
            </a:r>
            <a:r>
              <a:rPr lang="pt-BR" sz="1400" dirty="0" err="1"/>
              <a:t>Anenecuilco</a:t>
            </a:r>
            <a:r>
              <a:rPr lang="pt-BR" sz="1400" dirty="0"/>
              <a:t>, no estado mexicano de </a:t>
            </a:r>
            <a:r>
              <a:rPr lang="pt-BR" sz="1400" dirty="0" err="1"/>
              <a:t>Morelos</a:t>
            </a:r>
            <a:r>
              <a:rPr lang="pt-BR" sz="1400" dirty="0"/>
              <a:t>, em 8 de agosto de 1879. Desde a juventude, Zapata era contrário à ditadura de Porfírio Díaz. Naquela época, o México vivia a falta de liberdade política e a desigualdade social. Sua participação foi decisiva na vitória da revolução, mas se recusou a participar do novo governo e ele foi assassinado em 10 de abril de 1919, em uma emboscada preparada pelo general </a:t>
            </a:r>
            <a:r>
              <a:rPr lang="pt-BR" sz="1400" dirty="0" err="1"/>
              <a:t>Jesús</a:t>
            </a:r>
            <a:r>
              <a:rPr lang="pt-BR" sz="1400" dirty="0"/>
              <a:t> Guajardo. </a:t>
            </a:r>
            <a:br>
              <a:rPr lang="pt-BR" sz="1400" dirty="0"/>
            </a:br>
            <a:r>
              <a:rPr lang="pt-BR" sz="1400" dirty="0"/>
              <a:t> </a:t>
            </a:r>
          </a:p>
          <a:p>
            <a:r>
              <a:rPr lang="pt-BR" sz="1400" dirty="0"/>
              <a:t>Pancho Villa: Pancho Villa nasceu em San Juan </a:t>
            </a:r>
            <a:r>
              <a:rPr lang="pt-BR" sz="1400" dirty="0" err="1"/>
              <a:t>del</a:t>
            </a:r>
            <a:r>
              <a:rPr lang="pt-BR" sz="1400" dirty="0"/>
              <a:t> Río, no estado mexicano de Durango, em 5 de junho de 1878. Seu nome de batismo era José </a:t>
            </a:r>
            <a:r>
              <a:rPr lang="pt-BR" sz="1400" dirty="0" err="1"/>
              <a:t>Doroteo</a:t>
            </a:r>
            <a:r>
              <a:rPr lang="pt-BR" sz="1400" dirty="0"/>
              <a:t> Arango </a:t>
            </a:r>
            <a:r>
              <a:rPr lang="pt-BR" sz="1400" dirty="0" err="1"/>
              <a:t>Arámbula</a:t>
            </a:r>
            <a:r>
              <a:rPr lang="pt-BR" sz="1400" dirty="0"/>
              <a:t>. Quando começou a Revolução Mexicana, Villa fazia parte do exército mexicano e apoiou Francisco Madeiro na luta contra a ditadura de Porfírio Díaz. Participou do grupo armado de oposição ao governo </a:t>
            </a:r>
            <a:r>
              <a:rPr lang="pt-BR" sz="1400" dirty="0" err="1"/>
              <a:t>Huerta</a:t>
            </a:r>
            <a:r>
              <a:rPr lang="pt-BR" sz="1400" dirty="0"/>
              <a:t> e assim como Zapata foi morto em uma emboscada, em 23 de julho de 1923. </a:t>
            </a:r>
            <a:endParaRPr lang="pt-BR" dirty="0"/>
          </a:p>
        </p:txBody>
      </p:sp>
      <p:pic>
        <p:nvPicPr>
          <p:cNvPr id="6" name="Espaço Reservado para Conteúdo 5">
            <a:extLst>
              <a:ext uri="{FF2B5EF4-FFF2-40B4-BE49-F238E27FC236}">
                <a16:creationId xmlns:a16="http://schemas.microsoft.com/office/drawing/2014/main" id="{B915A803-F660-5028-6652-21FDB91FFE6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96000" y="2134729"/>
            <a:ext cx="2208028" cy="3019478"/>
          </a:xfrm>
        </p:spPr>
      </p:pic>
      <p:pic>
        <p:nvPicPr>
          <p:cNvPr id="2" name="Espaço Reservado para Conteúdo 5">
            <a:extLst>
              <a:ext uri="{FF2B5EF4-FFF2-40B4-BE49-F238E27FC236}">
                <a16:creationId xmlns:a16="http://schemas.microsoft.com/office/drawing/2014/main" id="{A9874146-B88D-3504-DAC7-B2F64DC05C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556870" y="2236651"/>
            <a:ext cx="3357837" cy="1888782"/>
          </a:xfrm>
          <a:prstGeom prst="rect">
            <a:avLst/>
          </a:prstGeom>
        </p:spPr>
      </p:pic>
      <p:sp>
        <p:nvSpPr>
          <p:cNvPr id="3" name="CaixaDeTexto 2">
            <a:extLst>
              <a:ext uri="{FF2B5EF4-FFF2-40B4-BE49-F238E27FC236}">
                <a16:creationId xmlns:a16="http://schemas.microsoft.com/office/drawing/2014/main" id="{534C5F30-D49C-8F6F-6D7D-04AA2ACDE5C5}"/>
              </a:ext>
            </a:extLst>
          </p:cNvPr>
          <p:cNvSpPr txBox="1"/>
          <p:nvPr/>
        </p:nvSpPr>
        <p:spPr>
          <a:xfrm>
            <a:off x="6096000" y="5251587"/>
            <a:ext cx="2133600" cy="369332"/>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Emiliano Zapata</a:t>
            </a:r>
          </a:p>
        </p:txBody>
      </p:sp>
      <p:sp>
        <p:nvSpPr>
          <p:cNvPr id="5" name="CaixaDeTexto 4">
            <a:extLst>
              <a:ext uri="{FF2B5EF4-FFF2-40B4-BE49-F238E27FC236}">
                <a16:creationId xmlns:a16="http://schemas.microsoft.com/office/drawing/2014/main" id="{4BD62A7D-7592-0C85-B92B-FAD94E36EB95}"/>
              </a:ext>
            </a:extLst>
          </p:cNvPr>
          <p:cNvSpPr txBox="1"/>
          <p:nvPr/>
        </p:nvSpPr>
        <p:spPr>
          <a:xfrm>
            <a:off x="8556870" y="4125433"/>
            <a:ext cx="1860698" cy="369332"/>
          </a:xfrm>
          <a:prstGeom prst="rect">
            <a:avLst/>
          </a:prstGeom>
          <a:noFill/>
        </p:spPr>
        <p:txBody>
          <a:bodyPr wrap="square" rtlCol="0">
            <a:spAutoFit/>
          </a:bodyPr>
          <a:lstStyle/>
          <a:p>
            <a:r>
              <a:rPr lang="pt-BR" dirty="0"/>
              <a:t>Pancho Villa</a:t>
            </a:r>
          </a:p>
        </p:txBody>
      </p:sp>
    </p:spTree>
    <p:extLst>
      <p:ext uri="{BB962C8B-B14F-4D97-AF65-F5344CB8AC3E}">
        <p14:creationId xmlns:p14="http://schemas.microsoft.com/office/powerpoint/2010/main" val="11839061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37" fill="hold" grpId="0" nodeType="withEffect">
                                  <p:stCondLst>
                                    <p:cond delay="500"/>
                                  </p:stCondLst>
                                  <p:childTnLst>
                                    <p:set>
                                      <p:cBhvr>
                                        <p:cTn id="9" dur="1" fill="hold">
                                          <p:stCondLst>
                                            <p:cond delay="0"/>
                                          </p:stCondLst>
                                        </p:cTn>
                                        <p:tgtEl>
                                          <p:spTgt spid="16"/>
                                        </p:tgtEl>
                                        <p:attrNameLst>
                                          <p:attrName>style.visibility</p:attrName>
                                        </p:attrNameLst>
                                      </p:cBhvr>
                                      <p:to>
                                        <p:strVal val="visible"/>
                                      </p:to>
                                    </p:set>
                                    <p:animEffect transition="in" filter="barn(outVertical)">
                                      <p:cBhvr>
                                        <p:cTn id="10" dur="750"/>
                                        <p:tgtEl>
                                          <p:spTgt spid="16"/>
                                        </p:tgtEl>
                                      </p:cBhvr>
                                    </p:animEffect>
                                  </p:childTnLst>
                                </p:cTn>
                              </p:par>
                              <p:par>
                                <p:cTn id="11" presetID="16" presetClass="entr" presetSubtype="37"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barn(outVertical)">
                                      <p:cBhvr>
                                        <p:cTn id="13" dur="750"/>
                                        <p:tgtEl>
                                          <p:spTgt spid="6"/>
                                        </p:tgtEl>
                                      </p:cBhvr>
                                    </p:animEffect>
                                  </p:childTnLst>
                                </p:cTn>
                              </p:par>
                              <p:par>
                                <p:cTn id="14" presetID="16" presetClass="entr" presetSubtype="37" fill="hold" nodeType="withEffect">
                                  <p:stCondLst>
                                    <p:cond delay="500"/>
                                  </p:stCondLst>
                                  <p:childTnLst>
                                    <p:set>
                                      <p:cBhvr>
                                        <p:cTn id="15" dur="1" fill="hold">
                                          <p:stCondLst>
                                            <p:cond delay="0"/>
                                          </p:stCondLst>
                                        </p:cTn>
                                        <p:tgtEl>
                                          <p:spTgt spid="2"/>
                                        </p:tgtEl>
                                        <p:attrNameLst>
                                          <p:attrName>style.visibility</p:attrName>
                                        </p:attrNameLst>
                                      </p:cBhvr>
                                      <p:to>
                                        <p:strVal val="visible"/>
                                      </p:to>
                                    </p:set>
                                    <p:animEffect transition="in" filter="barn(outVertical)">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4" y="523858"/>
            <a:ext cx="8738755" cy="1142395"/>
          </a:xfrm>
        </p:spPr>
        <p:txBody>
          <a:bodyPr>
            <a:normAutofit/>
          </a:bodyPr>
          <a:lstStyle/>
          <a:p>
            <a:r>
              <a:rPr lang="pt-BR" dirty="0">
                <a:latin typeface="Arial" panose="020B0604020202020204" pitchFamily="34" charset="0"/>
                <a:cs typeface="Arial" panose="020B0604020202020204" pitchFamily="34" charset="0"/>
              </a:rPr>
              <a:t> CONSEQUÊNCIAS</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360973" y="2604977"/>
            <a:ext cx="4987203" cy="2881423"/>
          </a:xfrm>
        </p:spPr>
        <p:txBody>
          <a:bodyPr>
            <a:normAutofit fontScale="92500" lnSpcReduction="20000"/>
          </a:bodyPr>
          <a:lstStyle/>
          <a:p>
            <a:r>
              <a:rPr lang="pt-BR" sz="1600" b="1" dirty="0">
                <a:latin typeface="Arial" panose="020B0604020202020204" pitchFamily="34" charset="0"/>
                <a:cs typeface="Arial" panose="020B0604020202020204" pitchFamily="34" charset="0"/>
              </a:rPr>
              <a:t>A principal consequência da Revolução Mexicana foi a promulgação da Constituição, que garantiu: </a:t>
            </a:r>
          </a:p>
          <a:p>
            <a:br>
              <a:rPr lang="pt-BR" sz="1600" dirty="0">
                <a:latin typeface="Arial" panose="020B0604020202020204" pitchFamily="34" charset="0"/>
                <a:cs typeface="Arial" panose="020B0604020202020204" pitchFamily="34" charset="0"/>
              </a:rPr>
            </a:br>
            <a:r>
              <a:rPr lang="pt-BR" sz="1600" dirty="0">
                <a:latin typeface="Arial" panose="020B0604020202020204" pitchFamily="34" charset="0"/>
                <a:cs typeface="Arial" panose="020B0604020202020204" pitchFamily="34" charset="0"/>
              </a:rPr>
              <a:t>-Poder ao Estado para expropriar terras para fins de reforma agrária; </a:t>
            </a:r>
          </a:p>
          <a:p>
            <a:br>
              <a:rPr lang="pt-BR" sz="1600" dirty="0">
                <a:latin typeface="Arial" panose="020B0604020202020204" pitchFamily="34" charset="0"/>
                <a:cs typeface="Arial" panose="020B0604020202020204" pitchFamily="34" charset="0"/>
              </a:rPr>
            </a:br>
            <a:r>
              <a:rPr lang="pt-BR" sz="1600" dirty="0">
                <a:latin typeface="Arial" panose="020B0604020202020204" pitchFamily="34" charset="0"/>
                <a:cs typeface="Arial" panose="020B0604020202020204" pitchFamily="34" charset="0"/>
              </a:rPr>
              <a:t>-Separação entre estado e Igreja; </a:t>
            </a:r>
          </a:p>
          <a:p>
            <a:br>
              <a:rPr lang="pt-BR" sz="1600" dirty="0">
                <a:latin typeface="Arial" panose="020B0604020202020204" pitchFamily="34" charset="0"/>
                <a:cs typeface="Arial" panose="020B0604020202020204" pitchFamily="34" charset="0"/>
              </a:rPr>
            </a:br>
            <a:r>
              <a:rPr lang="pt-BR" sz="1600" dirty="0">
                <a:latin typeface="Arial" panose="020B0604020202020204" pitchFamily="34" charset="0"/>
                <a:cs typeface="Arial" panose="020B0604020202020204" pitchFamily="34" charset="0"/>
              </a:rPr>
              <a:t>-Reconhecimento das terras indígenas; </a:t>
            </a:r>
          </a:p>
          <a:p>
            <a:br>
              <a:rPr lang="pt-BR" sz="1600" dirty="0">
                <a:latin typeface="Arial" panose="020B0604020202020204" pitchFamily="34" charset="0"/>
                <a:cs typeface="Arial" panose="020B0604020202020204" pitchFamily="34" charset="0"/>
              </a:rPr>
            </a:br>
            <a:r>
              <a:rPr lang="pt-BR" sz="1600" dirty="0">
                <a:latin typeface="Arial" panose="020B0604020202020204" pitchFamily="34" charset="0"/>
                <a:cs typeface="Arial" panose="020B0604020202020204" pitchFamily="34" charset="0"/>
              </a:rPr>
              <a:t>-Salário mínimo e jornada de trabalho de oito horas aos trabalhadores. </a:t>
            </a:r>
            <a:endParaRPr lang="pt-BR" sz="1800" dirty="0">
              <a:latin typeface="Arial" panose="020B0604020202020204" pitchFamily="34" charset="0"/>
              <a:cs typeface="Arial" panose="020B0604020202020204" pitchFamily="34" charset="0"/>
            </a:endParaRPr>
          </a:p>
        </p:txBody>
      </p:sp>
      <p:pic>
        <p:nvPicPr>
          <p:cNvPr id="3" name="Espaço Reservado para Conteúdo 2">
            <a:extLst>
              <a:ext uri="{FF2B5EF4-FFF2-40B4-BE49-F238E27FC236}">
                <a16:creationId xmlns:a16="http://schemas.microsoft.com/office/drawing/2014/main" id="{FCDAF46C-6E1D-2434-47B0-2AD1F30D7186}"/>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5975498" y="2405197"/>
            <a:ext cx="5070614" cy="3211388"/>
          </a:xfrm>
        </p:spPr>
      </p:pic>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9845632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42" presetClass="entr" presetSubtype="0"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22" presetClass="entr" presetSubtype="4"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F7E4F2-28C4-1C34-2F2C-0850944694CE}"/>
              </a:ext>
            </a:extLst>
          </p:cNvPr>
          <p:cNvSpPr>
            <a:spLocks noGrp="1"/>
          </p:cNvSpPr>
          <p:nvPr>
            <p:ph type="title"/>
          </p:nvPr>
        </p:nvSpPr>
        <p:spPr>
          <a:xfrm>
            <a:off x="2680853" y="523858"/>
            <a:ext cx="8760033" cy="1142395"/>
          </a:xfrm>
        </p:spPr>
        <p:txBody>
          <a:bodyPr>
            <a:normAutofit/>
          </a:bodyPr>
          <a:lstStyle/>
          <a:p>
            <a:r>
              <a:rPr lang="pt-BR" sz="3600" dirty="0">
                <a:latin typeface="Arial" panose="020B0604020202020204" pitchFamily="34" charset="0"/>
                <a:cs typeface="Arial" panose="020B0604020202020204" pitchFamily="34" charset="0"/>
              </a:rPr>
              <a:t>REVOLUÇÃO MEXICANA X ZAPATISMO</a:t>
            </a:r>
          </a:p>
        </p:txBody>
      </p:sp>
      <p:sp>
        <p:nvSpPr>
          <p:cNvPr id="6" name="Espaço Reservado para Conteúdo 5">
            <a:extLst>
              <a:ext uri="{FF2B5EF4-FFF2-40B4-BE49-F238E27FC236}">
                <a16:creationId xmlns:a16="http://schemas.microsoft.com/office/drawing/2014/main" id="{F657D674-D303-75C9-1D8C-93CB4A472181}"/>
              </a:ext>
            </a:extLst>
          </p:cNvPr>
          <p:cNvSpPr>
            <a:spLocks noGrp="1"/>
          </p:cNvSpPr>
          <p:nvPr>
            <p:ph sz="half" idx="2"/>
          </p:nvPr>
        </p:nvSpPr>
        <p:spPr>
          <a:xfrm>
            <a:off x="259775" y="2438400"/>
            <a:ext cx="5567447" cy="3113314"/>
          </a:xfrm>
        </p:spPr>
        <p:txBody>
          <a:bodyPr>
            <a:normAutofit fontScale="92500" lnSpcReduction="10000"/>
          </a:bodyPr>
          <a:lstStyle/>
          <a:p>
            <a:pPr marL="201168" lvl="1" indent="0">
              <a:buNone/>
            </a:pPr>
            <a:r>
              <a:rPr lang="pt-BR" dirty="0">
                <a:latin typeface="Arial" panose="020B0604020202020204" pitchFamily="34" charset="0"/>
                <a:cs typeface="Arial" panose="020B0604020202020204" pitchFamily="34" charset="0"/>
              </a:rPr>
              <a:t>Emiliano Zapata se tornou a principal figura da Revolução Mexicana. Ele defendeu a reforma agrária, mas lhe faltava ambição política. Em 1914, logo após a queda de </a:t>
            </a:r>
            <a:r>
              <a:rPr lang="pt-BR" dirty="0" err="1">
                <a:latin typeface="Arial" panose="020B0604020202020204" pitchFamily="34" charset="0"/>
                <a:cs typeface="Arial" panose="020B0604020202020204" pitchFamily="34" charset="0"/>
              </a:rPr>
              <a:t>Huerta</a:t>
            </a:r>
            <a:r>
              <a:rPr lang="pt-BR" dirty="0">
                <a:latin typeface="Arial" panose="020B0604020202020204" pitchFamily="34" charset="0"/>
                <a:cs typeface="Arial" panose="020B0604020202020204" pitchFamily="34" charset="0"/>
              </a:rPr>
              <a:t>, Zapata foi convidado para assumir o governo mexicano, mas ele recusou o pedido. Seus ideais estão presentes no México por meio de grupos que defendem a igualdade e reformas no sistema mexicano que promovam isso. Em 1994, por exemplo, um movimento foi inspirado nos ideais zapatistas na busca por transformações sociais que fossem ao encontro da população empobrecida, havendo formação do Exército Zapatista de Libertação Nacional (EZLN) e a organização de uma grande marcha em 1997, violentamente reprimida pelo governo.</a:t>
            </a:r>
          </a:p>
        </p:txBody>
      </p:sp>
      <p:pic>
        <p:nvPicPr>
          <p:cNvPr id="20" name="Espaço Reservado para Conteúdo 19">
            <a:extLst>
              <a:ext uri="{FF2B5EF4-FFF2-40B4-BE49-F238E27FC236}">
                <a16:creationId xmlns:a16="http://schemas.microsoft.com/office/drawing/2014/main" id="{F74F75EE-1FB3-E4F2-C9D2-C356AB716A4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6096000" y="2438399"/>
            <a:ext cx="5264071" cy="2961039"/>
          </a:xfrm>
        </p:spPr>
      </p:pic>
      <p:pic>
        <p:nvPicPr>
          <p:cNvPr id="9" name="Espaço Reservado para Conteúdo 5">
            <a:extLst>
              <a:ext uri="{FF2B5EF4-FFF2-40B4-BE49-F238E27FC236}">
                <a16:creationId xmlns:a16="http://schemas.microsoft.com/office/drawing/2014/main" id="{C87AE11F-BF49-12C3-8F55-4365997F2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75" y="31173"/>
            <a:ext cx="2345635" cy="2130137"/>
          </a:xfrm>
          <a:prstGeom prst="rect">
            <a:avLst/>
          </a:prstGeom>
        </p:spPr>
      </p:pic>
    </p:spTree>
    <p:extLst>
      <p:ext uri="{BB962C8B-B14F-4D97-AF65-F5344CB8AC3E}">
        <p14:creationId xmlns:p14="http://schemas.microsoft.com/office/powerpoint/2010/main" val="27522059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42" presetClass="entr" presetSubtype="0" fill="hold" nodeType="withEffect">
                                  <p:stCondLst>
                                    <p:cond delay="5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1212</TotalTime>
  <Words>908</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Calibri</vt:lpstr>
      <vt:lpstr>Calibri Light</vt:lpstr>
      <vt:lpstr>Retrospectiva</vt:lpstr>
      <vt:lpstr>Apresentação do PowerPoint</vt:lpstr>
      <vt:lpstr>REVOLUÇÃO MEXICANA</vt:lpstr>
      <vt:lpstr>O QUE FOI</vt:lpstr>
      <vt:lpstr>ANTECEDENTES HISTÓRICOS</vt:lpstr>
      <vt:lpstr>CAUSAS</vt:lpstr>
      <vt:lpstr>PRINCIPAIS LÍDERES</vt:lpstr>
      <vt:lpstr> CONSEQUÊNCIAS</vt:lpstr>
      <vt:lpstr>REVOLUÇÃO MEXICANA X ZAPATISMO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Usuario</dc:creator>
  <cp:lastModifiedBy>Artur de Freitas Alves</cp:lastModifiedBy>
  <cp:revision>15</cp:revision>
  <dcterms:created xsi:type="dcterms:W3CDTF">2022-03-25T15:40:34Z</dcterms:created>
  <dcterms:modified xsi:type="dcterms:W3CDTF">2022-10-18T21:44:15Z</dcterms:modified>
</cp:coreProperties>
</file>