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56" r:id="rId3"/>
    <p:sldId id="265" r:id="rId4"/>
    <p:sldId id="266" r:id="rId5"/>
    <p:sldId id="261" r:id="rId6"/>
    <p:sldId id="259" r:id="rId7"/>
    <p:sldId id="262" r:id="rId8"/>
    <p:sldId id="263" r:id="rId9"/>
    <p:sldId id="268" r:id="rId10"/>
    <p:sldId id="270" r:id="rId11"/>
    <p:sldId id="269" r:id="rId12"/>
    <p:sldId id="264"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8" autoAdjust="0"/>
  </p:normalViewPr>
  <p:slideViewPr>
    <p:cSldViewPr snapToGrid="0">
      <p:cViewPr varScale="1">
        <p:scale>
          <a:sx n="90" d="100"/>
          <a:sy n="90"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FF3EEB62-D713-4A3D-B51B-A312CF4CE0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4286699B-E50A-4D1E-BE5E-48572AFC37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BF3039-7D4A-4945-BEA4-C06802A35DEC}" type="datetime1">
              <a:rPr lang="pt-BR" smtClean="0"/>
              <a:t>06/11/2022</a:t>
            </a:fld>
            <a:endParaRPr lang="pt-BR"/>
          </a:p>
        </p:txBody>
      </p:sp>
      <p:sp>
        <p:nvSpPr>
          <p:cNvPr id="4" name="Espaço Reservado para Rodapé 3">
            <a:extLst>
              <a:ext uri="{FF2B5EF4-FFF2-40B4-BE49-F238E27FC236}">
                <a16:creationId xmlns:a16="http://schemas.microsoft.com/office/drawing/2014/main" id="{62B7B65C-CB5F-4481-B68B-CFBBA1BA72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0F495B3C-4886-4363-915F-E9A0896D55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F79D30-45A8-418D-A728-84B2CB6EB6B9}" type="slidenum">
              <a:rPr lang="pt-BR" smtClean="0"/>
              <a:t>‹nº›</a:t>
            </a:fld>
            <a:endParaRPr lang="pt-BR"/>
          </a:p>
        </p:txBody>
      </p:sp>
    </p:spTree>
    <p:extLst>
      <p:ext uri="{BB962C8B-B14F-4D97-AF65-F5344CB8AC3E}">
        <p14:creationId xmlns:p14="http://schemas.microsoft.com/office/powerpoint/2010/main" val="3468073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7EABA-9E78-4B9F-AB19-3C56BCB25594}" type="datetime1">
              <a:rPr lang="pt-BR" smtClean="0"/>
              <a:t>06/11/2022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A62F3-9309-49CD-964A-90C7BD0BA1B8}" type="slidenum">
              <a:rPr lang="pt-BR" smtClean="0"/>
              <a:t>‹nº›</a:t>
            </a:fld>
            <a:endParaRPr lang="pt-BR"/>
          </a:p>
        </p:txBody>
      </p:sp>
    </p:spTree>
    <p:extLst>
      <p:ext uri="{BB962C8B-B14F-4D97-AF65-F5344CB8AC3E}">
        <p14:creationId xmlns:p14="http://schemas.microsoft.com/office/powerpoint/2010/main" val="352863863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06/11/2022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32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06/11/2022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36960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06/11/2022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70674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06/11/2022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222622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EDB3D63-04C6-4FA7-85CF-F3ED555BDEE6}" type="datetimeFigureOut">
              <a:rPr lang="pt-BR" smtClean="0"/>
              <a:t>06/11/2022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EDB3D63-04C6-4FA7-85CF-F3ED555BDEE6}" type="datetimeFigureOut">
              <a:rPr lang="pt-BR" smtClean="0"/>
              <a:t>06/11/2022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274402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EDB3D63-04C6-4FA7-85CF-F3ED555BDEE6}" type="datetimeFigureOut">
              <a:rPr lang="pt-BR" smtClean="0"/>
              <a:t>06/11/2022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1298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DB3D63-04C6-4FA7-85CF-F3ED555BDEE6}" type="datetimeFigureOut">
              <a:rPr lang="pt-BR" smtClean="0"/>
              <a:t>06/11/2022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18949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B3D63-04C6-4FA7-85CF-F3ED555BDEE6}" type="datetimeFigureOut">
              <a:rPr lang="pt-BR" smtClean="0"/>
              <a:t>06/11/2022</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122636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B3D63-04C6-4FA7-85CF-F3ED555BDEE6}" type="datetimeFigureOut">
              <a:rPr lang="pt-BR" smtClean="0"/>
              <a:t>06/11/2022</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E98CE1-7A33-49C2-ADF3-4E0EAC0E0850}" type="slidenum">
              <a:rPr lang="pt-BR" smtClean="0"/>
              <a:t>‹nº›</a:t>
            </a:fld>
            <a:endParaRPr lang="pt-BR"/>
          </a:p>
        </p:txBody>
      </p:sp>
    </p:spTree>
    <p:extLst>
      <p:ext uri="{BB962C8B-B14F-4D97-AF65-F5344CB8AC3E}">
        <p14:creationId xmlns:p14="http://schemas.microsoft.com/office/powerpoint/2010/main" val="228104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EDB3D63-04C6-4FA7-85CF-F3ED555BDEE6}" type="datetimeFigureOut">
              <a:rPr lang="pt-BR" smtClean="0"/>
              <a:t>06/11/2022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99775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DB3D63-04C6-4FA7-85CF-F3ED555BDEE6}" type="datetimeFigureOut">
              <a:rPr lang="pt-BR" smtClean="0"/>
              <a:t>06/11/2022</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E98CE1-7A33-49C2-ADF3-4E0EAC0E0850}"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59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a:extLst>
              <a:ext uri="{FF2B5EF4-FFF2-40B4-BE49-F238E27FC236}">
                <a16:creationId xmlns:a16="http://schemas.microsoft.com/office/drawing/2014/main" id="{A51D90C2-4BB7-4226-99FC-CA8574785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66" y="2161309"/>
            <a:ext cx="4254385" cy="3863526"/>
          </a:xfrm>
        </p:spPr>
      </p:pic>
      <p:sp>
        <p:nvSpPr>
          <p:cNvPr id="7" name="CaixaDeTexto 6">
            <a:extLst>
              <a:ext uri="{FF2B5EF4-FFF2-40B4-BE49-F238E27FC236}">
                <a16:creationId xmlns:a16="http://schemas.microsoft.com/office/drawing/2014/main" id="{15A3BF1E-08DD-D273-BBB0-A04CC6A4FC14}"/>
              </a:ext>
            </a:extLst>
          </p:cNvPr>
          <p:cNvSpPr txBox="1"/>
          <p:nvPr/>
        </p:nvSpPr>
        <p:spPr>
          <a:xfrm>
            <a:off x="5155567" y="2754243"/>
            <a:ext cx="2602084" cy="2677656"/>
          </a:xfrm>
          <a:prstGeom prst="rect">
            <a:avLst/>
          </a:prstGeom>
          <a:noFill/>
        </p:spPr>
        <p:txBody>
          <a:bodyPr wrap="square" numCol="1" rtlCol="0">
            <a:spAutoFit/>
          </a:bodyPr>
          <a:lstStyle/>
          <a:p>
            <a:pPr algn="ctr"/>
            <a:r>
              <a:rPr lang="pt-BR" sz="2400" b="1" dirty="0">
                <a:latin typeface="Arial" panose="020B0604020202020204" pitchFamily="34" charset="0"/>
                <a:cs typeface="Arial" panose="020B0604020202020204" pitchFamily="34" charset="0"/>
              </a:rPr>
              <a:t>Alunos:</a:t>
            </a:r>
          </a:p>
          <a:p>
            <a:pPr algn="ctr"/>
            <a:endParaRPr lang="pt-BR" sz="2400" dirty="0">
              <a:latin typeface="Arial" panose="020B0604020202020204" pitchFamily="34" charset="0"/>
              <a:cs typeface="Arial" panose="020B0604020202020204" pitchFamily="34" charset="0"/>
            </a:endParaRPr>
          </a:p>
          <a:p>
            <a:pPr algn="ctr"/>
            <a:r>
              <a:rPr lang="pt-BR" sz="2400" dirty="0" err="1">
                <a:latin typeface="Arial" panose="020B0604020202020204" pitchFamily="34" charset="0"/>
                <a:cs typeface="Arial" panose="020B0604020202020204" pitchFamily="34" charset="0"/>
              </a:rPr>
              <a:t>Thamirez</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Daniel </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Milena </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Iasmin </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Pedro Henrique</a:t>
            </a:r>
          </a:p>
        </p:txBody>
      </p:sp>
      <p:sp>
        <p:nvSpPr>
          <p:cNvPr id="5" name="CaixaDeTexto 4">
            <a:extLst>
              <a:ext uri="{FF2B5EF4-FFF2-40B4-BE49-F238E27FC236}">
                <a16:creationId xmlns:a16="http://schemas.microsoft.com/office/drawing/2014/main" id="{1F1F5B5B-39B5-392D-D3A3-AAC59942178C}"/>
              </a:ext>
            </a:extLst>
          </p:cNvPr>
          <p:cNvSpPr txBox="1"/>
          <p:nvPr/>
        </p:nvSpPr>
        <p:spPr>
          <a:xfrm>
            <a:off x="1134340" y="918663"/>
            <a:ext cx="9923319"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3200" dirty="0">
                <a:latin typeface="Arial" panose="020B0604020202020204" pitchFamily="34" charset="0"/>
                <a:cs typeface="Arial" panose="020B0604020202020204" pitchFamily="34" charset="0"/>
              </a:rPr>
              <a:t>COLÉGIO MERCEDÁRIO PIO XII</a:t>
            </a:r>
          </a:p>
        </p:txBody>
      </p:sp>
      <p:sp>
        <p:nvSpPr>
          <p:cNvPr id="2" name="CaixaDeTexto 1">
            <a:extLst>
              <a:ext uri="{FF2B5EF4-FFF2-40B4-BE49-F238E27FC236}">
                <a16:creationId xmlns:a16="http://schemas.microsoft.com/office/drawing/2014/main" id="{186CFDEF-1DC3-D5BF-56D7-A2723A45C6C6}"/>
              </a:ext>
            </a:extLst>
          </p:cNvPr>
          <p:cNvSpPr txBox="1"/>
          <p:nvPr/>
        </p:nvSpPr>
        <p:spPr>
          <a:xfrm>
            <a:off x="7609998" y="3677573"/>
            <a:ext cx="2602085" cy="830997"/>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TURMA:</a:t>
            </a:r>
            <a:r>
              <a:rPr lang="pt-BR" sz="2400" dirty="0">
                <a:latin typeface="Arial" panose="020B0604020202020204" pitchFamily="34" charset="0"/>
                <a:cs typeface="Arial" panose="020B0604020202020204" pitchFamily="34" charset="0"/>
              </a:rPr>
              <a:t> 3MAM.</a:t>
            </a:r>
          </a:p>
          <a:p>
            <a:pPr algn="ct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07/11/2022.</a:t>
            </a:r>
          </a:p>
        </p:txBody>
      </p:sp>
    </p:spTree>
    <p:extLst>
      <p:ext uri="{BB962C8B-B14F-4D97-AF65-F5344CB8AC3E}">
        <p14:creationId xmlns:p14="http://schemas.microsoft.com/office/powerpoint/2010/main" val="126796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par>
                                <p:cTn id="8" presetID="6" presetClass="entr" presetSubtype="32" fill="hold"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1500"/>
                                        <p:tgtEl>
                                          <p:spTgt spid="6"/>
                                        </p:tgtEl>
                                      </p:cBhvr>
                                    </p:animEffect>
                                  </p:childTnLst>
                                </p:cTn>
                              </p:par>
                              <p:par>
                                <p:cTn id="11" presetID="16" presetClass="entr" presetSubtype="37" fill="hold" grpId="0" nodeType="withEffect">
                                  <p:stCondLst>
                                    <p:cond delay="2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1000"/>
                                        <p:tgtEl>
                                          <p:spTgt spid="7"/>
                                        </p:tgtEl>
                                      </p:cBhvr>
                                    </p:animEffect>
                                  </p:childTnLst>
                                </p:cTn>
                              </p:par>
                              <p:par>
                                <p:cTn id="14" presetID="16" presetClass="entr" presetSubtype="21" fill="hold" grpId="0" nodeType="withEffect">
                                  <p:stCondLst>
                                    <p:cond delay="250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PERGUNTAS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(UFU-MG) 1) Polímeros são macromoléculas orgânicas construídas a partir de muitas unidades pequenas que se repetem, chamadas monômeros. Indique a alternativa que apresenta somente polímeros naturais.</a:t>
            </a:r>
            <a:br>
              <a:rPr lang="pt-BR" sz="2000" dirty="0">
                <a:solidFill>
                  <a:schemeClr val="tx1">
                    <a:lumMod val="95000"/>
                    <a:lumOff val="5000"/>
                  </a:schemeClr>
                </a:solidFill>
                <a:latin typeface="Arial" panose="020B0604020202020204" pitchFamily="34" charset="0"/>
                <a:cs typeface="Arial" panose="020B0604020202020204" pitchFamily="34" charset="0"/>
              </a:rPr>
            </a:br>
            <a:br>
              <a:rPr lang="pt-BR" sz="2000" dirty="0">
                <a:solidFill>
                  <a:schemeClr val="tx1">
                    <a:lumMod val="95000"/>
                    <a:lumOff val="5000"/>
                  </a:schemeClr>
                </a:solidFill>
                <a:latin typeface="Arial" panose="020B0604020202020204" pitchFamily="34" charset="0"/>
                <a:cs typeface="Arial" panose="020B0604020202020204" pitchFamily="34" charset="0"/>
              </a:rPr>
            </a:br>
            <a:r>
              <a:rPr lang="pt-BR" sz="2000" dirty="0">
                <a:solidFill>
                  <a:schemeClr val="tx1">
                    <a:lumMod val="95000"/>
                    <a:lumOff val="5000"/>
                  </a:schemeClr>
                </a:solidFill>
                <a:latin typeface="Arial" panose="020B0604020202020204" pitchFamily="34" charset="0"/>
                <a:cs typeface="Arial" panose="020B0604020202020204" pitchFamily="34" charset="0"/>
              </a:rPr>
              <a:t>a) Celulose, plástico, poliestireno.</a:t>
            </a:r>
            <a:br>
              <a:rPr lang="pt-BR" sz="2000" dirty="0">
                <a:solidFill>
                  <a:schemeClr val="tx1">
                    <a:lumMod val="95000"/>
                    <a:lumOff val="5000"/>
                  </a:schemeClr>
                </a:solidFill>
                <a:latin typeface="Arial" panose="020B0604020202020204" pitchFamily="34" charset="0"/>
                <a:cs typeface="Arial" panose="020B0604020202020204" pitchFamily="34" charset="0"/>
              </a:rPr>
            </a:br>
            <a:r>
              <a:rPr lang="pt-BR" sz="2000" dirty="0">
                <a:solidFill>
                  <a:schemeClr val="tx1">
                    <a:lumMod val="95000"/>
                    <a:lumOff val="5000"/>
                  </a:schemeClr>
                </a:solidFill>
                <a:latin typeface="Arial" panose="020B0604020202020204" pitchFamily="34" charset="0"/>
                <a:cs typeface="Arial" panose="020B0604020202020204" pitchFamily="34" charset="0"/>
              </a:rPr>
              <a:t>b) Amido, proteína, celulose.</a:t>
            </a:r>
            <a:br>
              <a:rPr lang="pt-BR" sz="2000" dirty="0">
                <a:solidFill>
                  <a:schemeClr val="tx1">
                    <a:lumMod val="95000"/>
                    <a:lumOff val="5000"/>
                  </a:schemeClr>
                </a:solidFill>
                <a:latin typeface="Arial" panose="020B0604020202020204" pitchFamily="34" charset="0"/>
                <a:cs typeface="Arial" panose="020B0604020202020204" pitchFamily="34" charset="0"/>
              </a:rPr>
            </a:br>
            <a:r>
              <a:rPr lang="pt-BR" sz="2000" dirty="0">
                <a:solidFill>
                  <a:schemeClr val="tx1">
                    <a:lumMod val="95000"/>
                    <a:lumOff val="5000"/>
                  </a:schemeClr>
                </a:solidFill>
                <a:latin typeface="Arial" panose="020B0604020202020204" pitchFamily="34" charset="0"/>
                <a:cs typeface="Arial" panose="020B0604020202020204" pitchFamily="34" charset="0"/>
              </a:rPr>
              <a:t>c) Amido, náilon, polietileno.</a:t>
            </a:r>
            <a:br>
              <a:rPr lang="pt-BR" sz="2000" dirty="0">
                <a:solidFill>
                  <a:schemeClr val="tx1">
                    <a:lumMod val="95000"/>
                    <a:lumOff val="5000"/>
                  </a:schemeClr>
                </a:solidFill>
                <a:latin typeface="Arial" panose="020B0604020202020204" pitchFamily="34" charset="0"/>
                <a:cs typeface="Arial" panose="020B0604020202020204" pitchFamily="34" charset="0"/>
              </a:rPr>
            </a:br>
            <a:r>
              <a:rPr lang="pt-BR" sz="2000" dirty="0">
                <a:solidFill>
                  <a:schemeClr val="tx1">
                    <a:lumMod val="95000"/>
                    <a:lumOff val="5000"/>
                  </a:schemeClr>
                </a:solidFill>
                <a:latin typeface="Arial" panose="020B0604020202020204" pitchFamily="34" charset="0"/>
                <a:cs typeface="Arial" panose="020B0604020202020204" pitchFamily="34" charset="0"/>
              </a:rPr>
              <a:t>d) Plástico, PVC, teflon</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9995100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PERGUNTAS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2) A história da humanidade está relacionada ao uso de polímeros naturais, como o couro, a lã, utensílios o algodão e a madeira. Na atualidade, muitos utilizados no cotidiano são produzidos por polímeros. Qual destes polímeros é de origem sintética?</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A) Amido.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B) Celulose.</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C) Glicogênio.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D) Quitina.</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E) Poliestireno</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2933752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75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75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75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75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75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PERGUNTAS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3) Onde são encontrados os polímeros no dia a dia?</a:t>
            </a:r>
            <a:br>
              <a:rPr lang="pt-BR" sz="2000" dirty="0">
                <a:solidFill>
                  <a:schemeClr val="tx1">
                    <a:lumMod val="95000"/>
                    <a:lumOff val="5000"/>
                  </a:schemeClr>
                </a:solidFill>
                <a:latin typeface="Arial" panose="020B0604020202020204" pitchFamily="34" charset="0"/>
                <a:cs typeface="Arial" panose="020B0604020202020204" pitchFamily="34" charset="0"/>
              </a:rPr>
            </a:br>
            <a:br>
              <a:rPr lang="pt-BR" sz="2000" dirty="0">
                <a:solidFill>
                  <a:schemeClr val="tx1">
                    <a:lumMod val="95000"/>
                    <a:lumOff val="5000"/>
                  </a:schemeClr>
                </a:solidFill>
                <a:latin typeface="Arial" panose="020B0604020202020204" pitchFamily="34" charset="0"/>
                <a:cs typeface="Arial" panose="020B0604020202020204" pitchFamily="34" charset="0"/>
              </a:rPr>
            </a:br>
            <a:endParaRPr lang="pt-BR" sz="20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9281815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PERGUNTAS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4) Assinale a alternativa que traz somente exemplos de polímeros de adição: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a) polietileno, polipropileno, policloreto de vinila, poliestireno.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b) polietileno, polipropileno, poliamidas, poliéster.</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c) poliamidas, poliéster, policloreto de vinila, poliestireno.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d) silicone, teflon, kevlar, PVC.</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e) PVC, PET, polifenol, poliuretano.</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1717396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75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75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75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75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75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PERGUNTAS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5) As principais classes de polímeros sintéticos são:</a:t>
            </a:r>
          </a:p>
          <a:p>
            <a:pPr marL="201168" lvl="1" indent="0">
              <a:buNone/>
            </a:pPr>
            <a:endParaRPr lang="pt-BR" sz="2000" dirty="0">
              <a:solidFill>
                <a:schemeClr val="tx1">
                  <a:lumMod val="95000"/>
                  <a:lumOff val="5000"/>
                </a:schemeClr>
              </a:solidFill>
              <a:latin typeface="Arial" panose="020B0604020202020204" pitchFamily="34" charset="0"/>
              <a:cs typeface="Arial" panose="020B0604020202020204" pitchFamily="34" charset="0"/>
            </a:endParaRP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a) polímeros de adição, polímeros termofixos e elastômeros.</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b) polímeros de adição, polímeros de condensação e polímeros de rearranjo.</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c) polímeros artificiais e polímeros naturais.</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d) polímeros termorrígidos e polímeros termoplásticos.</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e) polímeros lineares, polímeros tridimensionais, polímeros de baixa densidade e polímeros de alta densidade.</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42055210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75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75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75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additive="base">
                                        <p:cTn id="36" dur="75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 calcmode="lin" valueType="num">
                                      <p:cBhvr additive="base">
                                        <p:cTn id="42" dur="75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RESPOSTAS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605410" y="2387008"/>
            <a:ext cx="7397321" cy="3173821"/>
          </a:xfrm>
        </p:spPr>
        <p:txBody>
          <a:bodyPr>
            <a:noAutofit/>
          </a:bodyPr>
          <a:lstStyle/>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1) B)</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2) E)</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3) Além das sacolas de supermercados, o polietileno de baixa densidade está presente nos filmes de embalagens de alimentos, nas fraldas descartáveis, materiais hospitalares e em sacos utilizados na indústria. </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4) a)</a:t>
            </a:r>
          </a:p>
          <a:p>
            <a:pPr marL="201168" lvl="1" indent="0">
              <a:buNone/>
            </a:pPr>
            <a:r>
              <a:rPr lang="pt-BR" sz="2000" dirty="0">
                <a:solidFill>
                  <a:schemeClr val="tx1">
                    <a:lumMod val="95000"/>
                    <a:lumOff val="5000"/>
                  </a:schemeClr>
                </a:solidFill>
                <a:latin typeface="Arial" panose="020B0604020202020204" pitchFamily="34" charset="0"/>
                <a:cs typeface="Arial" panose="020B0604020202020204" pitchFamily="34" charset="0"/>
              </a:rPr>
              <a:t>5) b)</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9556243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75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75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75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75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75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75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2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68D83-2273-44F8-9EF4-3F34FD9A8A2C}"/>
              </a:ext>
            </a:extLst>
          </p:cNvPr>
          <p:cNvSpPr>
            <a:spLocks noGrp="1"/>
          </p:cNvSpPr>
          <p:nvPr>
            <p:ph type="ctrTitle"/>
          </p:nvPr>
        </p:nvSpPr>
        <p:spPr>
          <a:xfrm>
            <a:off x="1215736" y="3065318"/>
            <a:ext cx="9939943" cy="1259794"/>
          </a:xfrm>
        </p:spPr>
        <p:txBody>
          <a:bodyPr>
            <a:normAutofit/>
          </a:bodyPr>
          <a:lstStyle/>
          <a:p>
            <a:r>
              <a:rPr lang="pt-BR" sz="6600" dirty="0">
                <a:latin typeface="Arial" panose="020B0604020202020204" pitchFamily="34" charset="0"/>
                <a:cs typeface="Arial" panose="020B0604020202020204" pitchFamily="34" charset="0"/>
              </a:rPr>
              <a:t>POLÍMEROS</a:t>
            </a:r>
          </a:p>
        </p:txBody>
      </p:sp>
      <p:pic>
        <p:nvPicPr>
          <p:cNvPr id="7" name="Imagem 6">
            <a:extLst>
              <a:ext uri="{FF2B5EF4-FFF2-40B4-BE49-F238E27FC236}">
                <a16:creationId xmlns:a16="http://schemas.microsoft.com/office/drawing/2014/main" id="{DDED9C74-35A4-475B-BC8F-C80C345292B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t="9905"/>
          <a:stretch/>
        </p:blipFill>
        <p:spPr>
          <a:xfrm>
            <a:off x="237296" y="214114"/>
            <a:ext cx="2320373" cy="2090531"/>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90815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O QUE SÃO </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3260322" y="3099391"/>
            <a:ext cx="5671356" cy="1849582"/>
          </a:xfrm>
        </p:spPr>
        <p:txBody>
          <a:bodyPr>
            <a:normAutofit/>
          </a:bodyPr>
          <a:lstStyle/>
          <a:p>
            <a:pPr marL="0" indent="0">
              <a:buNone/>
            </a:pPr>
            <a:r>
              <a:rPr lang="pt-BR" dirty="0">
                <a:latin typeface="Arial" panose="020B0604020202020204" pitchFamily="34" charset="0"/>
                <a:cs typeface="Arial" panose="020B0604020202020204" pitchFamily="34" charset="0"/>
              </a:rPr>
              <a:t>Os polímeros são macromoléculas compostas por muitas unidades de repetição denominadas meros, ligadas por ligações covalentes. Existem polímeros obtidos de fontes não-renováveis, como polímeros obtidos de fontes renováveis.</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1694611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37"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sz="3600" dirty="0">
                <a:latin typeface="Arial" panose="020B0604020202020204" pitchFamily="34" charset="0"/>
                <a:cs typeface="Arial" panose="020B0604020202020204" pitchFamily="34" charset="0"/>
              </a:rPr>
              <a:t>POLÍMEROS NATURAIS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258371" y="2246853"/>
            <a:ext cx="7675258" cy="2590961"/>
          </a:xfrm>
        </p:spPr>
        <p:txBody>
          <a:bodyPr>
            <a:noAutofit/>
          </a:bodyPr>
          <a:lstStyle/>
          <a:p>
            <a:pPr marL="0" indent="0">
              <a:buNone/>
            </a:pPr>
            <a:r>
              <a:rPr lang="pt-BR" dirty="0">
                <a:latin typeface="Arial" panose="020B0604020202020204" pitchFamily="34" charset="0"/>
                <a:cs typeface="Arial" panose="020B0604020202020204" pitchFamily="34" charset="0"/>
              </a:rPr>
              <a:t>são aqueles que encontramos na natureza, por exemplo, borracha (extraída da seringueira), celulose, proteínas, polissacarídeos, entre outros. São úteis na fabricação de diversos materiais como papel, pneus, etc. Como se sabe, proteínas e polissacarídeos estão presentes nos alimentos que ingerimos.</a:t>
            </a:r>
            <a:endParaRPr lang="pt-BR" sz="1400" dirty="0">
              <a:latin typeface="Arial" panose="020B0604020202020204" pitchFamily="34" charset="0"/>
              <a:cs typeface="Arial" panose="020B0604020202020204" pitchFamily="34" charset="0"/>
            </a:endParaRP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
        <p:nvSpPr>
          <p:cNvPr id="2" name="Espaço Reservado para Conteúdo 5">
            <a:extLst>
              <a:ext uri="{FF2B5EF4-FFF2-40B4-BE49-F238E27FC236}">
                <a16:creationId xmlns:a16="http://schemas.microsoft.com/office/drawing/2014/main" id="{581014CE-FE60-5E9D-6EDF-8383C79699CB}"/>
              </a:ext>
            </a:extLst>
          </p:cNvPr>
          <p:cNvSpPr txBox="1">
            <a:spLocks/>
          </p:cNvSpPr>
          <p:nvPr/>
        </p:nvSpPr>
        <p:spPr>
          <a:xfrm>
            <a:off x="2258371" y="4256890"/>
            <a:ext cx="7675258" cy="141026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b="1" dirty="0">
                <a:latin typeface="Arial" panose="020B0604020202020204" pitchFamily="34" charset="0"/>
                <a:cs typeface="Arial" panose="020B0604020202020204" pitchFamily="34" charset="0"/>
              </a:rPr>
              <a:t>EXEMPLOS:</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São exemplos de polímeros naturais, a borracha, os polissacarídeos (amido, celulose e glicogênio) e as proteínas.</a:t>
            </a:r>
          </a:p>
        </p:txBody>
      </p:sp>
    </p:spTree>
    <p:extLst>
      <p:ext uri="{BB962C8B-B14F-4D97-AF65-F5344CB8AC3E}">
        <p14:creationId xmlns:p14="http://schemas.microsoft.com/office/powerpoint/2010/main" val="4032188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49681" y="727364"/>
            <a:ext cx="9790411" cy="966407"/>
          </a:xfrm>
        </p:spPr>
        <p:txBody>
          <a:bodyPr>
            <a:noAutofit/>
          </a:bodyPr>
          <a:lstStyle/>
          <a:p>
            <a:r>
              <a:rPr lang="pt-BR" sz="3600" dirty="0">
                <a:latin typeface="Arial" panose="020B0604020202020204" pitchFamily="34" charset="0"/>
                <a:cs typeface="Arial" panose="020B0604020202020204" pitchFamily="34" charset="0"/>
              </a:rPr>
              <a:t>AMIDO</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
        <p:nvSpPr>
          <p:cNvPr id="7" name="Espaço Reservado para Conteúdo 5">
            <a:extLst>
              <a:ext uri="{FF2B5EF4-FFF2-40B4-BE49-F238E27FC236}">
                <a16:creationId xmlns:a16="http://schemas.microsoft.com/office/drawing/2014/main" id="{856F753E-9126-5083-85E5-9473A318106E}"/>
              </a:ext>
            </a:extLst>
          </p:cNvPr>
          <p:cNvSpPr txBox="1">
            <a:spLocks/>
          </p:cNvSpPr>
          <p:nvPr/>
        </p:nvSpPr>
        <p:spPr>
          <a:xfrm>
            <a:off x="259775" y="2273687"/>
            <a:ext cx="5567447" cy="1787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10" name="Espaço Reservado para Conteúdo 5">
            <a:extLst>
              <a:ext uri="{FF2B5EF4-FFF2-40B4-BE49-F238E27FC236}">
                <a16:creationId xmlns:a16="http://schemas.microsoft.com/office/drawing/2014/main" id="{323A8E28-1F10-94A4-FBF3-800B342EC0AF}"/>
              </a:ext>
            </a:extLst>
          </p:cNvPr>
          <p:cNvSpPr txBox="1">
            <a:spLocks/>
          </p:cNvSpPr>
          <p:nvPr/>
        </p:nvSpPr>
        <p:spPr>
          <a:xfrm>
            <a:off x="259775" y="2039917"/>
            <a:ext cx="5567447" cy="1787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3" name="Espaço Reservado para Conteúdo 2">
            <a:extLst>
              <a:ext uri="{FF2B5EF4-FFF2-40B4-BE49-F238E27FC236}">
                <a16:creationId xmlns:a16="http://schemas.microsoft.com/office/drawing/2014/main" id="{D1F8666C-2BB7-9C79-E826-B79A74B035E3}"/>
              </a:ext>
            </a:extLst>
          </p:cNvPr>
          <p:cNvSpPr>
            <a:spLocks noGrp="1"/>
          </p:cNvSpPr>
          <p:nvPr>
            <p:ph sz="half" idx="2"/>
          </p:nvPr>
        </p:nvSpPr>
        <p:spPr>
          <a:xfrm>
            <a:off x="499730" y="2395080"/>
            <a:ext cx="5050465" cy="3016892"/>
          </a:xfrm>
        </p:spPr>
        <p:txBody>
          <a:bodyPr>
            <a:normAutofit fontScale="92500"/>
          </a:bodyPr>
          <a:lstStyle/>
          <a:p>
            <a:pPr marL="0" indent="0" algn="just">
              <a:buNone/>
            </a:pPr>
            <a:r>
              <a:rPr lang="pt-BR" dirty="0"/>
              <a:t>O amido é um homo polissacarídeo presente em diversos vegetais, constituído pela repetição de monômeros de carboidratos. Pode ser encontrado em sementes, raízes, folhas, frutos, caules, entre outros. Sua estrutura possui grande quantidade de hidroxilas (OH), formando moléculas de água, o que o torna um polímero hidratado. Por possuírem como principal constituinte carboidratos, são fonte calórica e energética, e encontrado em diversos alimentos, como batata, milho, trigo, arroz, mandioca, batata </a:t>
            </a:r>
            <a:r>
              <a:rPr lang="pt-BR" dirty="0" err="1"/>
              <a:t>baroa</a:t>
            </a:r>
            <a:r>
              <a:rPr lang="pt-BR" dirty="0"/>
              <a:t>, entre outros.</a:t>
            </a:r>
          </a:p>
        </p:txBody>
      </p:sp>
      <p:sp>
        <p:nvSpPr>
          <p:cNvPr id="2" name="Espaço Reservado para Conteúdo 2">
            <a:extLst>
              <a:ext uri="{FF2B5EF4-FFF2-40B4-BE49-F238E27FC236}">
                <a16:creationId xmlns:a16="http://schemas.microsoft.com/office/drawing/2014/main" id="{E4E6B2DB-4E6C-A676-E110-804AB56755C1}"/>
              </a:ext>
            </a:extLst>
          </p:cNvPr>
          <p:cNvSpPr txBox="1">
            <a:spLocks/>
          </p:cNvSpPr>
          <p:nvPr/>
        </p:nvSpPr>
        <p:spPr>
          <a:xfrm>
            <a:off x="999185" y="3004556"/>
            <a:ext cx="2168558" cy="8488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pt-BR" dirty="0"/>
          </a:p>
        </p:txBody>
      </p:sp>
      <p:sp>
        <p:nvSpPr>
          <p:cNvPr id="6" name="AutoShape 2">
            <a:extLst>
              <a:ext uri="{FF2B5EF4-FFF2-40B4-BE49-F238E27FC236}">
                <a16:creationId xmlns:a16="http://schemas.microsoft.com/office/drawing/2014/main" id="{CF65380C-E736-5FF5-5440-1FFD49EFB164}"/>
              </a:ext>
            </a:extLst>
          </p:cNvPr>
          <p:cNvSpPr>
            <a:spLocks noChangeAspect="1" noChangeArrowheads="1"/>
          </p:cNvSpPr>
          <p:nvPr/>
        </p:nvSpPr>
        <p:spPr bwMode="auto">
          <a:xfrm>
            <a:off x="6868632" y="32500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1" name="Imagem 10">
            <a:extLst>
              <a:ext uri="{FF2B5EF4-FFF2-40B4-BE49-F238E27FC236}">
                <a16:creationId xmlns:a16="http://schemas.microsoft.com/office/drawing/2014/main" id="{42C3B65A-8E9C-9158-FDBB-B3F39C952227}"/>
              </a:ext>
            </a:extLst>
          </p:cNvPr>
          <p:cNvPicPr>
            <a:picLocks noChangeAspect="1"/>
          </p:cNvPicPr>
          <p:nvPr/>
        </p:nvPicPr>
        <p:blipFill>
          <a:blip r:embed="rId3"/>
          <a:stretch>
            <a:fillRect/>
          </a:stretch>
        </p:blipFill>
        <p:spPr>
          <a:xfrm>
            <a:off x="5585055" y="2161310"/>
            <a:ext cx="5954815" cy="2631316"/>
          </a:xfrm>
          <a:prstGeom prst="rect">
            <a:avLst/>
          </a:prstGeom>
        </p:spPr>
      </p:pic>
      <p:sp>
        <p:nvSpPr>
          <p:cNvPr id="16" name="Espaço Reservado para Conteúdo 2">
            <a:extLst>
              <a:ext uri="{FF2B5EF4-FFF2-40B4-BE49-F238E27FC236}">
                <a16:creationId xmlns:a16="http://schemas.microsoft.com/office/drawing/2014/main" id="{4E0EF11A-05B4-690E-6325-D4582B96E4A6}"/>
              </a:ext>
            </a:extLst>
          </p:cNvPr>
          <p:cNvSpPr txBox="1">
            <a:spLocks/>
          </p:cNvSpPr>
          <p:nvPr/>
        </p:nvSpPr>
        <p:spPr>
          <a:xfrm>
            <a:off x="6096000" y="4792626"/>
            <a:ext cx="5050465" cy="10887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pt-BR" dirty="0"/>
              <a:t>Molécula de Amido</a:t>
            </a:r>
          </a:p>
        </p:txBody>
      </p:sp>
    </p:spTree>
    <p:extLst>
      <p:ext uri="{BB962C8B-B14F-4D97-AF65-F5344CB8AC3E}">
        <p14:creationId xmlns:p14="http://schemas.microsoft.com/office/powerpoint/2010/main" val="3940683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05410" y="992609"/>
            <a:ext cx="9427263" cy="675408"/>
          </a:xfrm>
        </p:spPr>
        <p:txBody>
          <a:bodyPr>
            <a:normAutofit fontScale="90000"/>
          </a:bodyPr>
          <a:lstStyle/>
          <a:p>
            <a:r>
              <a:rPr lang="pt-BR" dirty="0">
                <a:latin typeface="Arial" panose="020B0604020202020204" pitchFamily="34" charset="0"/>
                <a:cs typeface="Arial" panose="020B0604020202020204" pitchFamily="34" charset="0"/>
              </a:rPr>
              <a:t>POLÍMEROS SINTÉTICOS</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
        <p:nvSpPr>
          <p:cNvPr id="16" name="CaixaDeTexto 15">
            <a:extLst>
              <a:ext uri="{FF2B5EF4-FFF2-40B4-BE49-F238E27FC236}">
                <a16:creationId xmlns:a16="http://schemas.microsoft.com/office/drawing/2014/main" id="{CDD40DF0-E310-3C7C-DB68-E1EDB3E69B1D}"/>
              </a:ext>
            </a:extLst>
          </p:cNvPr>
          <p:cNvSpPr txBox="1"/>
          <p:nvPr/>
        </p:nvSpPr>
        <p:spPr>
          <a:xfrm>
            <a:off x="2902687" y="2629453"/>
            <a:ext cx="5847907" cy="2862322"/>
          </a:xfrm>
          <a:prstGeom prst="rect">
            <a:avLst/>
          </a:prstGeom>
          <a:noFill/>
        </p:spPr>
        <p:txBody>
          <a:bodyPr wrap="square" rtlCol="0">
            <a:spAutoFit/>
          </a:bodyPr>
          <a:lstStyle/>
          <a:p>
            <a:pPr algn="just"/>
            <a:r>
              <a:rPr lang="pt-BR" dirty="0"/>
              <a:t>Os polímeros sintéticos são aqueles que são produzidos através de procedimentos industriais, de maneira artificial, ou seja, são sintetizados pelo homem. São inúmeros os polímeros sintéticos disponíveis no mercado e consequentemente a gama de aplicação desses materiais. Podem se materiais rígidos, flexíveis, amorfos ou semicristalinos, transparentes ou opacos, com maior ou menor temperatura de processamento, resistências mecânicas variadas, alguns polares e outros apolares, entre outras propriedades e características.</a:t>
            </a:r>
          </a:p>
        </p:txBody>
      </p:sp>
    </p:spTree>
    <p:extLst>
      <p:ext uri="{BB962C8B-B14F-4D97-AF65-F5344CB8AC3E}">
        <p14:creationId xmlns:p14="http://schemas.microsoft.com/office/powerpoint/2010/main" val="1183906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barn(outVertical)">
                                      <p:cBhvr>
                                        <p:cTn id="10"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738755" cy="1142395"/>
          </a:xfrm>
        </p:spPr>
        <p:txBody>
          <a:bodyPr>
            <a:normAutofit/>
          </a:bodyPr>
          <a:lstStyle/>
          <a:p>
            <a:r>
              <a:rPr lang="pt-BR" sz="3200" dirty="0">
                <a:latin typeface="Arial" panose="020B0604020202020204" pitchFamily="34" charset="0"/>
                <a:cs typeface="Arial" panose="020B0604020202020204" pitchFamily="34" charset="0"/>
              </a:rPr>
              <a:t>EXEMPLOS DE POLÍMEROS SINTÉTICOS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561359" y="2565101"/>
            <a:ext cx="6710232" cy="2325876"/>
          </a:xfrm>
        </p:spPr>
        <p:txBody>
          <a:bodyPr>
            <a:noAutofit/>
          </a:bodyPr>
          <a:lstStyle/>
          <a:p>
            <a:r>
              <a:rPr lang="pt-BR" sz="1800" dirty="0">
                <a:latin typeface="Arial" panose="020B0604020202020204" pitchFamily="34" charset="0"/>
                <a:cs typeface="Arial" panose="020B0604020202020204" pitchFamily="34" charset="0"/>
              </a:rPr>
              <a:t>Polietileno (PE): É um termoplástico de baixo custo, polimerizado pelo processo de adição do Eteno, que possui em suas cadeias apenas hidrocarbonetos. É um dos termoplásticos de maior consumo mundial, amplamente utilizado na produção de embalagens, utensílios domésticos, sacolas e sacos de lixo, filmes, entre outras aplicações diversas. Pode ser moldado por injeção, sopro, extrusão, </a:t>
            </a:r>
            <a:r>
              <a:rPr lang="pt-BR" sz="1800" dirty="0" err="1">
                <a:latin typeface="Arial" panose="020B0604020202020204" pitchFamily="34" charset="0"/>
                <a:cs typeface="Arial" panose="020B0604020202020204" pitchFamily="34" charset="0"/>
              </a:rPr>
              <a:t>termoformagem</a:t>
            </a:r>
            <a:r>
              <a:rPr lang="pt-BR" sz="1800" dirty="0">
                <a:latin typeface="Arial" panose="020B0604020202020204" pitchFamily="34" charset="0"/>
                <a:cs typeface="Arial" panose="020B0604020202020204" pitchFamily="34" charset="0"/>
              </a:rPr>
              <a:t> e </a:t>
            </a:r>
            <a:r>
              <a:rPr lang="pt-BR" sz="1800" dirty="0" err="1">
                <a:latin typeface="Arial" panose="020B0604020202020204" pitchFamily="34" charset="0"/>
                <a:cs typeface="Arial" panose="020B0604020202020204" pitchFamily="34" charset="0"/>
              </a:rPr>
              <a:t>Rotomoldagem</a:t>
            </a:r>
            <a:r>
              <a:rPr lang="pt-BR" sz="1800" dirty="0">
                <a:latin typeface="Arial" panose="020B0604020202020204" pitchFamily="34" charset="0"/>
                <a:cs typeface="Arial" panose="020B0604020202020204" pitchFamily="34" charset="0"/>
              </a:rPr>
              <a:t>, além de ser reciclável.</a:t>
            </a:r>
            <a:endParaRPr lang="pt-BR" dirty="0">
              <a:latin typeface="Arial" panose="020B0604020202020204" pitchFamily="34" charset="0"/>
              <a:cs typeface="Arial" panose="020B0604020202020204" pitchFamily="34" charset="0"/>
            </a:endParaRP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984563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9251371" cy="1142395"/>
          </a:xfrm>
        </p:spPr>
        <p:txBody>
          <a:bodyPr>
            <a:normAutofit/>
          </a:bodyPr>
          <a:lstStyle/>
          <a:p>
            <a:r>
              <a:rPr lang="pt-BR" sz="3600" dirty="0">
                <a:latin typeface="Arial" panose="020B0604020202020204" pitchFamily="34" charset="0"/>
                <a:cs typeface="Arial" panose="020B0604020202020204" pitchFamily="34" charset="0"/>
              </a:rPr>
              <a:t>EXEMPLOS DE POLÍMEROS SINTÉTICOS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3112799" y="2608481"/>
            <a:ext cx="5966402" cy="2739696"/>
          </a:xfrm>
        </p:spPr>
        <p:txBody>
          <a:bodyPr>
            <a:normAutofit/>
          </a:bodyPr>
          <a:lstStyle/>
          <a:p>
            <a:pPr marL="201168" lvl="1" indent="0">
              <a:buNone/>
            </a:pPr>
            <a:r>
              <a:rPr lang="pt-BR" dirty="0">
                <a:latin typeface="Arial" panose="020B0604020202020204" pitchFamily="34" charset="0"/>
                <a:cs typeface="Arial" panose="020B0604020202020204" pitchFamily="34" charset="0"/>
              </a:rPr>
              <a:t>A Resina Epóxi ou </a:t>
            </a:r>
            <a:r>
              <a:rPr lang="pt-BR" dirty="0" err="1">
                <a:latin typeface="Arial" panose="020B0604020202020204" pitchFamily="34" charset="0"/>
                <a:cs typeface="Arial" panose="020B0604020202020204" pitchFamily="34" charset="0"/>
              </a:rPr>
              <a:t>Poliepóxido</a:t>
            </a:r>
            <a:r>
              <a:rPr lang="pt-BR" dirty="0">
                <a:latin typeface="Arial" panose="020B0604020202020204" pitchFamily="34" charset="0"/>
                <a:cs typeface="Arial" panose="020B0604020202020204" pitchFamily="34" charset="0"/>
              </a:rPr>
              <a:t>, é um polímero sintético termofixo, que possui inúmeras aplicações e técnicas de processamento. É utilizada em diversos segmentos industriais, na Engenharia Civil e Arquitetura, como adesivo, na fabricação de moldes, peças, barcos, piscinas, isolante térmico, entre outros. Ao contrário do que ocorre com os Termoplásticos, a resina epóxi não precisa de aquecimento para fundir, ser posteriormente moldada e resfriada.</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2752205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05410" y="525043"/>
            <a:ext cx="9123219" cy="1142395"/>
          </a:xfrm>
        </p:spPr>
        <p:txBody>
          <a:bodyPr>
            <a:normAutofit/>
          </a:bodyPr>
          <a:lstStyle/>
          <a:p>
            <a:r>
              <a:rPr lang="pt-BR" sz="3600" dirty="0">
                <a:latin typeface="Arial" panose="020B0604020202020204" pitchFamily="34" charset="0"/>
                <a:cs typeface="Arial" panose="020B0604020202020204" pitchFamily="34" charset="0"/>
              </a:rPr>
              <a:t>EXEMPLOS DE POLÍMEROS SINTÉTICOS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816991" y="2742477"/>
            <a:ext cx="6558017" cy="2867890"/>
          </a:xfrm>
        </p:spPr>
        <p:txBody>
          <a:bodyPr>
            <a:normAutofit/>
          </a:bodyPr>
          <a:lstStyle/>
          <a:p>
            <a:pPr marL="201168" lvl="1" indent="0">
              <a:buNone/>
            </a:pPr>
            <a:r>
              <a:rPr lang="pt-BR" sz="2000" dirty="0">
                <a:latin typeface="Arial" panose="020B0604020202020204" pitchFamily="34" charset="0"/>
                <a:cs typeface="Arial" panose="020B0604020202020204" pitchFamily="34" charset="0"/>
              </a:rPr>
              <a:t>Borracha Sintética - SBR: A borracha sintética SBR ou Borracha de Butadieno Estireno é um polímero sintético, com ampla utilização mundial, descoberta na Alemanha na década de 1930, com o nome de </a:t>
            </a:r>
            <a:r>
              <a:rPr lang="pt-BR" sz="2000" dirty="0" err="1">
                <a:latin typeface="Arial" panose="020B0604020202020204" pitchFamily="34" charset="0"/>
                <a:cs typeface="Arial" panose="020B0604020202020204" pitchFamily="34" charset="0"/>
              </a:rPr>
              <a:t>Buna</a:t>
            </a:r>
            <a:r>
              <a:rPr lang="pt-BR" sz="2000" dirty="0">
                <a:latin typeface="Arial" panose="020B0604020202020204" pitchFamily="34" charset="0"/>
                <a:cs typeface="Arial" panose="020B0604020202020204" pitchFamily="34" charset="0"/>
              </a:rPr>
              <a:t> S. É formado pela polimerização em emulsão dos monômeros Butadieno e Estireno, pode ser obtido também por polimerização em solução, mas este método corresponde apenas a 15% da produção.</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2571413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2" presetClass="entr" presetSubtype="4"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TotalTime>
  <Words>905</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Calibri Light</vt:lpstr>
      <vt:lpstr>Retrospectiva</vt:lpstr>
      <vt:lpstr>Apresentação do PowerPoint</vt:lpstr>
      <vt:lpstr>POLÍMEROS</vt:lpstr>
      <vt:lpstr>O QUE SÃO </vt:lpstr>
      <vt:lpstr>POLÍMEROS NATURAIS</vt:lpstr>
      <vt:lpstr>AMIDO</vt:lpstr>
      <vt:lpstr>POLÍMEROS SINTÉTICOS</vt:lpstr>
      <vt:lpstr>EXEMPLOS DE POLÍMEROS SINTÉTICOS</vt:lpstr>
      <vt:lpstr>EXEMPLOS DE POLÍMEROS SINTÉTICOS</vt:lpstr>
      <vt:lpstr>EXEMPLOS DE POLÍMEROS SINTÉTICOS</vt:lpstr>
      <vt:lpstr>PERGUNTAS</vt:lpstr>
      <vt:lpstr>PERGUNTAS</vt:lpstr>
      <vt:lpstr>PERGUNTAS</vt:lpstr>
      <vt:lpstr>PERGUNTAS</vt:lpstr>
      <vt:lpstr>PERGUNTAS</vt:lpstr>
      <vt:lpstr>RESPOSTAS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Usuario</dc:creator>
  <cp:lastModifiedBy>Artur de Freitas Alves</cp:lastModifiedBy>
  <cp:revision>20</cp:revision>
  <dcterms:created xsi:type="dcterms:W3CDTF">2022-03-25T15:40:34Z</dcterms:created>
  <dcterms:modified xsi:type="dcterms:W3CDTF">2022-11-06T19:27:53Z</dcterms:modified>
</cp:coreProperties>
</file>