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22"/>
  </p:notesMasterIdLst>
  <p:sldIdLst>
    <p:sldId id="256" r:id="rId2"/>
    <p:sldId id="258" r:id="rId3"/>
    <p:sldId id="257" r:id="rId4"/>
    <p:sldId id="277" r:id="rId5"/>
    <p:sldId id="278" r:id="rId6"/>
    <p:sldId id="264" r:id="rId7"/>
    <p:sldId id="263" r:id="rId8"/>
    <p:sldId id="270" r:id="rId9"/>
    <p:sldId id="269" r:id="rId10"/>
    <p:sldId id="267" r:id="rId11"/>
    <p:sldId id="268" r:id="rId12"/>
    <p:sldId id="266" r:id="rId13"/>
    <p:sldId id="259" r:id="rId14"/>
    <p:sldId id="260" r:id="rId15"/>
    <p:sldId id="272" r:id="rId16"/>
    <p:sldId id="273" r:id="rId17"/>
    <p:sldId id="276" r:id="rId18"/>
    <p:sldId id="274" r:id="rId19"/>
    <p:sldId id="275" r:id="rId20"/>
    <p:sldId id="27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6404" autoAdjust="0"/>
  </p:normalViewPr>
  <p:slideViewPr>
    <p:cSldViewPr>
      <p:cViewPr varScale="1">
        <p:scale>
          <a:sx n="81" d="100"/>
          <a:sy n="81" d="100"/>
        </p:scale>
        <p:origin x="-84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4/13/2009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 </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he has practical experience applying Domain Driven Design using .Net technologies and is very interested in various methods and techniques of improving software quality through simple and maintainable solutions. His focus is to turn modern tools and technologies into software building blocks that align with well known discovered principles.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Is</a:t>
            </a:r>
            <a:r>
              <a:rPr lang="en-US" baseline="0" dirty="0" smtClean="0"/>
              <a:t> it realistic?</a:t>
            </a:r>
          </a:p>
          <a:p>
            <a:r>
              <a:rPr lang="en-US" baseline="0" dirty="0" smtClean="0"/>
              <a:t>Which earth representation is better?</a:t>
            </a:r>
          </a:p>
          <a:p>
            <a:r>
              <a:rPr lang="en-US" baseline="0" dirty="0" smtClean="0"/>
              <a:t>We should not represent the entire WORLD model but just purpose of the model…</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sz="1200" kern="1200" baseline="0" dirty="0" smtClean="0">
                <a:solidFill>
                  <a:schemeClr val="tx1"/>
                </a:solidFill>
                <a:latin typeface="+mn-lt"/>
                <a:ea typeface="+mn-ea"/>
                <a:cs typeface="+mn-cs"/>
              </a:rPr>
              <a:t>Technical people often feel the need to "shield" the business experts from the domain model. They</a:t>
            </a:r>
          </a:p>
          <a:p>
            <a:r>
              <a:rPr lang="en-US" sz="1200" kern="1200" baseline="0" dirty="0" smtClean="0">
                <a:solidFill>
                  <a:schemeClr val="tx1"/>
                </a:solidFill>
                <a:latin typeface="+mn-lt"/>
                <a:ea typeface="+mn-ea"/>
                <a:cs typeface="+mn-cs"/>
              </a:rPr>
              <a:t>say:</a:t>
            </a:r>
          </a:p>
          <a:p>
            <a:r>
              <a:rPr lang="en-US" sz="1200" kern="1200" baseline="0" dirty="0" smtClean="0">
                <a:solidFill>
                  <a:schemeClr val="tx1"/>
                </a:solidFill>
                <a:latin typeface="+mn-lt"/>
                <a:ea typeface="+mn-ea"/>
                <a:cs typeface="+mn-cs"/>
              </a:rPr>
              <a:t>"Too abstract for them."</a:t>
            </a:r>
          </a:p>
          <a:p>
            <a:r>
              <a:rPr lang="en-US" sz="1200" kern="1200" baseline="0" dirty="0" smtClean="0">
                <a:solidFill>
                  <a:schemeClr val="tx1"/>
                </a:solidFill>
                <a:latin typeface="+mn-lt"/>
                <a:ea typeface="+mn-ea"/>
                <a:cs typeface="+mn-cs"/>
              </a:rPr>
              <a:t>"They don't understand objects."</a:t>
            </a:r>
          </a:p>
          <a:p>
            <a:r>
              <a:rPr lang="en-US" sz="1200" kern="1200" baseline="0" dirty="0" smtClean="0">
                <a:solidFill>
                  <a:schemeClr val="tx1"/>
                </a:solidFill>
                <a:latin typeface="+mn-lt"/>
                <a:ea typeface="+mn-ea"/>
                <a:cs typeface="+mn-cs"/>
              </a:rPr>
              <a:t>"We have to collect requirements in their terminology."</a:t>
            </a:r>
          </a:p>
          <a:p>
            <a:r>
              <a:rPr lang="en-US" sz="1200" kern="1200" baseline="0" dirty="0" smtClean="0">
                <a:solidFill>
                  <a:schemeClr val="tx1"/>
                </a:solidFill>
                <a:latin typeface="+mn-lt"/>
                <a:ea typeface="+mn-ea"/>
                <a:cs typeface="+mn-cs"/>
              </a:rPr>
              <a:t>These are just a few of the reasons I've heard for having two languages on the team. Forget</a:t>
            </a:r>
          </a:p>
          <a:p>
            <a:r>
              <a:rPr lang="en-US" sz="1200" kern="1200" baseline="0" dirty="0" smtClean="0">
                <a:solidFill>
                  <a:schemeClr val="tx1"/>
                </a:solidFill>
                <a:latin typeface="+mn-lt"/>
                <a:ea typeface="+mn-ea"/>
                <a:cs typeface="+mn-cs"/>
              </a:rPr>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-if a implementation is disconnected from the model then the model has a little or not value</a:t>
            </a:r>
          </a:p>
          <a:p>
            <a:r>
              <a:rPr lang="en-US" sz="1200" kern="1200" baseline="0" dirty="0" smtClean="0">
                <a:solidFill>
                  <a:schemeClr val="tx1"/>
                </a:solidFill>
                <a:latin typeface="+mn-lt"/>
                <a:ea typeface="+mn-ea"/>
                <a:cs typeface="+mn-cs"/>
              </a:rPr>
              <a:t>A domain model is not a particular diagram; it is the idea that the</a:t>
            </a:r>
          </a:p>
          <a:p>
            <a:r>
              <a:rPr lang="en-US" sz="1200" kern="1200" baseline="0" dirty="0" smtClean="0">
                <a:solidFill>
                  <a:schemeClr val="tx1"/>
                </a:solidFill>
                <a:latin typeface="+mn-lt"/>
                <a:ea typeface="+mn-ea"/>
                <a:cs typeface="+mn-cs"/>
              </a:rPr>
              <a:t>diagram is intended to convey. It is not just the knowledge in a domain</a:t>
            </a:r>
          </a:p>
          <a:p>
            <a:r>
              <a:rPr lang="en-US" sz="1200" kern="1200" baseline="0" dirty="0" smtClean="0">
                <a:solidFill>
                  <a:schemeClr val="tx1"/>
                </a:solidFill>
                <a:latin typeface="+mn-lt"/>
                <a:ea typeface="+mn-ea"/>
                <a:cs typeface="+mn-cs"/>
              </a:rPr>
              <a:t>expert’s head; </a:t>
            </a:r>
            <a:r>
              <a:rPr lang="en-US" sz="1200" i="1" kern="1200" baseline="0" dirty="0" smtClean="0">
                <a:solidFill>
                  <a:schemeClr val="tx1"/>
                </a:solidFill>
                <a:latin typeface="+mn-lt"/>
                <a:ea typeface="+mn-ea"/>
                <a:cs typeface="+mn-cs"/>
              </a:rPr>
              <a:t>it is a rigorously organized and selective abstraction</a:t>
            </a:r>
          </a:p>
          <a:p>
            <a:r>
              <a:rPr lang="en-US" sz="1200" i="1" kern="1200" baseline="0" dirty="0" smtClean="0">
                <a:solidFill>
                  <a:schemeClr val="tx1"/>
                </a:solidFill>
                <a:latin typeface="+mn-lt"/>
                <a:ea typeface="+mn-ea"/>
                <a:cs typeface="+mn-cs"/>
              </a:rPr>
              <a:t>of that knowledge. A diagram can represent and communicate a</a:t>
            </a:r>
          </a:p>
          <a:p>
            <a:r>
              <a:rPr lang="en-US" sz="1200" kern="1200" baseline="0" dirty="0" smtClean="0">
                <a:solidFill>
                  <a:schemeClr val="tx1"/>
                </a:solidFill>
                <a:latin typeface="+mn-lt"/>
                <a:ea typeface="+mn-ea"/>
                <a:cs typeface="+mn-cs"/>
              </a:rPr>
              <a:t>model, as can carefully written code, as can an English sentence.</a:t>
            </a:r>
          </a:p>
          <a:p>
            <a:r>
              <a:rPr lang="en-US" sz="1200" kern="1200" baseline="0" dirty="0" smtClean="0">
                <a:solidFill>
                  <a:schemeClr val="tx1"/>
                </a:solidFill>
                <a:latin typeface="+mn-lt"/>
                <a:ea typeface="+mn-ea"/>
                <a:cs typeface="+mn-cs"/>
              </a:rPr>
              <a:t>Domain modeling is not a matter of making as “realistic” a</a:t>
            </a:r>
          </a:p>
          <a:p>
            <a:r>
              <a:rPr lang="en-US" sz="1200" kern="1200" baseline="0" dirty="0" smtClean="0">
                <a:solidFill>
                  <a:schemeClr val="tx1"/>
                </a:solidFill>
                <a:latin typeface="+mn-lt"/>
                <a:ea typeface="+mn-ea"/>
                <a:cs typeface="+mn-cs"/>
              </a:rPr>
              <a:t>model as possible. Even in a domain of tangible real-world things,</a:t>
            </a:r>
          </a:p>
          <a:p>
            <a:r>
              <a:rPr lang="en-US" sz="1200" kern="1200" baseline="0" dirty="0" smtClean="0">
                <a:solidFill>
                  <a:schemeClr val="tx1"/>
                </a:solidFill>
                <a:latin typeface="+mn-lt"/>
                <a:ea typeface="+mn-ea"/>
                <a:cs typeface="+mn-cs"/>
              </a:rPr>
              <a:t>our model is an artificial creation. Nor is it just the construction of a</a:t>
            </a:r>
          </a:p>
          <a:p>
            <a:r>
              <a:rPr lang="en-US" sz="1200" kern="1200" baseline="0" dirty="0" smtClean="0">
                <a:solidFill>
                  <a:schemeClr val="tx1"/>
                </a:solidFill>
                <a:latin typeface="+mn-lt"/>
                <a:ea typeface="+mn-ea"/>
                <a:cs typeface="+mn-cs"/>
              </a:rPr>
              <a:t>software mechanism that gives the necessary results. It is more like</a:t>
            </a:r>
          </a:p>
          <a:p>
            <a:r>
              <a:rPr lang="en-US" sz="1200" kern="1200" baseline="0" dirty="0" smtClean="0">
                <a:solidFill>
                  <a:schemeClr val="tx1"/>
                </a:solidFill>
                <a:latin typeface="+mn-lt"/>
                <a:ea typeface="+mn-ea"/>
                <a:cs typeface="+mn-cs"/>
              </a:rPr>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a:p>
        </p:txBody>
      </p:sp>
      <p:sp>
        <p:nvSpPr>
          <p:cNvPr id="4" name="Номер слайда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smtClean="0"/>
              <a:t>Iteratively </a:t>
            </a:r>
          </a:p>
          <a:p>
            <a:r>
              <a:rPr lang="en-US" dirty="0" smtClean="0"/>
              <a:t>Intention</a:t>
            </a:r>
            <a:r>
              <a:rPr lang="en-US" baseline="0" dirty="0" smtClean="0"/>
              <a:t> revealing  interface</a:t>
            </a:r>
          </a:p>
          <a:p>
            <a:r>
              <a:rPr lang="en-US" sz="1200" b="1" i="1" kern="1200" baseline="0" dirty="0" smtClean="0">
                <a:solidFill>
                  <a:schemeClr val="tx1"/>
                </a:solidFill>
                <a:latin typeface="+mn-lt"/>
                <a:ea typeface="+mn-ea"/>
                <a:cs typeface="+mn-cs"/>
              </a:rPr>
              <a:t>Binding the model and the implementation.</a:t>
            </a:r>
          </a:p>
          <a:p>
            <a:r>
              <a:rPr lang="en-US" sz="1200" b="1" i="1" kern="1200" baseline="0" dirty="0" smtClean="0">
                <a:solidFill>
                  <a:schemeClr val="tx1"/>
                </a:solidFill>
                <a:latin typeface="+mn-lt"/>
                <a:ea typeface="+mn-ea"/>
                <a:cs typeface="+mn-cs"/>
              </a:rPr>
              <a:t>Cultivating a language based on the model.</a:t>
            </a:r>
          </a:p>
          <a:p>
            <a:r>
              <a:rPr lang="en-US" sz="1200" b="1" i="1" kern="1200" baseline="0" dirty="0" smtClean="0">
                <a:solidFill>
                  <a:schemeClr val="tx1"/>
                </a:solidFill>
                <a:latin typeface="+mn-lt"/>
                <a:ea typeface="+mn-ea"/>
                <a:cs typeface="+mn-cs"/>
              </a:rPr>
              <a:t>Developing a knowledge-rich model</a:t>
            </a:r>
            <a:r>
              <a:rPr lang="en-US" sz="1200" i="1" kern="1200" baseline="0" dirty="0" smtClean="0">
                <a:solidFill>
                  <a:schemeClr val="tx1"/>
                </a:solidFill>
                <a:latin typeface="+mn-lt"/>
                <a:ea typeface="+mn-ea"/>
                <a:cs typeface="+mn-cs"/>
              </a:rPr>
              <a:t>. The objects had behavior and enforced rules. The model</a:t>
            </a:r>
          </a:p>
          <a:p>
            <a:r>
              <a:rPr lang="en-US" sz="1200" kern="1200" baseline="0" dirty="0" smtClean="0">
                <a:solidFill>
                  <a:schemeClr val="tx1"/>
                </a:solidFill>
                <a:latin typeface="+mn-lt"/>
                <a:ea typeface="+mn-ea"/>
                <a:cs typeface="+mn-cs"/>
              </a:rPr>
              <a:t>wasn't just a data schema; it was integral to solving a complex problem. It captured</a:t>
            </a:r>
          </a:p>
          <a:p>
            <a:r>
              <a:rPr lang="en-US" sz="1200" kern="1200" baseline="0" dirty="0" smtClean="0">
                <a:solidFill>
                  <a:schemeClr val="tx1"/>
                </a:solidFill>
                <a:latin typeface="+mn-lt"/>
                <a:ea typeface="+mn-ea"/>
                <a:cs typeface="+mn-cs"/>
              </a:rPr>
              <a:t>knowledge of various kinds.</a:t>
            </a:r>
          </a:p>
          <a:p>
            <a:r>
              <a:rPr lang="en-US" sz="1200" b="1" i="1" kern="1200" baseline="0" dirty="0" smtClean="0">
                <a:solidFill>
                  <a:schemeClr val="tx1"/>
                </a:solidFill>
                <a:latin typeface="+mn-lt"/>
                <a:ea typeface="+mn-ea"/>
                <a:cs typeface="+mn-cs"/>
              </a:rPr>
              <a:t>Distilling the model. </a:t>
            </a:r>
            <a:r>
              <a:rPr lang="en-US" sz="1200" i="1" kern="1200" baseline="0" dirty="0" smtClean="0">
                <a:solidFill>
                  <a:schemeClr val="tx1"/>
                </a:solidFill>
                <a:latin typeface="+mn-lt"/>
                <a:ea typeface="+mn-ea"/>
                <a:cs typeface="+mn-cs"/>
              </a:rPr>
              <a:t>Important concepts were added to the model as it became more</a:t>
            </a:r>
          </a:p>
          <a:p>
            <a:r>
              <a:rPr lang="en-US" sz="1200" kern="1200" baseline="0" dirty="0" smtClean="0">
                <a:solidFill>
                  <a:schemeClr val="tx1"/>
                </a:solidFill>
                <a:latin typeface="+mn-lt"/>
                <a:ea typeface="+mn-ea"/>
                <a:cs typeface="+mn-cs"/>
              </a:rPr>
              <a:t>complete, but equally important, concepts were dropped when they didn't prove useful or</a:t>
            </a:r>
          </a:p>
          <a:p>
            <a:r>
              <a:rPr lang="en-US" sz="1200" kern="1200" baseline="0" dirty="0" smtClean="0">
                <a:solidFill>
                  <a:schemeClr val="tx1"/>
                </a:solidFill>
                <a:latin typeface="+mn-lt"/>
                <a:ea typeface="+mn-ea"/>
                <a:cs typeface="+mn-cs"/>
              </a:rPr>
              <a:t>central. When an unneeded concept was tied to one that was needed, a new model was</a:t>
            </a:r>
          </a:p>
          <a:p>
            <a:r>
              <a:rPr lang="en-US" sz="1200" kern="1200" baseline="0" dirty="0" smtClean="0">
                <a:solidFill>
                  <a:schemeClr val="tx1"/>
                </a:solidFill>
                <a:latin typeface="+mn-lt"/>
                <a:ea typeface="+mn-ea"/>
                <a:cs typeface="+mn-cs"/>
              </a:rPr>
              <a:t>found that distinguished the essential concept so that the other could be dropped.</a:t>
            </a:r>
          </a:p>
          <a:p>
            <a:r>
              <a:rPr lang="en-US" sz="1200" b="1" i="1" kern="1200" baseline="0" dirty="0" smtClean="0">
                <a:solidFill>
                  <a:schemeClr val="tx1"/>
                </a:solidFill>
                <a:latin typeface="+mn-lt"/>
                <a:ea typeface="+mn-ea"/>
                <a:cs typeface="+mn-cs"/>
              </a:rPr>
              <a:t>Brainstorming and experimenting. The language, combined with sketche</a:t>
            </a:r>
            <a:r>
              <a:rPr lang="en-US" sz="1200" i="1" kern="1200" baseline="0" dirty="0" smtClean="0">
                <a:solidFill>
                  <a:schemeClr val="tx1"/>
                </a:solidFill>
                <a:latin typeface="+mn-lt"/>
                <a:ea typeface="+mn-ea"/>
                <a:cs typeface="+mn-cs"/>
              </a:rPr>
              <a:t>s and a</a:t>
            </a:r>
          </a:p>
          <a:p>
            <a:r>
              <a:rPr lang="en-US" sz="1200" kern="1200" baseline="0" dirty="0" smtClean="0">
                <a:solidFill>
                  <a:schemeClr val="tx1"/>
                </a:solidFill>
                <a:latin typeface="+mn-lt"/>
                <a:ea typeface="+mn-ea"/>
                <a:cs typeface="+mn-cs"/>
              </a:rPr>
              <a:t>brainstorming attitude, turned our discussions into laboratories of the model, in which</a:t>
            </a:r>
          </a:p>
          <a:p>
            <a:r>
              <a:rPr lang="en-US" sz="1200" kern="1200" baseline="0" dirty="0" smtClean="0">
                <a:solidFill>
                  <a:schemeClr val="tx1"/>
                </a:solidFill>
                <a:latin typeface="+mn-lt"/>
                <a:ea typeface="+mn-ea"/>
                <a:cs typeface="+mn-cs"/>
              </a:rPr>
              <a:t>hundreds of experimental variations could be exercised, tried, and judged. As the team went</a:t>
            </a:r>
          </a:p>
          <a:p>
            <a:r>
              <a:rPr lang="en-US" sz="1200" kern="1200" baseline="0" dirty="0" smtClean="0">
                <a:solidFill>
                  <a:schemeClr val="tx1"/>
                </a:solidFill>
                <a:latin typeface="+mn-lt"/>
                <a:ea typeface="+mn-ea"/>
                <a:cs typeface="+mn-cs"/>
              </a:rPr>
              <a:t>through scenarios, the spoken expressions themselves provided a quick viability test of a</a:t>
            </a:r>
          </a:p>
          <a:p>
            <a:r>
              <a:rPr lang="en-US" sz="1200" kern="1200" baseline="0" dirty="0" smtClean="0">
                <a:solidFill>
                  <a:schemeClr val="tx1"/>
                </a:solidFill>
                <a:latin typeface="+mn-lt"/>
                <a:ea typeface="+mn-ea"/>
                <a:cs typeface="+mn-cs"/>
              </a:rPr>
              <a:t>proposed model, as the ear could quickly detect either the clarity and ease or the</a:t>
            </a:r>
          </a:p>
          <a:p>
            <a:r>
              <a:rPr lang="en-US" sz="1200" kern="1200" baseline="0" dirty="0" smtClean="0">
                <a:solidFill>
                  <a:schemeClr val="tx1"/>
                </a:solidFill>
                <a:latin typeface="+mn-lt"/>
                <a:ea typeface="+mn-ea"/>
                <a:cs typeface="+mn-cs"/>
              </a:rPr>
              <a:t>awkwardness of expression.</a:t>
            </a:r>
            <a:endParaRPr lang="en-US" baseline="0" dirty="0" smtClean="0"/>
          </a:p>
          <a:p>
            <a:r>
              <a:rPr lang="en-US" sz="1200" b="1" kern="1200" baseline="0" dirty="0" smtClean="0">
                <a:solidFill>
                  <a:schemeClr val="tx1"/>
                </a:solidFill>
                <a:latin typeface="+mn-lt"/>
                <a:ea typeface="+mn-ea"/>
                <a:cs typeface="+mn-cs"/>
              </a:rPr>
              <a:t>This kind of </a:t>
            </a:r>
            <a:r>
              <a:rPr lang="en-US" sz="1200" b="1" i="1" kern="1200" baseline="0" dirty="0" smtClean="0">
                <a:solidFill>
                  <a:schemeClr val="tx1"/>
                </a:solidFill>
                <a:latin typeface="+mn-lt"/>
                <a:ea typeface="+mn-ea"/>
                <a:cs typeface="+mn-cs"/>
              </a:rPr>
              <a:t>knowledge crunching turns the</a:t>
            </a:r>
          </a:p>
          <a:p>
            <a:r>
              <a:rPr lang="en-US" sz="1200" b="1" kern="1200" baseline="0" dirty="0" smtClean="0">
                <a:solidFill>
                  <a:schemeClr val="tx1"/>
                </a:solidFill>
                <a:latin typeface="+mn-lt"/>
                <a:ea typeface="+mn-ea"/>
                <a:cs typeface="+mn-cs"/>
              </a:rPr>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Domain examples: Banking, Accounting, Public Relationship..</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most of the</a:t>
            </a:r>
            <a:r>
              <a:rPr lang="en-US" baseline="0" dirty="0" smtClean="0"/>
              <a:t> project it’s true!... For other it’s not </a:t>
            </a:r>
            <a:r>
              <a:rPr lang="en-US" dirty="0" smtClean="0"/>
              <a:t>Frameworks,</a:t>
            </a:r>
            <a:r>
              <a:rPr lang="en-US" baseline="0" dirty="0" smtClean="0"/>
              <a:t> router, etc.. Are not in that category.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Enstein</a:t>
            </a:r>
            <a:r>
              <a:rPr lang="en-US" dirty="0" smtClean="0"/>
              <a:t>: Theory of all… theory on</a:t>
            </a:r>
            <a:r>
              <a:rPr lang="en-US" baseline="0" dirty="0" smtClean="0"/>
              <a:t> atom level and on stars level</a:t>
            </a:r>
          </a:p>
          <a:p>
            <a:endParaRPr lang="en-US" baseline="0" dirty="0" smtClean="0"/>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baseline="0" dirty="0" smtClean="0"/>
          </a:p>
          <a:p>
            <a:r>
              <a:rPr lang="en-US" sz="1200" kern="1200" baseline="0" dirty="0" smtClean="0">
                <a:solidFill>
                  <a:schemeClr val="tx1"/>
                </a:solidFill>
                <a:latin typeface="+mn-lt"/>
                <a:ea typeface="+mn-ea"/>
                <a:cs typeface="+mn-cs"/>
              </a:rPr>
              <a:t>The key to controlling complexity is a good domain model, a model that goes beyond a surface</a:t>
            </a:r>
          </a:p>
          <a:p>
            <a:r>
              <a:rPr lang="en-US" sz="1200" kern="1200" baseline="0" dirty="0" smtClean="0">
                <a:solidFill>
                  <a:schemeClr val="tx1"/>
                </a:solidFill>
                <a:latin typeface="+mn-lt"/>
                <a:ea typeface="+mn-ea"/>
                <a:cs typeface="+mn-cs"/>
              </a:rPr>
              <a:t>vision of a domain by introducing an underlying structure, which gives the software developers the</a:t>
            </a:r>
          </a:p>
          <a:p>
            <a:r>
              <a:rPr lang="en-US" sz="1200" kern="1200" baseline="0" dirty="0" smtClean="0">
                <a:solidFill>
                  <a:schemeClr val="tx1"/>
                </a:solidFill>
                <a:latin typeface="+mn-lt"/>
                <a:ea typeface="+mn-ea"/>
                <a:cs typeface="+mn-cs"/>
              </a:rPr>
              <a:t>leverage they need. A good domain model can be incredibly valuable, but it's not something that's</a:t>
            </a:r>
          </a:p>
          <a:p>
            <a:r>
              <a:rPr lang="en-US" sz="1200" kern="1200" baseline="0" dirty="0" smtClean="0">
                <a:solidFill>
                  <a:schemeClr val="tx1"/>
                </a:solidFill>
                <a:latin typeface="+mn-lt"/>
                <a:ea typeface="+mn-ea"/>
                <a:cs typeface="+mn-cs"/>
              </a:rPr>
              <a:t>easy to make. Few people can do it well, and it's very hard to teach.</a:t>
            </a:r>
          </a:p>
          <a:p>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4/13/2009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4/13/2009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4/13/2009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4/13/2009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4/13/2009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4/13/2009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4/13/2009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4/13/2009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4/13/2009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4/13/2009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4/13/2009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4/13/2009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4038600" y="4800600"/>
            <a:ext cx="4800600" cy="1752600"/>
          </a:xfrm>
        </p:spPr>
        <p:txBody>
          <a:bodyPr/>
          <a:lstStyle/>
          <a:p>
            <a:r>
              <a:rPr lang="en-US" dirty="0" smtClean="0"/>
              <a:t>Artur Trosin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438400"/>
            <a:ext cx="8229600" cy="1143000"/>
          </a:xfrm>
        </p:spPr>
        <p:txBody>
          <a:bodyPr>
            <a:normAutofit fontScale="90000"/>
          </a:bodyPr>
          <a:lstStyle/>
          <a:p>
            <a:r>
              <a:rPr lang="en-US" dirty="0" smtClean="0"/>
              <a:t>The key to controlling complexity is a good </a:t>
            </a:r>
            <a:r>
              <a:rPr lang="en-US" dirty="0" smtClean="0">
                <a:solidFill>
                  <a:srgbClr val="009900"/>
                </a:solidFill>
              </a:rPr>
              <a:t>domain model</a:t>
            </a: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t>Domain Model -</a:t>
            </a:r>
            <a:r>
              <a:rPr lang="en-US" i="1" dirty="0" smtClean="0"/>
              <a:t> is a rigorously organized and selective abstraction of the Business Domain knowledge.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t>Ubiquitous Language - A language structured around the domain model and used by all team members to connect all the activities of the team with the software.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6" name="Rounded Rectangle 9"/>
          <p:cNvSpPr/>
          <p:nvPr/>
        </p:nvSpPr>
        <p:spPr>
          <a:xfrm>
            <a:off x="6324600" y="18288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76400" y="1371600"/>
            <a:ext cx="5272277" cy="400110"/>
          </a:xfrm>
          <a:prstGeom prst="rect">
            <a:avLst/>
          </a:prstGeom>
          <a:noFill/>
        </p:spPr>
        <p:txBody>
          <a:bodyPr wrap="none" rtlCol="0">
            <a:spAutoFit/>
          </a:bodyPr>
          <a:lstStyle/>
          <a:p>
            <a:r>
              <a:rPr lang="en-US" sz="2000" b="1" dirty="0" smtClean="0">
                <a:solidFill>
                  <a:srgbClr val="009900"/>
                </a:solidFill>
              </a:rPr>
              <a:t>Domain Experts and Developers produce Model</a:t>
            </a:r>
            <a:endParaRPr lang="en-US" sz="2000" b="1" dirty="0">
              <a:solidFill>
                <a:srgbClr val="00990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Содержимое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Who’ve read…?</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So what is DDD?</a:t>
            </a:r>
            <a:endParaRPr lang="en-US" dirty="0"/>
          </a:p>
        </p:txBody>
      </p:sp>
      <p:sp>
        <p:nvSpPr>
          <p:cNvPr id="3" name="Содержимое 2"/>
          <p:cNvSpPr>
            <a:spLocks noGrp="1"/>
          </p:cNvSpPr>
          <p:nvPr>
            <p:ph idx="1"/>
          </p:nvPr>
        </p:nvSpPr>
        <p:spPr/>
        <p:txBody>
          <a:bodyPr/>
          <a:lstStyle/>
          <a:p>
            <a:r>
              <a:rPr lang="en-US" dirty="0" smtClean="0"/>
              <a:t>Is as set of pattern and practices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3841375"/>
          </a:xfrm>
        </p:spPr>
        <p:txBody>
          <a:bodyPr/>
          <a:lstStyle/>
          <a:p>
            <a:r>
              <a:rPr lang="en-US" dirty="0" smtClean="0"/>
              <a:t>Automation of various business domains</a:t>
            </a:r>
          </a:p>
          <a:p>
            <a:r>
              <a:rPr lang="en-US" dirty="0" smtClean="0"/>
              <a:t>High competition for a market place</a:t>
            </a:r>
          </a:p>
          <a:p>
            <a:r>
              <a:rPr lang="en-US" dirty="0" smtClean="0"/>
              <a:t>Growing business complexity </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a:t>
            </a:r>
            <a:endParaRPr lang="en-US" dirty="0"/>
          </a:p>
        </p:txBody>
      </p:sp>
      <p:sp>
        <p:nvSpPr>
          <p:cNvPr id="3" name="Content Placeholder 2"/>
          <p:cNvSpPr>
            <a:spLocks noGrp="1"/>
          </p:cNvSpPr>
          <p:nvPr>
            <p:ph idx="1"/>
          </p:nvPr>
        </p:nvSpPr>
        <p:spPr/>
        <p:txBody>
          <a:bodyPr/>
          <a:lstStyle/>
          <a:p>
            <a:r>
              <a:rPr lang="en-US" dirty="0" smtClean="0"/>
              <a:t>Accidental complexity is bad</a:t>
            </a:r>
          </a:p>
          <a:p>
            <a:r>
              <a:rPr lang="en-US" dirty="0" smtClean="0"/>
              <a:t>”Programming is understanding</a:t>
            </a:r>
            <a:r>
              <a:rPr lang="en-US" dirty="0" smtClean="0"/>
              <a:t>”(</a:t>
            </a:r>
            <a:r>
              <a:rPr lang="en-US" dirty="0" smtClean="0"/>
              <a:t>Kristen </a:t>
            </a:r>
            <a:r>
              <a:rPr lang="en-US" dirty="0" err="1" smtClean="0"/>
              <a:t>Nygaard</a:t>
            </a:r>
            <a:r>
              <a:rPr lang="en-US" dirty="0" smtClean="0"/>
              <a:t>)</a:t>
            </a:r>
          </a:p>
          <a:p>
            <a:r>
              <a:rPr lang="en-US" dirty="0" smtClean="0"/>
              <a:t>”DDD == OO done right”</a:t>
            </a:r>
          </a:p>
          <a:p>
            <a:r>
              <a:rPr lang="en-US" dirty="0" smtClean="0"/>
              <a:t>Context is king</a:t>
            </a:r>
          </a:p>
          <a:p>
            <a:r>
              <a:rPr lang="en-US" dirty="0" smtClean="0"/>
              <a:t>Semantics over technology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effects of DDD?</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t>Domain - particular field of knowledge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8229600" cy="1600200"/>
          </a:xfrm>
        </p:spPr>
        <p:txBody>
          <a:bodyPr>
            <a:normAutofit fontScale="90000"/>
          </a:bodyPr>
          <a:lstStyle/>
          <a:p>
            <a:r>
              <a:rPr lang="en-US" dirty="0" smtClean="0"/>
              <a:t>	Complexity of most software projects is understanding the </a:t>
            </a:r>
            <a:r>
              <a:rPr lang="en-US" u="sng" dirty="0" smtClean="0">
                <a:solidFill>
                  <a:srgbClr val="009900"/>
                </a:solidFill>
              </a:rPr>
              <a:t>business domain</a:t>
            </a:r>
            <a:r>
              <a:rPr lang="en-US" dirty="0" smtClean="0"/>
              <a:t> and </a:t>
            </a:r>
            <a:r>
              <a:rPr lang="en-US" dirty="0" smtClean="0">
                <a:solidFill>
                  <a:srgbClr val="FF0000"/>
                </a:solidFill>
              </a:rPr>
              <a:t>not a technical </a:t>
            </a:r>
            <a:r>
              <a:rPr lang="en-US" dirty="0" smtClean="0"/>
              <a:t>one.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 y="2514600"/>
            <a:ext cx="8229600" cy="1143000"/>
          </a:xfrm>
        </p:spPr>
        <p:txBody>
          <a:bodyPr>
            <a:normAutofit fontScale="90000"/>
          </a:bodyPr>
          <a:lstStyle/>
          <a:p>
            <a:r>
              <a:rPr lang="en-US" dirty="0" smtClean="0"/>
              <a:t>Domain Driven Design is based on models.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Atom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2667000" y="2677319"/>
            <a:ext cx="3810000" cy="237172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698</TotalTime>
  <Words>1559</Words>
  <Application>Microsoft Office PowerPoint</Application>
  <PresentationFormat>On-screen Show (4:3)</PresentationFormat>
  <Paragraphs>161</Paragraphs>
  <Slides>20</Slides>
  <Notes>16</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Domain-driven design from theory to practice</vt:lpstr>
      <vt:lpstr>Who’ve read…?</vt:lpstr>
      <vt:lpstr>Why DDD nowadays?</vt:lpstr>
      <vt:lpstr>Why DDD?</vt:lpstr>
      <vt:lpstr>Common effects of DDD?</vt:lpstr>
      <vt:lpstr>Domain - particular field of knowledge</vt:lpstr>
      <vt:lpstr> Complexity of most software projects is understanding the business domain and not a technical one.</vt:lpstr>
      <vt:lpstr>Domain Driven Design is based on models.</vt:lpstr>
      <vt:lpstr>Atom Model</vt:lpstr>
      <vt:lpstr>Even Music has a Model</vt:lpstr>
      <vt:lpstr>The key to controlling complexity is a good domain model.</vt:lpstr>
      <vt:lpstr>Slide 12</vt:lpstr>
      <vt:lpstr>They are two different worlds!</vt:lpstr>
      <vt:lpstr>We need common view and language!</vt:lpstr>
      <vt:lpstr>Domain Model - is a rigorously organized and selective abstraction of the Business Domain knowledge. </vt:lpstr>
      <vt:lpstr>Ubiquitous Language - A language structured around the domain model and used by all team members to connect all the activities of the team with the software.</vt:lpstr>
      <vt:lpstr>Ubiquitous Language</vt:lpstr>
      <vt:lpstr>Collaboration</vt:lpstr>
      <vt:lpstr>Slide 19</vt:lpstr>
      <vt:lpstr>So what is DDD?</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 </cp:lastModifiedBy>
  <cp:revision>229</cp:revision>
  <dcterms:created xsi:type="dcterms:W3CDTF">2009-04-10T08:31:11Z</dcterms:created>
  <dcterms:modified xsi:type="dcterms:W3CDTF">2009-04-13T13:25:43Z</dcterms:modified>
</cp:coreProperties>
</file>