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notesSlides/notesSlide38.xml" ContentType="application/vnd.openxmlformats-officedocument.presentationml.notesSlide+xml"/>
  <Override PartName="/ppt/diagrams/data24.xml" ContentType="application/vnd.openxmlformats-officedocument.drawingml.diagramData+xml"/>
  <Override PartName="/ppt/diagrams/quickStyle39.xml" ContentType="application/vnd.openxmlformats-officedocument.drawingml.diagramStyl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notesSlides/notesSlide30.xml" ContentType="application/vnd.openxmlformats-officedocument.presentationml.notesSlide+xml"/>
  <Override PartName="/ppt/diagrams/quickStyle31.xml" ContentType="application/vnd.openxmlformats-officedocument.drawingml.diagramStyl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slides/slide33.xml" ContentType="application/vnd.openxmlformats-officedocument.presentationml.slide+xml"/>
  <Override PartName="/ppt/slides/slide44.xml" ContentType="application/vnd.openxmlformats-officedocument.presentationml.slide+xml"/>
  <Override PartName="/ppt/diagrams/data21.xml" ContentType="application/vnd.openxmlformats-officedocument.drawingml.diagramData+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diagrams/colors46.xml" ContentType="application/vnd.openxmlformats-officedocument.drawingml.diagramColors+xml"/>
  <Override PartName="/ppt/slides/slide49.xml" ContentType="application/vnd.openxmlformats-officedocument.presentationml.slide+xml"/>
  <Override PartName="/ppt/notesSlides/notesSlide4.xml" ContentType="application/vnd.openxmlformats-officedocument.presentationml.notesSlide+xml"/>
  <Override PartName="/ppt/diagrams/colors24.xml" ContentType="application/vnd.openxmlformats-officedocument.drawingml.diagramColors+xml"/>
  <Override PartName="/ppt/diagrams/data37.xml" ContentType="application/vnd.openxmlformats-officedocument.drawingml.diagramData+xml"/>
  <Override PartName="/ppt/slides/slide38.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Override PartName="/ppt/diagrams/data26.xml" ContentType="application/vnd.openxmlformats-officedocument.drawingml.diagramData+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diagrams/quickStyle19.xml" ContentType="application/vnd.openxmlformats-officedocument.drawingml.diagramStyle+xml"/>
  <Override PartName="/ppt/diagrams/data40.xml" ContentType="application/vnd.openxmlformats-officedocument.drawingml.diagramData+xml"/>
  <Override PartName="/ppt/slides/slide41.xml" ContentType="application/vnd.openxmlformats-officedocument.presentationml.slide+xml"/>
  <Override PartName="/ppt/notesSlides/notesSlide43.xml" ContentType="application/vnd.openxmlformats-officedocument.presentationml.notesSlide+xml"/>
  <Override PartName="/ppt/slides/slide30.xml" ContentType="application/vnd.openxmlformats-officedocument.presentationml.slide+xml"/>
  <Override PartName="/ppt/notesSlides/notesSlide32.xml" ContentType="application/vnd.openxmlformats-officedocument.presentationml.notesSlide+xml"/>
  <Override PartName="/ppt/diagrams/layout19.xml" ContentType="application/vnd.openxmlformats-officedocument.drawingml.diagramLayout+xml"/>
  <Override PartName="/ppt/diagrams/quickStyle33.xml" ContentType="application/vnd.openxmlformats-officedocument.drawingml.diagramStyle+xml"/>
  <Override PartName="/ppt/diagrams/quickStyle44.xml" ContentType="application/vnd.openxmlformats-officedocument.drawingml.diagramStyl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diagrams/layout44.xml" ContentType="application/vnd.openxmlformats-officedocument.drawingml.diagramLayout+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diagrams/colors43.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diagrams/quickStyle45.xml" ContentType="application/vnd.openxmlformats-officedocument.drawingml.diagramStyl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notesSlides/notesSlide40.xml" ContentType="application/vnd.openxmlformats-officedocument.presentationml.notesSlid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diagrams/layout45.xml" ContentType="application/vnd.openxmlformats-officedocument.drawingml.diagramLayout+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diagrams/data20.xml" ContentType="application/vnd.openxmlformats-officedocument.drawingml.diagramData+xml"/>
  <Override PartName="/ppt/diagrams/quickStyle35.xml" ContentType="application/vnd.openxmlformats-officedocument.drawingml.diagramStyle+xml"/>
  <Override PartName="/ppt/diagrams/quickStyle46.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layout46.xml" ContentType="application/vnd.openxmlformats-officedocument.drawingml.diagramLayout+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slides/slide48.xml" ContentType="application/vnd.openxmlformats-officedocument.presentationml.slide+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slides/slide51.xml" ContentType="application/vnd.openxmlformats-officedocument.presentationml.slid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notesSlides/notesSlide42.xml" ContentType="application/vnd.openxmlformats-officedocument.presentationml.notesSlide+xml"/>
  <Override PartName="/ppt/diagrams/quickStyle43.xml" ContentType="application/vnd.openxmlformats-officedocument.drawingml.diagramStyl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diagrams/layout43.xml" ContentType="application/vnd.openxmlformats-officedocument.drawingml.diagramLayout+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slides/slide45.xml" ContentType="application/vnd.openxmlformats-officedocument.presentationml.slide+xml"/>
  <Override PartName="/ppt/diagrams/colors20.xml" ContentType="application/vnd.openxmlformats-officedocument.drawingml.diagramColors+xml"/>
  <Override PartName="/ppt/diagrams/data33.xml" ContentType="application/vnd.openxmlformats-officedocument.drawingml.diagramData+xml"/>
  <Override PartName="/ppt/notesSlides/notesSlide47.xml" ContentType="application/vnd.openxmlformats-officedocument.presentationml.notesSlide+xml"/>
  <Override PartName="/ppt/slides/slide34.xml" ContentType="application/vnd.openxmlformats-officedocument.presentationml.slide+xml"/>
  <Override PartName="/ppt/notesSlides/notesSlide36.xml" ContentType="application/vnd.openxmlformats-officedocument.presentationml.notesSlide+xml"/>
  <Override PartName="/ppt/diagrams/data11.xml" ContentType="application/vnd.openxmlformats-officedocument.drawingml.diagramData+xml"/>
  <Override PartName="/ppt/diagrams/data22.xml" ContentType="application/vnd.openxmlformats-officedocument.drawingml.diagramData+xml"/>
  <Override PartName="/ppt/diagrams/quickStyle37.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37.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59"/>
  </p:notesMasterIdLst>
  <p:sldIdLst>
    <p:sldId id="256" r:id="rId2"/>
    <p:sldId id="258" r:id="rId3"/>
    <p:sldId id="257" r:id="rId4"/>
    <p:sldId id="277" r:id="rId5"/>
    <p:sldId id="278" r:id="rId6"/>
    <p:sldId id="264" r:id="rId7"/>
    <p:sldId id="263" r:id="rId8"/>
    <p:sldId id="269" r:id="rId9"/>
    <p:sldId id="267" r:id="rId10"/>
    <p:sldId id="268" r:id="rId11"/>
    <p:sldId id="266" r:id="rId12"/>
    <p:sldId id="259" r:id="rId13"/>
    <p:sldId id="260" r:id="rId14"/>
    <p:sldId id="272" r:id="rId15"/>
    <p:sldId id="273" r:id="rId16"/>
    <p:sldId id="276" r:id="rId17"/>
    <p:sldId id="274" r:id="rId18"/>
    <p:sldId id="275"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13" r:id="rId41"/>
    <p:sldId id="302" r:id="rId42"/>
    <p:sldId id="301" r:id="rId43"/>
    <p:sldId id="306" r:id="rId44"/>
    <p:sldId id="307" r:id="rId45"/>
    <p:sldId id="308" r:id="rId46"/>
    <p:sldId id="309" r:id="rId47"/>
    <p:sldId id="310" r:id="rId48"/>
    <p:sldId id="303" r:id="rId49"/>
    <p:sldId id="304" r:id="rId50"/>
    <p:sldId id="305" r:id="rId51"/>
    <p:sldId id="312" r:id="rId52"/>
    <p:sldId id="317" r:id="rId53"/>
    <p:sldId id="314" r:id="rId54"/>
    <p:sldId id="311" r:id="rId55"/>
    <p:sldId id="318" r:id="rId56"/>
    <p:sldId id="315" r:id="rId57"/>
    <p:sldId id="316"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8027" autoAdjust="0"/>
  </p:normalViewPr>
  <p:slideViewPr>
    <p:cSldViewPr>
      <p:cViewPr>
        <p:scale>
          <a:sx n="100" d="100"/>
          <a:sy n="100" d="100"/>
        </p:scale>
        <p:origin x="-300" y="354"/>
      </p:cViewPr>
      <p:guideLst>
        <p:guide orient="horz" pos="2160"/>
        <p:guide pos="2880"/>
      </p:guideLst>
    </p:cSldViewPr>
  </p:slideViewPr>
  <p:notesTextViewPr>
    <p:cViewPr>
      <p:scale>
        <a:sx n="100" d="100"/>
        <a:sy n="100" d="100"/>
      </p:scale>
      <p:origin x="0" y="732"/>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186BABBB-D5F1-42BD-AA7F-693E3C20E704}" type="presOf" srcId="{8AF5EB9F-3D83-4DE7-AC8D-B21F9583881A}" destId="{7DAE016E-B7E3-4053-95E4-1DBDE70559DB}" srcOrd="0" destOrd="0" presId="urn:microsoft.com/office/officeart/2005/8/layout/hList1"/>
    <dgm:cxn modelId="{975726FE-903F-42CF-8418-5F279D9F1AD3}"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E943F19-3DAE-4186-9BE7-E6CEE7D3F5E7}" type="presOf" srcId="{0772301D-55F1-4577-A3CE-D1AD7C2EE7F0}" destId="{1B336C93-36CC-43E4-9C3A-5E93776AC6D0}" srcOrd="0" destOrd="0" presId="urn:microsoft.com/office/officeart/2005/8/layout/hList1"/>
    <dgm:cxn modelId="{40EC563F-38D0-4DE8-8E5F-3DD4F8663FF3}"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BF8A062-B471-45DC-84D9-7C286265C5A4}" type="presOf" srcId="{CF5579E7-AF1A-4734-A978-E51698534917}" destId="{099DF8CE-112C-4F4F-92D8-FC50938CC942}" srcOrd="0" destOrd="0" presId="urn:microsoft.com/office/officeart/2005/8/layout/hList1"/>
    <dgm:cxn modelId="{A87EADD8-6228-46B3-A7EB-8C83ABE06F64}" type="presParOf" srcId="{7DAE016E-B7E3-4053-95E4-1DBDE70559DB}" destId="{DA2F71BD-D1DD-42C9-9803-91AFB6182EA1}" srcOrd="0" destOrd="0" presId="urn:microsoft.com/office/officeart/2005/8/layout/hList1"/>
    <dgm:cxn modelId="{0E709104-683C-494A-B7F0-637B9CD6C9CC}" type="presParOf" srcId="{DA2F71BD-D1DD-42C9-9803-91AFB6182EA1}" destId="{1B336C93-36CC-43E4-9C3A-5E93776AC6D0}" srcOrd="0" destOrd="0" presId="urn:microsoft.com/office/officeart/2005/8/layout/hList1"/>
    <dgm:cxn modelId="{CDCEF732-7278-45F0-80B2-D034DE3AD0CA}"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80B032CA-A50F-458C-9BD8-B3156EA633AA}"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D64FEAD-A66A-4195-B4DA-D1A5C38688C5}" type="presOf" srcId="{0772301D-55F1-4577-A3CE-D1AD7C2EE7F0}" destId="{1B336C93-36CC-43E4-9C3A-5E93776AC6D0}" srcOrd="0" destOrd="0" presId="urn:microsoft.com/office/officeart/2005/8/layout/hList1"/>
    <dgm:cxn modelId="{8AF20252-A351-4853-9EA1-B6E27860FA3C}" type="presOf" srcId="{8AF5EB9F-3D83-4DE7-AC8D-B21F9583881A}" destId="{7DAE016E-B7E3-4053-95E4-1DBDE70559DB}" srcOrd="0" destOrd="0" presId="urn:microsoft.com/office/officeart/2005/8/layout/hList1"/>
    <dgm:cxn modelId="{7242484D-A44F-4D3A-9072-8E7CB65A227C}" type="presParOf" srcId="{7DAE016E-B7E3-4053-95E4-1DBDE70559DB}" destId="{DA2F71BD-D1DD-42C9-9803-91AFB6182EA1}" srcOrd="0" destOrd="0" presId="urn:microsoft.com/office/officeart/2005/8/layout/hList1"/>
    <dgm:cxn modelId="{337D5973-FC79-4D1F-9B39-B1FB6550DC0E}" type="presParOf" srcId="{DA2F71BD-D1DD-42C9-9803-91AFB6182EA1}" destId="{1B336C93-36CC-43E4-9C3A-5E93776AC6D0}" srcOrd="0" destOrd="0" presId="urn:microsoft.com/office/officeart/2005/8/layout/hList1"/>
    <dgm:cxn modelId="{2E9C87DA-C2DB-4B46-95DB-0DDD97397118}"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13636"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08A299F-503C-4C82-8028-C8DD38D0EE19}" type="presOf" srcId="{0772301D-55F1-4577-A3CE-D1AD7C2EE7F0}" destId="{1B336C93-36CC-43E4-9C3A-5E93776AC6D0}" srcOrd="0" destOrd="0" presId="urn:microsoft.com/office/officeart/2005/8/layout/hList1"/>
    <dgm:cxn modelId="{5C6AEE9E-422C-4FF1-B421-0767EB913ADD}" type="presOf" srcId="{8AF5EB9F-3D83-4DE7-AC8D-B21F9583881A}" destId="{7DAE016E-B7E3-4053-95E4-1DBDE70559DB}" srcOrd="0" destOrd="0" presId="urn:microsoft.com/office/officeart/2005/8/layout/hList1"/>
    <dgm:cxn modelId="{CD1374EB-B497-43F9-B77B-DBDF3C608159}"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B0EDB34B-B02E-4C6A-910E-4EDA506EF777}" type="presParOf" srcId="{7DAE016E-B7E3-4053-95E4-1DBDE70559DB}" destId="{DA2F71BD-D1DD-42C9-9803-91AFB6182EA1}" srcOrd="0" destOrd="0" presId="urn:microsoft.com/office/officeart/2005/8/layout/hList1"/>
    <dgm:cxn modelId="{57B29208-9626-41F9-80C1-EB43C1B2D999}" type="presParOf" srcId="{DA2F71BD-D1DD-42C9-9803-91AFB6182EA1}" destId="{1B336C93-36CC-43E4-9C3A-5E93776AC6D0}" srcOrd="0" destOrd="0" presId="urn:microsoft.com/office/officeart/2005/8/layout/hList1"/>
    <dgm:cxn modelId="{8FE1F579-0C6D-45BD-87EA-FD4F103DC243}"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31589" custLinFactNeighborX="-72112" custLinFactNeighborY="-20000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EB25773-1384-42BE-9177-CE0539825E36}"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34508EB-6938-4F67-B6B9-396A10134F4B}"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1BA0DF0-2FBB-46CB-9B15-32898DD74C88}" type="presOf" srcId="{8AF5EB9F-3D83-4DE7-AC8D-B21F9583881A}" destId="{7DAE016E-B7E3-4053-95E4-1DBDE70559DB}" srcOrd="0" destOrd="0" presId="urn:microsoft.com/office/officeart/2005/8/layout/hList1"/>
    <dgm:cxn modelId="{C4BD0167-CEC9-40FD-8720-57FEFD26BC62}" type="presParOf" srcId="{7DAE016E-B7E3-4053-95E4-1DBDE70559DB}" destId="{DA2F71BD-D1DD-42C9-9803-91AFB6182EA1}" srcOrd="0" destOrd="0" presId="urn:microsoft.com/office/officeart/2005/8/layout/hList1"/>
    <dgm:cxn modelId="{4FA4AEC0-1586-4413-BA5E-C2DF598535AB}" type="presParOf" srcId="{DA2F71BD-D1DD-42C9-9803-91AFB6182EA1}" destId="{1B336C93-36CC-43E4-9C3A-5E93776AC6D0}" srcOrd="0" destOrd="0" presId="urn:microsoft.com/office/officeart/2005/8/layout/hList1"/>
    <dgm:cxn modelId="{51D0930B-1064-467A-9F01-D04DC1641A96}"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884F567-D5A3-4DF6-969A-91D4492F0E38}"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4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AA3A4C8-F784-4514-A83D-F8608ABE8E31}" type="presOf" srcId="{CF5579E7-AF1A-4734-A978-E51698534917}" destId="{099DF8CE-112C-4F4F-92D8-FC50938CC942}" srcOrd="0" destOrd="0" presId="urn:microsoft.com/office/officeart/2005/8/layout/hList1"/>
    <dgm:cxn modelId="{FEF3893C-8199-4F51-8044-D5FCD9509614}" type="presOf" srcId="{8AF5EB9F-3D83-4DE7-AC8D-B21F9583881A}" destId="{7DAE016E-B7E3-4053-95E4-1DBDE70559DB}"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4/29/2009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mk:@MSITStore:F:\Docs\0321127420%20Patterns%20of%20Enterprise%20Application%20Architecture.chm::/0321127420_ch09lev1sec2.html#ch09lev1sec2"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Is</a:t>
            </a:r>
            <a:r>
              <a:rPr lang="en-US" baseline="0" dirty="0" smtClean="0"/>
              <a:t> it realistic?</a:t>
            </a:r>
          </a:p>
          <a:p>
            <a:r>
              <a:rPr lang="en-US" baseline="0" dirty="0" smtClean="0"/>
              <a:t>Which earth representation is better?</a:t>
            </a:r>
          </a:p>
          <a:p>
            <a:r>
              <a:rPr lang="en-US" baseline="0" dirty="0" smtClean="0"/>
              <a:t>Context!</a:t>
            </a:r>
          </a:p>
          <a:p>
            <a:r>
              <a:rPr lang="en-US" baseline="0" dirty="0" smtClean="0"/>
              <a:t>We should not represent the entire WORLD model but just purpose of the model…</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Building 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Choose MODULES that tell the story of the system and contain a cohesive set of concepts.</a:t>
            </a:r>
          </a:p>
          <a:p>
            <a:r>
              <a:rPr lang="en-US" sz="1200" b="1" kern="1200" baseline="0" dirty="0" smtClean="0">
                <a:solidFill>
                  <a:schemeClr val="tx1"/>
                </a:solidFill>
                <a:latin typeface="+mn-lt"/>
                <a:ea typeface="+mn-ea"/>
                <a:cs typeface="+mn-cs"/>
              </a:rPr>
              <a:t>This often yields low coupling between MODULES, but if it doesn't, look for a way to</a:t>
            </a:r>
          </a:p>
          <a:p>
            <a:r>
              <a:rPr lang="en-US" sz="1200" b="1" kern="1200" baseline="0" dirty="0" smtClean="0">
                <a:solidFill>
                  <a:schemeClr val="tx1"/>
                </a:solidFill>
                <a:latin typeface="+mn-lt"/>
                <a:ea typeface="+mn-ea"/>
                <a:cs typeface="+mn-cs"/>
              </a:rPr>
              <a:t>change the model to disentangle the concepts, or search for an overlooked concept that</a:t>
            </a:r>
          </a:p>
          <a:p>
            <a:r>
              <a:rPr lang="en-US" sz="1200" b="1" kern="1200" baseline="0" dirty="0" smtClean="0">
                <a:solidFill>
                  <a:schemeClr val="tx1"/>
                </a:solidFill>
                <a:latin typeface="+mn-lt"/>
                <a:ea typeface="+mn-ea"/>
                <a:cs typeface="+mn-cs"/>
              </a:rPr>
              <a:t>might be the basis of a MODULE that would bring the elements together in a meaningful</a:t>
            </a:r>
          </a:p>
          <a:p>
            <a:r>
              <a:rPr lang="en-US" sz="1200" b="1" kern="1200" baseline="0" dirty="0" smtClean="0">
                <a:solidFill>
                  <a:schemeClr val="tx1"/>
                </a:solidFill>
                <a:latin typeface="+mn-lt"/>
                <a:ea typeface="+mn-ea"/>
                <a:cs typeface="+mn-cs"/>
              </a:rPr>
              <a:t>way. Seek low coupling in the sense of concepts that can be understood and reasoned</a:t>
            </a:r>
          </a:p>
          <a:p>
            <a:r>
              <a:rPr lang="en-US" sz="1200" b="1" kern="1200" baseline="0" dirty="0" smtClean="0">
                <a:solidFill>
                  <a:schemeClr val="tx1"/>
                </a:solidFill>
                <a:latin typeface="+mn-lt"/>
                <a:ea typeface="+mn-ea"/>
                <a:cs typeface="+mn-cs"/>
              </a:rPr>
              <a:t>about independently of each other. Refine the model until it partitions according to</a:t>
            </a:r>
          </a:p>
          <a:p>
            <a:r>
              <a:rPr lang="en-US" sz="1200" b="1" kern="1200" baseline="0" dirty="0" err="1" smtClean="0">
                <a:solidFill>
                  <a:schemeClr val="tx1"/>
                </a:solidFill>
                <a:latin typeface="+mn-lt"/>
                <a:ea typeface="+mn-ea"/>
                <a:cs typeface="+mn-cs"/>
              </a:rPr>
              <a:t>highlevel</a:t>
            </a:r>
            <a:r>
              <a:rPr lang="en-US" sz="1200" b="1" kern="1200" baseline="0" dirty="0" smtClean="0">
                <a:solidFill>
                  <a:schemeClr val="tx1"/>
                </a:solidFill>
                <a:latin typeface="+mn-lt"/>
                <a:ea typeface="+mn-ea"/>
                <a:cs typeface="+mn-cs"/>
              </a:rPr>
              <a:t> domain concepts and the corresponding code is decoupled as well.</a:t>
            </a:r>
          </a:p>
          <a:p>
            <a:r>
              <a:rPr lang="en-US" sz="1200" b="1" kern="1200" baseline="0" dirty="0" smtClean="0">
                <a:solidFill>
                  <a:schemeClr val="tx1"/>
                </a:solidFill>
                <a:latin typeface="+mn-lt"/>
                <a:ea typeface="+mn-ea"/>
                <a:cs typeface="+mn-cs"/>
              </a:rPr>
              <a:t>Give the MODULES names that become part of the UBIQUITOUS LANGUAGE. MODULES and</a:t>
            </a:r>
          </a:p>
          <a:p>
            <a:r>
              <a:rPr lang="en-US" sz="1200" b="1" kern="1200" baseline="0" dirty="0" smtClean="0">
                <a:solidFill>
                  <a:schemeClr val="tx1"/>
                </a:solidFill>
                <a:latin typeface="+mn-lt"/>
                <a:ea typeface="+mn-ea"/>
                <a:cs typeface="+mn-cs"/>
              </a:rPr>
              <a:t>their names should reflect insight into the domain.</a:t>
            </a:r>
          </a:p>
          <a:p>
            <a:endParaRPr lang="en-US" sz="1200" b="1" kern="1200" baseline="0" dirty="0" smtClean="0">
              <a:solidFill>
                <a:schemeClr val="tx1"/>
              </a:solidFill>
              <a:latin typeface="+mn-lt"/>
              <a:ea typeface="+mn-ea"/>
              <a:cs typeface="+mn-cs"/>
            </a:endParaRPr>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Creation of an object can be a major operation in itself, but complex assembly</a:t>
            </a:r>
          </a:p>
          <a:p>
            <a:r>
              <a:rPr lang="en-US" sz="1200" b="1" kern="1200" baseline="0" dirty="0" smtClean="0">
                <a:solidFill>
                  <a:schemeClr val="tx1"/>
                </a:solidFill>
                <a:latin typeface="+mn-lt"/>
                <a:ea typeface="+mn-ea"/>
                <a:cs typeface="+mn-cs"/>
              </a:rPr>
              <a:t>operations do not fit the responsibility of the created objects. Combining such</a:t>
            </a:r>
          </a:p>
          <a:p>
            <a:r>
              <a:rPr lang="en-US" sz="1200" b="1" kern="1200" baseline="0" dirty="0" smtClean="0">
                <a:solidFill>
                  <a:schemeClr val="tx1"/>
                </a:solidFill>
                <a:latin typeface="+mn-lt"/>
                <a:ea typeface="+mn-ea"/>
                <a:cs typeface="+mn-cs"/>
              </a:rPr>
              <a:t>responsibilities can produce ungainly designs that are hard to understand. Making the</a:t>
            </a:r>
          </a:p>
          <a:p>
            <a:r>
              <a:rPr lang="en-US" sz="1200" b="1" kern="1200" baseline="0" dirty="0" smtClean="0">
                <a:solidFill>
                  <a:schemeClr val="tx1"/>
                </a:solidFill>
                <a:latin typeface="+mn-lt"/>
                <a:ea typeface="+mn-ea"/>
                <a:cs typeface="+mn-cs"/>
              </a:rPr>
              <a:t>client direct construction muddies the design of the client, breaches encapsulation of</a:t>
            </a:r>
          </a:p>
          <a:p>
            <a:r>
              <a:rPr lang="en-US" sz="1200" b="1" kern="1200" baseline="0" dirty="0" smtClean="0">
                <a:solidFill>
                  <a:schemeClr val="tx1"/>
                </a:solidFill>
                <a:latin typeface="+mn-lt"/>
                <a:ea typeface="+mn-ea"/>
                <a:cs typeface="+mn-cs"/>
              </a:rPr>
              <a:t>the assembled object or AGGREGATE, and overly couples the client to the implementation</a:t>
            </a:r>
          </a:p>
          <a:p>
            <a:r>
              <a:rPr lang="en-US" sz="1200" b="1" kern="1200" baseline="0" dirty="0" smtClean="0">
                <a:solidFill>
                  <a:schemeClr val="tx1"/>
                </a:solidFill>
                <a:latin typeface="+mn-lt"/>
                <a:ea typeface="+mn-ea"/>
                <a:cs typeface="+mn-cs"/>
              </a:rPr>
              <a:t>of the created object.</a:t>
            </a:r>
          </a:p>
          <a:p>
            <a:r>
              <a:rPr lang="en-US" sz="1200" kern="1200" baseline="0" dirty="0" smtClean="0">
                <a:solidFill>
                  <a:schemeClr val="tx1"/>
                </a:solidFill>
                <a:latin typeface="+mn-lt"/>
                <a:ea typeface="+mn-ea"/>
                <a:cs typeface="+mn-cs"/>
              </a:rPr>
              <a:t>Complex object creation is a responsibility of the domain layer, yet that task does not belong to</a:t>
            </a:r>
          </a:p>
          <a:p>
            <a:r>
              <a:rPr lang="en-US" sz="1200" kern="1200" baseline="0" dirty="0" smtClean="0">
                <a:solidFill>
                  <a:schemeClr val="tx1"/>
                </a:solidFill>
                <a:latin typeface="+mn-lt"/>
                <a:ea typeface="+mn-ea"/>
                <a:cs typeface="+mn-cs"/>
              </a:rPr>
              <a:t>the objects that express the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special-purpose creation patterns— FACTORY METHOD, ABSTRACT FACTORY, and BUILDER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creation method is atomic and enforces all invariants of the created object or</a:t>
            </a:r>
          </a:p>
          <a:p>
            <a:r>
              <a:rPr lang="en-US" sz="1200" kern="1200" baseline="0" dirty="0" smtClean="0">
                <a:solidFill>
                  <a:schemeClr val="tx1"/>
                </a:solidFill>
                <a:latin typeface="+mn-lt"/>
                <a:ea typeface="+mn-ea"/>
                <a:cs typeface="+mn-cs"/>
              </a:rPr>
              <a:t>AGGREGATE. A FACTORY should only be able to produce an object in a consistent state. For an</a:t>
            </a:r>
          </a:p>
          <a:p>
            <a:r>
              <a:rPr lang="en-US" sz="1200" kern="1200" baseline="0" dirty="0" smtClean="0">
                <a:solidFill>
                  <a:schemeClr val="tx1"/>
                </a:solidFill>
                <a:latin typeface="+mn-lt"/>
                <a:ea typeface="+mn-ea"/>
                <a:cs typeface="+mn-cs"/>
              </a:rPr>
              <a:t>ENTITY, this means the creation of the entire AGGREGATE, with all invariants satisfied, but</a:t>
            </a:r>
          </a:p>
          <a:p>
            <a:r>
              <a:rPr lang="en-US" sz="1200" kern="1200" baseline="0" dirty="0" smtClean="0">
                <a:solidFill>
                  <a:schemeClr val="tx1"/>
                </a:solidFill>
                <a:latin typeface="+mn-lt"/>
                <a:ea typeface="+mn-ea"/>
                <a:cs typeface="+mn-cs"/>
              </a:rPr>
              <a:t>probably with optional elements still to be added. For an immutable VALUE OBJECT, this means</a:t>
            </a:r>
          </a:p>
          <a:p>
            <a:r>
              <a:rPr lang="en-US" sz="1200" kern="1200" baseline="0" dirty="0" smtClean="0">
                <a:solidFill>
                  <a:schemeClr val="tx1"/>
                </a:solidFill>
                <a:latin typeface="+mn-lt"/>
                <a:ea typeface="+mn-ea"/>
                <a:cs typeface="+mn-cs"/>
              </a:rPr>
              <a:t>that all attributes are initialized to their correct final state. If the interface makes it possible</a:t>
            </a:r>
          </a:p>
          <a:p>
            <a:r>
              <a:rPr lang="en-US" sz="1200" kern="1200" baseline="0" dirty="0" smtClean="0">
                <a:solidFill>
                  <a:schemeClr val="tx1"/>
                </a:solidFill>
                <a:latin typeface="+mn-lt"/>
                <a:ea typeface="+mn-ea"/>
                <a:cs typeface="+mn-cs"/>
              </a:rPr>
              <a:t>to request an object that can't be created correctly, then an exception should be raised or</a:t>
            </a:r>
          </a:p>
          <a:p>
            <a:r>
              <a:rPr lang="en-US" sz="1200" kern="1200" baseline="0" dirty="0" smtClean="0">
                <a:solidFill>
                  <a:schemeClr val="tx1"/>
                </a:solidFill>
                <a:latin typeface="+mn-lt"/>
                <a:ea typeface="+mn-ea"/>
                <a:cs typeface="+mn-cs"/>
              </a:rPr>
              <a:t>some other mechanism should be invoked that will ensure that no improper return value is</a:t>
            </a:r>
          </a:p>
          <a:p>
            <a:r>
              <a:rPr lang="en-US" sz="1200" kern="1200" baseline="0" dirty="0" smtClean="0">
                <a:solidFill>
                  <a:schemeClr val="tx1"/>
                </a:solidFill>
                <a:latin typeface="+mn-lt"/>
                <a:ea typeface="+mn-ea"/>
                <a:cs typeface="+mn-cs"/>
              </a:rPr>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For each type of object that needs global access, create an object that can provide the</a:t>
            </a:r>
          </a:p>
          <a:p>
            <a:r>
              <a:rPr lang="en-US" sz="1200" b="1" kern="1200" baseline="0" dirty="0" smtClean="0">
                <a:solidFill>
                  <a:schemeClr val="tx1"/>
                </a:solidFill>
                <a:latin typeface="+mn-lt"/>
                <a:ea typeface="+mn-ea"/>
                <a:cs typeface="+mn-cs"/>
              </a:rPr>
              <a:t>illusion of an in-memory collection of all objects of that type. Set up access through a</a:t>
            </a:r>
          </a:p>
          <a:p>
            <a:r>
              <a:rPr lang="en-US" sz="1200" b="1" kern="1200" baseline="0" dirty="0" smtClean="0">
                <a:solidFill>
                  <a:schemeClr val="tx1"/>
                </a:solidFill>
                <a:latin typeface="+mn-lt"/>
                <a:ea typeface="+mn-ea"/>
                <a:cs typeface="+mn-cs"/>
              </a:rPr>
              <a:t>well-known global interface. Provide methods to add and remove objects, which will</a:t>
            </a:r>
          </a:p>
          <a:p>
            <a:r>
              <a:rPr lang="en-US" sz="1200" b="1" kern="1200" baseline="0" dirty="0" smtClean="0">
                <a:solidFill>
                  <a:schemeClr val="tx1"/>
                </a:solidFill>
                <a:latin typeface="+mn-lt"/>
                <a:ea typeface="+mn-ea"/>
                <a:cs typeface="+mn-cs"/>
              </a:rPr>
              <a:t>encapsulate the actual insertion or removal of data in the data store. Provide methods</a:t>
            </a:r>
          </a:p>
          <a:p>
            <a:r>
              <a:rPr lang="en-US" sz="1200" b="1" kern="1200" baseline="0" dirty="0" smtClean="0">
                <a:solidFill>
                  <a:schemeClr val="tx1"/>
                </a:solidFill>
                <a:latin typeface="+mn-lt"/>
                <a:ea typeface="+mn-ea"/>
                <a:cs typeface="+mn-cs"/>
              </a:rPr>
              <a:t>that select objects based on some criteria and return fully instantiated objects or</a:t>
            </a:r>
          </a:p>
          <a:p>
            <a:r>
              <a:rPr lang="en-US" sz="1200" b="1" kern="1200" baseline="0" dirty="0" smtClean="0">
                <a:solidFill>
                  <a:schemeClr val="tx1"/>
                </a:solidFill>
                <a:latin typeface="+mn-lt"/>
                <a:ea typeface="+mn-ea"/>
                <a:cs typeface="+mn-cs"/>
              </a:rPr>
              <a:t>collections of objects whose attribute values meet the criteria, thereby encapsulating</a:t>
            </a:r>
          </a:p>
          <a:p>
            <a:r>
              <a:rPr lang="en-US" sz="1200" b="1" kern="1200" baseline="0" dirty="0" smtClean="0">
                <a:solidFill>
                  <a:schemeClr val="tx1"/>
                </a:solidFill>
                <a:latin typeface="+mn-lt"/>
                <a:ea typeface="+mn-ea"/>
                <a:cs typeface="+mn-cs"/>
              </a:rPr>
              <a:t>the actual storage and query technology. Provide REPOSITORIES only for AGGREGATE roots</a:t>
            </a:r>
          </a:p>
          <a:p>
            <a:r>
              <a:rPr lang="en-US" sz="1200" b="1" kern="1200" baseline="0" dirty="0" smtClean="0">
                <a:solidFill>
                  <a:schemeClr val="tx1"/>
                </a:solidFill>
                <a:latin typeface="+mn-lt"/>
                <a:ea typeface="+mn-ea"/>
                <a:cs typeface="+mn-cs"/>
              </a:rPr>
              <a:t>that actually need direct access. Keep the client focused on the model, delegating all</a:t>
            </a:r>
          </a:p>
          <a:p>
            <a:r>
              <a:rPr lang="en-US" sz="1200" b="1" kern="1200" baseline="0" dirty="0" smtClean="0">
                <a:solidFill>
                  <a:schemeClr val="tx1"/>
                </a:solidFill>
                <a:latin typeface="+mn-lt"/>
                <a:ea typeface="+mn-ea"/>
                <a:cs typeface="+mn-cs"/>
              </a:rPr>
              <a:t>object storage and access to the REPOSITORIES.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REPOSITORIES have many advantages, including the following:</a:t>
            </a:r>
          </a:p>
          <a:p>
            <a:r>
              <a:rPr lang="en-US" sz="1200" kern="1200" baseline="0" dirty="0" smtClean="0">
                <a:solidFill>
                  <a:schemeClr val="tx1"/>
                </a:solidFill>
                <a:latin typeface="+mn-lt"/>
                <a:ea typeface="+mn-ea"/>
                <a:cs typeface="+mn-cs"/>
              </a:rPr>
              <a:t>They present clients with a simple model for obtaining persistent objects and managing their</a:t>
            </a:r>
          </a:p>
          <a:p>
            <a:r>
              <a:rPr lang="en-US" sz="1200" kern="1200" baseline="0" dirty="0" smtClean="0">
                <a:solidFill>
                  <a:schemeClr val="tx1"/>
                </a:solidFill>
                <a:latin typeface="+mn-lt"/>
                <a:ea typeface="+mn-ea"/>
                <a:cs typeface="+mn-cs"/>
              </a:rPr>
              <a:t>life cycle.</a:t>
            </a:r>
          </a:p>
          <a:p>
            <a:r>
              <a:rPr lang="en-US" sz="1200" kern="1200" baseline="0" dirty="0" smtClean="0">
                <a:solidFill>
                  <a:schemeClr val="tx1"/>
                </a:solidFill>
                <a:latin typeface="+mn-lt"/>
                <a:ea typeface="+mn-ea"/>
                <a:cs typeface="+mn-cs"/>
              </a:rPr>
              <a:t>They decouple application and domain design from persistence technology, multiple database</a:t>
            </a:r>
          </a:p>
          <a:p>
            <a:r>
              <a:rPr lang="en-US" sz="1200" kern="1200" baseline="0" dirty="0" smtClean="0">
                <a:solidFill>
                  <a:schemeClr val="tx1"/>
                </a:solidFill>
                <a:latin typeface="+mn-lt"/>
                <a:ea typeface="+mn-ea"/>
                <a:cs typeface="+mn-cs"/>
              </a:rPr>
              <a:t>strategies, or even multiple data sources.</a:t>
            </a:r>
          </a:p>
          <a:p>
            <a:r>
              <a:rPr lang="en-US" sz="1200" kern="1200" baseline="0" dirty="0" smtClean="0">
                <a:solidFill>
                  <a:schemeClr val="tx1"/>
                </a:solidFill>
                <a:latin typeface="+mn-lt"/>
                <a:ea typeface="+mn-ea"/>
                <a:cs typeface="+mn-cs"/>
              </a:rPr>
              <a:t>They communicate design decisions about object access.</a:t>
            </a:r>
          </a:p>
          <a:p>
            <a:r>
              <a:rPr lang="en-US" sz="1200" kern="1200" baseline="0" dirty="0" smtClean="0">
                <a:solidFill>
                  <a:schemeClr val="tx1"/>
                </a:solidFill>
                <a:latin typeface="+mn-lt"/>
                <a:ea typeface="+mn-ea"/>
                <a:cs typeface="+mn-cs"/>
              </a:rPr>
              <a:t>They allow easy substitution of a dummy implementation, for use in testing (typically using</a:t>
            </a:r>
          </a:p>
          <a:p>
            <a:r>
              <a:rPr lang="en-US" sz="1200" kern="1200" baseline="0" dirty="0" smtClean="0">
                <a:solidFill>
                  <a:schemeClr val="tx1"/>
                </a:solidFill>
                <a:latin typeface="+mn-lt"/>
                <a:ea typeface="+mn-ea"/>
                <a:cs typeface="+mn-cs"/>
              </a:rPr>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Cargo</a:t>
            </a:r>
          </a:p>
          <a:p>
            <a:r>
              <a:rPr lang="en-US" sz="1200" kern="1200" baseline="0" dirty="0" smtClean="0">
                <a:solidFill>
                  <a:schemeClr val="tx1"/>
                </a:solidFill>
                <a:latin typeface="+mn-lt"/>
                <a:ea typeface="+mn-ea"/>
                <a:cs typeface="+mn-cs"/>
              </a:rPr>
              <a:t>Two identical crates must be distinguishable, so </a:t>
            </a:r>
            <a:r>
              <a:rPr lang="en-US" sz="1200" b="1" kern="1200" baseline="0" dirty="0" smtClean="0">
                <a:solidFill>
                  <a:schemeClr val="tx1"/>
                </a:solidFill>
                <a:latin typeface="+mn-lt"/>
                <a:ea typeface="+mn-ea"/>
                <a:cs typeface="+mn-cs"/>
              </a:rPr>
              <a:t>Cargo objects are ENTITIES. In practice, all</a:t>
            </a:r>
          </a:p>
          <a:p>
            <a:r>
              <a:rPr lang="en-US" sz="1200" kern="1200" baseline="0" dirty="0" smtClean="0">
                <a:solidFill>
                  <a:schemeClr val="tx1"/>
                </a:solidFill>
                <a:latin typeface="+mn-lt"/>
                <a:ea typeface="+mn-ea"/>
                <a:cs typeface="+mn-cs"/>
              </a:rPr>
              <a:t>shipping companies assign tracking IDs to each piece of cargo.</a:t>
            </a:r>
          </a:p>
          <a:p>
            <a:r>
              <a:rPr lang="en-US" sz="1200" b="1" kern="1200" baseline="0" dirty="0" smtClean="0">
                <a:solidFill>
                  <a:schemeClr val="tx1"/>
                </a:solidFill>
                <a:latin typeface="+mn-lt"/>
                <a:ea typeface="+mn-ea"/>
                <a:cs typeface="+mn-cs"/>
              </a:rPr>
              <a:t>Location</a:t>
            </a:r>
          </a:p>
          <a:p>
            <a:r>
              <a:rPr lang="en-US" sz="1200" kern="1200" baseline="0" dirty="0" smtClean="0">
                <a:solidFill>
                  <a:schemeClr val="tx1"/>
                </a:solidFill>
                <a:latin typeface="+mn-lt"/>
                <a:ea typeface="+mn-ea"/>
                <a:cs typeface="+mn-cs"/>
              </a:rPr>
              <a:t>Two places with the same name are not the same.</a:t>
            </a:r>
          </a:p>
          <a:p>
            <a:r>
              <a:rPr lang="en-US" sz="1200" b="1" kern="1200" baseline="0" dirty="0" smtClean="0">
                <a:solidFill>
                  <a:schemeClr val="tx1"/>
                </a:solidFill>
                <a:latin typeface="+mn-lt"/>
                <a:ea typeface="+mn-ea"/>
                <a:cs typeface="+mn-cs"/>
              </a:rPr>
              <a:t>Handling Event</a:t>
            </a:r>
          </a:p>
          <a:p>
            <a:r>
              <a:rPr lang="en-US" sz="1200" kern="1200" baseline="0" dirty="0" smtClean="0">
                <a:solidFill>
                  <a:schemeClr val="tx1"/>
                </a:solidFill>
                <a:latin typeface="+mn-lt"/>
                <a:ea typeface="+mn-ea"/>
                <a:cs typeface="+mn-cs"/>
              </a:rPr>
              <a:t>We care about such individual incidents because they allow us to keep track of what is going on.</a:t>
            </a:r>
          </a:p>
          <a:p>
            <a:r>
              <a:rPr lang="en-US" sz="1200" kern="1200" baseline="0" dirty="0" smtClean="0">
                <a:solidFill>
                  <a:schemeClr val="tx1"/>
                </a:solidFill>
                <a:latin typeface="+mn-lt"/>
                <a:ea typeface="+mn-ea"/>
                <a:cs typeface="+mn-cs"/>
              </a:rPr>
              <a:t>They reflect real-world events, which are not usually interchangeable, so they are ENTITIES.</a:t>
            </a:r>
          </a:p>
          <a:p>
            <a:r>
              <a:rPr lang="en-US" sz="1200" b="1" kern="1200" baseline="0" dirty="0" smtClean="0">
                <a:solidFill>
                  <a:schemeClr val="tx1"/>
                </a:solidFill>
                <a:latin typeface="+mn-lt"/>
                <a:ea typeface="+mn-ea"/>
                <a:cs typeface="+mn-cs"/>
              </a:rPr>
              <a:t>Delivery History </a:t>
            </a:r>
          </a:p>
          <a:p>
            <a:r>
              <a:rPr lang="en-US" b="0" dirty="0" smtClean="0"/>
              <a:t>We don’t need an id for the history that will identify the history, we are</a:t>
            </a:r>
            <a:r>
              <a:rPr lang="en-US" b="0" baseline="0" dirty="0" smtClean="0"/>
              <a:t> more interested in its event list which is growing in time.</a:t>
            </a:r>
          </a:p>
          <a:p>
            <a:r>
              <a:rPr lang="en-US" b="1" dirty="0" smtClean="0"/>
              <a:t>Route</a:t>
            </a:r>
            <a:r>
              <a:rPr lang="en-US" b="1" baseline="0" dirty="0" smtClean="0"/>
              <a:t> Specification</a:t>
            </a:r>
          </a:p>
          <a:p>
            <a:r>
              <a:rPr lang="en-US" b="0" baseline="0" dirty="0" smtClean="0"/>
              <a:t>A route is very tight coupled to a specific cargo that is why we are not interested to share it with other Cargoes.</a:t>
            </a:r>
          </a:p>
          <a:p>
            <a:r>
              <a:rPr lang="en-US" b="1" baseline="0" dirty="0" smtClean="0"/>
              <a:t>Itinerary and Legs</a:t>
            </a:r>
          </a:p>
          <a:p>
            <a:r>
              <a:rPr lang="en-US" b="0" baseline="0" dirty="0" smtClean="0"/>
              <a:t>Are plans that are also very tightly coupled to a Route Specification and customer needs (time </a:t>
            </a:r>
            <a:r>
              <a:rPr lang="en-US" b="0" baseline="0" dirty="0" err="1" smtClean="0"/>
              <a:t>vs</a:t>
            </a:r>
            <a:r>
              <a:rPr lang="en-US" b="0" baseline="0" dirty="0" smtClean="0"/>
              <a:t> cost, </a:t>
            </a:r>
            <a:r>
              <a:rPr lang="en-US" b="0" baseline="0" dirty="0" err="1" smtClean="0"/>
              <a:t>ect</a:t>
            </a:r>
            <a:r>
              <a:rPr lang="en-US" b="0" baseline="0" dirty="0" smtClean="0"/>
              <a:t>..)</a:t>
            </a:r>
          </a:p>
          <a:p>
            <a:r>
              <a:rPr lang="en-US" b="0" baseline="0" dirty="0" smtClean="0"/>
              <a:t>That is why they are also Value Objects, so if Rout Specification is changed then is easily to drop Itinerary and set another.</a:t>
            </a:r>
          </a:p>
          <a:p>
            <a:r>
              <a:rPr lang="en-US" b="1" baseline="0" dirty="0" smtClean="0"/>
              <a:t>Voyage</a:t>
            </a:r>
          </a:p>
          <a:p>
            <a:r>
              <a:rPr lang="en-US" b="0" baseline="0" dirty="0" smtClean="0"/>
              <a:t>Represent a real object that is not interchangeable and similar to Cargo also has an Number that identify it, so it’s Entity.</a:t>
            </a:r>
          </a:p>
          <a:p>
            <a:endParaRPr lang="en-US" b="0" baseline="0" dirty="0" smtClean="0"/>
          </a:p>
          <a:p>
            <a:r>
              <a:rPr lang="en-US" sz="1200" b="1" kern="1200" baseline="0" dirty="0" smtClean="0">
                <a:solidFill>
                  <a:schemeClr val="tx1"/>
                </a:solidFill>
                <a:latin typeface="+mn-lt"/>
                <a:ea typeface="+mn-ea"/>
                <a:cs typeface="+mn-cs"/>
              </a:rPr>
              <a:t>AGGREGATE Boundaries</a:t>
            </a:r>
          </a:p>
          <a:p>
            <a:r>
              <a:rPr lang="en-US" sz="1200" b="1" kern="1200" baseline="0" dirty="0" smtClean="0">
                <a:solidFill>
                  <a:schemeClr val="tx1"/>
                </a:solidFill>
                <a:latin typeface="+mn-lt"/>
                <a:ea typeface="+mn-ea"/>
                <a:cs typeface="+mn-cs"/>
              </a:rPr>
              <a:t>Voyage, Location have their own identities and are shared by many Cargoes, so they must be the roots of their own AGGREGATES.</a:t>
            </a:r>
          </a:p>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Handling Event is another matter. Previously we have considered possible database</a:t>
            </a:r>
          </a:p>
          <a:p>
            <a:r>
              <a:rPr lang="en-US" sz="1200" kern="1200" baseline="0" dirty="0" smtClean="0">
                <a:solidFill>
                  <a:schemeClr val="tx1"/>
                </a:solidFill>
                <a:latin typeface="+mn-lt"/>
                <a:ea typeface="+mn-ea"/>
                <a:cs typeface="+mn-cs"/>
              </a:rPr>
              <a:t>query that would search for these: one, to find the </a:t>
            </a:r>
            <a:r>
              <a:rPr lang="en-US" sz="1200" b="1" kern="1200" baseline="0" dirty="0" smtClean="0">
                <a:solidFill>
                  <a:schemeClr val="tx1"/>
                </a:solidFill>
                <a:latin typeface="+mn-lt"/>
                <a:ea typeface="+mn-ea"/>
                <a:cs typeface="+mn-cs"/>
              </a:rPr>
              <a:t>Handling Events for a Delivery History.</a:t>
            </a:r>
          </a:p>
          <a:p>
            <a:endParaRPr lang="en-US" sz="1200" b="1" kern="1200" baseline="0" dirty="0" smtClean="0">
              <a:solidFill>
                <a:schemeClr val="tx1"/>
              </a:solidFill>
              <a:latin typeface="+mn-lt"/>
              <a:ea typeface="+mn-ea"/>
              <a:cs typeface="+mn-cs"/>
            </a:endParaRPr>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Changes in the model can change the</a:t>
            </a:r>
            <a:r>
              <a:rPr lang="en-US" b="1" baseline="0" dirty="0" smtClean="0"/>
              <a:t> language and vise versa, changes in the UL change the model.</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Minimum Infrastructure References in the domain</a:t>
            </a:r>
            <a:r>
              <a:rPr lang="en-US" baseline="0" dirty="0" smtClean="0"/>
              <a:t> model, only that is needed to support the domain model.</a:t>
            </a:r>
          </a:p>
          <a:p>
            <a:r>
              <a:rPr lang="en-US" b="1" dirty="0" smtClean="0"/>
              <a:t>Layer </a:t>
            </a:r>
            <a:r>
              <a:rPr lang="en-US" b="1" dirty="0" err="1" smtClean="0"/>
              <a:t>Supertype</a:t>
            </a:r>
            <a:r>
              <a:rPr lang="en-US" b="1" dirty="0" smtClean="0"/>
              <a:t> </a:t>
            </a:r>
            <a:r>
              <a:rPr lang="en-US" dirty="0" smtClean="0"/>
              <a:t>is a simple idea that leads to a very short pattern. All you need is a </a:t>
            </a:r>
            <a:r>
              <a:rPr lang="en-US" dirty="0" err="1" smtClean="0"/>
              <a:t>superclass</a:t>
            </a:r>
            <a:r>
              <a:rPr lang="en-US" dirty="0" smtClean="0"/>
              <a:t> for all the objects in a layer—for example, a </a:t>
            </a:r>
            <a:r>
              <a:rPr lang="en-US" b="1" dirty="0" smtClean="0"/>
              <a:t>Domain Object </a:t>
            </a:r>
            <a:r>
              <a:rPr lang="en-US" b="1" dirty="0" err="1" smtClean="0"/>
              <a:t>superclass</a:t>
            </a:r>
            <a:r>
              <a:rPr lang="en-US" b="1" dirty="0" smtClean="0"/>
              <a:t> </a:t>
            </a:r>
            <a:r>
              <a:rPr lang="en-US" dirty="0" smtClean="0"/>
              <a:t>for all the domain objects in a </a:t>
            </a:r>
            <a:r>
              <a:rPr lang="en-US" dirty="0" smtClean="0">
                <a:hlinkClick r:id="rId3" action="ppaction://hlinkfile"/>
              </a:rPr>
              <a:t>Domain Model</a:t>
            </a:r>
            <a:r>
              <a:rPr lang="en-US" dirty="0" smtClean="0"/>
              <a:t>, to have common</a:t>
            </a:r>
            <a:r>
              <a:rPr lang="en-US" baseline="0" dirty="0" smtClean="0"/>
              <a:t> </a:t>
            </a:r>
            <a:r>
              <a:rPr lang="en-US" b="1" baseline="0" dirty="0" err="1" smtClean="0"/>
              <a:t>comparation</a:t>
            </a:r>
            <a:r>
              <a:rPr lang="en-US" b="1" baseline="0" dirty="0" smtClean="0"/>
              <a:t> logic, or hash calculation</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smtClean="0"/>
              <a:t>Separated Interface</a:t>
            </a:r>
          </a:p>
          <a:p>
            <a:r>
              <a:rPr lang="en-US" dirty="0" smtClean="0"/>
              <a:t>Defines an interface in a separate package from its implementation.</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very important is that</a:t>
            </a:r>
            <a:r>
              <a:rPr lang="en-US" baseline="0" dirty="0" smtClean="0"/>
              <a:t> the pattern and principles should have a business context and form.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You need to describe what an object might do, without explaining the details of how the object does it, but in such a way that a candidate might be built to fulfill the requirement.</a:t>
            </a:r>
          </a:p>
          <a:p>
            <a:r>
              <a:rPr lang="en-US" b="1" dirty="0" smtClean="0"/>
              <a:t>Compose</a:t>
            </a:r>
            <a:r>
              <a:rPr lang="en-US" b="1" baseline="0" dirty="0" smtClean="0"/>
              <a:t> a complex specification but still pass as </a:t>
            </a:r>
            <a:r>
              <a:rPr lang="en-US" b="1" baseline="0" dirty="0" err="1" smtClean="0"/>
              <a:t>ISpecification</a:t>
            </a:r>
            <a:r>
              <a:rPr lang="en-US" b="1" baseline="0" dirty="0" smtClean="0"/>
              <a:t>.</a:t>
            </a:r>
          </a:p>
          <a:p>
            <a:endParaRPr lang="en-US" b="1" dirty="0" smtClean="0"/>
          </a:p>
          <a:p>
            <a:r>
              <a:rPr lang="en-US" dirty="0" smtClean="0"/>
              <a:t>Most development teams make an enormous effort to specify what data they want to use in their applications on paper, but as soon as coding starts, these specifications become a less important part of the code. Architects and developers are more interested in the how than in the what of application design. Therefore, specifications are often converted into parameters to methods instead of true first class citizens of the application.</a:t>
            </a:r>
          </a:p>
          <a:p>
            <a:endParaRPr lang="en-US" dirty="0" smtClean="0"/>
          </a:p>
          <a:p>
            <a:endParaRPr lang="en-US" dirty="0" smtClean="0"/>
          </a:p>
          <a:p>
            <a:r>
              <a:rPr lang="en-US" dirty="0" smtClean="0"/>
              <a:t>The specification pattern wants to break this habit as it embodies an abstraction of the conditions used to match an object against. In other words, a specification is a class that says what an object should look like in order to be used, instead of how it should be used. This allows the specification to be used in a number of scenarios while being defined only once in the application. The specification can than be used as parameter to a service, to filter a set of objects or it can be used as a business rule before the object is persisted in the </a:t>
            </a:r>
            <a:r>
              <a:rPr lang="en-US" dirty="0" err="1" smtClean="0"/>
              <a:t>datastore</a:t>
            </a:r>
            <a:r>
              <a:rPr lang="en-US" dirty="0" smtClean="0"/>
              <a:t>.</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48</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49</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52</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Iterative Development – focus to core, then add additional requirements incrementally discovering</a:t>
            </a:r>
            <a:r>
              <a:rPr lang="en-US" baseline="0" dirty="0" smtClean="0"/>
              <a:t> deeper models. Iteration retrospectives are also very important, that allows is a good chance to judge and revise the model implementation and its value for the iteration.</a:t>
            </a:r>
            <a:endParaRPr lang="en-US" dirty="0" smtClean="0"/>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returns from </a:t>
            </a:r>
            <a:r>
              <a:rPr lang="en-US" sz="1200" b="1" kern="1200" baseline="0" dirty="0" smtClean="0">
                <a:solidFill>
                  <a:schemeClr val="tx1"/>
                </a:solidFill>
                <a:latin typeface="+mn-lt"/>
                <a:ea typeface="+mn-ea"/>
                <a:cs typeface="+mn-cs"/>
              </a:rPr>
              <a:t>refactoring</a:t>
            </a:r>
            <a:r>
              <a:rPr lang="en-US" sz="1200" kern="1200" baseline="0" dirty="0" smtClean="0">
                <a:solidFill>
                  <a:schemeClr val="tx1"/>
                </a:solidFill>
                <a:latin typeface="+mn-lt"/>
                <a:ea typeface="+mn-ea"/>
                <a:cs typeface="+mn-cs"/>
              </a:rPr>
              <a:t> are not linear. Usually there is a marginal return for a small effort,</a:t>
            </a:r>
          </a:p>
          <a:p>
            <a:r>
              <a:rPr lang="en-US" sz="1200" kern="1200" baseline="0" dirty="0" smtClean="0">
                <a:solidFill>
                  <a:schemeClr val="tx1"/>
                </a:solidFill>
                <a:latin typeface="+mn-lt"/>
                <a:ea typeface="+mn-ea"/>
                <a:cs typeface="+mn-cs"/>
              </a:rPr>
              <a:t>and the small improvements add up. They fight entropy, and they are the frontline protection</a:t>
            </a:r>
          </a:p>
          <a:p>
            <a:r>
              <a:rPr lang="en-US" sz="1200" kern="1200" baseline="0" dirty="0" smtClean="0">
                <a:solidFill>
                  <a:schemeClr val="tx1"/>
                </a:solidFill>
                <a:latin typeface="+mn-lt"/>
                <a:ea typeface="+mn-ea"/>
                <a:cs typeface="+mn-cs"/>
              </a:rPr>
              <a:t>against a fossilized legacy. But some of the most important insights come abruptly and send a</a:t>
            </a:r>
          </a:p>
          <a:p>
            <a:r>
              <a:rPr lang="en-US" sz="1200" kern="1200" baseline="0" dirty="0" smtClean="0">
                <a:solidFill>
                  <a:schemeClr val="tx1"/>
                </a:solidFill>
                <a:latin typeface="+mn-lt"/>
                <a:ea typeface="+mn-ea"/>
                <a:cs typeface="+mn-cs"/>
              </a:rPr>
              <a:t>shock through the project.</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set of tests that are written and maintained by developers to</a:t>
            </a:r>
          </a:p>
          <a:p>
            <a:r>
              <a:rPr lang="en-US" sz="1200" b="1" kern="1200" baseline="0" dirty="0" smtClean="0">
                <a:solidFill>
                  <a:schemeClr val="tx1"/>
                </a:solidFill>
                <a:latin typeface="+mn-lt"/>
                <a:ea typeface="+mn-ea"/>
                <a:cs typeface="+mn-cs"/>
              </a:rPr>
              <a:t>reduce the cost of finding and fixing bugs—thereby improving</a:t>
            </a:r>
          </a:p>
          <a:p>
            <a:r>
              <a:rPr lang="en-US" sz="1200" b="1" kern="1200" baseline="0" dirty="0" smtClean="0">
                <a:solidFill>
                  <a:schemeClr val="tx1"/>
                </a:solidFill>
                <a:latin typeface="+mn-lt"/>
                <a:ea typeface="+mn-ea"/>
                <a:cs typeface="+mn-cs"/>
              </a:rPr>
              <a:t>code quality—and to enable the change of the design as</a:t>
            </a:r>
          </a:p>
          <a:p>
            <a:r>
              <a:rPr lang="en-US" sz="1200" b="1" kern="1200" baseline="0" dirty="0" smtClean="0">
                <a:solidFill>
                  <a:schemeClr val="tx1"/>
                </a:solidFill>
                <a:latin typeface="+mn-lt"/>
                <a:ea typeface="+mn-ea"/>
                <a:cs typeface="+mn-cs"/>
              </a:rPr>
              <a:t>requirements are addressed incrementally. Disciplined writing of</a:t>
            </a:r>
          </a:p>
          <a:p>
            <a:r>
              <a:rPr lang="en-US" sz="1200" b="1" kern="1200" baseline="0" dirty="0" smtClean="0">
                <a:solidFill>
                  <a:schemeClr val="tx1"/>
                </a:solidFill>
                <a:latin typeface="+mn-lt"/>
                <a:ea typeface="+mn-ea"/>
                <a:cs typeface="+mn-cs"/>
              </a:rPr>
              <a:t>tests encourages loosely coupled designs. </a:t>
            </a:r>
          </a:p>
          <a:p>
            <a:r>
              <a:rPr lang="en-US" dirty="0" smtClean="0"/>
              <a:t>Because Domain Model Layer is Persistence &amp; Infrastructure Ignorant, the model could be easily tested,</a:t>
            </a:r>
            <a:r>
              <a:rPr lang="en-US" baseline="0" dirty="0" smtClean="0"/>
              <a:t> producing very fast and clean tests.</a:t>
            </a:r>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Continuous Integration </a:t>
            </a:r>
            <a:r>
              <a:rPr lang="en-US" sz="1200" i="1" kern="1200" baseline="0" dirty="0" smtClean="0">
                <a:solidFill>
                  <a:schemeClr val="tx1"/>
                </a:solidFill>
                <a:latin typeface="+mn-lt"/>
                <a:ea typeface="+mn-ea"/>
                <a:cs typeface="+mn-cs"/>
              </a:rPr>
              <a:t>reduces time to market and increasing quality</a:t>
            </a:r>
          </a:p>
          <a:p>
            <a:r>
              <a:rPr lang="en-US" sz="1200" kern="1200" baseline="0" dirty="0" smtClean="0">
                <a:solidFill>
                  <a:schemeClr val="tx1"/>
                </a:solidFill>
                <a:latin typeface="+mn-lt"/>
                <a:ea typeface="+mn-ea"/>
                <a:cs typeface="+mn-cs"/>
              </a:rPr>
              <a:t>to market by finding </a:t>
            </a:r>
            <a:r>
              <a:rPr lang="en-US" sz="1200" i="1" kern="1200" baseline="0" dirty="0" smtClean="0">
                <a:solidFill>
                  <a:schemeClr val="tx1"/>
                </a:solidFill>
                <a:latin typeface="+mn-lt"/>
                <a:ea typeface="+mn-ea"/>
                <a:cs typeface="+mn-cs"/>
              </a:rPr>
              <a:t>Integration bugs often and early, thus eliminating</a:t>
            </a:r>
          </a:p>
          <a:p>
            <a:r>
              <a:rPr lang="en-US" sz="1200" kern="1200" baseline="0" dirty="0" smtClean="0">
                <a:solidFill>
                  <a:schemeClr val="tx1"/>
                </a:solidFill>
                <a:latin typeface="+mn-lt"/>
                <a:ea typeface="+mn-ea"/>
                <a:cs typeface="+mn-cs"/>
              </a:rPr>
              <a:t>“hardening </a:t>
            </a:r>
            <a:r>
              <a:rPr lang="en-US" sz="1200" i="1" kern="1200" baseline="0" dirty="0" smtClean="0">
                <a:solidFill>
                  <a:schemeClr val="tx1"/>
                </a:solidFill>
                <a:latin typeface="+mn-lt"/>
                <a:ea typeface="+mn-ea"/>
                <a:cs typeface="+mn-cs"/>
              </a:rPr>
              <a:t>Iterations” and the rework that goes along with it.</a:t>
            </a:r>
          </a:p>
          <a:p>
            <a:r>
              <a:rPr lang="en-US" sz="1200" i="1" kern="1200" baseline="0" dirty="0" smtClean="0">
                <a:solidFill>
                  <a:schemeClr val="tx1"/>
                </a:solidFill>
                <a:latin typeface="+mn-lt"/>
                <a:ea typeface="+mn-ea"/>
                <a:cs typeface="+mn-cs"/>
              </a:rPr>
              <a:t>Continuous Integration also increases visibility of the progress of the</a:t>
            </a:r>
          </a:p>
          <a:p>
            <a:r>
              <a:rPr lang="en-US" sz="1200" kern="1200" baseline="0" dirty="0" smtClean="0">
                <a:solidFill>
                  <a:schemeClr val="tx1"/>
                </a:solidFill>
                <a:latin typeface="+mn-lt"/>
                <a:ea typeface="+mn-ea"/>
                <a:cs typeface="+mn-cs"/>
              </a:rPr>
              <a:t>project by making it explicit to the development team and</a:t>
            </a:r>
          </a:p>
          <a:p>
            <a:r>
              <a:rPr lang="en-US" sz="1200" kern="1200" baseline="0" dirty="0" smtClean="0">
                <a:solidFill>
                  <a:schemeClr val="tx1"/>
                </a:solidFill>
                <a:latin typeface="+mn-lt"/>
                <a:ea typeface="+mn-ea"/>
                <a:cs typeface="+mn-cs"/>
              </a:rPr>
              <a:t>stakeholders.</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53</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IoC</a:t>
            </a:r>
            <a:r>
              <a:rPr lang="en-US" dirty="0" smtClean="0"/>
              <a:t> &amp; DI containers – allows to decouple various parts of code</a:t>
            </a:r>
            <a:r>
              <a:rPr lang="en-US" baseline="0" dirty="0" smtClean="0"/>
              <a:t>, increasing </a:t>
            </a:r>
            <a:r>
              <a:rPr lang="en-US" dirty="0" smtClean="0"/>
              <a:t>cohesion</a:t>
            </a:r>
            <a:r>
              <a:rPr lang="en-US" baseline="0" dirty="0" smtClean="0"/>
              <a:t> and substitutability leading to </a:t>
            </a:r>
            <a:r>
              <a:rPr lang="en-US" baseline="0" dirty="0" err="1" smtClean="0"/>
              <a:t>maintanable</a:t>
            </a:r>
            <a:r>
              <a:rPr lang="en-US" baseline="0" dirty="0" smtClean="0"/>
              <a:t> code.</a:t>
            </a:r>
          </a:p>
          <a:p>
            <a:r>
              <a:rPr lang="en-US" baseline="0" dirty="0" smtClean="0"/>
              <a:t>AOP – allows to increase code modularity by providing “logic injection” like logging without polluting client code.</a:t>
            </a:r>
          </a:p>
          <a:p>
            <a:r>
              <a:rPr lang="en-US" baseline="0" dirty="0" smtClean="0"/>
              <a:t>ORMs – like Hibernate have a great support for POCO\POJO including Entity and Value Objects and provide a good abstraction over DB schema,</a:t>
            </a:r>
          </a:p>
          <a:p>
            <a:r>
              <a:rPr lang="en-US" baseline="0" dirty="0" smtClean="0"/>
              <a:t>	allowing to concentrate more on the Model.</a:t>
            </a:r>
          </a:p>
          <a:p>
            <a:r>
              <a:rPr lang="en-US" baseline="0" dirty="0" smtClean="0"/>
              <a:t>Mocking Frameworks –  is very important tool for TDD practice, that allows to simulated objects that mimic the behavior of real objects in controlled ways. The technique is very important for decoupling.  </a:t>
            </a:r>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54</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a language, programs can be extremely expressive, and make the strongest connection</a:t>
            </a:r>
          </a:p>
          <a:p>
            <a:r>
              <a:rPr lang="en-US" sz="1200" kern="1200" baseline="0" dirty="0" smtClean="0">
                <a:solidFill>
                  <a:schemeClr val="tx1"/>
                </a:solidFill>
                <a:latin typeface="+mn-lt"/>
                <a:ea typeface="+mn-ea"/>
                <a:cs typeface="+mn-cs"/>
              </a:rPr>
              <a:t>with the UBIQUITOUS LANGUAGE. This is an exciting concept, but domain-specific languages also</a:t>
            </a:r>
          </a:p>
          <a:p>
            <a:r>
              <a:rPr lang="en-US" sz="1200" kern="1200" baseline="0" dirty="0" smtClean="0">
                <a:solidFill>
                  <a:schemeClr val="tx1"/>
                </a:solidFill>
                <a:latin typeface="+mn-lt"/>
                <a:ea typeface="+mn-ea"/>
                <a:cs typeface="+mn-cs"/>
              </a:rPr>
              <a:t>have their drawbacks in the approaches I've seen based on object-oriented technology.</a:t>
            </a:r>
          </a:p>
          <a:p>
            <a:r>
              <a:rPr lang="en-US" sz="1200" kern="1200" baseline="0" dirty="0" smtClean="0">
                <a:solidFill>
                  <a:schemeClr val="tx1"/>
                </a:solidFill>
                <a:latin typeface="+mn-lt"/>
                <a:ea typeface="+mn-ea"/>
                <a:cs typeface="+mn-cs"/>
              </a:rPr>
              <a:t>To refine the model, a developer needs to be able to modify the language. This may involve</a:t>
            </a:r>
          </a:p>
          <a:p>
            <a:r>
              <a:rPr lang="en-US" sz="1200" kern="1200" baseline="0" dirty="0" smtClean="0">
                <a:solidFill>
                  <a:schemeClr val="tx1"/>
                </a:solidFill>
                <a:latin typeface="+mn-lt"/>
                <a:ea typeface="+mn-ea"/>
                <a:cs typeface="+mn-cs"/>
              </a:rPr>
              <a:t>modifying grammar declarations and other language-interpreting features, as well as modifying</a:t>
            </a:r>
          </a:p>
          <a:p>
            <a:r>
              <a:rPr lang="en-US" sz="1200" kern="1200" baseline="0" dirty="0" smtClean="0">
                <a:solidFill>
                  <a:schemeClr val="tx1"/>
                </a:solidFill>
                <a:latin typeface="+mn-lt"/>
                <a:ea typeface="+mn-ea"/>
                <a:cs typeface="+mn-cs"/>
              </a:rPr>
              <a:t>underlying class libraries. I'm all in favor of learning advanced technology and design concepts, but</a:t>
            </a:r>
          </a:p>
          <a:p>
            <a:r>
              <a:rPr lang="en-US" sz="1200" kern="1200" baseline="0" dirty="0" smtClean="0">
                <a:solidFill>
                  <a:schemeClr val="tx1"/>
                </a:solidFill>
                <a:latin typeface="+mn-lt"/>
                <a:ea typeface="+mn-ea"/>
                <a:cs typeface="+mn-cs"/>
              </a:rPr>
              <a:t>we have to soberly assess the skills of a particular team, as well as the likely skills of future</a:t>
            </a:r>
          </a:p>
          <a:p>
            <a:r>
              <a:rPr lang="en-US" sz="1200" kern="1200" baseline="0" dirty="0" smtClean="0">
                <a:solidFill>
                  <a:schemeClr val="tx1"/>
                </a:solidFill>
                <a:latin typeface="+mn-lt"/>
                <a:ea typeface="+mn-ea"/>
                <a:cs typeface="+mn-cs"/>
              </a:rPr>
              <a:t>maintenance teams.</a:t>
            </a:r>
          </a:p>
          <a:p>
            <a:r>
              <a:rPr lang="en-US" sz="1200" kern="1200" baseline="0" dirty="0" smtClean="0">
                <a:solidFill>
                  <a:schemeClr val="tx1"/>
                </a:solidFill>
                <a:latin typeface="+mn-lt"/>
                <a:ea typeface="+mn-ea"/>
                <a:cs typeface="+mn-cs"/>
              </a:rPr>
              <a:t>Another drawback is that it can be difficult to </a:t>
            </a:r>
            <a:r>
              <a:rPr lang="en-US" sz="1200" kern="1200" baseline="0" dirty="0" err="1" smtClean="0">
                <a:solidFill>
                  <a:schemeClr val="tx1"/>
                </a:solidFill>
                <a:latin typeface="+mn-lt"/>
                <a:ea typeface="+mn-ea"/>
                <a:cs typeface="+mn-cs"/>
              </a:rPr>
              <a:t>refactor</a:t>
            </a:r>
            <a:r>
              <a:rPr lang="en-US" sz="1200" kern="1200" baseline="0" dirty="0" smtClean="0">
                <a:solidFill>
                  <a:schemeClr val="tx1"/>
                </a:solidFill>
                <a:latin typeface="+mn-lt"/>
                <a:ea typeface="+mn-ea"/>
                <a:cs typeface="+mn-cs"/>
              </a:rPr>
              <a:t> client</a:t>
            </a:r>
          </a:p>
          <a:p>
            <a:r>
              <a:rPr lang="en-US" sz="1200" kern="1200" baseline="0" dirty="0" smtClean="0">
                <a:solidFill>
                  <a:schemeClr val="tx1"/>
                </a:solidFill>
                <a:latin typeface="+mn-lt"/>
                <a:ea typeface="+mn-ea"/>
                <a:cs typeface="+mn-cs"/>
              </a:rPr>
              <a:t>code to conform to a revised model and its associated domain-specific language. Of course,</a:t>
            </a:r>
          </a:p>
          <a:p>
            <a:r>
              <a:rPr lang="en-US" sz="1200" kern="1200" baseline="0" dirty="0" smtClean="0">
                <a:solidFill>
                  <a:schemeClr val="tx1"/>
                </a:solidFill>
                <a:latin typeface="+mn-lt"/>
                <a:ea typeface="+mn-ea"/>
                <a:cs typeface="+mn-cs"/>
              </a:rPr>
              <a:t>someone may come up with a technical fix for the refactoring problems.</a:t>
            </a:r>
          </a:p>
          <a:p>
            <a:r>
              <a:rPr lang="en-US" sz="1200" kern="1200" baseline="0" dirty="0" smtClean="0">
                <a:solidFill>
                  <a:schemeClr val="tx1"/>
                </a:solidFill>
                <a:latin typeface="+mn-lt"/>
                <a:ea typeface="+mn-ea"/>
                <a:cs typeface="+mn-cs"/>
              </a:rPr>
              <a:t>This technique might be most useful for very mature models, perhaps where client code is being</a:t>
            </a:r>
          </a:p>
          <a:p>
            <a:r>
              <a:rPr lang="en-US" sz="1200" kern="1200" baseline="0" dirty="0" smtClean="0">
                <a:solidFill>
                  <a:schemeClr val="tx1"/>
                </a:solidFill>
                <a:latin typeface="+mn-lt"/>
                <a:ea typeface="+mn-ea"/>
                <a:cs typeface="+mn-cs"/>
              </a:rPr>
              <a:t>written by a different team. Generally, such setups lead to the poisonous distinction between</a:t>
            </a:r>
          </a:p>
          <a:p>
            <a:r>
              <a:rPr lang="en-US" sz="1200" kern="1200" baseline="0" dirty="0" smtClean="0">
                <a:solidFill>
                  <a:schemeClr val="tx1"/>
                </a:solidFill>
                <a:latin typeface="+mn-lt"/>
                <a:ea typeface="+mn-ea"/>
                <a:cs typeface="+mn-cs"/>
              </a:rPr>
              <a:t>highly technical framework builders and technically unskilled application builders, but it doesn't</a:t>
            </a:r>
          </a:p>
          <a:p>
            <a:r>
              <a:rPr lang="en-US" sz="1200" kern="1200" baseline="0" dirty="0" smtClean="0">
                <a:solidFill>
                  <a:schemeClr val="tx1"/>
                </a:solidFill>
                <a:latin typeface="+mn-lt"/>
                <a:ea typeface="+mn-ea"/>
                <a:cs typeface="+mn-cs"/>
              </a:rPr>
              <a:t>have to be that way.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Enstein</a:t>
            </a:r>
            <a:r>
              <a:rPr lang="en-US" dirty="0" smtClean="0"/>
              <a:t>: Theory of all… theory on</a:t>
            </a:r>
            <a:r>
              <a:rPr lang="en-US" baseline="0" dirty="0" smtClean="0"/>
              <a:t> atom level and on stars level</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4/29/2009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4/29/2009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36.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37.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38.xml.rels><?xml version="1.0" encoding="UTF-8" standalone="yes"?>
<Relationships xmlns="http://schemas.openxmlformats.org/package/2006/relationships"><Relationship Id="rId8" Type="http://schemas.openxmlformats.org/officeDocument/2006/relationships/diagramQuickStyle" Target="../diagrams/quickStyle12.xml"/><Relationship Id="rId13" Type="http://schemas.openxmlformats.org/officeDocument/2006/relationships/diagramColors" Target="../diagrams/colors13.xml"/><Relationship Id="rId18" Type="http://schemas.openxmlformats.org/officeDocument/2006/relationships/diagramData" Target="../diagrams/data15.xml"/><Relationship Id="rId26" Type="http://schemas.openxmlformats.org/officeDocument/2006/relationships/diagramData" Target="../diagrams/data17.xml"/><Relationship Id="rId3" Type="http://schemas.openxmlformats.org/officeDocument/2006/relationships/diagramLayout" Target="../diagrams/layout11.xml"/><Relationship Id="rId21" Type="http://schemas.openxmlformats.org/officeDocument/2006/relationships/diagramColors" Target="../diagrams/colors15.xml"/><Relationship Id="rId7" Type="http://schemas.openxmlformats.org/officeDocument/2006/relationships/diagramLayout" Target="../diagrams/layout12.xml"/><Relationship Id="rId12" Type="http://schemas.openxmlformats.org/officeDocument/2006/relationships/diagramQuickStyle" Target="../diagrams/quickStyle13.xml"/><Relationship Id="rId17" Type="http://schemas.openxmlformats.org/officeDocument/2006/relationships/diagramColors" Target="../diagrams/colors14.xml"/><Relationship Id="rId25" Type="http://schemas.openxmlformats.org/officeDocument/2006/relationships/diagramColors" Target="../diagrams/colors16.xml"/><Relationship Id="rId33" Type="http://schemas.openxmlformats.org/officeDocument/2006/relationships/diagramColors" Target="../diagrams/colors18.xml"/><Relationship Id="rId2" Type="http://schemas.openxmlformats.org/officeDocument/2006/relationships/diagramData" Target="../diagrams/data11.xml"/><Relationship Id="rId16" Type="http://schemas.openxmlformats.org/officeDocument/2006/relationships/diagramQuickStyle" Target="../diagrams/quickStyle14.xml"/><Relationship Id="rId20" Type="http://schemas.openxmlformats.org/officeDocument/2006/relationships/diagramQuickStyle" Target="../diagrams/quickStyle15.xml"/><Relationship Id="rId29" Type="http://schemas.openxmlformats.org/officeDocument/2006/relationships/diagramColors" Target="../diagrams/colors17.xml"/><Relationship Id="rId1" Type="http://schemas.openxmlformats.org/officeDocument/2006/relationships/slideLayout" Target="../slideLayouts/slideLayout2.xml"/><Relationship Id="rId6" Type="http://schemas.openxmlformats.org/officeDocument/2006/relationships/diagramData" Target="../diagrams/data12.xml"/><Relationship Id="rId11" Type="http://schemas.openxmlformats.org/officeDocument/2006/relationships/diagramLayout" Target="../diagrams/layout13.xml"/><Relationship Id="rId24" Type="http://schemas.openxmlformats.org/officeDocument/2006/relationships/diagramQuickStyle" Target="../diagrams/quickStyle16.xml"/><Relationship Id="rId32" Type="http://schemas.openxmlformats.org/officeDocument/2006/relationships/diagramQuickStyle" Target="../diagrams/quickStyle18.xml"/><Relationship Id="rId5" Type="http://schemas.openxmlformats.org/officeDocument/2006/relationships/diagramColors" Target="../diagrams/colors11.xml"/><Relationship Id="rId15" Type="http://schemas.openxmlformats.org/officeDocument/2006/relationships/diagramLayout" Target="../diagrams/layout14.xml"/><Relationship Id="rId23" Type="http://schemas.openxmlformats.org/officeDocument/2006/relationships/diagramLayout" Target="../diagrams/layout16.xml"/><Relationship Id="rId28" Type="http://schemas.openxmlformats.org/officeDocument/2006/relationships/diagramQuickStyle" Target="../diagrams/quickStyle17.xml"/><Relationship Id="rId10" Type="http://schemas.openxmlformats.org/officeDocument/2006/relationships/diagramData" Target="../diagrams/data13.xml"/><Relationship Id="rId19" Type="http://schemas.openxmlformats.org/officeDocument/2006/relationships/diagramLayout" Target="../diagrams/layout15.xml"/><Relationship Id="rId31" Type="http://schemas.openxmlformats.org/officeDocument/2006/relationships/diagramLayout" Target="../diagrams/layout18.xml"/><Relationship Id="rId4" Type="http://schemas.openxmlformats.org/officeDocument/2006/relationships/diagramQuickStyle" Target="../diagrams/quickStyle11.xml"/><Relationship Id="rId9" Type="http://schemas.openxmlformats.org/officeDocument/2006/relationships/diagramColors" Target="../diagrams/colors12.xml"/><Relationship Id="rId14" Type="http://schemas.openxmlformats.org/officeDocument/2006/relationships/diagramData" Target="../diagrams/data14.xml"/><Relationship Id="rId22" Type="http://schemas.openxmlformats.org/officeDocument/2006/relationships/diagramData" Target="../diagrams/data16.xml"/><Relationship Id="rId27" Type="http://schemas.openxmlformats.org/officeDocument/2006/relationships/diagramLayout" Target="../diagrams/layout17.xml"/><Relationship Id="rId30" Type="http://schemas.openxmlformats.org/officeDocument/2006/relationships/diagramData" Target="../diagrams/data18.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38.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40.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image" Target="../media/image24.png"/><Relationship Id="rId16" Type="http://schemas.openxmlformats.org/officeDocument/2006/relationships/diagramLayout" Target="../diagrams/layout38.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10" Type="http://schemas.openxmlformats.org/officeDocument/2006/relationships/diagramColors" Target="../diagrams/colors36.xml"/><Relationship Id="rId19" Type="http://schemas.openxmlformats.org/officeDocument/2006/relationships/image" Target="../media/image25.png"/><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s>
</file>

<file path=ppt/slides/_rels/slide46.xml.rels><?xml version="1.0" encoding="UTF-8" standalone="yes"?>
<Relationships xmlns="http://schemas.openxmlformats.org/package/2006/relationships"><Relationship Id="rId8" Type="http://schemas.openxmlformats.org/officeDocument/2006/relationships/diagramQuickStyle" Target="../diagrams/quickStyle40.xml"/><Relationship Id="rId13" Type="http://schemas.openxmlformats.org/officeDocument/2006/relationships/diagramColors" Target="../diagrams/colors41.xml"/><Relationship Id="rId18" Type="http://schemas.openxmlformats.org/officeDocument/2006/relationships/diagramData" Target="../diagrams/data43.xml"/><Relationship Id="rId3" Type="http://schemas.openxmlformats.org/officeDocument/2006/relationships/diagramLayout" Target="../diagrams/layout39.xml"/><Relationship Id="rId21" Type="http://schemas.openxmlformats.org/officeDocument/2006/relationships/diagramColors" Target="../diagrams/colors43.xml"/><Relationship Id="rId7" Type="http://schemas.openxmlformats.org/officeDocument/2006/relationships/diagramLayout" Target="../diagrams/layout40.xml"/><Relationship Id="rId12" Type="http://schemas.openxmlformats.org/officeDocument/2006/relationships/diagramQuickStyle" Target="../diagrams/quickStyle41.xml"/><Relationship Id="rId17" Type="http://schemas.openxmlformats.org/officeDocument/2006/relationships/diagramColors" Target="../diagrams/colors42.xml"/><Relationship Id="rId2" Type="http://schemas.openxmlformats.org/officeDocument/2006/relationships/diagramData" Target="../diagrams/data39.xml"/><Relationship Id="rId16" Type="http://schemas.openxmlformats.org/officeDocument/2006/relationships/diagramQuickStyle" Target="../diagrams/quickStyle42.xml"/><Relationship Id="rId20" Type="http://schemas.openxmlformats.org/officeDocument/2006/relationships/diagramQuickStyle" Target="../diagrams/quickStyle43.xml"/><Relationship Id="rId1" Type="http://schemas.openxmlformats.org/officeDocument/2006/relationships/slideLayout" Target="../slideLayouts/slideLayout2.xml"/><Relationship Id="rId6" Type="http://schemas.openxmlformats.org/officeDocument/2006/relationships/diagramData" Target="../diagrams/data40.xml"/><Relationship Id="rId11" Type="http://schemas.openxmlformats.org/officeDocument/2006/relationships/diagramLayout" Target="../diagrams/layout41.xml"/><Relationship Id="rId5" Type="http://schemas.openxmlformats.org/officeDocument/2006/relationships/diagramColors" Target="../diagrams/colors39.xml"/><Relationship Id="rId15" Type="http://schemas.openxmlformats.org/officeDocument/2006/relationships/diagramLayout" Target="../diagrams/layout42.xml"/><Relationship Id="rId10" Type="http://schemas.openxmlformats.org/officeDocument/2006/relationships/diagramData" Target="../diagrams/data41.xml"/><Relationship Id="rId19" Type="http://schemas.openxmlformats.org/officeDocument/2006/relationships/diagramLayout" Target="../diagrams/layout43.xml"/><Relationship Id="rId4" Type="http://schemas.openxmlformats.org/officeDocument/2006/relationships/diagramQuickStyle" Target="../diagrams/quickStyle39.xml"/><Relationship Id="rId9" Type="http://schemas.openxmlformats.org/officeDocument/2006/relationships/diagramColors" Target="../diagrams/colors40.xml"/><Relationship Id="rId14" Type="http://schemas.openxmlformats.org/officeDocument/2006/relationships/diagramData" Target="../diagrams/data42.xml"/></Relationships>
</file>

<file path=ppt/slides/_rels/slide47.xml.rels><?xml version="1.0" encoding="UTF-8" standalone="yes"?>
<Relationships xmlns="http://schemas.openxmlformats.org/package/2006/relationships"><Relationship Id="rId8" Type="http://schemas.openxmlformats.org/officeDocument/2006/relationships/diagramLayout" Target="../diagrams/layout45.xml"/><Relationship Id="rId13" Type="http://schemas.openxmlformats.org/officeDocument/2006/relationships/diagramQuickStyle" Target="../diagrams/quickStyle46.xml"/><Relationship Id="rId3" Type="http://schemas.openxmlformats.org/officeDocument/2006/relationships/diagramData" Target="../diagrams/data44.xml"/><Relationship Id="rId7" Type="http://schemas.openxmlformats.org/officeDocument/2006/relationships/diagramData" Target="../diagrams/data45.xml"/><Relationship Id="rId12" Type="http://schemas.openxmlformats.org/officeDocument/2006/relationships/diagramLayout" Target="../diagrams/layout46.xml"/><Relationship Id="rId17" Type="http://schemas.openxmlformats.org/officeDocument/2006/relationships/image" Target="../media/image29.png"/><Relationship Id="rId2" Type="http://schemas.openxmlformats.org/officeDocument/2006/relationships/image" Target="../media/image26.png"/><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Colors" Target="../diagrams/colors44.xml"/><Relationship Id="rId11" Type="http://schemas.openxmlformats.org/officeDocument/2006/relationships/diagramData" Target="../diagrams/data46.xml"/><Relationship Id="rId5" Type="http://schemas.openxmlformats.org/officeDocument/2006/relationships/diagramQuickStyle" Target="../diagrams/quickStyle44.xml"/><Relationship Id="rId15" Type="http://schemas.openxmlformats.org/officeDocument/2006/relationships/image" Target="../media/image27.png"/><Relationship Id="rId10" Type="http://schemas.openxmlformats.org/officeDocument/2006/relationships/diagramColors" Target="../diagrams/colors45.xml"/><Relationship Id="rId4" Type="http://schemas.openxmlformats.org/officeDocument/2006/relationships/diagramLayout" Target="../diagrams/layout44.xml"/><Relationship Id="rId9" Type="http://schemas.openxmlformats.org/officeDocument/2006/relationships/diagramQuickStyle" Target="../diagrams/quickStyle45.xml"/><Relationship Id="rId14" Type="http://schemas.openxmlformats.org/officeDocument/2006/relationships/diagramColors" Target="../diagrams/colors4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0.png"/></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
        <p:nvSpPr>
          <p:cNvPr id="3" name="TextBox 2"/>
          <p:cNvSpPr txBox="1"/>
          <p:nvPr/>
        </p:nvSpPr>
        <p:spPr>
          <a:xfrm>
            <a:off x="7010400" y="4038600"/>
            <a:ext cx="1514325" cy="369332"/>
          </a:xfrm>
          <a:prstGeom prst="rect">
            <a:avLst/>
          </a:prstGeom>
          <a:noFill/>
        </p:spPr>
        <p:txBody>
          <a:bodyPr wrap="none" rtlCol="0">
            <a:spAutoFit/>
          </a:bodyPr>
          <a:lstStyle/>
          <a:p>
            <a:r>
              <a:rPr lang="en-US" dirty="0" smtClean="0"/>
              <a:t>Martin Fowler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a:t>
            </a:r>
            <a:r>
              <a:rPr lang="en-US" dirty="0" smtClean="0">
                <a:solidFill>
                  <a:srgbClr val="7030A0"/>
                </a:solidFill>
              </a:rPr>
              <a:t>Model</a:t>
            </a:r>
            <a:r>
              <a:rPr lang="en-US" dirty="0" smtClean="0">
                <a:solidFill>
                  <a:srgbClr val="009900"/>
                </a:solidFill>
              </a:rPr>
              <a:t>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grpSp>
        <p:nvGrpSpPr>
          <p:cNvPr id="27" name="Группа 26"/>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a:p>
            <a:r>
              <a:rPr lang="en-US" dirty="0" smtClean="0"/>
              <a:t>Complexity becomes inevitable </a:t>
            </a:r>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checkerboard(across)">
                                      <p:cBhvr>
                                        <p:cTn id="10" dur="500"/>
                                        <p:tgtEl>
                                          <p:spTgt spid="23"/>
                                        </p:tgtEl>
                                      </p:cBhvr>
                                    </p:animEffect>
                                  </p:childTnLst>
                                </p:cTn>
                              </p:par>
                              <p:par>
                                <p:cTn id="11" presetID="5" presetClass="entr" presetSubtype="1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checkerboard(across)">
                                      <p:cBhvr>
                                        <p:cTn id="13" dur="500"/>
                                        <p:tgtEl>
                                          <p:spTgt spid="1028"/>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checkerboard(across)">
                                      <p:cBhvr>
                                        <p:cTn id="18" dur="500"/>
                                        <p:tgtEl>
                                          <p:spTgt spid="35"/>
                                        </p:tgtEl>
                                      </p:cBhvr>
                                    </p:animEffect>
                                  </p:childTnLst>
                                </p:cTn>
                              </p:par>
                              <p:par>
                                <p:cTn id="19" presetID="5" presetClass="entr" presetSubtype="1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checkerboard(across)">
                                      <p:cBhvr>
                                        <p:cTn id="21" dur="500"/>
                                        <p:tgtEl>
                                          <p:spTgt spid="37"/>
                                        </p:tgtEl>
                                      </p:cBhvr>
                                    </p:animEffect>
                                  </p:childTnLst>
                                </p:cTn>
                              </p:par>
                              <p:par>
                                <p:cTn id="22" presetID="5" presetClass="entr" presetSubtype="1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checkerboard(across)">
                                      <p:cBhvr>
                                        <p:cTn id="24" dur="500"/>
                                        <p:tgtEl>
                                          <p:spTgt spid="32"/>
                                        </p:tgtEl>
                                      </p:cBhvr>
                                    </p:animEffect>
                                  </p:childTnLst>
                                </p:cTn>
                              </p:par>
                              <p:par>
                                <p:cTn id="25" presetID="5" presetClass="entr" presetSubtype="1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heckerboard(across)">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334000" y="50292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3" name="Content Placeholder 2"/>
          <p:cNvSpPr>
            <a:spLocks noGrp="1"/>
          </p:cNvSpPr>
          <p:nvPr>
            <p:ph idx="1"/>
          </p:nvPr>
        </p:nvSpPr>
        <p:spPr>
          <a:xfrm>
            <a:off x="457200" y="1752600"/>
            <a:ext cx="8229600" cy="1066800"/>
          </a:xfrm>
        </p:spPr>
        <p:txBody>
          <a:bodyPr/>
          <a:lstStyle/>
          <a:p>
            <a:pPr>
              <a:buNone/>
            </a:pPr>
            <a:r>
              <a:rPr lang="en-US" dirty="0" smtClean="0"/>
              <a:t>DDD doesn’t ignore Design Principles OR Design Patterns </a:t>
            </a:r>
          </a:p>
          <a:p>
            <a:pPr marL="514350" indent="-514350">
              <a:buAutoNum type="arabicPeriod"/>
            </a:pPr>
            <a:endParaRPr lang="en-US" dirty="0"/>
          </a:p>
        </p:txBody>
      </p:sp>
      <p:sp>
        <p:nvSpPr>
          <p:cNvPr id="4" name="Rectangle 3"/>
          <p:cNvSpPr/>
          <p:nvPr/>
        </p:nvSpPr>
        <p:spPr>
          <a:xfrm>
            <a:off x="685800" y="3429000"/>
            <a:ext cx="4538550" cy="523220"/>
          </a:xfrm>
          <a:prstGeom prst="rect">
            <a:avLst/>
          </a:prstGeom>
        </p:spPr>
        <p:txBody>
          <a:bodyPr wrap="none">
            <a:spAutoFit/>
          </a:bodyPr>
          <a:lstStyle/>
          <a:p>
            <a:r>
              <a:rPr lang="en-US" sz="2800" dirty="0" smtClean="0"/>
              <a:t>S.O.L.I.D.,…  Design Principles </a:t>
            </a:r>
            <a:endParaRPr lang="en-US" sz="2800" dirty="0"/>
          </a:p>
        </p:txBody>
      </p:sp>
      <p:sp>
        <p:nvSpPr>
          <p:cNvPr id="5" name="Rectangle 4"/>
          <p:cNvSpPr/>
          <p:nvPr/>
        </p:nvSpPr>
        <p:spPr>
          <a:xfrm>
            <a:off x="1600200" y="4419600"/>
            <a:ext cx="6802375" cy="461665"/>
          </a:xfrm>
          <a:prstGeom prst="rect">
            <a:avLst/>
          </a:prstGeom>
        </p:spPr>
        <p:txBody>
          <a:bodyPr wrap="none">
            <a:spAutoFit/>
          </a:bodyPr>
          <a:lstStyle/>
          <a:p>
            <a:r>
              <a:rPr lang="en-US" sz="2400" dirty="0" smtClean="0"/>
              <a:t>Strategy, Composite, Specification,…  Design Patterns</a:t>
            </a:r>
            <a:endParaRPr 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4114800" cy="792162"/>
          </a:xfrm>
        </p:spPr>
        <p:txBody>
          <a:bodyPr/>
          <a:lstStyle/>
          <a:p>
            <a:r>
              <a:rPr lang="en-US" dirty="0" smtClean="0"/>
              <a:t>Specification</a:t>
            </a:r>
            <a:endParaRPr lang="en-US" dirty="0"/>
          </a:p>
        </p:txBody>
      </p:sp>
      <p:pic>
        <p:nvPicPr>
          <p:cNvPr id="1027" name="Picture 3"/>
          <p:cNvPicPr>
            <a:picLocks noChangeAspect="1" noChangeArrowheads="1"/>
          </p:cNvPicPr>
          <p:nvPr/>
        </p:nvPicPr>
        <p:blipFill>
          <a:blip r:embed="rId3"/>
          <a:srcRect/>
          <a:stretch>
            <a:fillRect/>
          </a:stretch>
        </p:blipFill>
        <p:spPr bwMode="auto">
          <a:xfrm>
            <a:off x="3886200" y="0"/>
            <a:ext cx="5076825" cy="6705600"/>
          </a:xfrm>
          <a:prstGeom prst="rect">
            <a:avLst/>
          </a:prstGeom>
          <a:noFill/>
          <a:ln w="9525">
            <a:noFill/>
            <a:miter lim="800000"/>
            <a:headEnd/>
            <a:tailEnd/>
          </a:ln>
          <a:effectLst/>
        </p:spPr>
      </p:pic>
      <p:sp>
        <p:nvSpPr>
          <p:cNvPr id="6" name="Rounded Rectangle 5"/>
          <p:cNvSpPr/>
          <p:nvPr/>
        </p:nvSpPr>
        <p:spPr>
          <a:xfrm>
            <a:off x="4191000" y="609600"/>
            <a:ext cx="4724400" cy="1066800"/>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3048000"/>
            <a:ext cx="3962400" cy="1477328"/>
          </a:xfrm>
          <a:prstGeom prst="rect">
            <a:avLst/>
          </a:prstGeom>
          <a:noFill/>
        </p:spPr>
        <p:txBody>
          <a:bodyPr wrap="square" rtlCol="0">
            <a:spAutoFit/>
          </a:bodyPr>
          <a:lstStyle/>
          <a:p>
            <a:r>
              <a:rPr lang="en-US" dirty="0" smtClean="0"/>
              <a:t>1. Repositories - to specify Queries</a:t>
            </a:r>
          </a:p>
          <a:p>
            <a:r>
              <a:rPr lang="en-US" dirty="0" smtClean="0"/>
              <a:t>2. Factories – to specify Object Creation requirements</a:t>
            </a:r>
          </a:p>
          <a:p>
            <a:r>
              <a:rPr lang="en-US" dirty="0" smtClean="0"/>
              <a:t>3. </a:t>
            </a:r>
            <a:r>
              <a:rPr lang="en-US" smtClean="0"/>
              <a:t>Validation</a:t>
            </a:r>
            <a:endParaRPr lang="en-US" dirty="0" smtClean="0"/>
          </a:p>
          <a:p>
            <a:endParaRPr lang="en-US" dirty="0"/>
          </a:p>
        </p:txBody>
      </p:sp>
      <p:sp>
        <p:nvSpPr>
          <p:cNvPr id="8" name="Rectangle 7"/>
          <p:cNvSpPr/>
          <p:nvPr/>
        </p:nvSpPr>
        <p:spPr>
          <a:xfrm>
            <a:off x="304800" y="2667000"/>
            <a:ext cx="2226892" cy="369332"/>
          </a:xfrm>
          <a:prstGeom prst="rect">
            <a:avLst/>
          </a:prstGeom>
        </p:spPr>
        <p:txBody>
          <a:bodyPr wrap="none">
            <a:spAutoFit/>
          </a:bodyPr>
          <a:lstStyle/>
          <a:p>
            <a:r>
              <a:rPr lang="en-US" dirty="0" smtClean="0"/>
              <a:t>- Could be used with: </a:t>
            </a:r>
            <a:endParaRPr lang="en-US" dirty="0"/>
          </a:p>
        </p:txBody>
      </p:sp>
      <p:sp>
        <p:nvSpPr>
          <p:cNvPr id="9" name="Rectangle 8"/>
          <p:cNvSpPr/>
          <p:nvPr/>
        </p:nvSpPr>
        <p:spPr>
          <a:xfrm>
            <a:off x="228600" y="2209800"/>
            <a:ext cx="2066656" cy="369332"/>
          </a:xfrm>
          <a:prstGeom prst="rect">
            <a:avLst/>
          </a:prstGeom>
        </p:spPr>
        <p:txBody>
          <a:bodyPr wrap="none">
            <a:spAutoFit/>
          </a:bodyPr>
          <a:lstStyle/>
          <a:p>
            <a:r>
              <a:rPr lang="en-US" dirty="0" smtClean="0"/>
              <a:t>- Allow to Compose </a:t>
            </a:r>
            <a:endParaRPr lang="en-US" dirty="0"/>
          </a:p>
        </p:txBody>
      </p:sp>
      <p:sp>
        <p:nvSpPr>
          <p:cNvPr id="10" name="TextBox 9"/>
          <p:cNvSpPr txBox="1"/>
          <p:nvPr/>
        </p:nvSpPr>
        <p:spPr>
          <a:xfrm>
            <a:off x="228600" y="1828800"/>
            <a:ext cx="3258136" cy="369332"/>
          </a:xfrm>
          <a:prstGeom prst="rect">
            <a:avLst/>
          </a:prstGeom>
          <a:noFill/>
        </p:spPr>
        <p:txBody>
          <a:bodyPr wrap="none" rtlCol="0">
            <a:spAutoFit/>
          </a:bodyPr>
          <a:lstStyle/>
          <a:p>
            <a:r>
              <a:rPr lang="en-US" dirty="0" smtClean="0"/>
              <a:t>- Makes the model more explicit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381000"/>
          </a:xfrm>
        </p:spPr>
        <p:txBody>
          <a:bodyPr>
            <a:normAutofit fontScale="90000"/>
          </a:bodyPr>
          <a:lstStyle/>
          <a:p>
            <a:r>
              <a:rPr lang="en-US" dirty="0" smtClean="0"/>
              <a:t>Real Sample</a:t>
            </a:r>
            <a:endParaRPr lang="en-US" dirty="0"/>
          </a:p>
        </p:txBody>
      </p:sp>
      <p:pic>
        <p:nvPicPr>
          <p:cNvPr id="2050" name="Picture 2"/>
          <p:cNvPicPr>
            <a:picLocks noChangeAspect="1" noChangeArrowheads="1"/>
          </p:cNvPicPr>
          <p:nvPr/>
        </p:nvPicPr>
        <p:blipFill>
          <a:blip r:embed="rId2"/>
          <a:srcRect/>
          <a:stretch>
            <a:fillRect/>
          </a:stretch>
        </p:blipFill>
        <p:spPr bwMode="auto">
          <a:xfrm>
            <a:off x="3048000" y="1752600"/>
            <a:ext cx="5648325" cy="1809750"/>
          </a:xfrm>
          <a:prstGeom prst="rect">
            <a:avLst/>
          </a:prstGeom>
          <a:noFill/>
          <a:ln w="9525">
            <a:noFill/>
            <a:miter lim="800000"/>
            <a:headEnd/>
            <a:tailEnd/>
          </a:ln>
          <a:effectLst/>
        </p:spPr>
      </p:pic>
      <p:graphicFrame>
        <p:nvGraphicFramePr>
          <p:cNvPr id="7" name="Diagram 6"/>
          <p:cNvGraphicFramePr/>
          <p:nvPr/>
        </p:nvGraphicFramePr>
        <p:xfrm>
          <a:off x="609600" y="5334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2971800" y="5334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Connector 8"/>
          <p:cNvCxnSpPr/>
          <p:nvPr/>
        </p:nvCxnSpPr>
        <p:spPr>
          <a:xfrm>
            <a:off x="2286000" y="9144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0" name="Diagram 9"/>
          <p:cNvGraphicFramePr/>
          <p:nvPr/>
        </p:nvGraphicFramePr>
        <p:xfrm>
          <a:off x="6248400" y="60960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11" name="Elbow Connector 10"/>
          <p:cNvCxnSpPr/>
          <p:nvPr/>
        </p:nvCxnSpPr>
        <p:spPr>
          <a:xfrm>
            <a:off x="4800600" y="914400"/>
            <a:ext cx="13716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cxnSp>
        <p:nvCxnSpPr>
          <p:cNvPr id="12" name="Elbow Connector 11"/>
          <p:cNvCxnSpPr/>
          <p:nvPr/>
        </p:nvCxnSpPr>
        <p:spPr>
          <a:xfrm>
            <a:off x="4800600" y="1295400"/>
            <a:ext cx="14478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5029200" y="457200"/>
            <a:ext cx="766557" cy="369332"/>
          </a:xfrm>
          <a:prstGeom prst="rect">
            <a:avLst/>
          </a:prstGeom>
          <a:noFill/>
        </p:spPr>
        <p:txBody>
          <a:bodyPr wrap="none" rtlCol="0">
            <a:spAutoFit/>
          </a:bodyPr>
          <a:lstStyle/>
          <a:p>
            <a:pPr lvl="0"/>
            <a:r>
              <a:rPr lang="en-US" b="1" dirty="0" smtClean="0"/>
              <a:t>Origin</a:t>
            </a:r>
          </a:p>
        </p:txBody>
      </p:sp>
      <p:sp>
        <p:nvSpPr>
          <p:cNvPr id="23" name="TextBox 22"/>
          <p:cNvSpPr txBox="1"/>
          <p:nvPr/>
        </p:nvSpPr>
        <p:spPr>
          <a:xfrm>
            <a:off x="4953000" y="13716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28" name="Straight Connector 27"/>
          <p:cNvCxnSpPr/>
          <p:nvPr/>
        </p:nvCxnSpPr>
        <p:spPr>
          <a:xfrm rot="16200000" flipV="1">
            <a:off x="3848100" y="1181100"/>
            <a:ext cx="914400" cy="22860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29" name="Diagram 15"/>
          <p:cNvGraphicFramePr/>
          <p:nvPr/>
        </p:nvGraphicFramePr>
        <p:xfrm>
          <a:off x="533400" y="182880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30" name="Straight Connector 17"/>
          <p:cNvCxnSpPr/>
          <p:nvPr/>
        </p:nvCxnSpPr>
        <p:spPr>
          <a:xfrm rot="5400000">
            <a:off x="1110456" y="1632744"/>
            <a:ext cx="381000" cy="11112"/>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1371600" y="1524001"/>
            <a:ext cx="990599" cy="369332"/>
          </a:xfrm>
          <a:prstGeom prst="rect">
            <a:avLst/>
          </a:prstGeom>
          <a:noFill/>
        </p:spPr>
        <p:txBody>
          <a:bodyPr wrap="square" rtlCol="0">
            <a:spAutoFit/>
          </a:bodyPr>
          <a:lstStyle/>
          <a:p>
            <a:r>
              <a:rPr lang="en-US" dirty="0" smtClean="0"/>
              <a:t>0..1</a:t>
            </a:r>
            <a:endParaRPr lang="en-US" dirty="0"/>
          </a:p>
        </p:txBody>
      </p:sp>
      <p:cxnSp>
        <p:nvCxnSpPr>
          <p:cNvPr id="39" name="Straight Connector 38"/>
          <p:cNvCxnSpPr/>
          <p:nvPr/>
        </p:nvCxnSpPr>
        <p:spPr>
          <a:xfrm rot="10800000">
            <a:off x="1981200" y="2057400"/>
            <a:ext cx="3886200" cy="304800"/>
          </a:xfrm>
          <a:prstGeom prst="line">
            <a:avLst/>
          </a:prstGeom>
        </p:spPr>
        <p:style>
          <a:lnRef idx="3">
            <a:schemeClr val="accent2"/>
          </a:lnRef>
          <a:fillRef idx="0">
            <a:schemeClr val="accent2"/>
          </a:fillRef>
          <a:effectRef idx="2">
            <a:schemeClr val="accent2"/>
          </a:effectRef>
          <a:fontRef idx="minor">
            <a:schemeClr val="tx1"/>
          </a:fontRef>
        </p:style>
      </p:cxnSp>
      <p:pic>
        <p:nvPicPr>
          <p:cNvPr id="2051" name="Picture 3"/>
          <p:cNvPicPr>
            <a:picLocks noChangeAspect="1" noChangeArrowheads="1"/>
          </p:cNvPicPr>
          <p:nvPr/>
        </p:nvPicPr>
        <p:blipFill>
          <a:blip r:embed="rId19"/>
          <a:srcRect/>
          <a:stretch>
            <a:fillRect/>
          </a:stretch>
        </p:blipFill>
        <p:spPr bwMode="auto">
          <a:xfrm>
            <a:off x="152400" y="3733800"/>
            <a:ext cx="5562600" cy="2447925"/>
          </a:xfrm>
          <a:prstGeom prst="rect">
            <a:avLst/>
          </a:prstGeom>
          <a:noFill/>
          <a:ln w="9525">
            <a:noFill/>
            <a:miter lim="800000"/>
            <a:headEnd/>
            <a:tailEnd/>
          </a:ln>
          <a:effectLst/>
        </p:spPr>
      </p:pic>
      <p:sp>
        <p:nvSpPr>
          <p:cNvPr id="47" name="TextBox 46"/>
          <p:cNvSpPr txBox="1"/>
          <p:nvPr/>
        </p:nvSpPr>
        <p:spPr>
          <a:xfrm>
            <a:off x="304800" y="3276600"/>
            <a:ext cx="817531" cy="369332"/>
          </a:xfrm>
          <a:prstGeom prst="rect">
            <a:avLst/>
          </a:prstGeom>
          <a:noFill/>
        </p:spPr>
        <p:txBody>
          <a:bodyPr wrap="none" rtlCol="0">
            <a:spAutoFit/>
          </a:bodyPr>
          <a:lstStyle/>
          <a:p>
            <a:r>
              <a:rPr lang="en-US" dirty="0" smtClean="0"/>
              <a:t>Usage:</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1295400" y="24384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3"/>
          <p:cNvGraphicFramePr/>
          <p:nvPr/>
        </p:nvGraphicFramePr>
        <p:xfrm>
          <a:off x="4419600" y="2381250"/>
          <a:ext cx="16764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2" name="Diagram 3"/>
          <p:cNvGraphicFramePr/>
          <p:nvPr/>
        </p:nvGraphicFramePr>
        <p:xfrm>
          <a:off x="2571750" y="4114800"/>
          <a:ext cx="1676400" cy="9652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13" name="Diagram 3"/>
          <p:cNvGraphicFramePr/>
          <p:nvPr/>
        </p:nvGraphicFramePr>
        <p:xfrm>
          <a:off x="4419600" y="4114800"/>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4" name="Diagram 3"/>
          <p:cNvGraphicFramePr/>
          <p:nvPr/>
        </p:nvGraphicFramePr>
        <p:xfrm>
          <a:off x="6296025" y="4124325"/>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5" name="Flowchart: Decision 14"/>
          <p:cNvSpPr/>
          <p:nvPr/>
        </p:nvSpPr>
        <p:spPr>
          <a:xfrm>
            <a:off x="2971800" y="266700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3200400" y="27432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429000" y="327660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4839494" y="369490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5410200" y="327660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962400" y="9906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2"/>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5"/>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6"/>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3078" name="Picture 6"/>
          <p:cNvPicPr>
            <a:picLocks noChangeAspect="1" noChangeArrowheads="1"/>
          </p:cNvPicPr>
          <p:nvPr/>
        </p:nvPicPr>
        <p:blipFill>
          <a:blip r:embed="rId17"/>
          <a:srcRect/>
          <a:stretch>
            <a:fillRect/>
          </a:stretch>
        </p:blipFill>
        <p:spPr bwMode="auto">
          <a:xfrm>
            <a:off x="914400" y="5105400"/>
            <a:ext cx="7477125" cy="1304925"/>
          </a:xfrm>
          <a:prstGeom prst="rect">
            <a:avLst/>
          </a:prstGeom>
          <a:noFill/>
          <a:ln w="9525">
            <a:noFill/>
            <a:miter lim="800000"/>
            <a:headEnd/>
            <a:tailEnd/>
          </a:ln>
          <a:effectLst/>
        </p:spPr>
      </p:pic>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48200" y="990600"/>
            <a:ext cx="35052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 act Use Case Scenarios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feedback</a:t>
            </a:r>
          </a:p>
          <a:p>
            <a:r>
              <a:rPr lang="en-US" dirty="0" smtClean="0"/>
              <a:t>Brings to front the “Core Domain Knowledge”</a:t>
            </a:r>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2362200"/>
            <a:ext cx="8229600" cy="1447800"/>
          </a:xfrm>
        </p:spPr>
        <p:txBody>
          <a:bodyPr>
            <a:normAutofit fontScale="70000" lnSpcReduction="20000"/>
          </a:bodyPr>
          <a:lstStyle/>
          <a:p>
            <a:r>
              <a:rPr lang="en-US" dirty="0" smtClean="0"/>
              <a:t>Anemic Domain Model</a:t>
            </a:r>
          </a:p>
          <a:p>
            <a:r>
              <a:rPr lang="en-US" dirty="0" smtClean="0"/>
              <a:t>Big Design Up-Front  (BDUF)</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3733800"/>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a:p>
            <a:r>
              <a:rPr lang="en-US" dirty="0" smtClean="0"/>
              <a:t>Continuous Integration </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Specific Language(DSL)</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Make programs more expressive</a:t>
            </a:r>
          </a:p>
          <a:p>
            <a:r>
              <a:rPr lang="en-US" dirty="0" smtClean="0"/>
              <a:t>Strongest connection to Ubiquitous Language</a:t>
            </a:r>
          </a:p>
          <a:p>
            <a:endParaRPr lang="en-US" dirty="0" smtClean="0"/>
          </a:p>
          <a:p>
            <a:r>
              <a:rPr lang="en-US" dirty="0" smtClean="0"/>
              <a:t>Model refinement can become a problem:             -Developer needs to modify the DSL(grammar declarations,  interpretation,…)</a:t>
            </a:r>
          </a:p>
          <a:p>
            <a:pPr>
              <a:buNone/>
            </a:pPr>
            <a:r>
              <a:rPr lang="en-US" dirty="0" smtClean="0"/>
              <a:t>    -Difficulties to </a:t>
            </a:r>
            <a:r>
              <a:rPr lang="en-US" dirty="0" err="1" smtClean="0"/>
              <a:t>refactor</a:t>
            </a:r>
            <a:endParaRPr lang="en-US" dirty="0" smtClean="0"/>
          </a:p>
          <a:p>
            <a:pPr>
              <a:buFontTx/>
              <a:buChar char="-"/>
            </a:pPr>
            <a:endParaRPr lang="en-US" dirty="0" smtClean="0"/>
          </a:p>
          <a:p>
            <a:r>
              <a:rPr lang="en-US" dirty="0" smtClean="0"/>
              <a:t>Could be used for mature Models where client code is written by a different team </a:t>
            </a:r>
          </a:p>
        </p:txBody>
      </p:sp>
      <p:sp>
        <p:nvSpPr>
          <p:cNvPr id="4" name="TextBox 3"/>
          <p:cNvSpPr txBox="1"/>
          <p:nvPr/>
        </p:nvSpPr>
        <p:spPr>
          <a:xfrm>
            <a:off x="3810000" y="2362200"/>
            <a:ext cx="699230"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BUT</a:t>
            </a:r>
            <a:endParaRPr lang="en-US" sz="2400" dirty="0"/>
          </a:p>
        </p:txBody>
      </p:sp>
      <p:sp>
        <p:nvSpPr>
          <p:cNvPr id="5" name="TextBox 4"/>
          <p:cNvSpPr txBox="1"/>
          <p:nvPr/>
        </p:nvSpPr>
        <p:spPr>
          <a:xfrm>
            <a:off x="3886200" y="4724400"/>
            <a:ext cx="529312"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SO</a:t>
            </a:r>
            <a:endParaRPr lang="en-US" sz="2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0" y="5410200"/>
            <a:ext cx="3657600" cy="914400"/>
          </a:xfrm>
        </p:spPr>
        <p:txBody>
          <a:bodyPr>
            <a:normAutofit/>
          </a:bodyPr>
          <a:lstStyle/>
          <a:p>
            <a:r>
              <a:rPr lang="en-US" sz="3200" dirty="0" smtClean="0"/>
              <a:t>Atom Model</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2667000" y="2677319"/>
            <a:ext cx="3810000" cy="2371725"/>
          </a:xfrm>
          <a:prstGeom prst="rect">
            <a:avLst/>
          </a:prstGeom>
          <a:noFill/>
          <a:ln w="9525">
            <a:noFill/>
            <a:miter lim="800000"/>
            <a:headEnd/>
            <a:tailEnd/>
          </a:ln>
          <a:effectLst/>
        </p:spPr>
      </p:pic>
      <p:sp>
        <p:nvSpPr>
          <p:cNvPr id="4" name="Заголовок 1"/>
          <p:cNvSpPr txBox="1">
            <a:spLocks/>
          </p:cNvSpPr>
          <p:nvPr/>
        </p:nvSpPr>
        <p:spPr>
          <a:xfrm>
            <a:off x="152400" y="1524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Domain Driven Design is based on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5057</TotalTime>
  <Words>5705</Words>
  <Application>Microsoft Office PowerPoint</Application>
  <PresentationFormat>On-screen Show (4:3)</PresentationFormat>
  <Paragraphs>806</Paragraphs>
  <Slides>57</Slides>
  <Notes>50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Domain-driven design from theory to practice</vt:lpstr>
      <vt:lpstr>Before start</vt:lpstr>
      <vt:lpstr>Why DDD nowadays?</vt:lpstr>
      <vt:lpstr>Why DDD?</vt:lpstr>
      <vt:lpstr>DDD benefits?</vt:lpstr>
      <vt:lpstr>Domain - particular field of knowledge</vt:lpstr>
      <vt:lpstr> Complexity of most software projects is understanding the business domain and not a technical one.</vt:lpstr>
      <vt:lpstr>Atom Model</vt:lpstr>
      <vt:lpstr>Even Music has a Model</vt:lpstr>
      <vt:lpstr>The key to controlling complexity is a good domain model.</vt:lpstr>
      <vt:lpstr>Slide 11</vt:lpstr>
      <vt:lpstr>They are two different worlds!</vt:lpstr>
      <vt:lpstr>We need common view and language!</vt:lpstr>
      <vt:lpstr>Domain Model - is a rigorously organized and selective abstraction of the (Business) Domain knowledge. </vt:lpstr>
      <vt:lpstr>Ubiquitous Language - A language structured around the domain model and used by all team members to connect all the activities of the team with the software.</vt:lpstr>
      <vt:lpstr>Ubiquitous Language</vt:lpstr>
      <vt:lpstr>Collaboration</vt:lpstr>
      <vt:lpstr>Building blocks</vt:lpstr>
      <vt:lpstr>Classic Layering</vt:lpstr>
      <vt:lpstr>DDD recommended-Layering</vt:lpstr>
      <vt:lpstr>Organizing Domain Logic Patterns</vt:lpstr>
      <vt:lpstr>Slide 22</vt:lpstr>
      <vt:lpstr>Associations</vt:lpstr>
      <vt:lpstr>Entities</vt:lpstr>
      <vt:lpstr>Value Objects</vt:lpstr>
      <vt:lpstr>Services</vt:lpstr>
      <vt:lpstr>Modules</vt:lpstr>
      <vt:lpstr>Aggregates</vt:lpstr>
      <vt:lpstr>Factories</vt:lpstr>
      <vt:lpstr>Repositories</vt:lpstr>
      <vt:lpstr>Cargo Sample</vt:lpstr>
      <vt:lpstr>Slide 32</vt:lpstr>
      <vt:lpstr>Slide 33</vt:lpstr>
      <vt:lpstr>Slide 34</vt:lpstr>
      <vt:lpstr>Collaboration: gathering requirements</vt:lpstr>
      <vt:lpstr>Model Evolution: Step 1</vt:lpstr>
      <vt:lpstr>Model Evolution: Step 2</vt:lpstr>
      <vt:lpstr>Slide 38</vt:lpstr>
      <vt:lpstr>Slide 39</vt:lpstr>
      <vt:lpstr>Cargo’s Ubiquitous Language</vt:lpstr>
      <vt:lpstr>Domain Model Isolation</vt:lpstr>
      <vt:lpstr>Slide 42</vt:lpstr>
      <vt:lpstr>How about design principles &amp; patterns within Domain Layer?</vt:lpstr>
      <vt:lpstr>Specification</vt:lpstr>
      <vt:lpstr>Real Sample</vt:lpstr>
      <vt:lpstr>Strategy (a.k.a Policy)</vt:lpstr>
      <vt:lpstr>Refactoring to Policy</vt:lpstr>
      <vt:lpstr>Slide 48</vt:lpstr>
      <vt:lpstr>Expose to External World</vt:lpstr>
      <vt:lpstr>MVC &amp; Remote Facade</vt:lpstr>
      <vt:lpstr>MVC &amp; Domain Model Isolation</vt:lpstr>
      <vt:lpstr>DDD Anti-patterns</vt:lpstr>
      <vt:lpstr>Agile Practices</vt:lpstr>
      <vt:lpstr>Tools and Frameworks</vt:lpstr>
      <vt:lpstr>Domain Specific Language(DSL)</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 </cp:lastModifiedBy>
  <cp:revision>1166</cp:revision>
  <dcterms:created xsi:type="dcterms:W3CDTF">2009-04-10T08:31:11Z</dcterms:created>
  <dcterms:modified xsi:type="dcterms:W3CDTF">2009-04-29T13:56:46Z</dcterms:modified>
</cp:coreProperties>
</file>