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notesSlides/notesSlide38.xml" ContentType="application/vnd.openxmlformats-officedocument.presentationml.notesSlide+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notesSlides/notesSlide43.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diagrams/layout44.xml" ContentType="application/vnd.openxmlformats-officedocument.drawingml.diagramLayout+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diagrams/quickStyle45.xml" ContentType="application/vnd.openxmlformats-officedocument.drawingml.diagramStyl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notesSlides/notesSlide40.xml" ContentType="application/vnd.openxmlformats-officedocument.presentationml.notesSlid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diagrams/quickStyle43.xml" ContentType="application/vnd.openxmlformats-officedocument.drawingml.diagramStyl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notesSlides/notesSlide47.xml" ContentType="application/vnd.openxmlformats-officedocument.presentationml.notesSlide+xml"/>
  <Override PartName="/ppt/slides/slide34.xml" ContentType="application/vnd.openxmlformats-officedocument.presentationml.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7.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8"/>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13" r:id="rId41"/>
    <p:sldId id="302" r:id="rId42"/>
    <p:sldId id="301" r:id="rId43"/>
    <p:sldId id="306" r:id="rId44"/>
    <p:sldId id="307" r:id="rId45"/>
    <p:sldId id="308" r:id="rId46"/>
    <p:sldId id="309" r:id="rId47"/>
    <p:sldId id="310" r:id="rId48"/>
    <p:sldId id="303" r:id="rId49"/>
    <p:sldId id="304" r:id="rId50"/>
    <p:sldId id="305" r:id="rId51"/>
    <p:sldId id="312" r:id="rId52"/>
    <p:sldId id="317" r:id="rId53"/>
    <p:sldId id="314" r:id="rId54"/>
    <p:sldId id="311" r:id="rId55"/>
    <p:sldId id="315" r:id="rId56"/>
    <p:sldId id="31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8027" autoAdjust="0"/>
  </p:normalViewPr>
  <p:slideViewPr>
    <p:cSldViewPr>
      <p:cViewPr>
        <p:scale>
          <a:sx n="100" d="100"/>
          <a:sy n="100" d="100"/>
        </p:scale>
        <p:origin x="-300" y="2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E943F19-3DAE-4186-9BE7-E6CEE7D3F5E7}" type="presOf" srcId="{0772301D-55F1-4577-A3CE-D1AD7C2EE7F0}" destId="{1B336C93-36CC-43E4-9C3A-5E93776AC6D0}" srcOrd="0" destOrd="0" presId="urn:microsoft.com/office/officeart/2005/8/layout/hList1"/>
    <dgm:cxn modelId="{40EC563F-38D0-4DE8-8E5F-3DD4F8663FF3}"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BF8A062-B471-45DC-84D9-7C286265C5A4}" type="presOf" srcId="{CF5579E7-AF1A-4734-A978-E51698534917}" destId="{099DF8CE-112C-4F4F-92D8-FC50938CC942}" srcOrd="0" destOrd="0" presId="urn:microsoft.com/office/officeart/2005/8/layout/hList1"/>
    <dgm:cxn modelId="{A87EADD8-6228-46B3-A7EB-8C83ABE06F64}" type="presParOf" srcId="{7DAE016E-B7E3-4053-95E4-1DBDE70559DB}" destId="{DA2F71BD-D1DD-42C9-9803-91AFB6182EA1}" srcOrd="0" destOrd="0" presId="urn:microsoft.com/office/officeart/2005/8/layout/hList1"/>
    <dgm:cxn modelId="{0E709104-683C-494A-B7F0-637B9CD6C9CC}" type="presParOf" srcId="{DA2F71BD-D1DD-42C9-9803-91AFB6182EA1}" destId="{1B336C93-36CC-43E4-9C3A-5E93776AC6D0}" srcOrd="0" destOrd="0" presId="urn:microsoft.com/office/officeart/2005/8/layout/hList1"/>
    <dgm:cxn modelId="{CDCEF732-7278-45F0-80B2-D034DE3AD0CA}"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80B032CA-A50F-458C-9BD8-B3156EA633AA}"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D64FEAD-A66A-4195-B4DA-D1A5C38688C5}" type="presOf" srcId="{0772301D-55F1-4577-A3CE-D1AD7C2EE7F0}" destId="{1B336C93-36CC-43E4-9C3A-5E93776AC6D0}" srcOrd="0" destOrd="0" presId="urn:microsoft.com/office/officeart/2005/8/layout/hList1"/>
    <dgm:cxn modelId="{8AF20252-A351-4853-9EA1-B6E27860FA3C}" type="presOf" srcId="{8AF5EB9F-3D83-4DE7-AC8D-B21F9583881A}" destId="{7DAE016E-B7E3-4053-95E4-1DBDE70559DB}" srcOrd="0" destOrd="0" presId="urn:microsoft.com/office/officeart/2005/8/layout/hList1"/>
    <dgm:cxn modelId="{7242484D-A44F-4D3A-9072-8E7CB65A227C}" type="presParOf" srcId="{7DAE016E-B7E3-4053-95E4-1DBDE70559DB}" destId="{DA2F71BD-D1DD-42C9-9803-91AFB6182EA1}" srcOrd="0" destOrd="0" presId="urn:microsoft.com/office/officeart/2005/8/layout/hList1"/>
    <dgm:cxn modelId="{337D5973-FC79-4D1F-9B39-B1FB6550DC0E}" type="presParOf" srcId="{DA2F71BD-D1DD-42C9-9803-91AFB6182EA1}" destId="{1B336C93-36CC-43E4-9C3A-5E93776AC6D0}" srcOrd="0" destOrd="0" presId="urn:microsoft.com/office/officeart/2005/8/layout/hList1"/>
    <dgm:cxn modelId="{2E9C87DA-C2DB-4B46-95DB-0DDD97397118}"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13636"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08A299F-503C-4C82-8028-C8DD38D0EE19}" type="presOf" srcId="{0772301D-55F1-4577-A3CE-D1AD7C2EE7F0}" destId="{1B336C93-36CC-43E4-9C3A-5E93776AC6D0}" srcOrd="0" destOrd="0" presId="urn:microsoft.com/office/officeart/2005/8/layout/hList1"/>
    <dgm:cxn modelId="{5C6AEE9E-422C-4FF1-B421-0767EB913ADD}" type="presOf" srcId="{8AF5EB9F-3D83-4DE7-AC8D-B21F9583881A}" destId="{7DAE016E-B7E3-4053-95E4-1DBDE70559DB}" srcOrd="0" destOrd="0" presId="urn:microsoft.com/office/officeart/2005/8/layout/hList1"/>
    <dgm:cxn modelId="{CD1374EB-B497-43F9-B77B-DBDF3C608159}"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0EDB34B-B02E-4C6A-910E-4EDA506EF777}" type="presParOf" srcId="{7DAE016E-B7E3-4053-95E4-1DBDE70559DB}" destId="{DA2F71BD-D1DD-42C9-9803-91AFB6182EA1}" srcOrd="0" destOrd="0" presId="urn:microsoft.com/office/officeart/2005/8/layout/hList1"/>
    <dgm:cxn modelId="{57B29208-9626-41F9-80C1-EB43C1B2D999}" type="presParOf" srcId="{DA2F71BD-D1DD-42C9-9803-91AFB6182EA1}" destId="{1B336C93-36CC-43E4-9C3A-5E93776AC6D0}" srcOrd="0" destOrd="0" presId="urn:microsoft.com/office/officeart/2005/8/layout/hList1"/>
    <dgm:cxn modelId="{8FE1F579-0C6D-45BD-87EA-FD4F103DC243}"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31589" custLinFactNeighborX="-72112" custLinFactNeighborY="-20000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EB25773-1384-42BE-9177-CE0539825E36}"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4508EB-6938-4F67-B6B9-396A10134F4B}"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1BA0DF0-2FBB-46CB-9B15-32898DD74C88}" type="presOf" srcId="{8AF5EB9F-3D83-4DE7-AC8D-B21F9583881A}" destId="{7DAE016E-B7E3-4053-95E4-1DBDE70559DB}" srcOrd="0" destOrd="0" presId="urn:microsoft.com/office/officeart/2005/8/layout/hList1"/>
    <dgm:cxn modelId="{C4BD0167-CEC9-40FD-8720-57FEFD26BC62}" type="presParOf" srcId="{7DAE016E-B7E3-4053-95E4-1DBDE70559DB}" destId="{DA2F71BD-D1DD-42C9-9803-91AFB6182EA1}" srcOrd="0" destOrd="0" presId="urn:microsoft.com/office/officeart/2005/8/layout/hList1"/>
    <dgm:cxn modelId="{4FA4AEC0-1586-4413-BA5E-C2DF598535AB}" type="presParOf" srcId="{DA2F71BD-D1DD-42C9-9803-91AFB6182EA1}" destId="{1B336C93-36CC-43E4-9C3A-5E93776AC6D0}" srcOrd="0" destOrd="0" presId="urn:microsoft.com/office/officeart/2005/8/layout/hList1"/>
    <dgm:cxn modelId="{51D0930B-1064-467A-9F01-D04DC1641A96}"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884F567-D5A3-4DF6-969A-91D4492F0E38}" type="presOf" srcId="{0772301D-55F1-4577-A3CE-D1AD7C2EE7F0}" destId="{1B336C93-36CC-43E4-9C3A-5E93776AC6D0}" srcOrd="0" destOrd="0" presId="urn:microsoft.com/office/officeart/2005/8/layout/hList1"/>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4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EF3893C-8199-4F51-8044-D5FCD9509614}" type="presOf" srcId="{8AF5EB9F-3D83-4DE7-AC8D-B21F9583881A}" destId="{7DAE016E-B7E3-4053-95E4-1DBDE70559DB}" srcOrd="0" destOrd="0" presId="urn:microsoft.com/office/officeart/2005/8/layout/hList1"/>
    <dgm:cxn modelId="{1AA3A4C8-F784-4514-A83D-F8608ABE8E31}" type="presOf" srcId="{CF5579E7-AF1A-4734-A978-E51698534917}" destId="{099DF8CE-112C-4F4F-92D8-FC50938CC942}"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4/29/2009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Cargo</a:t>
            </a: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Changes in the model can change the</a:t>
            </a:r>
            <a:r>
              <a:rPr lang="en-US" b="1" baseline="0" dirty="0" smtClean="0"/>
              <a:t> language and vise versa, changes in the UL change the model.</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very important is that</a:t>
            </a:r>
            <a:r>
              <a:rPr lang="en-US" baseline="0" dirty="0" smtClean="0"/>
              <a:t> the pattern and principles should have a business context and form.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need to describe what an object might do, without explaining the details of how the object does it, but in such a way that a candidate might be built to fulfill the requirement.</a:t>
            </a:r>
          </a:p>
          <a:p>
            <a:r>
              <a:rPr lang="en-US" b="1" dirty="0" smtClean="0"/>
              <a:t>Compose</a:t>
            </a:r>
            <a:r>
              <a:rPr lang="en-US" b="1" baseline="0" dirty="0" smtClean="0"/>
              <a:t> a complex specification but still pass as </a:t>
            </a:r>
            <a:r>
              <a:rPr lang="en-US" b="1" baseline="0" dirty="0" err="1" smtClean="0"/>
              <a:t>ISpecification</a:t>
            </a:r>
            <a:r>
              <a:rPr lang="en-US" b="1" baseline="0" dirty="0" smtClean="0"/>
              <a:t>.</a:t>
            </a:r>
          </a:p>
          <a:p>
            <a:endParaRPr lang="en-US" b="1" dirty="0" smtClean="0"/>
          </a:p>
          <a:p>
            <a:r>
              <a:rPr lang="en-US" dirty="0" smtClean="0"/>
              <a:t>Most development teams make an enormous effort to specify what data they want to use in their applications on paper, but as soon as coding starts, these specifications become a less important part of the code. Architects and developers are more interested in the how than in the what of application design. Therefore, specifications are often converted into parameters to methods instead of true first class citizens of the application.</a:t>
            </a:r>
          </a:p>
          <a:p>
            <a:endParaRPr lang="en-US" dirty="0" smtClean="0"/>
          </a:p>
          <a:p>
            <a:endParaRPr lang="en-US" dirty="0" smtClean="0"/>
          </a:p>
          <a:p>
            <a:r>
              <a:rPr lang="en-US" dirty="0" smtClean="0"/>
              <a:t>The specification pattern wants to break this habit as it embodies an abstraction of the conditions used to match an object against. In other words, a specification is a class that says what an object should look like in order to be used, instead of how it should be used. This allows the specification to be used in a number of scenarios while being defined only once in the application. The specification can than be used as parameter to a service, to filter a set of objects or it can be used as a business rule before the object is persisted in the </a:t>
            </a:r>
            <a:r>
              <a:rPr lang="en-US" dirty="0" err="1" smtClean="0"/>
              <a:t>datastore</a:t>
            </a:r>
            <a:r>
              <a:rPr lang="en-US"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52</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Iterative Development – focus to core, then add additional requirements incrementally discovering</a:t>
            </a:r>
            <a:r>
              <a:rPr lang="en-US" baseline="0" dirty="0" smtClean="0"/>
              <a:t> deeper models. Iteration retrospectives are also very important, that allows is a good chance to judge and revise the model implementation and its value for the iteration.</a:t>
            </a:r>
            <a:endParaRPr lang="en-US"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returns from </a:t>
            </a:r>
            <a:r>
              <a:rPr lang="en-US" sz="1200" b="1" kern="1200" baseline="0" dirty="0" smtClean="0">
                <a:solidFill>
                  <a:schemeClr val="tx1"/>
                </a:solidFill>
                <a:latin typeface="+mn-lt"/>
                <a:ea typeface="+mn-ea"/>
                <a:cs typeface="+mn-cs"/>
              </a:rPr>
              <a:t>refactoring</a:t>
            </a:r>
            <a:r>
              <a:rPr lang="en-US" sz="1200" kern="1200" baseline="0" dirty="0" smtClean="0">
                <a:solidFill>
                  <a:schemeClr val="tx1"/>
                </a:solidFill>
                <a:latin typeface="+mn-lt"/>
                <a:ea typeface="+mn-ea"/>
                <a:cs typeface="+mn-cs"/>
              </a:rPr>
              <a:t> are not linear. Usually there is a marginal return for a small effort,</a:t>
            </a:r>
          </a:p>
          <a:p>
            <a:r>
              <a:rPr lang="en-US" sz="1200" kern="1200" baseline="0" dirty="0" smtClean="0">
                <a:solidFill>
                  <a:schemeClr val="tx1"/>
                </a:solidFill>
                <a:latin typeface="+mn-lt"/>
                <a:ea typeface="+mn-ea"/>
                <a:cs typeface="+mn-cs"/>
              </a:rPr>
              <a:t>and the small improvements add up. They fight entropy, and they are the frontline protection</a:t>
            </a:r>
          </a:p>
          <a:p>
            <a:r>
              <a:rPr lang="en-US" sz="1200" kern="1200" baseline="0" dirty="0" smtClean="0">
                <a:solidFill>
                  <a:schemeClr val="tx1"/>
                </a:solidFill>
                <a:latin typeface="+mn-lt"/>
                <a:ea typeface="+mn-ea"/>
                <a:cs typeface="+mn-cs"/>
              </a:rPr>
              <a:t>against a fossilized legacy. But some of the most important insights come abruptly and send a</a:t>
            </a:r>
          </a:p>
          <a:p>
            <a:r>
              <a:rPr lang="en-US" sz="1200" kern="1200" baseline="0" dirty="0" smtClean="0">
                <a:solidFill>
                  <a:schemeClr val="tx1"/>
                </a:solidFill>
                <a:latin typeface="+mn-lt"/>
                <a:ea typeface="+mn-ea"/>
                <a:cs typeface="+mn-cs"/>
              </a:rPr>
              <a:t>shock through the project</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set of tests that are written and maintained by developers to</a:t>
            </a:r>
          </a:p>
          <a:p>
            <a:r>
              <a:rPr lang="en-US" sz="1200" b="1" kern="1200" baseline="0" dirty="0" smtClean="0">
                <a:solidFill>
                  <a:schemeClr val="tx1"/>
                </a:solidFill>
                <a:latin typeface="+mn-lt"/>
                <a:ea typeface="+mn-ea"/>
                <a:cs typeface="+mn-cs"/>
              </a:rPr>
              <a:t>reduce the cost of finding and fixing bugs—thereby improving</a:t>
            </a:r>
          </a:p>
          <a:p>
            <a:r>
              <a:rPr lang="en-US" sz="1200" b="1" kern="1200" baseline="0" dirty="0" smtClean="0">
                <a:solidFill>
                  <a:schemeClr val="tx1"/>
                </a:solidFill>
                <a:latin typeface="+mn-lt"/>
                <a:ea typeface="+mn-ea"/>
                <a:cs typeface="+mn-cs"/>
              </a:rPr>
              <a:t>code quality—and to enable the change of the design as</a:t>
            </a:r>
          </a:p>
          <a:p>
            <a:r>
              <a:rPr lang="en-US" sz="1200" b="1" kern="1200" baseline="0" dirty="0" smtClean="0">
                <a:solidFill>
                  <a:schemeClr val="tx1"/>
                </a:solidFill>
                <a:latin typeface="+mn-lt"/>
                <a:ea typeface="+mn-ea"/>
                <a:cs typeface="+mn-cs"/>
              </a:rPr>
              <a:t>requirements are addressed incrementally. Disciplined writing of</a:t>
            </a:r>
          </a:p>
          <a:p>
            <a:r>
              <a:rPr lang="en-US" sz="1200" b="1" kern="1200" baseline="0" dirty="0" smtClean="0">
                <a:solidFill>
                  <a:schemeClr val="tx1"/>
                </a:solidFill>
                <a:latin typeface="+mn-lt"/>
                <a:ea typeface="+mn-ea"/>
                <a:cs typeface="+mn-cs"/>
              </a:rPr>
              <a:t>tests encourages loosely coupled designs. </a:t>
            </a:r>
          </a:p>
          <a:p>
            <a:r>
              <a:rPr lang="en-US" dirty="0" smtClean="0"/>
              <a:t>Because Domain Model Layer is Persistence &amp; Infrastructure Ignorant, the model could be easily tested,</a:t>
            </a:r>
            <a:r>
              <a:rPr lang="en-US" baseline="0" dirty="0" smtClean="0"/>
              <a:t> producing very fast and clean tests.</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Continuous Integration </a:t>
            </a:r>
            <a:r>
              <a:rPr lang="en-US" sz="1200" i="1" kern="1200" baseline="0" dirty="0" smtClean="0">
                <a:solidFill>
                  <a:schemeClr val="tx1"/>
                </a:solidFill>
                <a:latin typeface="+mn-lt"/>
                <a:ea typeface="+mn-ea"/>
                <a:cs typeface="+mn-cs"/>
              </a:rPr>
              <a:t>reduces time to market and increasing quality</a:t>
            </a:r>
          </a:p>
          <a:p>
            <a:r>
              <a:rPr lang="en-US" sz="1200" kern="1200" baseline="0" dirty="0" smtClean="0">
                <a:solidFill>
                  <a:schemeClr val="tx1"/>
                </a:solidFill>
                <a:latin typeface="+mn-lt"/>
                <a:ea typeface="+mn-ea"/>
                <a:cs typeface="+mn-cs"/>
              </a:rPr>
              <a:t>to market by finding </a:t>
            </a:r>
            <a:r>
              <a:rPr lang="en-US" sz="1200" i="1" kern="1200" baseline="0" dirty="0" smtClean="0">
                <a:solidFill>
                  <a:schemeClr val="tx1"/>
                </a:solidFill>
                <a:latin typeface="+mn-lt"/>
                <a:ea typeface="+mn-ea"/>
                <a:cs typeface="+mn-cs"/>
              </a:rPr>
              <a:t>Integration bugs often and early, thus eliminating</a:t>
            </a:r>
          </a:p>
          <a:p>
            <a:r>
              <a:rPr lang="en-US" sz="1200" kern="1200" baseline="0" dirty="0" smtClean="0">
                <a:solidFill>
                  <a:schemeClr val="tx1"/>
                </a:solidFill>
                <a:latin typeface="+mn-lt"/>
                <a:ea typeface="+mn-ea"/>
                <a:cs typeface="+mn-cs"/>
              </a:rPr>
              <a:t>“hardening </a:t>
            </a:r>
            <a:r>
              <a:rPr lang="en-US" sz="1200" i="1" kern="1200" baseline="0" dirty="0" smtClean="0">
                <a:solidFill>
                  <a:schemeClr val="tx1"/>
                </a:solidFill>
                <a:latin typeface="+mn-lt"/>
                <a:ea typeface="+mn-ea"/>
                <a:cs typeface="+mn-cs"/>
              </a:rPr>
              <a:t>Iterations” and the rework that goes along with it.</a:t>
            </a:r>
          </a:p>
          <a:p>
            <a:r>
              <a:rPr lang="en-US" sz="1200" i="1" kern="1200" baseline="0" dirty="0" smtClean="0">
                <a:solidFill>
                  <a:schemeClr val="tx1"/>
                </a:solidFill>
                <a:latin typeface="+mn-lt"/>
                <a:ea typeface="+mn-ea"/>
                <a:cs typeface="+mn-cs"/>
              </a:rPr>
              <a:t>Continuous Integration also increases visibility of the progress of the</a:t>
            </a:r>
          </a:p>
          <a:p>
            <a:r>
              <a:rPr lang="en-US" sz="1200" kern="1200" baseline="0" dirty="0" smtClean="0">
                <a:solidFill>
                  <a:schemeClr val="tx1"/>
                </a:solidFill>
                <a:latin typeface="+mn-lt"/>
                <a:ea typeface="+mn-ea"/>
                <a:cs typeface="+mn-cs"/>
              </a:rPr>
              <a:t>project by making it explicit to the development team and</a:t>
            </a:r>
          </a:p>
          <a:p>
            <a:r>
              <a:rPr lang="en-US" sz="1200" kern="1200" baseline="0" dirty="0" smtClean="0">
                <a:solidFill>
                  <a:schemeClr val="tx1"/>
                </a:solidFill>
                <a:latin typeface="+mn-lt"/>
                <a:ea typeface="+mn-ea"/>
                <a:cs typeface="+mn-cs"/>
              </a:rPr>
              <a:t>stakeholders.</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53</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IoC</a:t>
            </a:r>
            <a:r>
              <a:rPr lang="en-US" dirty="0" smtClean="0"/>
              <a:t> &amp; DI containers – allows to decouple various parts of code</a:t>
            </a:r>
            <a:r>
              <a:rPr lang="en-US" baseline="0" dirty="0" smtClean="0"/>
              <a:t>, increasing </a:t>
            </a:r>
            <a:r>
              <a:rPr lang="en-US" dirty="0" smtClean="0"/>
              <a:t>cohesion</a:t>
            </a:r>
            <a:r>
              <a:rPr lang="en-US" baseline="0" dirty="0" smtClean="0"/>
              <a:t> and substitutability leading to </a:t>
            </a:r>
            <a:r>
              <a:rPr lang="en-US" baseline="0" dirty="0" err="1" smtClean="0"/>
              <a:t>maintanable</a:t>
            </a:r>
            <a:r>
              <a:rPr lang="en-US" baseline="0" dirty="0" smtClean="0"/>
              <a:t> code.</a:t>
            </a:r>
          </a:p>
          <a:p>
            <a:r>
              <a:rPr lang="en-US" baseline="0" dirty="0" smtClean="0"/>
              <a:t>AOP – allows to increase code modularity by providing “logic injection” like logging without polluting client code.</a:t>
            </a:r>
          </a:p>
          <a:p>
            <a:r>
              <a:rPr lang="en-US" baseline="0" dirty="0" smtClean="0"/>
              <a:t>ORMs – like Hibernate have a great support for POCO\POJO including Entity and Value Objects and provide a good abstraction over DB schema,</a:t>
            </a:r>
          </a:p>
          <a:p>
            <a:r>
              <a:rPr lang="en-US" baseline="0" dirty="0" smtClean="0"/>
              <a:t>	allowing to concentrate more on the Model.</a:t>
            </a:r>
          </a:p>
          <a:p>
            <a:r>
              <a:rPr lang="en-US" baseline="0" dirty="0" smtClean="0"/>
              <a:t>Mocking Frameworks –  is very important tool for TDD practice, that allows to simulated objects that mimic the behavior of real objects in controlled ways. The technique is very important for decoupling.  </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54</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4/29/2009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6.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7.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Colors" Target="../diagrams/colors13.xml"/><Relationship Id="rId18" Type="http://schemas.openxmlformats.org/officeDocument/2006/relationships/diagramData" Target="../diagrams/data15.xml"/><Relationship Id="rId26" Type="http://schemas.openxmlformats.org/officeDocument/2006/relationships/diagramData" Target="../diagrams/data17.xml"/><Relationship Id="rId3" Type="http://schemas.openxmlformats.org/officeDocument/2006/relationships/diagramLayout" Target="../diagrams/layout11.xml"/><Relationship Id="rId21" Type="http://schemas.openxmlformats.org/officeDocument/2006/relationships/diagramColors" Target="../diagrams/colors15.xml"/><Relationship Id="rId7" Type="http://schemas.openxmlformats.org/officeDocument/2006/relationships/diagramLayout" Target="../diagrams/layout12.xml"/><Relationship Id="rId12" Type="http://schemas.openxmlformats.org/officeDocument/2006/relationships/diagramQuickStyle" Target="../diagrams/quickStyle13.xml"/><Relationship Id="rId17" Type="http://schemas.openxmlformats.org/officeDocument/2006/relationships/diagramColors" Target="../diagrams/colors14.xml"/><Relationship Id="rId25" Type="http://schemas.openxmlformats.org/officeDocument/2006/relationships/diagramColors" Target="../diagrams/colors16.xml"/><Relationship Id="rId33" Type="http://schemas.openxmlformats.org/officeDocument/2006/relationships/diagramColors" Target="../diagrams/colors18.xml"/><Relationship Id="rId2" Type="http://schemas.openxmlformats.org/officeDocument/2006/relationships/diagramData" Target="../diagrams/data11.xml"/><Relationship Id="rId16" Type="http://schemas.openxmlformats.org/officeDocument/2006/relationships/diagramQuickStyle" Target="../diagrams/quickStyle14.xml"/><Relationship Id="rId20" Type="http://schemas.openxmlformats.org/officeDocument/2006/relationships/diagramQuickStyle" Target="../diagrams/quickStyle15.xml"/><Relationship Id="rId29" Type="http://schemas.openxmlformats.org/officeDocument/2006/relationships/diagramColors" Target="../diagrams/colors17.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diagramLayout" Target="../diagrams/layout13.xml"/><Relationship Id="rId24" Type="http://schemas.openxmlformats.org/officeDocument/2006/relationships/diagramQuickStyle" Target="../diagrams/quickStyle16.xml"/><Relationship Id="rId32" Type="http://schemas.openxmlformats.org/officeDocument/2006/relationships/diagramQuickStyle" Target="../diagrams/quickStyle18.xml"/><Relationship Id="rId5" Type="http://schemas.openxmlformats.org/officeDocument/2006/relationships/diagramColors" Target="../diagrams/colors11.xml"/><Relationship Id="rId15" Type="http://schemas.openxmlformats.org/officeDocument/2006/relationships/diagramLayout" Target="../diagrams/layout14.xml"/><Relationship Id="rId23" Type="http://schemas.openxmlformats.org/officeDocument/2006/relationships/diagramLayout" Target="../diagrams/layout16.xml"/><Relationship Id="rId28" Type="http://schemas.openxmlformats.org/officeDocument/2006/relationships/diagramQuickStyle" Target="../diagrams/quickStyle17.xml"/><Relationship Id="rId10" Type="http://schemas.openxmlformats.org/officeDocument/2006/relationships/diagramData" Target="../diagrams/data13.xml"/><Relationship Id="rId19" Type="http://schemas.openxmlformats.org/officeDocument/2006/relationships/diagramLayout" Target="../diagrams/layout15.xml"/><Relationship Id="rId31" Type="http://schemas.openxmlformats.org/officeDocument/2006/relationships/diagramLayout" Target="../diagrams/layout18.xml"/><Relationship Id="rId4" Type="http://schemas.openxmlformats.org/officeDocument/2006/relationships/diagramQuickStyle" Target="../diagrams/quickStyle11.xml"/><Relationship Id="rId9" Type="http://schemas.openxmlformats.org/officeDocument/2006/relationships/diagramColors" Target="../diagrams/colors12.xml"/><Relationship Id="rId14" Type="http://schemas.openxmlformats.org/officeDocument/2006/relationships/diagramData" Target="../diagrams/data14.xml"/><Relationship Id="rId22" Type="http://schemas.openxmlformats.org/officeDocument/2006/relationships/diagramData" Target="../diagrams/data16.xml"/><Relationship Id="rId27" Type="http://schemas.openxmlformats.org/officeDocument/2006/relationships/diagramLayout" Target="../diagrams/layout17.xml"/><Relationship Id="rId30" Type="http://schemas.openxmlformats.org/officeDocument/2006/relationships/diagramData" Target="../diagrams/data18.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8.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40.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image" Target="../media/image24.png"/><Relationship Id="rId16" Type="http://schemas.openxmlformats.org/officeDocument/2006/relationships/diagramLayout" Target="../diagrams/layout38.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10" Type="http://schemas.openxmlformats.org/officeDocument/2006/relationships/diagramColors" Target="../diagrams/colors36.xml"/><Relationship Id="rId19" Type="http://schemas.openxmlformats.org/officeDocument/2006/relationships/image" Target="../media/image25.png"/><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s>
</file>

<file path=ppt/slides/_rels/slide46.xml.rels><?xml version="1.0" encoding="UTF-8" standalone="yes"?>
<Relationships xmlns="http://schemas.openxmlformats.org/package/2006/relationships"><Relationship Id="rId8" Type="http://schemas.openxmlformats.org/officeDocument/2006/relationships/diagramQuickStyle" Target="../diagrams/quickStyle40.xml"/><Relationship Id="rId13" Type="http://schemas.openxmlformats.org/officeDocument/2006/relationships/diagramColors" Target="../diagrams/colors41.xml"/><Relationship Id="rId18" Type="http://schemas.openxmlformats.org/officeDocument/2006/relationships/diagramData" Target="../diagrams/data43.xml"/><Relationship Id="rId3" Type="http://schemas.openxmlformats.org/officeDocument/2006/relationships/diagramLayout" Target="../diagrams/layout39.xml"/><Relationship Id="rId21" Type="http://schemas.openxmlformats.org/officeDocument/2006/relationships/diagramColors" Target="../diagrams/colors43.xml"/><Relationship Id="rId7" Type="http://schemas.openxmlformats.org/officeDocument/2006/relationships/diagramLayout" Target="../diagrams/layout40.xml"/><Relationship Id="rId12" Type="http://schemas.openxmlformats.org/officeDocument/2006/relationships/diagramQuickStyle" Target="../diagrams/quickStyle41.xml"/><Relationship Id="rId17" Type="http://schemas.openxmlformats.org/officeDocument/2006/relationships/diagramColors" Target="../diagrams/colors42.xml"/><Relationship Id="rId2" Type="http://schemas.openxmlformats.org/officeDocument/2006/relationships/diagramData" Target="../diagrams/data39.xml"/><Relationship Id="rId16" Type="http://schemas.openxmlformats.org/officeDocument/2006/relationships/diagramQuickStyle" Target="../diagrams/quickStyle42.xml"/><Relationship Id="rId20" Type="http://schemas.openxmlformats.org/officeDocument/2006/relationships/diagramQuickStyle" Target="../diagrams/quickStyle43.xml"/><Relationship Id="rId1" Type="http://schemas.openxmlformats.org/officeDocument/2006/relationships/slideLayout" Target="../slideLayouts/slideLayout2.xml"/><Relationship Id="rId6" Type="http://schemas.openxmlformats.org/officeDocument/2006/relationships/diagramData" Target="../diagrams/data40.xml"/><Relationship Id="rId11" Type="http://schemas.openxmlformats.org/officeDocument/2006/relationships/diagramLayout" Target="../diagrams/layout41.xml"/><Relationship Id="rId5" Type="http://schemas.openxmlformats.org/officeDocument/2006/relationships/diagramColors" Target="../diagrams/colors39.xml"/><Relationship Id="rId15" Type="http://schemas.openxmlformats.org/officeDocument/2006/relationships/diagramLayout" Target="../diagrams/layout42.xml"/><Relationship Id="rId10" Type="http://schemas.openxmlformats.org/officeDocument/2006/relationships/diagramData" Target="../diagrams/data41.xml"/><Relationship Id="rId19" Type="http://schemas.openxmlformats.org/officeDocument/2006/relationships/diagramLayout" Target="../diagrams/layout43.xml"/><Relationship Id="rId4" Type="http://schemas.openxmlformats.org/officeDocument/2006/relationships/diagramQuickStyle" Target="../diagrams/quickStyle39.xml"/><Relationship Id="rId9" Type="http://schemas.openxmlformats.org/officeDocument/2006/relationships/diagramColors" Target="../diagrams/colors40.xml"/><Relationship Id="rId14" Type="http://schemas.openxmlformats.org/officeDocument/2006/relationships/diagramData" Target="../diagrams/data42.xml"/></Relationships>
</file>

<file path=ppt/slides/_rels/slide47.xml.rels><?xml version="1.0" encoding="UTF-8" standalone="yes"?>
<Relationships xmlns="http://schemas.openxmlformats.org/package/2006/relationships"><Relationship Id="rId8" Type="http://schemas.openxmlformats.org/officeDocument/2006/relationships/diagramLayout" Target="../diagrams/layout45.xml"/><Relationship Id="rId13" Type="http://schemas.openxmlformats.org/officeDocument/2006/relationships/diagramQuickStyle" Target="../diagrams/quickStyle46.xml"/><Relationship Id="rId3" Type="http://schemas.openxmlformats.org/officeDocument/2006/relationships/diagramData" Target="../diagrams/data44.xml"/><Relationship Id="rId7" Type="http://schemas.openxmlformats.org/officeDocument/2006/relationships/diagramData" Target="../diagrams/data45.xml"/><Relationship Id="rId12" Type="http://schemas.openxmlformats.org/officeDocument/2006/relationships/diagramLayout" Target="../diagrams/layout46.xml"/><Relationship Id="rId17" Type="http://schemas.openxmlformats.org/officeDocument/2006/relationships/image" Target="../media/image29.png"/><Relationship Id="rId2" Type="http://schemas.openxmlformats.org/officeDocument/2006/relationships/image" Target="../media/image26.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Colors" Target="../diagrams/colors44.xml"/><Relationship Id="rId11" Type="http://schemas.openxmlformats.org/officeDocument/2006/relationships/diagramData" Target="../diagrams/data46.xml"/><Relationship Id="rId5" Type="http://schemas.openxmlformats.org/officeDocument/2006/relationships/diagramQuickStyle" Target="../diagrams/quickStyle44.xml"/><Relationship Id="rId15" Type="http://schemas.openxmlformats.org/officeDocument/2006/relationships/image" Target="../media/image27.png"/><Relationship Id="rId10" Type="http://schemas.openxmlformats.org/officeDocument/2006/relationships/diagramColors" Target="../diagrams/colors45.xml"/><Relationship Id="rId4" Type="http://schemas.openxmlformats.org/officeDocument/2006/relationships/diagramLayout" Target="../diagrams/layout44.xml"/><Relationship Id="rId9" Type="http://schemas.openxmlformats.org/officeDocument/2006/relationships/diagramQuickStyle" Target="../diagrams/quickStyle45.xml"/><Relationship Id="rId14" Type="http://schemas.openxmlformats.org/officeDocument/2006/relationships/diagramColors" Target="../diagrams/colors4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a:p>
            <a:r>
              <a:rPr lang="en-US" dirty="0" smtClean="0"/>
              <a:t>Complexity becomes inevitable </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heckerboard(across)">
                                      <p:cBhvr>
                                        <p:cTn id="10" dur="500"/>
                                        <p:tgtEl>
                                          <p:spTgt spid="23"/>
                                        </p:tgtEl>
                                      </p:cBhvr>
                                    </p:animEffect>
                                  </p:childTnLst>
                                </p:cTn>
                              </p:par>
                              <p:par>
                                <p:cTn id="11" presetID="5" presetClass="entr" presetSubtype="1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checkerboard(across)">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checkerboard(across)">
                                      <p:cBhvr>
                                        <p:cTn id="18" dur="500"/>
                                        <p:tgtEl>
                                          <p:spTgt spid="35"/>
                                        </p:tgtEl>
                                      </p:cBhvr>
                                    </p:animEffect>
                                  </p:childTnLst>
                                </p:cTn>
                              </p:par>
                              <p:par>
                                <p:cTn id="19" presetID="5" presetClass="entr" presetSubtype="1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checkerboard(across)">
                                      <p:cBhvr>
                                        <p:cTn id="21" dur="500"/>
                                        <p:tgtEl>
                                          <p:spTgt spid="37"/>
                                        </p:tgtEl>
                                      </p:cBhvr>
                                    </p:animEffect>
                                  </p:childTnLst>
                                </p:cTn>
                              </p:par>
                              <p:par>
                                <p:cTn id="22" presetID="5" presetClass="entr" presetSubtype="1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checkerboard(across)">
                                      <p:cBhvr>
                                        <p:cTn id="24" dur="500"/>
                                        <p:tgtEl>
                                          <p:spTgt spid="32"/>
                                        </p:tgtEl>
                                      </p:cBhvr>
                                    </p:animEffect>
                                  </p:childTnLst>
                                </p:cTn>
                              </p:par>
                              <p:par>
                                <p:cTn id="25" presetID="5"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334000" y="50292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3" name="Content Placeholder 2"/>
          <p:cNvSpPr>
            <a:spLocks noGrp="1"/>
          </p:cNvSpPr>
          <p:nvPr>
            <p:ph idx="1"/>
          </p:nvPr>
        </p:nvSpPr>
        <p:spPr>
          <a:xfrm>
            <a:off x="457200" y="1752600"/>
            <a:ext cx="8229600" cy="1066800"/>
          </a:xfrm>
        </p:spPr>
        <p:txBody>
          <a:bodyPr/>
          <a:lstStyle/>
          <a:p>
            <a:pPr>
              <a:buNone/>
            </a:pPr>
            <a:r>
              <a:rPr lang="en-US" dirty="0" smtClean="0"/>
              <a:t>DDD doesn’t ignore Design Principles OR Design Patterns </a:t>
            </a:r>
          </a:p>
          <a:p>
            <a:pPr marL="514350" indent="-514350">
              <a:buAutoNum type="arabicPeriod"/>
            </a:pPr>
            <a:endParaRPr lang="en-US" dirty="0"/>
          </a:p>
        </p:txBody>
      </p:sp>
      <p:sp>
        <p:nvSpPr>
          <p:cNvPr id="4" name="Rectangle 3"/>
          <p:cNvSpPr/>
          <p:nvPr/>
        </p:nvSpPr>
        <p:spPr>
          <a:xfrm>
            <a:off x="685800" y="3429000"/>
            <a:ext cx="4538550" cy="523220"/>
          </a:xfrm>
          <a:prstGeom prst="rect">
            <a:avLst/>
          </a:prstGeom>
        </p:spPr>
        <p:txBody>
          <a:bodyPr wrap="none">
            <a:spAutoFit/>
          </a:bodyPr>
          <a:lstStyle/>
          <a:p>
            <a:r>
              <a:rPr lang="en-US" sz="2800" dirty="0" smtClean="0"/>
              <a:t>S.O.L.I.D.,…  Design Principles </a:t>
            </a:r>
            <a:endParaRPr lang="en-US" sz="2800" dirty="0"/>
          </a:p>
        </p:txBody>
      </p:sp>
      <p:sp>
        <p:nvSpPr>
          <p:cNvPr id="5" name="Rectangle 4"/>
          <p:cNvSpPr/>
          <p:nvPr/>
        </p:nvSpPr>
        <p:spPr>
          <a:xfrm>
            <a:off x="1600200" y="4419600"/>
            <a:ext cx="6802375" cy="461665"/>
          </a:xfrm>
          <a:prstGeom prst="rect">
            <a:avLst/>
          </a:prstGeom>
        </p:spPr>
        <p:txBody>
          <a:bodyPr wrap="none">
            <a:spAutoFit/>
          </a:bodyPr>
          <a:lstStyle/>
          <a:p>
            <a:r>
              <a:rPr lang="en-US" sz="2400" dirty="0" smtClean="0"/>
              <a:t>Strategy, Composite, Specification,…  Design Patterns</a:t>
            </a:r>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4114800" cy="792162"/>
          </a:xfrm>
        </p:spPr>
        <p:txBody>
          <a:bodyPr/>
          <a:lstStyle/>
          <a:p>
            <a:r>
              <a:rPr lang="en-US" dirty="0" smtClean="0"/>
              <a:t>Specification</a:t>
            </a:r>
            <a:endParaRPr lang="en-US" dirty="0"/>
          </a:p>
        </p:txBody>
      </p:sp>
      <p:pic>
        <p:nvPicPr>
          <p:cNvPr id="1027" name="Picture 3"/>
          <p:cNvPicPr>
            <a:picLocks noChangeAspect="1" noChangeArrowheads="1"/>
          </p:cNvPicPr>
          <p:nvPr/>
        </p:nvPicPr>
        <p:blipFill>
          <a:blip r:embed="rId3"/>
          <a:srcRect/>
          <a:stretch>
            <a:fillRect/>
          </a:stretch>
        </p:blipFill>
        <p:spPr bwMode="auto">
          <a:xfrm>
            <a:off x="3886200" y="0"/>
            <a:ext cx="5076825" cy="6705600"/>
          </a:xfrm>
          <a:prstGeom prst="rect">
            <a:avLst/>
          </a:prstGeom>
          <a:noFill/>
          <a:ln w="9525">
            <a:noFill/>
            <a:miter lim="800000"/>
            <a:headEnd/>
            <a:tailEnd/>
          </a:ln>
          <a:effectLst/>
        </p:spPr>
      </p:pic>
      <p:sp>
        <p:nvSpPr>
          <p:cNvPr id="6" name="Rounded Rectangle 5"/>
          <p:cNvSpPr/>
          <p:nvPr/>
        </p:nvSpPr>
        <p:spPr>
          <a:xfrm>
            <a:off x="4191000" y="609600"/>
            <a:ext cx="4724400"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048000"/>
            <a:ext cx="3962400" cy="1477328"/>
          </a:xfrm>
          <a:prstGeom prst="rect">
            <a:avLst/>
          </a:prstGeom>
          <a:noFill/>
        </p:spPr>
        <p:txBody>
          <a:bodyPr wrap="square" rtlCol="0">
            <a:spAutoFit/>
          </a:bodyPr>
          <a:lstStyle/>
          <a:p>
            <a:r>
              <a:rPr lang="en-US" dirty="0" smtClean="0"/>
              <a:t>1. Repositories - to specify Queries</a:t>
            </a:r>
          </a:p>
          <a:p>
            <a:r>
              <a:rPr lang="en-US" dirty="0" smtClean="0"/>
              <a:t>2. Factories – to specify Object Creation requirements</a:t>
            </a:r>
          </a:p>
          <a:p>
            <a:r>
              <a:rPr lang="en-US" dirty="0" smtClean="0"/>
              <a:t>3. </a:t>
            </a:r>
            <a:r>
              <a:rPr lang="en-US" smtClean="0"/>
              <a:t>Validation</a:t>
            </a:r>
            <a:endParaRPr lang="en-US" dirty="0" smtClean="0"/>
          </a:p>
          <a:p>
            <a:endParaRPr lang="en-US" dirty="0"/>
          </a:p>
        </p:txBody>
      </p:sp>
      <p:sp>
        <p:nvSpPr>
          <p:cNvPr id="8" name="Rectangle 7"/>
          <p:cNvSpPr/>
          <p:nvPr/>
        </p:nvSpPr>
        <p:spPr>
          <a:xfrm>
            <a:off x="304800" y="2667000"/>
            <a:ext cx="2226892" cy="369332"/>
          </a:xfrm>
          <a:prstGeom prst="rect">
            <a:avLst/>
          </a:prstGeom>
        </p:spPr>
        <p:txBody>
          <a:bodyPr wrap="none">
            <a:spAutoFit/>
          </a:bodyPr>
          <a:lstStyle/>
          <a:p>
            <a:r>
              <a:rPr lang="en-US" dirty="0" smtClean="0"/>
              <a:t>- Could be used with: </a:t>
            </a:r>
            <a:endParaRPr lang="en-US" dirty="0"/>
          </a:p>
        </p:txBody>
      </p:sp>
      <p:sp>
        <p:nvSpPr>
          <p:cNvPr id="9" name="Rectangle 8"/>
          <p:cNvSpPr/>
          <p:nvPr/>
        </p:nvSpPr>
        <p:spPr>
          <a:xfrm>
            <a:off x="228600" y="2209800"/>
            <a:ext cx="2066656" cy="369332"/>
          </a:xfrm>
          <a:prstGeom prst="rect">
            <a:avLst/>
          </a:prstGeom>
        </p:spPr>
        <p:txBody>
          <a:bodyPr wrap="none">
            <a:spAutoFit/>
          </a:bodyPr>
          <a:lstStyle/>
          <a:p>
            <a:r>
              <a:rPr lang="en-US" dirty="0" smtClean="0"/>
              <a:t>- Allow to Compose </a:t>
            </a:r>
            <a:endParaRPr lang="en-US" dirty="0"/>
          </a:p>
        </p:txBody>
      </p:sp>
      <p:sp>
        <p:nvSpPr>
          <p:cNvPr id="10" name="TextBox 9"/>
          <p:cNvSpPr txBox="1"/>
          <p:nvPr/>
        </p:nvSpPr>
        <p:spPr>
          <a:xfrm>
            <a:off x="228600" y="1828800"/>
            <a:ext cx="3258136" cy="369332"/>
          </a:xfrm>
          <a:prstGeom prst="rect">
            <a:avLst/>
          </a:prstGeom>
          <a:noFill/>
        </p:spPr>
        <p:txBody>
          <a:bodyPr wrap="none" rtlCol="0">
            <a:spAutoFit/>
          </a:bodyPr>
          <a:lstStyle/>
          <a:p>
            <a:r>
              <a:rPr lang="en-US" dirty="0" smtClean="0"/>
              <a:t>- Makes the model more explicit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381000"/>
          </a:xfrm>
        </p:spPr>
        <p:txBody>
          <a:bodyPr>
            <a:normAutofit fontScale="90000"/>
          </a:bodyPr>
          <a:lstStyle/>
          <a:p>
            <a:r>
              <a:rPr lang="en-US" dirty="0" smtClean="0"/>
              <a:t>Real Sample</a:t>
            </a:r>
            <a:endParaRPr lang="en-US" dirty="0"/>
          </a:p>
        </p:txBody>
      </p:sp>
      <p:pic>
        <p:nvPicPr>
          <p:cNvPr id="2050" name="Picture 2"/>
          <p:cNvPicPr>
            <a:picLocks noChangeAspect="1" noChangeArrowheads="1"/>
          </p:cNvPicPr>
          <p:nvPr/>
        </p:nvPicPr>
        <p:blipFill>
          <a:blip r:embed="rId2"/>
          <a:srcRect/>
          <a:stretch>
            <a:fillRect/>
          </a:stretch>
        </p:blipFill>
        <p:spPr bwMode="auto">
          <a:xfrm>
            <a:off x="3048000" y="1752600"/>
            <a:ext cx="5648325" cy="1809750"/>
          </a:xfrm>
          <a:prstGeom prst="rect">
            <a:avLst/>
          </a:prstGeom>
          <a:noFill/>
          <a:ln w="9525">
            <a:noFill/>
            <a:miter lim="800000"/>
            <a:headEnd/>
            <a:tailEnd/>
          </a:ln>
          <a:effectLst/>
        </p:spPr>
      </p:pic>
      <p:graphicFrame>
        <p:nvGraphicFramePr>
          <p:cNvPr id="7" name="Diagram 6"/>
          <p:cNvGraphicFramePr/>
          <p:nvPr/>
        </p:nvGraphicFramePr>
        <p:xfrm>
          <a:off x="609600" y="5334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2971800" y="5334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Connector 8"/>
          <p:cNvCxnSpPr/>
          <p:nvPr/>
        </p:nvCxnSpPr>
        <p:spPr>
          <a:xfrm>
            <a:off x="2286000" y="9144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0" name="Diagram 9"/>
          <p:cNvGraphicFramePr/>
          <p:nvPr/>
        </p:nvGraphicFramePr>
        <p:xfrm>
          <a:off x="6248400" y="609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11" name="Elbow Connector 10"/>
          <p:cNvCxnSpPr/>
          <p:nvPr/>
        </p:nvCxnSpPr>
        <p:spPr>
          <a:xfrm>
            <a:off x="4800600" y="914400"/>
            <a:ext cx="13716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a:off x="4800600" y="1295400"/>
            <a:ext cx="14478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29200" y="457200"/>
            <a:ext cx="766557" cy="369332"/>
          </a:xfrm>
          <a:prstGeom prst="rect">
            <a:avLst/>
          </a:prstGeom>
          <a:noFill/>
        </p:spPr>
        <p:txBody>
          <a:bodyPr wrap="none" rtlCol="0">
            <a:spAutoFit/>
          </a:bodyPr>
          <a:lstStyle/>
          <a:p>
            <a:pPr lvl="0"/>
            <a:r>
              <a:rPr lang="en-US" b="1" dirty="0" smtClean="0"/>
              <a:t>Origin</a:t>
            </a:r>
          </a:p>
        </p:txBody>
      </p:sp>
      <p:sp>
        <p:nvSpPr>
          <p:cNvPr id="23" name="TextBox 22"/>
          <p:cNvSpPr txBox="1"/>
          <p:nvPr/>
        </p:nvSpPr>
        <p:spPr>
          <a:xfrm>
            <a:off x="4953000" y="13716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28" name="Straight Connector 27"/>
          <p:cNvCxnSpPr/>
          <p:nvPr/>
        </p:nvCxnSpPr>
        <p:spPr>
          <a:xfrm rot="16200000" flipV="1">
            <a:off x="3848100" y="1181100"/>
            <a:ext cx="914400" cy="2286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9" name="Diagram 15"/>
          <p:cNvGraphicFramePr/>
          <p:nvPr/>
        </p:nvGraphicFramePr>
        <p:xfrm>
          <a:off x="533400" y="182880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30" name="Straight Connector 17"/>
          <p:cNvCxnSpPr/>
          <p:nvPr/>
        </p:nvCxnSpPr>
        <p:spPr>
          <a:xfrm rot="5400000">
            <a:off x="1110456" y="1632744"/>
            <a:ext cx="381000" cy="11112"/>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1371600" y="1524001"/>
            <a:ext cx="990599" cy="369332"/>
          </a:xfrm>
          <a:prstGeom prst="rect">
            <a:avLst/>
          </a:prstGeom>
          <a:noFill/>
        </p:spPr>
        <p:txBody>
          <a:bodyPr wrap="square" rtlCol="0">
            <a:spAutoFit/>
          </a:bodyPr>
          <a:lstStyle/>
          <a:p>
            <a:r>
              <a:rPr lang="en-US" dirty="0" smtClean="0"/>
              <a:t>0..1</a:t>
            </a:r>
            <a:endParaRPr lang="en-US" dirty="0"/>
          </a:p>
        </p:txBody>
      </p:sp>
      <p:cxnSp>
        <p:nvCxnSpPr>
          <p:cNvPr id="39" name="Straight Connector 38"/>
          <p:cNvCxnSpPr/>
          <p:nvPr/>
        </p:nvCxnSpPr>
        <p:spPr>
          <a:xfrm rot="10800000">
            <a:off x="1981200" y="2057400"/>
            <a:ext cx="388620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19"/>
          <a:srcRect/>
          <a:stretch>
            <a:fillRect/>
          </a:stretch>
        </p:blipFill>
        <p:spPr bwMode="auto">
          <a:xfrm>
            <a:off x="152400" y="3733800"/>
            <a:ext cx="5562600" cy="2447925"/>
          </a:xfrm>
          <a:prstGeom prst="rect">
            <a:avLst/>
          </a:prstGeom>
          <a:noFill/>
          <a:ln w="9525">
            <a:noFill/>
            <a:miter lim="800000"/>
            <a:headEnd/>
            <a:tailEnd/>
          </a:ln>
          <a:effectLst/>
        </p:spPr>
      </p:pic>
      <p:sp>
        <p:nvSpPr>
          <p:cNvPr id="47" name="TextBox 46"/>
          <p:cNvSpPr txBox="1"/>
          <p:nvPr/>
        </p:nvSpPr>
        <p:spPr>
          <a:xfrm>
            <a:off x="304800" y="3276600"/>
            <a:ext cx="817531" cy="369332"/>
          </a:xfrm>
          <a:prstGeom prst="rect">
            <a:avLst/>
          </a:prstGeom>
          <a:noFill/>
        </p:spPr>
        <p:txBody>
          <a:bodyPr wrap="none" rtlCol="0">
            <a:spAutoFit/>
          </a:bodyPr>
          <a:lstStyle/>
          <a:p>
            <a:r>
              <a:rPr lang="en-US" dirty="0" smtClean="0"/>
              <a:t>Usage: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1295400" y="24384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3"/>
          <p:cNvGraphicFramePr/>
          <p:nvPr/>
        </p:nvGraphicFramePr>
        <p:xfrm>
          <a:off x="4419600" y="2381250"/>
          <a:ext cx="16764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2" name="Diagram 3"/>
          <p:cNvGraphicFramePr/>
          <p:nvPr/>
        </p:nvGraphicFramePr>
        <p:xfrm>
          <a:off x="2571750" y="4114800"/>
          <a:ext cx="1676400" cy="9652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3" name="Diagram 3"/>
          <p:cNvGraphicFramePr/>
          <p:nvPr/>
        </p:nvGraphicFramePr>
        <p:xfrm>
          <a:off x="4419600" y="4114800"/>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4" name="Diagram 3"/>
          <p:cNvGraphicFramePr/>
          <p:nvPr/>
        </p:nvGraphicFramePr>
        <p:xfrm>
          <a:off x="6296025" y="4124325"/>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5" name="Flowchart: Decision 14"/>
          <p:cNvSpPr/>
          <p:nvPr/>
        </p:nvSpPr>
        <p:spPr>
          <a:xfrm>
            <a:off x="2971800" y="266700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3200400" y="27432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429000" y="327660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4839494" y="369490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410200" y="327660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962400" y="9906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2"/>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5"/>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6"/>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3078" name="Picture 6"/>
          <p:cNvPicPr>
            <a:picLocks noChangeAspect="1" noChangeArrowheads="1"/>
          </p:cNvPicPr>
          <p:nvPr/>
        </p:nvPicPr>
        <p:blipFill>
          <a:blip r:embed="rId17"/>
          <a:srcRect/>
          <a:stretch>
            <a:fillRect/>
          </a:stretch>
        </p:blipFill>
        <p:spPr bwMode="auto">
          <a:xfrm>
            <a:off x="914400" y="5105400"/>
            <a:ext cx="7477125" cy="1304925"/>
          </a:xfrm>
          <a:prstGeom prst="rect">
            <a:avLst/>
          </a:prstGeom>
          <a:noFill/>
          <a:ln w="9525">
            <a:noFill/>
            <a:miter lim="800000"/>
            <a:headEnd/>
            <a:tailEnd/>
          </a:ln>
          <a:effectLst/>
        </p:spPr>
      </p:pic>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48200" y="990600"/>
            <a:ext cx="35052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 act Use Case Scenarios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2362200"/>
            <a:ext cx="8229600" cy="1447800"/>
          </a:xfrm>
        </p:spPr>
        <p:txBody>
          <a:bodyPr>
            <a:normAutofit fontScale="70000" lnSpcReduction="20000"/>
          </a:bodyPr>
          <a:lstStyle/>
          <a:p>
            <a:r>
              <a:rPr lang="en-US" dirty="0" smtClean="0"/>
              <a:t>Anemic Domain Model</a:t>
            </a:r>
          </a:p>
          <a:p>
            <a:r>
              <a:rPr lang="en-US" dirty="0" smtClean="0"/>
              <a:t>Big Design Up-Front  (BDUF</a:t>
            </a:r>
            <a:r>
              <a:rPr lang="en-US" dirty="0" smtClean="0"/>
              <a:t>)</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3733800"/>
          </a:xfrm>
        </p:spPr>
        <p:txBody>
          <a:bodyPr>
            <a:normAutofit/>
          </a:bodyPr>
          <a:lstStyle/>
          <a:p>
            <a:r>
              <a:rPr lang="en-US" dirty="0" smtClean="0"/>
              <a:t>Iterative Development</a:t>
            </a:r>
          </a:p>
          <a:p>
            <a:r>
              <a:rPr lang="en-US" dirty="0" smtClean="0"/>
              <a:t>Developers and domain experts have close relationship</a:t>
            </a:r>
          </a:p>
          <a:p>
            <a:r>
              <a:rPr lang="en-US" dirty="0" smtClean="0"/>
              <a:t>TDD</a:t>
            </a:r>
            <a:endParaRPr lang="en-US" dirty="0" smtClean="0"/>
          </a:p>
          <a:p>
            <a:r>
              <a:rPr lang="en-US" dirty="0" smtClean="0"/>
              <a:t>Continuous Refactoring</a:t>
            </a:r>
          </a:p>
          <a:p>
            <a:r>
              <a:rPr lang="en-US" dirty="0" smtClean="0"/>
              <a:t>Continuous Integration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5039</TotalTime>
  <Words>5446</Words>
  <Application>Microsoft Office PowerPoint</Application>
  <PresentationFormat>On-screen Show (4:3)</PresentationFormat>
  <Paragraphs>780</Paragraphs>
  <Slides>56</Slides>
  <Notes>49</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Slide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Slide 22</vt:lpstr>
      <vt:lpstr>Associations</vt:lpstr>
      <vt:lpstr>Entities</vt:lpstr>
      <vt:lpstr>Value Objects</vt:lpstr>
      <vt:lpstr>Services</vt:lpstr>
      <vt:lpstr>Modules</vt:lpstr>
      <vt:lpstr>Aggregates</vt:lpstr>
      <vt:lpstr>Factories</vt:lpstr>
      <vt:lpstr>Repositories</vt:lpstr>
      <vt:lpstr>Cargo Sample</vt:lpstr>
      <vt:lpstr>Slide 32</vt:lpstr>
      <vt:lpstr>Slide 33</vt:lpstr>
      <vt:lpstr>Slide 34</vt:lpstr>
      <vt:lpstr>Collaboration: gathering requirements</vt:lpstr>
      <vt:lpstr>Model Evolution: Step 1</vt:lpstr>
      <vt:lpstr>Model Evolution: Step 2</vt:lpstr>
      <vt:lpstr>Slide 38</vt:lpstr>
      <vt:lpstr>Slide 39</vt:lpstr>
      <vt:lpstr>Cargo’s Ubiquitous Language</vt:lpstr>
      <vt:lpstr>Domain Model Isolation</vt:lpstr>
      <vt:lpstr>Slide 42</vt:lpstr>
      <vt:lpstr>How about design principles &amp; patterns within Domain Layer?</vt:lpstr>
      <vt:lpstr>Specification</vt:lpstr>
      <vt:lpstr>Real Sample</vt:lpstr>
      <vt:lpstr>Strategy (a.k.a Policy)</vt:lpstr>
      <vt:lpstr>Refactoring to Policy</vt:lpstr>
      <vt:lpstr>Slide 48</vt:lpstr>
      <vt:lpstr>Expose to External World</vt:lpstr>
      <vt:lpstr>MVC &amp; Remote Facade</vt:lpstr>
      <vt:lpstr>MVC &amp; Domain Model Isolation</vt:lpstr>
      <vt:lpstr>DDD Anti-patterns</vt:lpstr>
      <vt:lpstr>Agile Practices</vt:lpstr>
      <vt:lpstr>Tools and Frameworks</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1152</cp:revision>
  <dcterms:created xsi:type="dcterms:W3CDTF">2009-04-10T08:31:11Z</dcterms:created>
  <dcterms:modified xsi:type="dcterms:W3CDTF">2009-04-29T09:39:19Z</dcterms:modified>
</cp:coreProperties>
</file>