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diagrams/layout37.xml" ContentType="application/vnd.openxmlformats-officedocument.drawingml.diagramLayou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notesSlides/notesSlide26.xml" ContentType="application/vnd.openxmlformats-officedocument.presentationml.notesSlid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4"/>
  </p:notesMasterIdLst>
  <p:sldIdLst>
    <p:sldId id="256" r:id="rId2"/>
    <p:sldId id="258" r:id="rId3"/>
    <p:sldId id="257" r:id="rId4"/>
    <p:sldId id="264" r:id="rId5"/>
    <p:sldId id="319" r:id="rId6"/>
    <p:sldId id="269" r:id="rId7"/>
    <p:sldId id="267" r:id="rId8"/>
    <p:sldId id="266" r:id="rId9"/>
    <p:sldId id="272" r:id="rId10"/>
    <p:sldId id="274" r:id="rId11"/>
    <p:sldId id="276" r:id="rId12"/>
    <p:sldId id="277" r:id="rId13"/>
    <p:sldId id="275" r:id="rId14"/>
    <p:sldId id="279" r:id="rId15"/>
    <p:sldId id="280" r:id="rId16"/>
    <p:sldId id="281" r:id="rId17"/>
    <p:sldId id="282" r:id="rId18"/>
    <p:sldId id="291" r:id="rId19"/>
    <p:sldId id="294" r:id="rId20"/>
    <p:sldId id="293" r:id="rId21"/>
    <p:sldId id="292" r:id="rId22"/>
    <p:sldId id="295" r:id="rId23"/>
    <p:sldId id="296" r:id="rId24"/>
    <p:sldId id="297" r:id="rId25"/>
    <p:sldId id="298" r:id="rId26"/>
    <p:sldId id="299" r:id="rId27"/>
    <p:sldId id="313" r:id="rId28"/>
    <p:sldId id="302" r:id="rId29"/>
    <p:sldId id="301" r:id="rId30"/>
    <p:sldId id="306" r:id="rId31"/>
    <p:sldId id="309" r:id="rId32"/>
    <p:sldId id="310" r:id="rId33"/>
    <p:sldId id="303" r:id="rId34"/>
    <p:sldId id="304" r:id="rId35"/>
    <p:sldId id="305" r:id="rId36"/>
    <p:sldId id="312" r:id="rId37"/>
    <p:sldId id="278" r:id="rId38"/>
    <p:sldId id="317" r:id="rId39"/>
    <p:sldId id="314" r:id="rId40"/>
    <p:sldId id="311" r:id="rId41"/>
    <p:sldId id="315" r:id="rId42"/>
    <p:sldId id="316"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819" autoAdjust="0"/>
    <p:restoredTop sz="64000" autoAdjust="0"/>
  </p:normalViewPr>
  <p:slideViewPr>
    <p:cSldViewPr>
      <p:cViewPr>
        <p:scale>
          <a:sx n="100" d="100"/>
          <a:sy n="100" d="100"/>
        </p:scale>
        <p:origin x="-510" y="8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5/10/2009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r>
              <a:rPr lang="en-US" dirty="0" smtClean="0"/>
              <a:t>------------------------------------------------</a:t>
            </a:r>
          </a:p>
          <a:p>
            <a:r>
              <a:rPr lang="en-US" dirty="0" smtClean="0"/>
              <a:t>No domain</a:t>
            </a:r>
            <a:r>
              <a:rPr lang="en-US" baseline="0" dirty="0" smtClean="0"/>
              <a:t> layer</a:t>
            </a:r>
          </a:p>
          <a:p>
            <a:endParaRPr lang="en-US" baseline="0" dirty="0" smtClean="0"/>
          </a:p>
          <a:p>
            <a:pPr defTabSz="966612">
              <a:defRPr/>
            </a:pPr>
            <a:r>
              <a:rPr lang="en-US" dirty="0" smtClean="0"/>
              <a:t>State and Behavior are separated, usually that leads to</a:t>
            </a:r>
            <a:r>
              <a:rPr lang="en-US" baseline="0" dirty="0" smtClean="0"/>
              <a:t> Anemic domain model anti-pattern</a:t>
            </a:r>
          </a:p>
          <a:p>
            <a:pPr defTabSz="966612">
              <a:defRPr/>
            </a:pPr>
            <a:r>
              <a:rPr lang="en-US" baseline="0" dirty="0" smtClean="0"/>
              <a:t>OO principles are lost,  business entities has direct  access to infrastructure (e.g. Data Access) </a:t>
            </a:r>
          </a:p>
          <a:p>
            <a:pPr defTabSz="966612">
              <a:defRPr/>
            </a:pPr>
            <a:r>
              <a:rPr lang="en-US" baseline="0" dirty="0" smtClean="0"/>
              <a:t>Becomes DB driven with entities that mimics DB schema with setter and getter (in case of POCO),</a:t>
            </a:r>
          </a:p>
          <a:p>
            <a:pPr defTabSz="966612">
              <a:defRPr/>
            </a:pPr>
            <a:r>
              <a:rPr lang="en-US" baseline="0" dirty="0" smtClean="0"/>
              <a:t>in particular a lot of logic is in SP or UI </a:t>
            </a:r>
          </a:p>
          <a:p>
            <a:pPr defTabSz="966612">
              <a:defRPr/>
            </a:pPr>
            <a:endParaRPr lang="en-US" baseline="0" dirty="0" smtClean="0"/>
          </a:p>
          <a:p>
            <a:pPr defTabSz="966612">
              <a:defRPr/>
            </a:pPr>
            <a:r>
              <a:rPr lang="en-US" baseline="0" dirty="0" smtClean="0"/>
              <a:t>For some project that doesn’t require complex logic but and mainly CRUD, that could be ok.</a:t>
            </a:r>
          </a:p>
          <a:p>
            <a:pPr defTabSz="966612">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din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se </a:t>
            </a:r>
            <a:r>
              <a:rPr lang="en-US" b="1" i="0" baseline="0" dirty="0" err="1" smtClean="0"/>
              <a:t>bazeaza</a:t>
            </a:r>
            <a:r>
              <a:rPr lang="en-US" b="1" i="0" baseline="0" dirty="0" smtClean="0"/>
              <a:t> </a:t>
            </a:r>
            <a:r>
              <a:rPr lang="en-US" b="1" i="0" baseline="0" dirty="0" err="1" smtClean="0"/>
              <a:t>pe</a:t>
            </a:r>
            <a:r>
              <a:rPr lang="en-US" b="1" i="0" baseline="0" dirty="0" smtClean="0"/>
              <a:t> </a:t>
            </a:r>
            <a:r>
              <a:rPr lang="en-US" b="1" i="0" baseline="0" dirty="0" err="1" smtClean="0"/>
              <a:t>modele</a:t>
            </a:r>
            <a:r>
              <a:rPr lang="en-US" b="1" i="0" baseline="0" dirty="0" smtClean="0"/>
              <a:t> </a:t>
            </a:r>
            <a:r>
              <a:rPr lang="en-US" b="1" i="0" baseline="0" dirty="0" err="1" smtClean="0"/>
              <a:t>si</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r>
              <a:rPr lang="en-US" b="1" i="0" baseline="0" dirty="0" err="1" smtClean="0"/>
              <a:t>Deci</a:t>
            </a:r>
            <a:r>
              <a:rPr lang="en-US" b="1" i="0" baseline="0" dirty="0" smtClean="0"/>
              <a:t> </a:t>
            </a:r>
            <a:r>
              <a:rPr lang="en-US" b="1" i="0" baseline="0" dirty="0" err="1" smtClean="0"/>
              <a:t>daca</a:t>
            </a:r>
            <a:r>
              <a:rPr lang="en-US" b="1" i="0" baseline="0" dirty="0" smtClean="0"/>
              <a:t> ne </a:t>
            </a:r>
            <a:r>
              <a:rPr lang="en-US" b="1" i="0" baseline="0" dirty="0" err="1" smtClean="0"/>
              <a:t>ducem</a:t>
            </a:r>
            <a:r>
              <a:rPr lang="en-US" b="1" i="0" baseline="0" dirty="0" smtClean="0"/>
              <a:t> </a:t>
            </a:r>
            <a:r>
              <a:rPr lang="en-US" b="1" i="0" baseline="0" dirty="0" err="1" smtClean="0"/>
              <a:t>pe</a:t>
            </a:r>
            <a:r>
              <a:rPr lang="en-US" b="1" i="0" baseline="0" dirty="0" smtClean="0"/>
              <a:t> </a:t>
            </a:r>
            <a:r>
              <a:rPr lang="en-US" b="1" i="0" baseline="0" dirty="0" err="1" smtClean="0"/>
              <a:t>calea</a:t>
            </a:r>
            <a:r>
              <a:rPr lang="en-US" b="1" i="0" baseline="0" dirty="0" smtClean="0"/>
              <a:t> de model driven design </a:t>
            </a:r>
            <a:r>
              <a:rPr lang="en-US" b="1" i="0" baseline="0" dirty="0" err="1" smtClean="0"/>
              <a:t>atunci</a:t>
            </a:r>
            <a:r>
              <a:rPr lang="en-US" b="1" i="0" baseline="0" dirty="0" smtClean="0"/>
              <a:t> </a:t>
            </a:r>
            <a:r>
              <a:rPr lang="en-US" b="1" i="0" baseline="0" dirty="0" err="1" smtClean="0"/>
              <a:t>aceasta</a:t>
            </a:r>
            <a:r>
              <a:rPr lang="en-US" b="1" i="0" baseline="0" dirty="0" smtClean="0"/>
              <a:t> </a:t>
            </a:r>
            <a:r>
              <a:rPr lang="en-US" b="1" i="0" baseline="0" dirty="0" err="1" smtClean="0"/>
              <a:t>cale</a:t>
            </a:r>
            <a:r>
              <a:rPr lang="en-US" b="1" i="0" baseline="0" dirty="0" smtClean="0"/>
              <a:t> </a:t>
            </a:r>
            <a:r>
              <a:rPr lang="en-US" b="1" i="0" baseline="0" dirty="0" err="1" smtClean="0"/>
              <a:t>este</a:t>
            </a:r>
            <a:r>
              <a:rPr lang="en-US" b="1" i="0" baseline="0" dirty="0" smtClean="0"/>
              <a:t> </a:t>
            </a:r>
            <a:r>
              <a:rPr lang="en-US" b="1" i="0" baseline="0" dirty="0" err="1" smtClean="0"/>
              <a:t>incompatibili</a:t>
            </a:r>
            <a:r>
              <a:rPr lang="en-US" b="1" i="0" baseline="0" dirty="0" smtClean="0"/>
              <a:t> </a:t>
            </a:r>
            <a:r>
              <a:rPr lang="en-US" b="1" i="0" baseline="0" dirty="0" err="1" smtClean="0"/>
              <a:t>si</a:t>
            </a:r>
            <a:r>
              <a:rPr lang="en-US" b="1" i="0" baseline="0" dirty="0" smtClean="0"/>
              <a:t>  mutual </a:t>
            </a:r>
            <a:r>
              <a:rPr lang="en-US" b="1" i="0" baseline="0" dirty="0" err="1" smtClean="0"/>
              <a:t>exclusiva</a:t>
            </a:r>
            <a:endParaRPr lang="en-US" b="1" i="0" baseline="0" dirty="0" smtClean="0"/>
          </a:p>
          <a:p>
            <a:r>
              <a:rPr lang="en-US" b="1" i="0" baseline="0" dirty="0" smtClean="0"/>
              <a:t>cu </a:t>
            </a:r>
            <a:r>
              <a:rPr lang="en-US" b="1" i="0" baseline="0" dirty="0" err="1" smtClean="0"/>
              <a:t>calea</a:t>
            </a:r>
            <a:r>
              <a:rPr lang="en-US" b="1" i="0" baseline="0" dirty="0" smtClean="0"/>
              <a:t> Smart UI </a:t>
            </a:r>
            <a:r>
              <a:rPr lang="en-US" b="1" i="0" baseline="0" dirty="0" err="1" smtClean="0"/>
              <a:t>antipatern</a:t>
            </a:r>
            <a:r>
              <a:rPr lang="en-US" b="1" i="0" baseline="0" dirty="0" smtClean="0"/>
              <a:t>.</a:t>
            </a:r>
          </a:p>
          <a:p>
            <a:r>
              <a:rPr lang="en-US" b="1" i="0" baseline="0" dirty="0" smtClean="0"/>
              <a:t>CLICK 1</a:t>
            </a:r>
          </a:p>
          <a:p>
            <a:r>
              <a:rPr lang="en-US" b="1" i="0" baseline="0" dirty="0" err="1" smtClean="0"/>
              <a:t>Unde</a:t>
            </a:r>
            <a:r>
              <a:rPr lang="en-US" b="1" i="0" baseline="0" dirty="0" smtClean="0"/>
              <a:t> </a:t>
            </a:r>
            <a:r>
              <a:rPr lang="en-US" b="1" i="0" baseline="0" dirty="0" err="1" smtClean="0"/>
              <a:t>toata</a:t>
            </a:r>
            <a:r>
              <a:rPr lang="en-US" b="1" i="0" baseline="0" dirty="0" smtClean="0"/>
              <a:t> </a:t>
            </a:r>
            <a:r>
              <a:rPr lang="en-US" b="1" i="0" baseline="0" dirty="0" err="1" smtClean="0"/>
              <a:t>logica</a:t>
            </a:r>
            <a:r>
              <a:rPr lang="en-US" b="1" i="0" baseline="0" dirty="0" smtClean="0"/>
              <a:t> de domain, </a:t>
            </a:r>
            <a:r>
              <a:rPr lang="en-US" b="1" i="0" baseline="0" dirty="0" err="1" smtClean="0"/>
              <a:t>infrastrucura</a:t>
            </a:r>
            <a:r>
              <a:rPr lang="en-US" b="1" i="0" baseline="0" dirty="0" smtClean="0"/>
              <a:t> </a:t>
            </a:r>
            <a:r>
              <a:rPr lang="en-US" b="1" i="0" baseline="0" dirty="0" err="1" smtClean="0"/>
              <a:t>este</a:t>
            </a:r>
            <a:r>
              <a:rPr lang="en-US" b="1" i="0" baseline="0" dirty="0" smtClean="0"/>
              <a:t> in UI.</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1" i="1" baseline="0" dirty="0" smtClean="0"/>
          </a:p>
          <a:p>
            <a:r>
              <a:rPr lang="en-US" b="1" i="1" dirty="0" smtClean="0"/>
              <a:t>CLICK6</a:t>
            </a:r>
          </a:p>
          <a:p>
            <a:r>
              <a:rPr lang="en-US" b="1" i="1" dirty="0" smtClean="0"/>
              <a:t>Module- </a:t>
            </a:r>
            <a:r>
              <a:rPr lang="en-US" b="0" i="0" dirty="0" err="1" smtClean="0"/>
              <a:t>este</a:t>
            </a:r>
            <a:r>
              <a:rPr lang="en-US" b="0" i="0" dirty="0" smtClean="0"/>
              <a:t> un element de </a:t>
            </a:r>
            <a:r>
              <a:rPr lang="en-US" b="0" i="0" dirty="0" err="1" smtClean="0"/>
              <a:t>modelare</a:t>
            </a:r>
            <a:r>
              <a:rPr lang="en-US" b="0" i="0" dirty="0" smtClean="0"/>
              <a:t> </a:t>
            </a:r>
            <a:r>
              <a:rPr lang="en-US" b="0" i="0" dirty="0" err="1" smtClean="0"/>
              <a:t>si</a:t>
            </a:r>
            <a:r>
              <a:rPr lang="en-US" b="0" i="0" dirty="0" smtClean="0"/>
              <a:t> design la </a:t>
            </a:r>
            <a:r>
              <a:rPr lang="en-US" b="0" i="0" dirty="0" err="1" smtClean="0"/>
              <a:t>nivel</a:t>
            </a:r>
            <a:r>
              <a:rPr lang="en-US" b="0" i="0" dirty="0" smtClean="0"/>
              <a:t>  </a:t>
            </a:r>
            <a:r>
              <a:rPr lang="en-US" b="0" i="0" dirty="0" err="1" smtClean="0"/>
              <a:t>inalt</a:t>
            </a:r>
            <a:r>
              <a:rPr lang="en-US" b="0" i="0" baseline="0" dirty="0" smtClean="0"/>
              <a:t> care ne </a:t>
            </a:r>
            <a:r>
              <a:rPr lang="en-US" b="0" i="0" baseline="0" dirty="0" err="1" smtClean="0"/>
              <a:t>permite</a:t>
            </a:r>
            <a:r>
              <a:rPr lang="en-US" b="0" i="0" baseline="0" dirty="0" smtClean="0"/>
              <a:t> de a </a:t>
            </a:r>
            <a:r>
              <a:rPr lang="en-US" b="0" i="0" baseline="0" dirty="0" err="1" smtClean="0"/>
              <a:t>organiza</a:t>
            </a:r>
            <a:r>
              <a:rPr lang="en-US" b="0" i="0" baseline="0" dirty="0" smtClean="0"/>
              <a:t> in </a:t>
            </a:r>
            <a:r>
              <a:rPr lang="en-US" b="0" i="0" baseline="0" dirty="0" err="1" smtClean="0"/>
              <a:t>groupe</a:t>
            </a:r>
            <a:endParaRPr lang="en-US" b="0" i="0" baseline="0" dirty="0" smtClean="0"/>
          </a:p>
          <a:p>
            <a:r>
              <a:rPr lang="en-US" b="0" i="0" baseline="0" dirty="0" smtClean="0"/>
              <a:t>de </a:t>
            </a:r>
            <a:r>
              <a:rPr lang="en-US" b="0" i="0" baseline="0" dirty="0" err="1" smtClean="0"/>
              <a:t>obiecte</a:t>
            </a:r>
            <a:r>
              <a:rPr lang="en-US" b="0" i="0" baseline="0" dirty="0" smtClean="0"/>
              <a:t> care au un concept </a:t>
            </a:r>
            <a:r>
              <a:rPr lang="en-US" b="0" i="0" baseline="0" dirty="0" err="1" smtClean="0"/>
              <a:t>comun</a:t>
            </a:r>
            <a:r>
              <a:rPr lang="en-US" b="0" i="0" baseline="0" dirty="0" smtClean="0"/>
              <a:t>. </a:t>
            </a:r>
            <a:r>
              <a:rPr lang="en-US" b="0" i="0" baseline="0" dirty="0" err="1" smtClean="0"/>
              <a:t>Deobicei</a:t>
            </a:r>
            <a:r>
              <a:rPr lang="en-US" b="0" i="0" baseline="0" dirty="0" smtClean="0"/>
              <a:t> </a:t>
            </a:r>
            <a:r>
              <a:rPr lang="en-US" b="0" i="0" baseline="0" dirty="0" err="1" smtClean="0"/>
              <a:t>modulele</a:t>
            </a:r>
            <a:r>
              <a:rPr lang="en-US" b="0" i="0" baseline="0" dirty="0" smtClean="0"/>
              <a:t>  is </a:t>
            </a:r>
            <a:r>
              <a:rPr lang="en-US" b="0" i="0" baseline="0" dirty="0" err="1" smtClean="0"/>
              <a:t>decuplate</a:t>
            </a:r>
            <a:r>
              <a:rPr lang="en-US" b="0" i="0" baseline="0" dirty="0" smtClean="0"/>
              <a:t>  </a:t>
            </a:r>
            <a:r>
              <a:rPr lang="en-US" b="0" i="0" baseline="0" dirty="0" err="1" smtClean="0"/>
              <a:t>sau</a:t>
            </a:r>
            <a:r>
              <a:rPr lang="en-US" b="0" i="0" baseline="0" dirty="0" smtClean="0"/>
              <a:t> au o </a:t>
            </a:r>
            <a:r>
              <a:rPr lang="en-US" b="0" i="0" baseline="0" dirty="0" err="1" smtClean="0"/>
              <a:t>cuplare</a:t>
            </a:r>
            <a:r>
              <a:rPr lang="en-US" b="0" i="0" baseline="0" dirty="0" smtClean="0"/>
              <a:t> minima </a:t>
            </a:r>
            <a:r>
              <a:rPr lang="en-US" b="0" i="0" baseline="0" dirty="0" err="1" smtClean="0"/>
              <a:t>intre</a:t>
            </a:r>
            <a:r>
              <a:rPr lang="en-US" b="0" i="0" baseline="0" dirty="0" smtClean="0"/>
              <a:t> </a:t>
            </a:r>
            <a:r>
              <a:rPr lang="en-US" b="0" i="0" baseline="0" dirty="0" err="1" smtClean="0"/>
              <a:t>ele</a:t>
            </a:r>
            <a:r>
              <a:rPr lang="en-US" b="0" i="0" baseline="0" dirty="0" smtClean="0"/>
              <a:t>.</a:t>
            </a:r>
          </a:p>
          <a:p>
            <a:r>
              <a:rPr lang="en-US" b="0" i="0" baseline="0" dirty="0" err="1" smtClean="0"/>
              <a:t>Ex:</a:t>
            </a:r>
            <a:r>
              <a:rPr lang="en-US" b="0" i="0" dirty="0" err="1" smtClean="0"/>
              <a:t>Administration</a:t>
            </a:r>
            <a:r>
              <a:rPr lang="en-US" b="0" i="0" dirty="0" smtClean="0"/>
              <a:t>, Invoicing, Reports,… </a:t>
            </a:r>
          </a:p>
          <a:p>
            <a:endParaRPr lang="en-US" b="0" i="0" baseline="0" dirty="0" smtClean="0"/>
          </a:p>
          <a:p>
            <a:r>
              <a:rPr lang="en-US" b="0"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0"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permit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0"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de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navei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requirements:</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specificatia</a:t>
            </a:r>
            <a:r>
              <a:rPr lang="en-US" baseline="0" dirty="0" smtClean="0"/>
              <a:t> de cargo direct,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transporatere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3.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4.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5.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6.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8.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1.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3.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26.png"/><Relationship Id="rId2" Type="http://schemas.openxmlformats.org/officeDocument/2006/relationships/notesSlide" Target="../notesSlides/notesSlide32.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DDD is OO done right</a:t>
            </a:r>
          </a:p>
          <a:p>
            <a:r>
              <a:rPr lang="en-US" dirty="0" smtClean="0"/>
              <a:t>Semantics over technology</a:t>
            </a:r>
          </a:p>
          <a:p>
            <a:r>
              <a:rPr lang="en-US" dirty="0" smtClean="0"/>
              <a:t>Is discovered and NOT invented</a:t>
            </a:r>
          </a:p>
          <a:p>
            <a:r>
              <a:rPr lang="en-US" smtClean="0"/>
              <a:t>Etc..</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fill="hold"/>
                                        <p:tgtEl>
                                          <p:spTgt spid="78"/>
                                        </p:tgtEl>
                                        <p:attrNameLst>
                                          <p:attrName>ppt_x</p:attrName>
                                        </p:attrNameLst>
                                      </p:cBhvr>
                                      <p:tavLst>
                                        <p:tav tm="0">
                                          <p:val>
                                            <p:strVal val="#ppt_x"/>
                                          </p:val>
                                        </p:tav>
                                        <p:tav tm="100000">
                                          <p:val>
                                            <p:strVal val="#ppt_x"/>
                                          </p:val>
                                        </p:tav>
                                      </p:tavLst>
                                    </p:anim>
                                    <p:anim calcmode="lin" valueType="num">
                                      <p:cBhvr additive="base">
                                        <p:cTn id="108" dur="500" fill="hold"/>
                                        <p:tgtEl>
                                          <p:spTgt spid="7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 calcmode="lin" valueType="num">
                                      <p:cBhvr additive="base">
                                        <p:cTn id="145" dur="500" fill="hold"/>
                                        <p:tgtEl>
                                          <p:spTgt spid="74"/>
                                        </p:tgtEl>
                                        <p:attrNameLst>
                                          <p:attrName>ppt_x</p:attrName>
                                        </p:attrNameLst>
                                      </p:cBhvr>
                                      <p:tavLst>
                                        <p:tav tm="0">
                                          <p:val>
                                            <p:strVal val="#ppt_x"/>
                                          </p:val>
                                        </p:tav>
                                        <p:tav tm="100000">
                                          <p:val>
                                            <p:strVal val="#ppt_x"/>
                                          </p:val>
                                        </p:tav>
                                      </p:tavLst>
                                    </p:anim>
                                    <p:anim calcmode="lin" valueType="num">
                                      <p:cBhvr additive="base">
                                        <p:cTn id="146" dur="500" fill="hold"/>
                                        <p:tgtEl>
                                          <p:spTgt spid="7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ppt_x"/>
                                          </p:val>
                                        </p:tav>
                                        <p:tav tm="100000">
                                          <p:val>
                                            <p:strVal val="#ppt_x"/>
                                          </p:val>
                                        </p:tav>
                                      </p:tavLst>
                                    </p:anim>
                                    <p:anim calcmode="lin" valueType="num">
                                      <p:cBhvr additive="base">
                                        <p:cTn id="150" dur="500" fill="hold"/>
                                        <p:tgtEl>
                                          <p:spTgt spid="7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ppt_x"/>
                                          </p:val>
                                        </p:tav>
                                        <p:tav tm="100000">
                                          <p:val>
                                            <p:strVal val="#ppt_x"/>
                                          </p:val>
                                        </p:tav>
                                      </p:tavLst>
                                    </p:anim>
                                    <p:anim calcmode="lin" valueType="num">
                                      <p:cBhvr additive="base">
                                        <p:cTn id="164" dur="500" fill="hold"/>
                                        <p:tgtEl>
                                          <p:spTgt spid="1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ppt_x"/>
                                          </p:val>
                                        </p:tav>
                                        <p:tav tm="100000">
                                          <p:val>
                                            <p:strVal val="#ppt_x"/>
                                          </p:val>
                                        </p:tav>
                                      </p:tavLst>
                                    </p:anim>
                                    <p:anim calcmode="lin" valueType="num">
                                      <p:cBhvr additive="base">
                                        <p:cTn id="168" dur="500" fill="hold"/>
                                        <p:tgtEl>
                                          <p:spTgt spid="7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additive="base">
                                        <p:cTn id="171" dur="500" fill="hold"/>
                                        <p:tgtEl>
                                          <p:spTgt spid="35"/>
                                        </p:tgtEl>
                                        <p:attrNameLst>
                                          <p:attrName>ppt_x</p:attrName>
                                        </p:attrNameLst>
                                      </p:cBhvr>
                                      <p:tavLst>
                                        <p:tav tm="0">
                                          <p:val>
                                            <p:strVal val="#ppt_x"/>
                                          </p:val>
                                        </p:tav>
                                        <p:tav tm="100000">
                                          <p:val>
                                            <p:strVal val="#ppt_x"/>
                                          </p:val>
                                        </p:tav>
                                      </p:tavLst>
                                    </p:anim>
                                    <p:anim calcmode="lin" valueType="num">
                                      <p:cBhvr additive="base">
                                        <p:cTn id="172" dur="500" fill="hold"/>
                                        <p:tgtEl>
                                          <p:spTgt spid="35"/>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3"/>
                                        </p:tgtEl>
                                        <p:attrNameLst>
                                          <p:attrName>style.visibility</p:attrName>
                                        </p:attrNameLst>
                                      </p:cBhvr>
                                      <p:to>
                                        <p:strVal val="visible"/>
                                      </p:to>
                                    </p:set>
                                    <p:anim calcmode="lin" valueType="num">
                                      <p:cBhvr additive="base">
                                        <p:cTn id="175" dur="500" fill="hold"/>
                                        <p:tgtEl>
                                          <p:spTgt spid="63"/>
                                        </p:tgtEl>
                                        <p:attrNameLst>
                                          <p:attrName>ppt_x</p:attrName>
                                        </p:attrNameLst>
                                      </p:cBhvr>
                                      <p:tavLst>
                                        <p:tav tm="0">
                                          <p:val>
                                            <p:strVal val="#ppt_x"/>
                                          </p:val>
                                        </p:tav>
                                        <p:tav tm="100000">
                                          <p:val>
                                            <p:strVal val="#ppt_x"/>
                                          </p:val>
                                        </p:tav>
                                      </p:tavLst>
                                    </p:anim>
                                    <p:anim calcmode="lin" valueType="num">
                                      <p:cBhvr additive="base">
                                        <p:cTn id="176" dur="500" fill="hold"/>
                                        <p:tgtEl>
                                          <p:spTgt spid="6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42" grpId="0" animBg="1"/>
      <p:bldP spid="50" grpId="0"/>
      <p:bldP spid="51" grpId="0" animBg="1"/>
      <p:bldP spid="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8370</TotalTime>
  <Words>6880</Words>
  <Application>Microsoft Office PowerPoint</Application>
  <PresentationFormat>Экран (4:3)</PresentationFormat>
  <Paragraphs>970</Paragraphs>
  <Slides>42</Slides>
  <Notes>41</Notes>
  <HiddenSlides>0</HiddenSlides>
  <MMClips>0</MMClips>
  <ScaleCrop>false</ScaleCrop>
  <HeadingPairs>
    <vt:vector size="4" baseType="variant">
      <vt:variant>
        <vt:lpstr>Тема</vt:lpstr>
      </vt:variant>
      <vt:variant>
        <vt:i4>1</vt:i4>
      </vt:variant>
      <vt:variant>
        <vt:lpstr>Заголовки слайдов</vt:lpstr>
      </vt:variant>
      <vt:variant>
        <vt:i4>42</vt:i4>
      </vt:variant>
    </vt:vector>
  </HeadingPairs>
  <TitlesOfParts>
    <vt:vector size="43"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Ubiquitous Language</vt:lpstr>
      <vt:lpstr>What is DDD?</vt:lpstr>
      <vt:lpstr>Building blocks</vt:lpstr>
      <vt:lpstr>Classic Layering</vt:lpstr>
      <vt:lpstr>DDD recommended-Layering</vt:lpstr>
      <vt:lpstr>Organizing Domain Logic Patterns</vt:lpstr>
      <vt:lpstr>Слайд 17</vt:lpstr>
      <vt:lpstr>Cargo Sample</vt:lpstr>
      <vt:lpstr>Слайд 19</vt:lpstr>
      <vt:lpstr>Слайд 20</vt:lpstr>
      <vt:lpstr>Слайд 21</vt:lpstr>
      <vt:lpstr>Collaboration: gathering requirements</vt:lpstr>
      <vt:lpstr>Model Evolution: Step 1</vt:lpstr>
      <vt:lpstr>Model Evolution: Step 2</vt:lpstr>
      <vt:lpstr>Слайд 25</vt:lpstr>
      <vt:lpstr>Слайд 26</vt:lpstr>
      <vt:lpstr>Cargo’s Ubiquitous Language</vt:lpstr>
      <vt:lpstr>Domain Model Isolation</vt:lpstr>
      <vt:lpstr>Слайд 29</vt:lpstr>
      <vt:lpstr>How about design principles &amp; patterns within Domain Layer?</vt:lpstr>
      <vt:lpstr>Strategy (a.k.a Policy)</vt:lpstr>
      <vt:lpstr>Refactoring to Policy</vt:lpstr>
      <vt:lpstr>Слайд 33</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2240</cp:revision>
  <dcterms:created xsi:type="dcterms:W3CDTF">2009-04-10T08:31:11Z</dcterms:created>
  <dcterms:modified xsi:type="dcterms:W3CDTF">2009-05-10T10:05:18Z</dcterms:modified>
</cp:coreProperties>
</file>