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notesSlides/notesSlide44.xml" ContentType="application/vnd.openxmlformats-officedocument.presentationml.notesSlide+xml"/>
  <Override PartName="/ppt/diagrams/quickStyle45.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notesSlides/notesSlide53.xml" ContentType="application/vnd.openxmlformats-officedocument.presentationml.notesSlide+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Override PartName="/ppt/diagrams/layout15.xml" ContentType="application/vnd.openxmlformats-officedocument.drawingml.diagramLayout+xml"/>
  <Override PartName="/ppt/diagrams/layout26.xml" ContentType="application/vnd.openxmlformats-officedocument.drawingml.diagramLayout+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4" r:id="rId31"/>
    <p:sldId id="293" r:id="rId32"/>
    <p:sldId id="292"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19" autoAdjust="0"/>
    <p:restoredTop sz="90262" autoAdjust="0"/>
  </p:normalViewPr>
  <p:slideViewPr>
    <p:cSldViewPr>
      <p:cViewPr>
        <p:scale>
          <a:sx n="100" d="100"/>
          <a:sy n="100" d="100"/>
        </p:scale>
        <p:origin x="-42" y="276"/>
      </p:cViewPr>
      <p:guideLst>
        <p:guide orient="horz" pos="2160"/>
        <p:guide pos="2880"/>
      </p:guideLst>
    </p:cSldViewPr>
  </p:slideViewPr>
  <p:notesTextViewPr>
    <p:cViewPr>
      <p:scale>
        <a:sx n="100" d="100"/>
        <a:sy n="100" d="100"/>
      </p:scale>
      <p:origin x="0" y="18"/>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5/7/2009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care Business </a:t>
            </a:r>
            <a:r>
              <a:rPr lang="en-US" dirty="0" err="1" smtClean="0"/>
              <a:t>Expertii</a:t>
            </a:r>
            <a:r>
              <a:rPr lang="en-US" dirty="0" smtClean="0"/>
              <a:t>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p>
          <a:p>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dirty="0" smtClean="0"/>
              <a:t> </a:t>
            </a:r>
            <a:r>
              <a:rPr lang="en-US" dirty="0" err="1" smtClean="0"/>
              <a:t>sau</a:t>
            </a:r>
            <a:r>
              <a:rPr lang="en-US" dirty="0" smtClean="0"/>
              <a:t> in general</a:t>
            </a:r>
            <a:r>
              <a:rPr lang="en-US" baseline="0" dirty="0" smtClean="0"/>
              <a:t> nu </a:t>
            </a:r>
            <a:r>
              <a:rPr lang="en-US" baseline="0" dirty="0" err="1" smtClean="0"/>
              <a:t>inteleg</a:t>
            </a:r>
            <a:r>
              <a:rPr lang="en-US" baseline="0" dirty="0" smtClean="0"/>
              <a:t> </a:t>
            </a:r>
            <a:r>
              <a:rPr lang="en-US" baseline="0" dirty="0" err="1" smtClean="0"/>
              <a:t>majoritatea</a:t>
            </a:r>
            <a:r>
              <a:rPr lang="en-US" baseline="0" dirty="0" smtClean="0"/>
              <a:t> </a:t>
            </a:r>
            <a:r>
              <a:rPr lang="en-US" baseline="0" dirty="0" err="1" smtClean="0"/>
              <a:t>termenilor</a:t>
            </a:r>
            <a:r>
              <a:rPr lang="en-US" baseline="0" dirty="0" smtClean="0"/>
              <a:t> a business </a:t>
            </a:r>
            <a:r>
              <a:rPr lang="en-US" baseline="0" dirty="0" err="1" smtClean="0"/>
              <a:t>expertilor</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a:t>
            </a:r>
            <a:r>
              <a:rPr lang="en-US" baseline="0" dirty="0" err="1" smtClean="0"/>
              <a:t>il</a:t>
            </a:r>
            <a:r>
              <a:rPr lang="en-US" baseline="0" dirty="0" smtClean="0"/>
              <a:t>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endParaRPr lang="en-US" baseline="0" dirty="0" smtClean="0"/>
          </a:p>
          <a:p>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scriere</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200" b="1" kern="1200" baseline="0" dirty="0" smtClean="0">
                <a:solidFill>
                  <a:schemeClr val="tx1"/>
                </a:solidFill>
                <a:latin typeface="+mn-lt"/>
                <a:ea typeface="+mn-ea"/>
                <a:cs typeface="+mn-cs"/>
              </a:rPr>
              <a:t>UBIQUITOUS LANGUAGE, </a:t>
            </a:r>
          </a:p>
          <a:p>
            <a:r>
              <a:rPr lang="en-US" sz="1200" b="1" kern="1200" baseline="0" dirty="0" smtClean="0">
                <a:solidFill>
                  <a:schemeClr val="tx1"/>
                </a:solidFill>
                <a:latin typeface="+mn-lt"/>
                <a:ea typeface="+mn-ea"/>
                <a:cs typeface="+mn-cs"/>
              </a:rPr>
              <a:t>CLICK 2</a:t>
            </a:r>
          </a:p>
          <a:p>
            <a:r>
              <a:rPr lang="en-US" sz="1200" b="1" kern="1200" baseline="0" dirty="0" err="1" smtClean="0">
                <a:solidFill>
                  <a:schemeClr val="tx1"/>
                </a:solidFill>
                <a:latin typeface="+mn-lt"/>
                <a:ea typeface="+mn-ea"/>
                <a:cs typeface="+mn-cs"/>
              </a:rPr>
              <a:t>acest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il</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folosim</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comunica</a:t>
            </a:r>
            <a:r>
              <a:rPr lang="en-US" sz="1200" b="1" kern="1200" baseline="0" dirty="0" smtClean="0">
                <a:solidFill>
                  <a:schemeClr val="tx1"/>
                </a:solidFill>
                <a:latin typeface="+mn-lt"/>
                <a:ea typeface="+mn-ea"/>
                <a:cs typeface="+mn-cs"/>
              </a:rPr>
              <a:t> cu business </a:t>
            </a:r>
            <a:r>
              <a:rPr lang="en-US" sz="1200" b="1" kern="1200" baseline="0" dirty="0" err="1" smtClean="0">
                <a:solidFill>
                  <a:schemeClr val="tx1"/>
                </a:solidFill>
                <a:latin typeface="+mn-lt"/>
                <a:ea typeface="+mn-ea"/>
                <a:cs typeface="+mn-cs"/>
              </a:rPr>
              <a:t>experti</a:t>
            </a:r>
            <a:r>
              <a:rPr lang="en-US" sz="1200" b="1" kern="1200" baseline="0" dirty="0" smtClean="0">
                <a:solidFill>
                  <a:schemeClr val="tx1"/>
                </a:solidFill>
                <a:latin typeface="+mn-lt"/>
                <a:ea typeface="+mn-ea"/>
                <a:cs typeface="+mn-cs"/>
              </a:rPr>
              <a:t>, cu </a:t>
            </a:r>
            <a:r>
              <a:rPr lang="en-US" sz="1200" b="1" kern="1200" baseline="0" dirty="0" err="1" smtClean="0">
                <a:solidFill>
                  <a:schemeClr val="tx1"/>
                </a:solidFill>
                <a:latin typeface="+mn-lt"/>
                <a:ea typeface="+mn-ea"/>
                <a:cs typeface="+mn-cs"/>
              </a:rPr>
              <a:t>echipa</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In </a:t>
            </a:r>
            <a:r>
              <a:rPr lang="en-US" sz="1200" b="1" kern="1200" baseline="0" dirty="0" err="1" smtClean="0">
                <a:solidFill>
                  <a:schemeClr val="tx1"/>
                </a:solidFill>
                <a:latin typeface="+mn-lt"/>
                <a:ea typeface="+mn-ea"/>
                <a:cs typeface="+mn-cs"/>
              </a:rPr>
              <a:t>diferite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forme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discutii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Schimbarile</a:t>
            </a:r>
            <a:r>
              <a:rPr lang="en-US" sz="1200" b="1" kern="1200" baseline="0" dirty="0" smtClean="0">
                <a:solidFill>
                  <a:schemeClr val="tx1"/>
                </a:solidFill>
                <a:latin typeface="+mn-lt"/>
                <a:ea typeface="+mn-ea"/>
                <a:cs typeface="+mn-cs"/>
              </a:rPr>
              <a:t> in UBIQUITOUS LANGUAGE se reflect in domain model, code,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Si </a:t>
            </a:r>
            <a:r>
              <a:rPr lang="en-US" sz="1200" b="1" kern="1200" baseline="0" dirty="0" err="1" smtClean="0">
                <a:solidFill>
                  <a:schemeClr val="tx1"/>
                </a:solidFill>
                <a:latin typeface="+mn-lt"/>
                <a:ea typeface="+mn-ea"/>
                <a:cs typeface="+mn-cs"/>
              </a:rPr>
              <a:t>invers</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daca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model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in business </a:t>
            </a:r>
            <a:r>
              <a:rPr lang="en-US" baseline="0" dirty="0" err="1" smtClean="0"/>
              <a:t>domeniul</a:t>
            </a:r>
            <a:endParaRPr lang="en-US" baseline="0" dirty="0" smtClean="0"/>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patterne</a:t>
            </a:r>
            <a:r>
              <a:rPr lang="en-US" baseline="0" dirty="0" smtClean="0"/>
              <a:t>. </a:t>
            </a:r>
          </a:p>
          <a:p>
            <a:r>
              <a:rPr lang="en-US" baseline="0" dirty="0" err="1" smtClean="0"/>
              <a:t>Aceste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lui</a:t>
            </a:r>
            <a:r>
              <a:rPr lang="en-US" baseline="0" dirty="0" smtClean="0"/>
              <a:t> in </a:t>
            </a:r>
            <a:r>
              <a:rPr lang="en-US" baseline="0" dirty="0" err="1" smtClean="0"/>
              <a:t>marea</a:t>
            </a:r>
            <a:r>
              <a:rPr lang="en-US" baseline="0" dirty="0" smtClean="0"/>
              <a:t> parte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se </a:t>
            </a:r>
            <a:r>
              <a:rPr lang="en-US" baseline="0" dirty="0" err="1" smtClean="0"/>
              <a:t>recomanda</a:t>
            </a:r>
            <a:r>
              <a:rPr lang="en-US" baseline="0" dirty="0" smtClean="0"/>
              <a:t> de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is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endParaRPr lang="en-US" baseline="0" dirty="0" smtClean="0"/>
          </a:p>
          <a:p>
            <a:r>
              <a:rPr lang="en-US" baseline="0" dirty="0" smtClean="0"/>
              <a:t>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diagrame</a:t>
            </a:r>
            <a:r>
              <a:rPr lang="en-US" dirty="0" smtClean="0"/>
              <a:t> care </a:t>
            </a:r>
            <a:r>
              <a:rPr lang="en-US" dirty="0" err="1" smtClean="0"/>
              <a:t>reprezinta</a:t>
            </a:r>
            <a:r>
              <a:rPr lang="en-US" baseline="0" dirty="0" smtClean="0"/>
              <a:t> layering </a:t>
            </a:r>
            <a:r>
              <a:rPr lang="en-US" baseline="0" dirty="0" err="1" smtClean="0"/>
              <a:t>recomandat</a:t>
            </a:r>
            <a:r>
              <a:rPr lang="en-US" baseline="0" dirty="0" smtClean="0"/>
              <a:t> in </a:t>
            </a:r>
            <a:r>
              <a:rPr lang="en-US" baseline="0" dirty="0" err="1" smtClean="0"/>
              <a:t>cadrul</a:t>
            </a:r>
            <a:r>
              <a:rPr lang="en-US" baseline="0" dirty="0" smtClean="0"/>
              <a:t> </a:t>
            </a:r>
            <a:r>
              <a:rPr lang="en-US" baseline="0" dirty="0" err="1" smtClean="0"/>
              <a:t>proiectelor</a:t>
            </a:r>
            <a:r>
              <a:rPr lang="en-US" baseline="0" dirty="0" smtClean="0"/>
              <a:t> DDD.</a:t>
            </a:r>
          </a:p>
          <a:p>
            <a:endParaRPr lang="en-US" baseline="0" dirty="0" smtClean="0"/>
          </a:p>
          <a:p>
            <a:r>
              <a:rPr lang="en-US"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err="1" smtClean="0"/>
              <a:t>momente</a:t>
            </a:r>
            <a:r>
              <a:rPr lang="en-US" baseline="0" dirty="0" smtClean="0"/>
              <a: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de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un minimum de </a:t>
            </a:r>
            <a:r>
              <a:rPr lang="en-US" baseline="0" dirty="0" err="1" smtClean="0"/>
              <a:t>dependente</a:t>
            </a:r>
            <a:r>
              <a:rPr lang="en-US" baseline="0" dirty="0" smtClean="0"/>
              <a:t> de </a:t>
            </a:r>
            <a:r>
              <a:rPr lang="en-US" baseline="0" dirty="0" err="1" smtClean="0"/>
              <a:t>layere</a:t>
            </a:r>
            <a:r>
              <a:rPr lang="en-US" baseline="0" dirty="0" smtClean="0"/>
              <a:t>, ex: </a:t>
            </a:r>
            <a:r>
              <a:rPr lang="en-US" baseline="0" dirty="0" err="1" smtClean="0"/>
              <a:t>Infrastructura</a:t>
            </a:r>
            <a:r>
              <a:rPr lang="en-US" baseline="0" dirty="0" smtClean="0"/>
              <a:t> de validation.</a:t>
            </a:r>
          </a:p>
          <a:p>
            <a:endParaRPr lang="en-US" dirty="0" smtClean="0"/>
          </a:p>
          <a:p>
            <a:r>
              <a:rPr lang="en-US" dirty="0" smtClean="0"/>
              <a:t>La domain layer pot </a:t>
            </a:r>
            <a:r>
              <a:rPr lang="en-US" dirty="0" err="1" smtClean="0"/>
              <a:t>fi</a:t>
            </a:r>
            <a:r>
              <a:rPr lang="en-US" dirty="0" smtClean="0"/>
              <a:t> </a:t>
            </a:r>
            <a:r>
              <a:rPr lang="en-US" dirty="0" err="1" smtClean="0"/>
              <a:t>referinte</a:t>
            </a:r>
            <a:r>
              <a:rPr lang="en-US" dirty="0" smtClean="0"/>
              <a:t> din </a:t>
            </a:r>
            <a:r>
              <a:rPr lang="en-US" dirty="0" err="1" smtClean="0"/>
              <a:t>alte</a:t>
            </a:r>
            <a:r>
              <a:rPr lang="en-US" dirty="0" smtClean="0"/>
              <a:t> </a:t>
            </a:r>
            <a:r>
              <a:rPr lang="en-US" dirty="0" err="1" smtClean="0"/>
              <a:t>layere</a:t>
            </a:r>
            <a:r>
              <a:rPr lang="en-US" dirty="0" smtClean="0"/>
              <a:t>.</a:t>
            </a:r>
          </a:p>
          <a:p>
            <a:endParaRPr lang="en-US" dirty="0" smtClean="0"/>
          </a:p>
          <a:p>
            <a:r>
              <a:rPr lang="en-US"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r>
              <a:rPr lang="en-US" dirty="0" smtClean="0"/>
              <a:t>Application</a:t>
            </a:r>
            <a:r>
              <a:rPr lang="en-US" baseline="0" dirty="0" smtClean="0"/>
              <a:t> Layer,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err="1" smtClean="0"/>
              <a:t>ect</a:t>
            </a:r>
            <a:r>
              <a:rPr lang="en-US" baseline="0" dirty="0" smtClean="0"/>
              <a:t>..</a:t>
            </a:r>
          </a:p>
          <a:p>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ca </a:t>
            </a:r>
            <a:r>
              <a:rPr lang="en-US" baseline="0" dirty="0" err="1" smtClean="0"/>
              <a:t>acest</a:t>
            </a:r>
            <a:r>
              <a:rPr lang="en-US" baseline="0" dirty="0" smtClean="0"/>
              <a:t> application layer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multa</a:t>
            </a:r>
            <a:r>
              <a:rPr lang="en-US" baseline="0" dirty="0" smtClean="0"/>
              <a:t> </a:t>
            </a:r>
            <a:r>
              <a:rPr lang="en-US" baseline="0" dirty="0" err="1" smtClean="0"/>
              <a:t>logica</a:t>
            </a:r>
            <a:r>
              <a:rPr lang="en-US" baseline="0" dirty="0" smtClean="0"/>
              <a:t> </a:t>
            </a:r>
            <a:r>
              <a:rPr lang="en-US" baseline="0" dirty="0" err="1" smtClean="0"/>
              <a:t>caci</a:t>
            </a:r>
            <a:r>
              <a:rPr lang="en-US" baseline="0" dirty="0" smtClean="0"/>
              <a:t> </a:t>
            </a:r>
            <a:r>
              <a:rPr lang="en-US" baseline="0" dirty="0" err="1" smtClean="0"/>
              <a:t>acest</a:t>
            </a:r>
            <a:r>
              <a:rPr lang="en-US" baseline="0" dirty="0" smtClean="0"/>
              <a:t> layer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uneste</a:t>
            </a:r>
            <a:r>
              <a:rPr lang="en-US" baseline="0" dirty="0" smtClean="0"/>
              <a:t> </a:t>
            </a:r>
            <a:r>
              <a:rPr lang="en-US" baseline="0" dirty="0" err="1" smtClean="0"/>
              <a:t>infrastructura</a:t>
            </a:r>
            <a:r>
              <a:rPr lang="en-US" baseline="0" dirty="0" smtClean="0"/>
              <a:t> </a:t>
            </a:r>
            <a:r>
              <a:rPr lang="en-US" baseline="0" dirty="0" err="1" smtClean="0"/>
              <a:t>si</a:t>
            </a:r>
            <a:r>
              <a:rPr lang="en-US" baseline="0" dirty="0" smtClean="0"/>
              <a:t> domain </a:t>
            </a:r>
            <a:r>
              <a:rPr lang="en-US" baseline="0" dirty="0" err="1" smtClean="0"/>
              <a:t>si</a:t>
            </a:r>
            <a:r>
              <a:rPr lang="en-US" baseline="0" dirty="0" smtClean="0"/>
              <a:t> </a:t>
            </a:r>
            <a:r>
              <a:rPr lang="en-US" baseline="0" dirty="0" err="1" smtClean="0"/>
              <a:t>delegeaza</a:t>
            </a:r>
            <a:r>
              <a:rPr lang="en-US" baseline="0" dirty="0" smtClean="0"/>
              <a:t>. </a:t>
            </a:r>
          </a:p>
          <a:p>
            <a:endParaRPr lang="en-US" baseline="0" dirty="0" smtClean="0"/>
          </a:p>
          <a:p>
            <a:r>
              <a:rPr lang="en-US" baseline="0" dirty="0" smtClean="0"/>
              <a:t>Presentation Layer –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mode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err="1" smtClean="0"/>
              <a:t>Dupa</a:t>
            </a:r>
            <a:r>
              <a:rPr lang="en-US" b="1" dirty="0" smtClean="0"/>
              <a:t> Martin Fowler </a:t>
            </a:r>
            <a:r>
              <a:rPr lang="en-US" b="1" dirty="0" err="1" smtClean="0"/>
              <a:t>sunt</a:t>
            </a:r>
            <a:r>
              <a:rPr lang="en-US" b="1" dirty="0" smtClean="0"/>
              <a:t> </a:t>
            </a:r>
            <a:r>
              <a:rPr lang="en-US" b="1" dirty="0" err="1" smtClean="0"/>
              <a:t>trei</a:t>
            </a:r>
            <a:r>
              <a:rPr lang="en-US" b="1" dirty="0" smtClean="0"/>
              <a:t> </a:t>
            </a:r>
            <a:r>
              <a:rPr lang="en-US" b="1" dirty="0" err="1" smtClean="0"/>
              <a:t>paterne</a:t>
            </a:r>
            <a:r>
              <a:rPr lang="en-US" b="1" dirty="0" smtClean="0"/>
              <a:t> de</a:t>
            </a:r>
            <a:r>
              <a:rPr lang="en-US" b="1" baseline="0" dirty="0" smtClean="0"/>
              <a:t> </a:t>
            </a:r>
            <a:r>
              <a:rPr lang="en-US" b="1" baseline="0" dirty="0" err="1" smtClean="0"/>
              <a:t>organizare</a:t>
            </a:r>
            <a:r>
              <a:rPr lang="en-US" b="1" baseline="0" dirty="0" smtClean="0"/>
              <a:t> a domain </a:t>
            </a:r>
            <a:r>
              <a:rPr lang="en-US" b="1" baseline="0" dirty="0" err="1" smtClean="0"/>
              <a:t>logicii</a:t>
            </a:r>
            <a:r>
              <a:rPr lang="en-US" b="1" baseline="0" dirty="0" smtClean="0"/>
              <a:t>:</a:t>
            </a:r>
          </a:p>
          <a:p>
            <a:r>
              <a:rPr lang="en-US" b="1" baseline="0" dirty="0" smtClean="0"/>
              <a:t>Transaction script – in care </a:t>
            </a:r>
            <a:r>
              <a:rPr lang="en-US" b="1" baseline="0" dirty="0" err="1" smtClean="0"/>
              <a:t>este</a:t>
            </a:r>
            <a:r>
              <a:rPr lang="en-US" b="1" baseline="0" dirty="0" smtClean="0"/>
              <a:t> </a:t>
            </a:r>
            <a:r>
              <a:rPr lang="en-US" b="1" baseline="0" dirty="0" err="1" smtClean="0"/>
              <a:t>logica</a:t>
            </a:r>
            <a:r>
              <a:rPr lang="en-US" b="1" baseline="0" dirty="0" smtClean="0"/>
              <a:t> </a:t>
            </a:r>
            <a:r>
              <a:rPr lang="en-US" b="1" baseline="0" dirty="0" err="1" smtClean="0"/>
              <a:t>este</a:t>
            </a:r>
            <a:r>
              <a:rPr lang="en-US" b="1" baseline="0" dirty="0" smtClean="0"/>
              <a:t> </a:t>
            </a:r>
            <a:r>
              <a:rPr lang="en-US" b="1" baseline="0" dirty="0" err="1" smtClean="0"/>
              <a:t>organizata</a:t>
            </a:r>
            <a:r>
              <a:rPr lang="en-US" b="1" baseline="0" dirty="0" smtClean="0"/>
              <a:t> ca un set de </a:t>
            </a:r>
            <a:r>
              <a:rPr lang="en-US" b="1" baseline="0" dirty="0" err="1" smtClean="0"/>
              <a:t>chemari</a:t>
            </a:r>
            <a:r>
              <a:rPr lang="en-US" b="1" baseline="0" dirty="0" smtClean="0"/>
              <a:t> de </a:t>
            </a:r>
            <a:r>
              <a:rPr lang="en-US" b="1" baseline="0" dirty="0" err="1" smtClean="0"/>
              <a:t>methode</a:t>
            </a:r>
            <a:r>
              <a:rPr lang="en-US" b="1" baseline="0" dirty="0" smtClean="0"/>
              <a:t>, care </a:t>
            </a:r>
            <a:r>
              <a:rPr lang="en-US" b="1" baseline="0" dirty="0" err="1" smtClean="0"/>
              <a:t>primesc</a:t>
            </a:r>
            <a:r>
              <a:rPr lang="en-US" b="1" baseline="0" dirty="0" smtClean="0"/>
              <a:t> date din UI, </a:t>
            </a:r>
            <a:r>
              <a:rPr lang="en-US" b="1" baseline="0" dirty="0" err="1" smtClean="0"/>
              <a:t>fac</a:t>
            </a:r>
            <a:r>
              <a:rPr lang="en-US" b="1" baseline="0" dirty="0" smtClean="0"/>
              <a:t> </a:t>
            </a:r>
            <a:r>
              <a:rPr lang="en-US" b="1" baseline="0" dirty="0" err="1" smtClean="0"/>
              <a:t>cerva</a:t>
            </a:r>
            <a:r>
              <a:rPr lang="en-US" b="1" baseline="0" dirty="0" smtClean="0"/>
              <a:t> </a:t>
            </a:r>
            <a:r>
              <a:rPr lang="en-US" b="1" baseline="0" dirty="0" err="1" smtClean="0"/>
              <a:t>calculari</a:t>
            </a:r>
            <a:r>
              <a:rPr lang="en-US" b="1" baseline="0" dirty="0" smtClean="0"/>
              <a:t> </a:t>
            </a:r>
          </a:p>
          <a:p>
            <a:r>
              <a:rPr lang="en-US" b="1" baseline="0" dirty="0" smtClean="0"/>
              <a:t>Si </a:t>
            </a:r>
            <a:r>
              <a:rPr lang="en-US" b="1" baseline="0" dirty="0" err="1" smtClean="0"/>
              <a:t>salveaza</a:t>
            </a:r>
            <a:r>
              <a:rPr lang="en-US" b="1" baseline="0" dirty="0" smtClean="0"/>
              <a:t> in DB.</a:t>
            </a:r>
          </a:p>
          <a:p>
            <a:r>
              <a:rPr lang="en-US" b="1" baseline="0" dirty="0" smtClean="0"/>
              <a:t>Domain Model – in care </a:t>
            </a:r>
            <a:r>
              <a:rPr lang="en-US" b="1" baseline="0" dirty="0" err="1" smtClean="0"/>
              <a:t>Logica</a:t>
            </a:r>
            <a:r>
              <a:rPr lang="en-US" b="1" baseline="0" dirty="0" smtClean="0"/>
              <a:t> </a:t>
            </a:r>
            <a:r>
              <a:rPr lang="en-US" b="1" baseline="0" dirty="0" err="1" smtClean="0"/>
              <a:t>si</a:t>
            </a:r>
            <a:r>
              <a:rPr lang="en-US" b="1" baseline="0" dirty="0" smtClean="0"/>
              <a:t> </a:t>
            </a:r>
            <a:r>
              <a:rPr lang="en-US" b="1" baseline="0" dirty="0" err="1" smtClean="0"/>
              <a:t>starea</a:t>
            </a:r>
            <a:r>
              <a:rPr lang="en-US" b="1" baseline="0" dirty="0" smtClean="0"/>
              <a:t> ii in </a:t>
            </a:r>
            <a:r>
              <a:rPr lang="en-US" b="1" baseline="0" dirty="0" err="1" smtClean="0"/>
              <a:t>acelasi</a:t>
            </a:r>
            <a:r>
              <a:rPr lang="en-US" b="1" baseline="0" dirty="0" smtClean="0"/>
              <a:t> </a:t>
            </a:r>
            <a:r>
              <a:rPr lang="en-US" b="1" baseline="0" dirty="0" err="1" smtClean="0"/>
              <a:t>obiect</a:t>
            </a:r>
            <a:endParaRPr lang="en-US" b="1" baseline="0" dirty="0" smtClean="0"/>
          </a:p>
          <a:p>
            <a:r>
              <a:rPr lang="en-US" b="1" baseline="0" dirty="0" smtClean="0"/>
              <a:t>Si Table Module – care </a:t>
            </a:r>
            <a:r>
              <a:rPr lang="en-US" b="1" baseline="0" dirty="0" err="1" smtClean="0"/>
              <a:t>este</a:t>
            </a:r>
            <a:r>
              <a:rPr lang="en-US" b="1" baseline="0" dirty="0" smtClean="0"/>
              <a:t> la prima </a:t>
            </a:r>
            <a:r>
              <a:rPr lang="en-US" b="1" baseline="0" dirty="0" err="1" smtClean="0"/>
              <a:t>vedere</a:t>
            </a:r>
            <a:r>
              <a:rPr lang="en-US" b="1" baseline="0" dirty="0" smtClean="0"/>
              <a:t> </a:t>
            </a:r>
            <a:r>
              <a:rPr lang="en-US" b="1" baseline="0" dirty="0" err="1" smtClean="0"/>
              <a:t>asemanator</a:t>
            </a:r>
            <a:r>
              <a:rPr lang="en-US" b="1" baseline="0" dirty="0" smtClean="0"/>
              <a:t> cu Domain Model </a:t>
            </a:r>
            <a:r>
              <a:rPr lang="en-US" b="1" baseline="0" dirty="0" err="1" smtClean="0"/>
              <a:t>dar</a:t>
            </a:r>
            <a:r>
              <a:rPr lang="en-US" b="1" baseline="0" dirty="0" smtClean="0"/>
              <a:t> </a:t>
            </a:r>
            <a:r>
              <a:rPr lang="en-US" b="1" baseline="0" dirty="0" err="1" smtClean="0"/>
              <a:t>principala</a:t>
            </a:r>
            <a:r>
              <a:rPr lang="en-US" b="1" baseline="0" dirty="0" smtClean="0"/>
              <a:t> </a:t>
            </a:r>
            <a:r>
              <a:rPr lang="en-US" b="1" baseline="0" dirty="0" err="1" smtClean="0"/>
              <a:t>diferenta</a:t>
            </a:r>
            <a:r>
              <a:rPr lang="en-US" b="1" baseline="0" dirty="0" smtClean="0"/>
              <a:t> </a:t>
            </a:r>
            <a:r>
              <a:rPr lang="en-US" b="1" baseline="0" dirty="0" err="1" smtClean="0"/>
              <a:t>este</a:t>
            </a:r>
            <a:r>
              <a:rPr lang="en-US" b="1" baseline="0" dirty="0" smtClean="0"/>
              <a:t> ca </a:t>
            </a:r>
            <a:r>
              <a:rPr lang="en-US" b="1" baseline="0" dirty="0" err="1" smtClean="0"/>
              <a:t>daca</a:t>
            </a:r>
            <a:r>
              <a:rPr lang="en-US" b="1" baseline="0" dirty="0" smtClean="0"/>
              <a:t> o </a:t>
            </a:r>
            <a:r>
              <a:rPr lang="en-US" b="1" baseline="0" dirty="0" err="1" smtClean="0"/>
              <a:t>clasa</a:t>
            </a:r>
            <a:r>
              <a:rPr lang="en-US" b="1" baseline="0" dirty="0" smtClean="0"/>
              <a:t> din </a:t>
            </a:r>
            <a:r>
              <a:rPr lang="en-US" b="1" baseline="0" dirty="0" err="1" smtClean="0"/>
              <a:t>dupa</a:t>
            </a:r>
            <a:r>
              <a:rPr lang="en-US" b="1" baseline="0" dirty="0" smtClean="0"/>
              <a:t> Domain Model </a:t>
            </a:r>
            <a:r>
              <a:rPr lang="en-US" b="1" baseline="0" dirty="0" err="1" smtClean="0"/>
              <a:t>patern</a:t>
            </a:r>
            <a:r>
              <a:rPr lang="en-US" b="1" baseline="0" dirty="0" smtClean="0"/>
              <a:t> </a:t>
            </a:r>
            <a:r>
              <a:rPr lang="en-US" b="1" baseline="0" dirty="0" err="1" smtClean="0"/>
              <a:t>reprezinta</a:t>
            </a:r>
            <a:r>
              <a:rPr lang="en-US" b="1" baseline="0" dirty="0" smtClean="0"/>
              <a:t> un </a:t>
            </a:r>
            <a:r>
              <a:rPr lang="en-US" b="1" baseline="0" dirty="0" err="1" smtClean="0"/>
              <a:t>singur</a:t>
            </a:r>
            <a:r>
              <a:rPr lang="en-US" b="1" baseline="0" dirty="0" smtClean="0"/>
              <a:t> row din table in Table Module o </a:t>
            </a:r>
            <a:r>
              <a:rPr lang="en-US" b="1" baseline="0" dirty="0" err="1" smtClean="0"/>
              <a:t>clasa</a:t>
            </a:r>
            <a:r>
              <a:rPr lang="en-US" b="1" baseline="0" dirty="0" smtClean="0"/>
              <a:t> </a:t>
            </a:r>
            <a:r>
              <a:rPr lang="en-US" b="1" baseline="0" dirty="0" err="1" smtClean="0"/>
              <a:t>reprezinta</a:t>
            </a:r>
            <a:r>
              <a:rPr lang="en-US" b="1" baseline="0" dirty="0" smtClean="0"/>
              <a:t> </a:t>
            </a:r>
            <a:r>
              <a:rPr lang="en-US" b="1" baseline="0" dirty="0" err="1" smtClean="0"/>
              <a:t>mai</a:t>
            </a:r>
            <a:r>
              <a:rPr lang="en-US" b="1" baseline="0" dirty="0" smtClean="0"/>
              <a:t> </a:t>
            </a:r>
            <a:r>
              <a:rPr lang="en-US" b="1" baseline="0" dirty="0" err="1" smtClean="0"/>
              <a:t>multe</a:t>
            </a:r>
            <a:r>
              <a:rPr lang="en-US" b="1" baseline="0" dirty="0" smtClean="0"/>
              <a:t> </a:t>
            </a:r>
            <a:r>
              <a:rPr lang="en-US" b="1" baseline="0" dirty="0" err="1" smtClean="0"/>
              <a:t>recorduri</a:t>
            </a:r>
            <a:r>
              <a:rPr lang="en-US" b="1" baseline="0" dirty="0" smtClean="0"/>
              <a:t> din </a:t>
            </a:r>
            <a:r>
              <a:rPr lang="en-US" b="1" baseline="0" dirty="0" err="1" smtClean="0"/>
              <a:t>tabel</a:t>
            </a:r>
            <a:r>
              <a:rPr lang="en-US" b="1" baseline="0" dirty="0" smtClean="0"/>
              <a:t>.</a:t>
            </a:r>
          </a:p>
          <a:p>
            <a:endParaRPr lang="en-US" b="1" baseline="0" dirty="0" smtClean="0"/>
          </a:p>
          <a:p>
            <a:r>
              <a:rPr lang="en-US" b="1" baseline="0" dirty="0" err="1" smtClean="0"/>
              <a:t>Acum</a:t>
            </a:r>
            <a:r>
              <a:rPr lang="en-US" b="1" baseline="0" dirty="0" smtClean="0"/>
              <a:t> </a:t>
            </a:r>
            <a:r>
              <a:rPr lang="en-US" b="1" baseline="0" dirty="0" err="1" smtClean="0"/>
              <a:t>putem</a:t>
            </a:r>
            <a:r>
              <a:rPr lang="en-US" b="1" baseline="0" dirty="0" smtClean="0"/>
              <a:t> </a:t>
            </a:r>
            <a:r>
              <a:rPr lang="en-US" b="1" baseline="0" dirty="0" err="1" smtClean="0"/>
              <a:t>trage</a:t>
            </a:r>
            <a:r>
              <a:rPr lang="en-US" b="1" baseline="0" dirty="0" smtClean="0"/>
              <a:t> </a:t>
            </a:r>
            <a:r>
              <a:rPr lang="en-US" b="1" baseline="0" dirty="0" err="1" smtClean="0"/>
              <a:t>careva</a:t>
            </a:r>
            <a:r>
              <a:rPr lang="en-US" b="1" baseline="0" dirty="0" smtClean="0"/>
              <a:t> </a:t>
            </a:r>
            <a:r>
              <a:rPr lang="en-US" b="1" baseline="0" dirty="0" err="1" smtClean="0"/>
              <a:t>concluzii</a:t>
            </a:r>
            <a:r>
              <a:rPr lang="en-US" b="1" baseline="0" dirty="0" smtClean="0"/>
              <a:t> </a:t>
            </a:r>
            <a:r>
              <a:rPr lang="en-US" b="1" baseline="0" dirty="0" err="1" smtClean="0"/>
              <a:t>interesante</a:t>
            </a:r>
            <a:r>
              <a:rPr lang="en-US" b="1" baseline="0" dirty="0" smtClean="0"/>
              <a:t>,</a:t>
            </a:r>
          </a:p>
          <a:p>
            <a:r>
              <a:rPr lang="en-US" b="1" baseline="0" dirty="0" err="1" smtClean="0"/>
              <a:t>Pentru</a:t>
            </a:r>
            <a:r>
              <a:rPr lang="en-US" b="1" baseline="0" dirty="0" smtClean="0"/>
              <a:t> a </a:t>
            </a:r>
            <a:r>
              <a:rPr lang="en-US" b="1" baseline="0" dirty="0" err="1" smtClean="0"/>
              <a:t>incepe</a:t>
            </a:r>
            <a:r>
              <a:rPr lang="en-US" b="1" baseline="0" dirty="0" smtClean="0"/>
              <a:t> development cu Table Module </a:t>
            </a:r>
            <a:r>
              <a:rPr lang="en-US" b="1" baseline="0" dirty="0" err="1" smtClean="0"/>
              <a:t>sau</a:t>
            </a:r>
            <a:r>
              <a:rPr lang="en-US" b="1" baseline="0" dirty="0" smtClean="0"/>
              <a:t> Transaction scrip </a:t>
            </a:r>
            <a:r>
              <a:rPr lang="en-US" b="1" baseline="0" dirty="0" err="1" smtClean="0"/>
              <a:t>ia</a:t>
            </a:r>
            <a:r>
              <a:rPr lang="en-US" b="1" baseline="0" dirty="0" smtClean="0"/>
              <a:t> </a:t>
            </a:r>
            <a:r>
              <a:rPr lang="en-US" b="1" baseline="0" dirty="0" err="1" smtClean="0"/>
              <a:t>relativ</a:t>
            </a:r>
            <a:r>
              <a:rPr lang="en-US" b="1" baseline="0" dirty="0" smtClean="0"/>
              <a:t> </a:t>
            </a:r>
            <a:r>
              <a:rPr lang="en-US" b="1" baseline="0" dirty="0" err="1" smtClean="0"/>
              <a:t>putin</a:t>
            </a:r>
            <a:r>
              <a:rPr lang="en-US" b="1" baseline="0" dirty="0" smtClean="0"/>
              <a:t> effort </a:t>
            </a:r>
            <a:r>
              <a:rPr lang="en-US" b="1" baseline="0" dirty="0" err="1" smtClean="0"/>
              <a:t>daca</a:t>
            </a:r>
            <a:r>
              <a:rPr lang="en-US" b="1" baseline="0" dirty="0" smtClean="0"/>
              <a:t> de </a:t>
            </a:r>
            <a:r>
              <a:rPr lang="en-US" b="1" baseline="0" dirty="0" err="1" smtClean="0"/>
              <a:t>comparat</a:t>
            </a:r>
            <a:r>
              <a:rPr lang="en-US" b="1" baseline="0" dirty="0" smtClean="0"/>
              <a:t> cu Domain Model pattern,</a:t>
            </a:r>
          </a:p>
          <a:p>
            <a:r>
              <a:rPr lang="en-US" b="1" baseline="0" dirty="0" smtClean="0"/>
              <a:t>DAR </a:t>
            </a:r>
            <a:r>
              <a:rPr lang="en-US" b="1" baseline="0" dirty="0" err="1" smtClean="0"/>
              <a:t>daca</a:t>
            </a:r>
            <a:r>
              <a:rPr lang="en-US" b="1" baseline="0" dirty="0" smtClean="0"/>
              <a:t> </a:t>
            </a:r>
            <a:r>
              <a:rPr lang="en-US" b="1" baseline="0" dirty="0" err="1" smtClean="0"/>
              <a:t>complexitatea</a:t>
            </a:r>
            <a:r>
              <a:rPr lang="en-US" b="1" baseline="0" dirty="0" smtClean="0"/>
              <a:t> </a:t>
            </a:r>
            <a:r>
              <a:rPr lang="en-US" b="1" baseline="0" dirty="0" err="1" smtClean="0"/>
              <a:t>creste</a:t>
            </a:r>
            <a:r>
              <a:rPr lang="en-US" b="1" baseline="0" dirty="0" smtClean="0"/>
              <a:t> a domain </a:t>
            </a:r>
            <a:r>
              <a:rPr lang="en-US" b="1" baseline="0" dirty="0" err="1" smtClean="0"/>
              <a:t>logicii</a:t>
            </a:r>
            <a:r>
              <a:rPr lang="en-US" b="1" baseline="0" dirty="0" smtClean="0"/>
              <a:t> care </a:t>
            </a:r>
            <a:r>
              <a:rPr lang="en-US" b="1" baseline="0" dirty="0" err="1" smtClean="0"/>
              <a:t>urmeaza</a:t>
            </a:r>
            <a:r>
              <a:rPr lang="en-US" b="1" baseline="0" dirty="0" smtClean="0"/>
              <a:t> de a </a:t>
            </a:r>
            <a:r>
              <a:rPr lang="en-US" b="1" baseline="0" dirty="0" err="1" smtClean="0"/>
              <a:t>implementa</a:t>
            </a:r>
            <a:r>
              <a:rPr lang="en-US" b="1" baseline="0" dirty="0" smtClean="0"/>
              <a:t> </a:t>
            </a:r>
            <a:r>
              <a:rPr lang="en-US" b="1" baseline="0" dirty="0" err="1" smtClean="0"/>
              <a:t>atunci</a:t>
            </a:r>
            <a:r>
              <a:rPr lang="en-US" b="1" baseline="0" dirty="0" smtClean="0"/>
              <a:t> </a:t>
            </a:r>
            <a:r>
              <a:rPr lang="en-US" b="1" baseline="0" dirty="0" err="1" smtClean="0"/>
              <a:t>efortul</a:t>
            </a:r>
            <a:r>
              <a:rPr lang="en-US" b="1" baseline="0" dirty="0" smtClean="0"/>
              <a:t> de a </a:t>
            </a:r>
            <a:r>
              <a:rPr lang="en-US" b="1" baseline="0" dirty="0" err="1" smtClean="0"/>
              <a:t>implementa</a:t>
            </a:r>
            <a:r>
              <a:rPr lang="en-US" b="1" baseline="0" dirty="0" smtClean="0"/>
              <a:t> </a:t>
            </a:r>
            <a:r>
              <a:rPr lang="en-US" b="1" baseline="0" dirty="0" err="1" smtClean="0"/>
              <a:t>creste</a:t>
            </a:r>
            <a:r>
              <a:rPr lang="en-US" b="1" baseline="0" dirty="0" smtClean="0"/>
              <a:t> exponential,</a:t>
            </a:r>
          </a:p>
          <a:p>
            <a:r>
              <a:rPr lang="en-US" b="1" baseline="0" dirty="0" err="1" smtClean="0"/>
              <a:t>Pe</a:t>
            </a:r>
            <a:r>
              <a:rPr lang="en-US" b="1" baseline="0" dirty="0" smtClean="0"/>
              <a:t> </a:t>
            </a:r>
            <a:r>
              <a:rPr lang="en-US" b="1" baseline="0" dirty="0" err="1" smtClean="0"/>
              <a:t>cind</a:t>
            </a:r>
            <a:r>
              <a:rPr lang="en-US" b="1" baseline="0" dirty="0" smtClean="0"/>
              <a:t> la domain model ii </a:t>
            </a:r>
            <a:r>
              <a:rPr lang="en-US" b="1" baseline="0" dirty="0" err="1" smtClean="0"/>
              <a:t>liniar</a:t>
            </a:r>
            <a:r>
              <a:rPr lang="en-US" b="1"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DDD</a:t>
            </a:r>
            <a:r>
              <a:rPr lang="en-US" b="1" i="1" baseline="0" dirty="0" smtClean="0"/>
              <a:t> se </a:t>
            </a:r>
            <a:r>
              <a:rPr lang="en-US" b="1" i="1" baseline="0" dirty="0" err="1" smtClean="0"/>
              <a:t>bazeaza</a:t>
            </a:r>
            <a:r>
              <a:rPr lang="en-US" b="1" i="1" baseline="0" dirty="0" smtClean="0"/>
              <a:t> </a:t>
            </a:r>
            <a:r>
              <a:rPr lang="en-US" b="1" i="1" baseline="0" dirty="0" err="1" smtClean="0"/>
              <a:t>pe</a:t>
            </a:r>
            <a:r>
              <a:rPr lang="en-US" b="1" i="1" baseline="0" dirty="0" smtClean="0"/>
              <a:t> </a:t>
            </a:r>
            <a:r>
              <a:rPr lang="en-US" b="1" i="1" baseline="0" dirty="0" err="1" smtClean="0"/>
              <a:t>modele</a:t>
            </a:r>
            <a:r>
              <a:rPr lang="en-US" b="1" i="1" baseline="0" dirty="0" smtClean="0"/>
              <a:t> </a:t>
            </a:r>
            <a:r>
              <a:rPr lang="en-US" b="1" i="1" baseline="0" dirty="0" err="1" smtClean="0"/>
              <a:t>si</a:t>
            </a:r>
            <a:r>
              <a:rPr lang="en-US" b="1" i="1" baseline="0" dirty="0" smtClean="0"/>
              <a:t> design </a:t>
            </a:r>
            <a:r>
              <a:rPr lang="en-US" b="1" i="1" baseline="0" dirty="0" err="1" smtClean="0"/>
              <a:t>bazat</a:t>
            </a:r>
            <a:r>
              <a:rPr lang="en-US" b="1" i="1" baseline="0" dirty="0" smtClean="0"/>
              <a:t> </a:t>
            </a:r>
            <a:r>
              <a:rPr lang="en-US" b="1" i="1" baseline="0" dirty="0" err="1" smtClean="0"/>
              <a:t>pe</a:t>
            </a:r>
            <a:r>
              <a:rPr lang="en-US" b="1" i="1" baseline="0" dirty="0" smtClean="0"/>
              <a:t> model.</a:t>
            </a:r>
          </a:p>
          <a:p>
            <a:r>
              <a:rPr lang="en-US" b="1" i="1" baseline="0" dirty="0" err="1" smtClean="0"/>
              <a:t>Deci</a:t>
            </a:r>
            <a:r>
              <a:rPr lang="en-US" b="1" i="1" baseline="0" dirty="0" smtClean="0"/>
              <a:t> </a:t>
            </a:r>
            <a:r>
              <a:rPr lang="en-US" b="1" i="1" baseline="0" dirty="0" err="1" smtClean="0"/>
              <a:t>daca</a:t>
            </a:r>
            <a:r>
              <a:rPr lang="en-US" b="1" i="1" baseline="0" dirty="0" smtClean="0"/>
              <a:t> ne </a:t>
            </a:r>
            <a:r>
              <a:rPr lang="en-US" b="1" i="1" baseline="0" dirty="0" err="1" smtClean="0"/>
              <a:t>ducem</a:t>
            </a:r>
            <a:r>
              <a:rPr lang="en-US" b="1" i="1" baseline="0" dirty="0" smtClean="0"/>
              <a:t> </a:t>
            </a:r>
            <a:r>
              <a:rPr lang="en-US" b="1" i="1" baseline="0" dirty="0" err="1" smtClean="0"/>
              <a:t>pe</a:t>
            </a:r>
            <a:r>
              <a:rPr lang="en-US" b="1" i="1" baseline="0" dirty="0" smtClean="0"/>
              <a:t> </a:t>
            </a:r>
            <a:r>
              <a:rPr lang="en-US" b="1" i="1" baseline="0" dirty="0" err="1" smtClean="0"/>
              <a:t>calea</a:t>
            </a:r>
            <a:r>
              <a:rPr lang="en-US" b="1" i="1" baseline="0" dirty="0" smtClean="0"/>
              <a:t> de model driven design </a:t>
            </a:r>
            <a:r>
              <a:rPr lang="en-US" b="1" i="1" baseline="0" dirty="0" err="1" smtClean="0"/>
              <a:t>atunci</a:t>
            </a:r>
            <a:r>
              <a:rPr lang="en-US" b="1" i="1" baseline="0" dirty="0" smtClean="0"/>
              <a:t> </a:t>
            </a:r>
            <a:r>
              <a:rPr lang="en-US" b="1" i="1" baseline="0" dirty="0" err="1" smtClean="0"/>
              <a:t>aceasta</a:t>
            </a:r>
            <a:r>
              <a:rPr lang="en-US" b="1" i="1" baseline="0" dirty="0" smtClean="0"/>
              <a:t> </a:t>
            </a:r>
            <a:r>
              <a:rPr lang="en-US" b="1" i="1" baseline="0" dirty="0" err="1" smtClean="0"/>
              <a:t>cale</a:t>
            </a:r>
            <a:r>
              <a:rPr lang="en-US" b="1" i="1" baseline="0" dirty="0" smtClean="0"/>
              <a:t> </a:t>
            </a:r>
            <a:r>
              <a:rPr lang="en-US" b="1" i="1" baseline="0" dirty="0" err="1" smtClean="0"/>
              <a:t>este</a:t>
            </a:r>
            <a:r>
              <a:rPr lang="en-US" b="1" i="1" baseline="0" dirty="0" smtClean="0"/>
              <a:t> </a:t>
            </a:r>
            <a:r>
              <a:rPr lang="en-US" b="1" i="1" baseline="0" dirty="0" err="1" smtClean="0"/>
              <a:t>incompatibili</a:t>
            </a:r>
            <a:r>
              <a:rPr lang="en-US" b="1" i="1" baseline="0" dirty="0" smtClean="0"/>
              <a:t> </a:t>
            </a:r>
            <a:r>
              <a:rPr lang="en-US" b="1" i="1" baseline="0" dirty="0" err="1" smtClean="0"/>
              <a:t>si</a:t>
            </a:r>
            <a:r>
              <a:rPr lang="en-US" b="1" i="1" baseline="0" dirty="0" smtClean="0"/>
              <a:t>  mutual </a:t>
            </a:r>
            <a:r>
              <a:rPr lang="en-US" b="1" i="1" baseline="0" dirty="0" err="1" smtClean="0"/>
              <a:t>exclusiva</a:t>
            </a:r>
            <a:endParaRPr lang="en-US" b="1" i="1" baseline="0" dirty="0" smtClean="0"/>
          </a:p>
          <a:p>
            <a:r>
              <a:rPr lang="en-US" b="1" i="1" baseline="0" dirty="0" smtClean="0"/>
              <a:t>cu </a:t>
            </a:r>
            <a:r>
              <a:rPr lang="en-US" b="1" i="1" baseline="0" dirty="0" err="1" smtClean="0"/>
              <a:t>calea</a:t>
            </a:r>
            <a:r>
              <a:rPr lang="en-US" b="1" i="1" baseline="0" dirty="0" smtClean="0"/>
              <a:t> Smart UI.  </a:t>
            </a:r>
          </a:p>
          <a:p>
            <a:r>
              <a:rPr lang="en-US" b="1" i="1" baseline="0" dirty="0" smtClean="0"/>
              <a:t>CLICK 1</a:t>
            </a:r>
          </a:p>
          <a:p>
            <a:r>
              <a:rPr lang="en-US" b="1" i="1" baseline="0" dirty="0" err="1" smtClean="0"/>
              <a:t>Unde</a:t>
            </a:r>
            <a:r>
              <a:rPr lang="en-US" b="1" i="1" baseline="0" dirty="0" smtClean="0"/>
              <a:t> </a:t>
            </a:r>
            <a:r>
              <a:rPr lang="en-US" b="1" i="1" baseline="0" dirty="0" err="1" smtClean="0"/>
              <a:t>toata</a:t>
            </a:r>
            <a:r>
              <a:rPr lang="en-US" b="1" i="1" baseline="0" dirty="0" smtClean="0"/>
              <a:t> </a:t>
            </a:r>
            <a:r>
              <a:rPr lang="en-US" b="1" i="1" baseline="0" dirty="0" err="1" smtClean="0"/>
              <a:t>logica</a:t>
            </a:r>
            <a:r>
              <a:rPr lang="en-US" b="1" i="1" baseline="0" dirty="0" smtClean="0"/>
              <a:t> </a:t>
            </a:r>
            <a:r>
              <a:rPr lang="en-US" b="1" i="1" baseline="0" dirty="0" err="1" smtClean="0"/>
              <a:t>este</a:t>
            </a:r>
            <a:r>
              <a:rPr lang="en-US" b="1" i="1" baseline="0" dirty="0" smtClean="0"/>
              <a:t> in UI.</a:t>
            </a:r>
          </a:p>
          <a:p>
            <a:endParaRPr lang="en-US" b="1" i="1" dirty="0" smtClean="0"/>
          </a:p>
          <a:p>
            <a:r>
              <a:rPr lang="en-US" b="1" i="1" dirty="0" smtClean="0"/>
              <a:t>CLICK2</a:t>
            </a:r>
          </a:p>
          <a:p>
            <a:r>
              <a:rPr lang="en-US" b="1" i="1" dirty="0" smtClean="0"/>
              <a:t>Layered Architecture</a:t>
            </a:r>
            <a:r>
              <a:rPr lang="en-US" b="1" i="1" baseline="0" dirty="0" smtClean="0"/>
              <a:t> </a:t>
            </a:r>
            <a:r>
              <a:rPr lang="en-US" b="1" i="1" baseline="0" dirty="0" err="1" smtClean="0"/>
              <a:t>dupa</a:t>
            </a:r>
            <a:r>
              <a:rPr lang="en-US" b="1" i="1" baseline="0" dirty="0" smtClean="0"/>
              <a:t> cite am </a:t>
            </a:r>
            <a:r>
              <a:rPr lang="en-US" b="1" i="1" baseline="0" dirty="0" err="1" smtClean="0"/>
              <a:t>vazut</a:t>
            </a:r>
            <a:r>
              <a:rPr lang="en-US" b="1" i="1" baseline="0" dirty="0" smtClean="0"/>
              <a:t> ne </a:t>
            </a:r>
            <a:r>
              <a:rPr lang="en-US" b="1" i="1" baseline="0" dirty="0" err="1" smtClean="0"/>
              <a:t>permite</a:t>
            </a:r>
            <a:r>
              <a:rPr lang="en-US" b="1" i="1" baseline="0" dirty="0" smtClean="0"/>
              <a:t> </a:t>
            </a:r>
            <a:r>
              <a:rPr lang="en-US" b="1" i="1" baseline="0" dirty="0" err="1" smtClean="0"/>
              <a:t>sa</a:t>
            </a:r>
            <a:r>
              <a:rPr lang="en-US" b="1" i="1" baseline="0" dirty="0" smtClean="0"/>
              <a:t> </a:t>
            </a:r>
            <a:r>
              <a:rPr lang="en-US" b="1" i="1" baseline="0" dirty="0" err="1" smtClean="0"/>
              <a:t>izolam</a:t>
            </a:r>
            <a:r>
              <a:rPr lang="en-US" b="1" i="1" baseline="0" dirty="0" smtClean="0"/>
              <a:t> domain layer de </a:t>
            </a:r>
            <a:r>
              <a:rPr lang="en-US" b="1" i="1" baseline="0" dirty="0" err="1" smtClean="0"/>
              <a:t>celelalte</a:t>
            </a:r>
            <a:r>
              <a:rPr lang="en-US" b="1" i="1" baseline="0" dirty="0" smtClean="0"/>
              <a:t> </a:t>
            </a:r>
            <a:r>
              <a:rPr lang="en-US" b="1" i="1" baseline="0" dirty="0" err="1" smtClean="0"/>
              <a:t>layere</a:t>
            </a:r>
            <a:r>
              <a:rPr lang="en-US" b="1" i="1" baseline="0" dirty="0" smtClean="0"/>
              <a:t>.</a:t>
            </a:r>
          </a:p>
          <a:p>
            <a:endParaRPr lang="en-US" b="1" i="1" dirty="0" smtClean="0"/>
          </a:p>
          <a:p>
            <a:r>
              <a:rPr lang="en-US" b="1" i="1" dirty="0" err="1" smtClean="0"/>
              <a:t>Acum</a:t>
            </a:r>
            <a:r>
              <a:rPr lang="en-US" b="1" i="1" dirty="0" smtClean="0"/>
              <a:t> Building Blocks </a:t>
            </a:r>
            <a:r>
              <a:rPr lang="en-US" b="1" i="1" dirty="0" err="1" smtClean="0"/>
              <a:t>pentru</a:t>
            </a:r>
            <a:r>
              <a:rPr lang="en-US" b="1" i="1" dirty="0" smtClean="0"/>
              <a:t> un domain model </a:t>
            </a:r>
            <a:r>
              <a:rPr lang="en-US" b="1" i="1" dirty="0" err="1" smtClean="0"/>
              <a:t>sunt</a:t>
            </a:r>
            <a:r>
              <a:rPr lang="en-US" b="1" i="1"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se </a:t>
            </a:r>
            <a:r>
              <a:rPr lang="en-US" b="0" i="0" dirty="0" err="1" smtClean="0"/>
              <a:t>definiesc</a:t>
            </a:r>
            <a:r>
              <a:rPr lang="en-US" b="0" i="0" dirty="0" smtClean="0"/>
              <a:t> </a:t>
            </a:r>
            <a:r>
              <a:rPr lang="en-US" b="0" i="0" dirty="0" err="1" smtClean="0"/>
              <a:t>dupa</a:t>
            </a:r>
            <a:r>
              <a:rPr lang="en-US" b="0" i="0" dirty="0" smtClean="0"/>
              <a:t> o </a:t>
            </a:r>
            <a:r>
              <a:rPr lang="en-US" b="0" i="0" dirty="0" err="1" smtClean="0"/>
              <a:t>identiate</a:t>
            </a:r>
            <a:r>
              <a:rPr lang="en-US" b="0" i="0" dirty="0" smtClean="0"/>
              <a:t> </a:t>
            </a:r>
            <a:r>
              <a:rPr lang="en-US" b="0" i="0" dirty="0" err="1" smtClean="0"/>
              <a:t>si</a:t>
            </a:r>
            <a:r>
              <a:rPr lang="en-US" b="0" i="0" dirty="0" smtClean="0"/>
              <a:t> </a:t>
            </a:r>
          </a:p>
          <a:p>
            <a:r>
              <a:rPr lang="en-US" b="0" i="0" dirty="0" smtClean="0"/>
              <a:t>nu</a:t>
            </a:r>
            <a:r>
              <a:rPr lang="en-US" b="0" i="0" baseline="0" dirty="0" smtClean="0"/>
              <a:t> </a:t>
            </a:r>
            <a:r>
              <a:rPr lang="en-US" b="0" i="0" baseline="0" dirty="0" err="1" smtClean="0"/>
              <a:t>attributele</a:t>
            </a:r>
            <a:r>
              <a:rPr lang="en-US" b="0" i="0" baseline="0" dirty="0" smtClean="0"/>
              <a:t> </a:t>
            </a:r>
            <a:r>
              <a:rPr lang="en-US" b="0" i="0" baseline="0" dirty="0" err="1" smtClean="0"/>
              <a:t>obiectului</a:t>
            </a:r>
            <a:r>
              <a:rPr lang="en-US" b="0" i="0" baseline="0" dirty="0" smtClean="0"/>
              <a:t>.</a:t>
            </a:r>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nu </a:t>
            </a:r>
            <a:r>
              <a:rPr lang="en-US" b="0" i="0" baseline="0" dirty="0" err="1" smtClean="0"/>
              <a:t>putem</a:t>
            </a:r>
            <a:r>
              <a:rPr lang="en-US" b="0" i="0" baseline="0" dirty="0" smtClean="0"/>
              <a:t> face </a:t>
            </a:r>
            <a:r>
              <a:rPr lang="en-US" b="0" i="0" baseline="0" dirty="0" err="1" smtClean="0"/>
              <a:t>destictie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1" baseline="0" dirty="0" smtClean="0"/>
              <a:t>Nu </a:t>
            </a:r>
            <a:r>
              <a:rPr lang="en-US" b="1" i="1" baseline="0" dirty="0" err="1" smtClean="0"/>
              <a:t>toate</a:t>
            </a:r>
            <a:r>
              <a:rPr lang="en-US" b="1" i="1" baseline="0" dirty="0" smtClean="0"/>
              <a:t> </a:t>
            </a:r>
            <a:r>
              <a:rPr lang="en-US" b="1" i="1" baseline="0" dirty="0" err="1" smtClean="0"/>
              <a:t>obiectele</a:t>
            </a:r>
            <a:r>
              <a:rPr lang="en-US" b="1" i="1" baseline="0" dirty="0" smtClean="0"/>
              <a:t> au un </a:t>
            </a:r>
            <a:r>
              <a:rPr lang="en-US" b="1" i="1" baseline="0" dirty="0" err="1" smtClean="0"/>
              <a:t>careva</a:t>
            </a:r>
            <a:r>
              <a:rPr lang="en-US" b="1" i="1" baseline="0" dirty="0" smtClean="0"/>
              <a:t> Id.</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a:t>
            </a:r>
            <a:r>
              <a:rPr lang="en-US" b="0" i="0" baseline="0" dirty="0" err="1" smtClean="0"/>
              <a:t>vin</a:t>
            </a:r>
            <a:r>
              <a:rPr lang="en-US" b="0" i="0" baseline="0" dirty="0" smtClean="0"/>
              <a:t> in constructor </a:t>
            </a:r>
            <a:r>
              <a:rPr lang="en-US" b="0" i="0" baseline="0" dirty="0" err="1" smtClean="0"/>
              <a:t>si</a:t>
            </a:r>
            <a:r>
              <a:rPr lang="en-US" b="0" i="0" baseline="0" dirty="0" smtClean="0"/>
              <a:t> </a:t>
            </a:r>
          </a:p>
          <a:p>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ne-am </a:t>
            </a:r>
            <a:r>
              <a:rPr lang="en-US" b="0" i="0" baseline="0" dirty="0" err="1" smtClean="0"/>
              <a:t>asteptat</a:t>
            </a:r>
            <a:r>
              <a:rPr lang="en-US" b="0" i="0" baseline="0" dirty="0" smtClean="0"/>
              <a:t>.</a:t>
            </a:r>
          </a:p>
          <a:p>
            <a:endParaRPr lang="en-US" b="1" i="1" baseline="0" dirty="0" smtClean="0"/>
          </a:p>
          <a:p>
            <a:r>
              <a:rPr lang="en-US" b="1" i="1" baseline="0" dirty="0" smtClean="0"/>
              <a:t>Mai </a:t>
            </a:r>
            <a:r>
              <a:rPr lang="en-US" b="1" i="1" baseline="0" dirty="0" err="1" smtClean="0"/>
              <a:t>mult</a:t>
            </a:r>
            <a:r>
              <a:rPr lang="en-US" b="1" i="1" baseline="0" dirty="0" smtClean="0"/>
              <a:t> ca </a:t>
            </a:r>
            <a:r>
              <a:rPr lang="en-US" b="1" i="1" baseline="0" dirty="0" err="1" smtClean="0"/>
              <a:t>atit</a:t>
            </a:r>
            <a:r>
              <a:rPr lang="en-US" b="1" i="1" baseline="0" dirty="0" smtClean="0"/>
              <a:t> un </a:t>
            </a:r>
            <a:r>
              <a:rPr lang="en-US" b="1" i="1" baseline="0" dirty="0" err="1" smtClean="0"/>
              <a:t>obiect</a:t>
            </a:r>
            <a:r>
              <a:rPr lang="en-US" b="1" i="1" baseline="0" dirty="0" smtClean="0"/>
              <a:t> </a:t>
            </a:r>
            <a:r>
              <a:rPr lang="en-US" b="1" i="1" baseline="0" dirty="0" err="1" smtClean="0"/>
              <a:t>inr</a:t>
            </a:r>
            <a:r>
              <a:rPr lang="en-US" b="1" i="1" baseline="0" dirty="0" smtClean="0"/>
              <a:t>-un </a:t>
            </a:r>
            <a:r>
              <a:rPr lang="en-US" b="1" i="1" baseline="0" dirty="0" err="1" smtClean="0"/>
              <a:t>sistem</a:t>
            </a:r>
            <a:r>
              <a:rPr lang="en-US" b="1" i="1" baseline="0" dirty="0" smtClean="0"/>
              <a:t> </a:t>
            </a:r>
            <a:r>
              <a:rPr lang="en-US" b="1" i="1" baseline="0" dirty="0" err="1" smtClean="0"/>
              <a:t>poate</a:t>
            </a:r>
            <a:r>
              <a:rPr lang="en-US" b="1" i="1" baseline="0" dirty="0" smtClean="0"/>
              <a:t> </a:t>
            </a:r>
            <a:r>
              <a:rPr lang="en-US" b="1" i="1" baseline="0" dirty="0" err="1" smtClean="0"/>
              <a:t>fi</a:t>
            </a:r>
            <a:r>
              <a:rPr lang="en-US" b="1" i="1" baseline="0" dirty="0" smtClean="0"/>
              <a:t> </a:t>
            </a:r>
            <a:r>
              <a:rPr lang="en-US" b="1" i="1" baseline="0" dirty="0" err="1" smtClean="0"/>
              <a:t>Entitate</a:t>
            </a:r>
            <a:r>
              <a:rPr lang="en-US" b="1" i="1" baseline="0" dirty="0" smtClean="0"/>
              <a:t> </a:t>
            </a:r>
            <a:r>
              <a:rPr lang="en-US" b="1" i="1" baseline="0" dirty="0" err="1" smtClean="0"/>
              <a:t>dar</a:t>
            </a:r>
            <a:r>
              <a:rPr lang="en-US" b="1" i="1" baseline="0" dirty="0" smtClean="0"/>
              <a:t> in </a:t>
            </a:r>
            <a:r>
              <a:rPr lang="en-US" b="1" i="1" baseline="0" dirty="0" err="1" smtClean="0"/>
              <a:t>alta</a:t>
            </a:r>
            <a:r>
              <a:rPr lang="en-US" b="1" i="1" baseline="0" dirty="0" smtClean="0"/>
              <a:t> Value object.</a:t>
            </a:r>
          </a:p>
          <a:p>
            <a:r>
              <a:rPr lang="en-US" b="1" i="1" baseline="0" dirty="0" smtClean="0"/>
              <a:t>Cu value objects </a:t>
            </a:r>
            <a:r>
              <a:rPr lang="en-US" b="1" i="1" baseline="0" dirty="0" err="1" smtClean="0"/>
              <a:t>este</a:t>
            </a:r>
            <a:r>
              <a:rPr lang="en-US" b="1" i="1" baseline="0" dirty="0" smtClean="0"/>
              <a:t> </a:t>
            </a:r>
            <a:r>
              <a:rPr lang="en-US" b="1" i="1" baseline="0" dirty="0" err="1" smtClean="0"/>
              <a:t>mai</a:t>
            </a:r>
            <a:r>
              <a:rPr lang="en-US" b="1" i="1" baseline="0" dirty="0" smtClean="0"/>
              <a:t> </a:t>
            </a:r>
            <a:r>
              <a:rPr lang="en-US" b="1" i="1" baseline="0" dirty="0" err="1" smtClean="0"/>
              <a:t>simplu</a:t>
            </a:r>
            <a:r>
              <a:rPr lang="en-US" b="1" i="1" baseline="0" dirty="0" smtClean="0"/>
              <a:t> de </a:t>
            </a:r>
            <a:r>
              <a:rPr lang="en-US" b="1" i="1" baseline="0" dirty="0" err="1" smtClean="0"/>
              <a:t>implementat</a:t>
            </a:r>
            <a:r>
              <a:rPr lang="en-US" b="1" i="1" baseline="0" dirty="0" smtClean="0"/>
              <a:t> </a:t>
            </a:r>
            <a:r>
              <a:rPr lang="en-US" b="1" i="1" baseline="0" dirty="0" err="1" smtClean="0"/>
              <a:t>si</a:t>
            </a:r>
            <a:r>
              <a:rPr lang="en-US" b="1" i="1" baseline="0" dirty="0" smtClean="0"/>
              <a:t> de </a:t>
            </a:r>
            <a:r>
              <a:rPr lang="en-US" b="1" i="1" baseline="0" dirty="0" err="1" smtClean="0"/>
              <a:t>mentinut</a:t>
            </a:r>
            <a:r>
              <a:rPr lang="en-US" b="1" i="1" baseline="0" dirty="0" smtClean="0"/>
              <a:t>, </a:t>
            </a:r>
            <a:r>
              <a:rPr lang="en-US" b="1" i="1" baseline="0" dirty="0" err="1" smtClean="0"/>
              <a:t>ele</a:t>
            </a:r>
            <a:r>
              <a:rPr lang="en-US" b="1" i="1" baseline="0" dirty="0" smtClean="0"/>
              <a:t> </a:t>
            </a:r>
            <a:r>
              <a:rPr lang="en-US" b="1" i="1" baseline="0" dirty="0" err="1" smtClean="0"/>
              <a:t>chiar</a:t>
            </a:r>
            <a:r>
              <a:rPr lang="en-US" b="1" i="1" baseline="0" dirty="0" smtClean="0"/>
              <a:t> pot </a:t>
            </a:r>
            <a:r>
              <a:rPr lang="en-US" b="1" i="1" baseline="0" dirty="0" err="1" smtClean="0"/>
              <a:t>ridica</a:t>
            </a:r>
            <a:r>
              <a:rPr lang="en-US" b="1" i="1" baseline="0" dirty="0" smtClean="0"/>
              <a:t> </a:t>
            </a:r>
            <a:r>
              <a:rPr lang="en-US" b="1" i="1" baseline="0" dirty="0" err="1" smtClean="0"/>
              <a:t>performanta</a:t>
            </a:r>
            <a:r>
              <a:rPr lang="en-US" b="1" i="1" baseline="0" dirty="0" smtClean="0"/>
              <a:t> </a:t>
            </a:r>
          </a:p>
          <a:p>
            <a:r>
              <a:rPr lang="en-US" b="1" i="1" baseline="0" dirty="0" err="1" smtClean="0"/>
              <a:t>sau</a:t>
            </a:r>
            <a:r>
              <a:rPr lang="en-US" b="1" i="1" baseline="0" dirty="0" smtClean="0"/>
              <a:t>  a </a:t>
            </a:r>
            <a:r>
              <a:rPr lang="en-US" b="1" i="1" baseline="0" dirty="0" err="1" smtClean="0"/>
              <a:t>micsora</a:t>
            </a:r>
            <a:r>
              <a:rPr lang="en-US" b="1" i="1" baseline="0" dirty="0" smtClean="0"/>
              <a:t> </a:t>
            </a:r>
            <a:r>
              <a:rPr lang="en-US" b="1" i="1" baseline="0" dirty="0" err="1" smtClean="0"/>
              <a:t>memoria</a:t>
            </a:r>
            <a:r>
              <a:rPr lang="en-US" b="1" i="1" baseline="0" dirty="0" smtClean="0"/>
              <a:t> </a:t>
            </a:r>
            <a:r>
              <a:rPr lang="en-US" b="1" i="1" baseline="0" dirty="0" err="1" smtClean="0"/>
              <a:t>utilizata</a:t>
            </a:r>
            <a:r>
              <a:rPr lang="en-US" b="1" i="1" baseline="0" dirty="0" smtClean="0"/>
              <a:t> in </a:t>
            </a:r>
            <a:r>
              <a:rPr lang="en-US" b="1" i="1" baseline="0" dirty="0" err="1" smtClean="0"/>
              <a:t>careva</a:t>
            </a:r>
            <a:r>
              <a:rPr lang="en-US" b="1" i="1" baseline="0" dirty="0" smtClean="0"/>
              <a:t> </a:t>
            </a:r>
            <a:r>
              <a:rPr lang="en-US" b="1" i="1" baseline="0" dirty="0" err="1" smtClean="0"/>
              <a:t>cazuri</a:t>
            </a:r>
            <a:r>
              <a:rPr lang="en-US" b="1" i="1"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a:t>
            </a:r>
            <a:r>
              <a:rPr lang="en-US" b="0" i="0" dirty="0" err="1" smtClean="0"/>
              <a:t>careva</a:t>
            </a:r>
            <a:r>
              <a:rPr lang="en-US" b="0" i="0" dirty="0" smtClean="0"/>
              <a:t> </a:t>
            </a:r>
            <a:r>
              <a:rPr lang="en-US" b="0" i="0" dirty="0" err="1" smtClean="0"/>
              <a:t>obiect</a:t>
            </a:r>
            <a:r>
              <a:rPr lang="en-US" b="0" i="0" dirty="0" smtClean="0"/>
              <a:t> Entity </a:t>
            </a:r>
            <a:r>
              <a:rPr lang="en-US" b="0" i="0" dirty="0" err="1" smtClean="0"/>
              <a:t>sau</a:t>
            </a:r>
            <a:r>
              <a:rPr lang="en-US" b="0" i="0" dirty="0" smtClean="0"/>
              <a:t> Value Object din domain model.</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 </a:t>
            </a:r>
            <a:r>
              <a:rPr lang="en-US" b="0" i="0" baseline="0" dirty="0" err="1" smtClean="0"/>
              <a:t>Chiar</a:t>
            </a:r>
            <a:r>
              <a:rPr lang="en-US" b="0" i="0" baseline="0" dirty="0" smtClean="0"/>
              <a:t> </a:t>
            </a:r>
            <a:r>
              <a:rPr lang="en-US" b="0" i="0" baseline="0" dirty="0" err="1" smtClean="0"/>
              <a:t>daca</a:t>
            </a:r>
            <a:r>
              <a:rPr lang="en-US" b="0" i="0" baseline="0" dirty="0" smtClean="0"/>
              <a:t> service-</a:t>
            </a:r>
            <a:r>
              <a:rPr lang="en-US" b="0" i="0" baseline="0" dirty="0" err="1" smtClean="0"/>
              <a:t>ul</a:t>
            </a:r>
            <a:r>
              <a:rPr lang="en-US" b="0" i="0" baseline="0" dirty="0" smtClean="0"/>
              <a:t> de transfer </a:t>
            </a:r>
            <a:r>
              <a:rPr lang="en-US" b="0" i="0" baseline="0" dirty="0" err="1" smtClean="0"/>
              <a:t>va</a:t>
            </a:r>
            <a:r>
              <a:rPr lang="en-US" b="0" i="0" baseline="0" dirty="0" smtClean="0"/>
              <a:t> </a:t>
            </a:r>
            <a:r>
              <a:rPr lang="en-US" b="0" i="0" baseline="0" dirty="0" err="1" smtClean="0"/>
              <a:t>delega</a:t>
            </a:r>
            <a:r>
              <a:rPr lang="en-US" b="0" i="0" baseline="0" dirty="0" smtClean="0"/>
              <a:t> </a:t>
            </a:r>
            <a:r>
              <a:rPr lang="en-US" b="0" i="0" baseline="0" dirty="0" err="1" smtClean="0"/>
              <a:t>operatii</a:t>
            </a:r>
            <a:r>
              <a:rPr lang="en-US" b="0" i="0" baseline="0" dirty="0" smtClean="0"/>
              <a:t>  la </a:t>
            </a:r>
            <a:r>
              <a:rPr lang="en-US" b="0" i="0" baseline="0" dirty="0" err="1" smtClean="0"/>
              <a:t>fiecare</a:t>
            </a:r>
            <a:r>
              <a:rPr lang="en-US" b="0" i="0" baseline="0" dirty="0" smtClean="0"/>
              <a:t> account, la </a:t>
            </a:r>
            <a:r>
              <a:rPr lang="en-US" b="0" i="0" baseline="0" dirty="0" err="1" smtClean="0"/>
              <a:t>unu</a:t>
            </a:r>
            <a:r>
              <a:rPr lang="en-US" b="0" i="0" baseline="0" dirty="0" smtClean="0"/>
              <a:t> </a:t>
            </a:r>
            <a:r>
              <a:rPr lang="en-US" b="0" i="0" baseline="0" dirty="0" err="1" smtClean="0"/>
              <a:t>deconta</a:t>
            </a:r>
            <a:r>
              <a:rPr lang="en-US" b="0" i="0" baseline="0" dirty="0" smtClean="0"/>
              <a:t> </a:t>
            </a:r>
          </a:p>
          <a:p>
            <a:r>
              <a:rPr lang="en-US" b="0" i="0" baseline="0" dirty="0" smtClean="0"/>
              <a:t>o </a:t>
            </a:r>
            <a:r>
              <a:rPr lang="en-US" b="0" i="0" baseline="0" dirty="0" err="1" smtClean="0"/>
              <a:t>suma</a:t>
            </a:r>
            <a:r>
              <a:rPr lang="en-US" b="0" i="0" baseline="0" dirty="0" smtClean="0"/>
              <a:t> de </a:t>
            </a:r>
            <a:r>
              <a:rPr lang="en-US" b="0" i="0" baseline="0" dirty="0" err="1" smtClean="0"/>
              <a:t>bani</a:t>
            </a:r>
            <a:r>
              <a:rPr lang="en-US" b="0" i="0" baseline="0" dirty="0" smtClean="0"/>
              <a:t> la </a:t>
            </a:r>
            <a:r>
              <a:rPr lang="en-US" b="0" i="0" baseline="0" dirty="0" err="1" smtClean="0"/>
              <a:t>altu</a:t>
            </a:r>
            <a:r>
              <a:rPr lang="en-US" b="0" i="0" baseline="0" dirty="0" smtClean="0"/>
              <a:t> de a </a:t>
            </a:r>
            <a:r>
              <a:rPr lang="en-US" b="0" i="0" baseline="0" dirty="0" err="1" smtClean="0"/>
              <a:t>adauga</a:t>
            </a:r>
            <a:r>
              <a:rPr lang="en-US" b="0" i="0" baseline="0" dirty="0" smtClean="0"/>
              <a:t> </a:t>
            </a:r>
            <a:r>
              <a:rPr lang="en-US" b="0" i="0" baseline="0" dirty="0" err="1" smtClean="0"/>
              <a:t>suma</a:t>
            </a:r>
            <a:r>
              <a:rPr lang="en-US" b="0" i="0" baseline="0" dirty="0" smtClean="0"/>
              <a:t> de </a:t>
            </a:r>
            <a:r>
              <a:rPr lang="en-US" b="0" i="0" baseline="0" dirty="0" err="1" smtClean="0"/>
              <a:t>bani</a:t>
            </a:r>
            <a:r>
              <a:rPr lang="en-US" b="0" i="0" baseline="0" dirty="0" smtClean="0"/>
              <a:t>, plus de a </a:t>
            </a:r>
            <a:r>
              <a:rPr lang="en-US" b="0" i="0" baseline="0" dirty="0" err="1" smtClean="0"/>
              <a:t>aplica</a:t>
            </a:r>
            <a:r>
              <a:rPr lang="en-US" b="0" i="0" baseline="0" dirty="0" smtClean="0"/>
              <a:t> </a:t>
            </a:r>
            <a:r>
              <a:rPr lang="en-US" b="0" i="0" baseline="0" dirty="0" err="1" smtClean="0"/>
              <a:t>alte</a:t>
            </a:r>
            <a:r>
              <a:rPr lang="en-US" b="0" i="0" baseline="0" dirty="0" smtClean="0"/>
              <a:t> </a:t>
            </a:r>
            <a:r>
              <a:rPr lang="en-US" b="0" i="0" baseline="0" dirty="0" err="1" smtClean="0"/>
              <a:t>careva</a:t>
            </a:r>
            <a:r>
              <a:rPr lang="en-US" b="0" i="0" baseline="0" dirty="0" smtClean="0"/>
              <a:t> </a:t>
            </a:r>
            <a:r>
              <a:rPr lang="en-US" b="0" i="0" baseline="0" dirty="0" err="1" smtClean="0"/>
              <a:t>reguli</a:t>
            </a:r>
            <a:r>
              <a:rPr lang="en-US" b="0" i="0" baseline="0" dirty="0" smtClean="0"/>
              <a:t>, </a:t>
            </a:r>
            <a:r>
              <a:rPr lang="en-US" b="0" i="0" baseline="0" dirty="0" err="1" smtClean="0"/>
              <a:t>dar</a:t>
            </a:r>
            <a:r>
              <a:rPr lang="en-US" b="0" i="0" baseline="0" dirty="0" smtClean="0"/>
              <a:t> </a:t>
            </a:r>
            <a:r>
              <a:rPr lang="en-US" b="0" i="0" baseline="0" dirty="0" err="1" smtClean="0"/>
              <a:t>oricum</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care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design </a:t>
            </a:r>
            <a:r>
              <a:rPr lang="en-US" dirty="0" err="1" smtClean="0"/>
              <a:t>si</a:t>
            </a:r>
            <a:r>
              <a:rPr lang="en-US" dirty="0" smtClean="0"/>
              <a:t> architectural </a:t>
            </a:r>
            <a:r>
              <a:rPr lang="en-US" dirty="0" err="1" smtClean="0"/>
              <a:t>paterne</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a:t>
            </a:r>
          </a:p>
          <a:p>
            <a:r>
              <a:rPr lang="en-US" baseline="0" dirty="0" err="1" smtClean="0"/>
              <a:t>desigur</a:t>
            </a:r>
            <a:r>
              <a:rPr lang="en-US" baseline="0" dirty="0" smtClean="0"/>
              <a:t> DDD </a:t>
            </a:r>
            <a:r>
              <a:rPr lang="en-US" baseline="0" dirty="0" err="1" smtClean="0"/>
              <a:t>paterne</a:t>
            </a:r>
            <a:r>
              <a:rPr lang="en-US" baseline="0" dirty="0" smtClean="0"/>
              <a:t>, </a:t>
            </a:r>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si</a:t>
            </a:r>
            <a:r>
              <a:rPr lang="en-US" baseline="0" dirty="0" smtClean="0"/>
              <a:t> in </a:t>
            </a:r>
            <a:r>
              <a:rPr lang="en-US" baseline="0" dirty="0" err="1" smtClean="0"/>
              <a:t>cartea</a:t>
            </a:r>
            <a:r>
              <a:rPr lang="en-US" baseline="0" dirty="0" smtClean="0"/>
              <a:t> </a:t>
            </a:r>
            <a:r>
              <a:rPr lang="en-US" baseline="0" dirty="0" err="1" smtClean="0"/>
              <a:t>lui</a:t>
            </a:r>
            <a:r>
              <a:rPr lang="en-US" baseline="0" dirty="0" smtClean="0"/>
              <a:t> Eric Evans.</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err="1" smtClean="0"/>
              <a:t>sigur</a:t>
            </a:r>
            <a:r>
              <a:rPr lang="en-US" baseline="0" dirty="0" smtClean="0"/>
              <a:t> ca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inima</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se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err="1" smtClean="0"/>
              <a:t>requiremnts</a:t>
            </a:r>
            <a:r>
              <a:rPr lang="en-US" baseline="0" dirty="0" smtClean="0"/>
              <a:t>:</a:t>
            </a:r>
          </a:p>
          <a:p>
            <a:pPr marL="228600" indent="-228600">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28600" indent="-228600">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28600" indent="-228600">
              <a:buNone/>
            </a:pPr>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pentru</a:t>
            </a:r>
            <a:r>
              <a:rPr lang="en-US" baseline="0" dirty="0" smtClean="0"/>
              <a:t> </a:t>
            </a:r>
            <a:r>
              <a:rPr lang="en-US" baseline="0" dirty="0" err="1" smtClean="0"/>
              <a:t>aceasta</a:t>
            </a:r>
            <a:r>
              <a:rPr lang="en-US" baseline="0" dirty="0" smtClean="0"/>
              <a:t> ca </a:t>
            </a:r>
            <a:r>
              <a:rPr lang="en-US" baseline="0" dirty="0" err="1" smtClean="0"/>
              <a:t>sa</a:t>
            </a:r>
            <a:r>
              <a:rPr lang="en-US" baseline="0" dirty="0" smtClean="0"/>
              <a:t> fie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Cargo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Leg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aseline="0" dirty="0" smtClean="0"/>
              <a:t>Leg se </a:t>
            </a:r>
            <a:r>
              <a:rPr lang="en-US" baseline="0" dirty="0" err="1" smtClean="0"/>
              <a:t>asociaza</a:t>
            </a:r>
            <a:r>
              <a:rPr lang="en-US" baseline="0" dirty="0" smtClean="0"/>
              <a:t> de Cargo ca o </a:t>
            </a:r>
            <a:r>
              <a:rPr lang="en-US" baseline="0" dirty="0" err="1" smtClean="0"/>
              <a:t>lista</a:t>
            </a:r>
            <a:r>
              <a:rPr lang="en-US" baseline="0" dirty="0" smtClean="0"/>
              <a:t> de Legs, </a:t>
            </a:r>
            <a:r>
              <a:rPr lang="en-US" baseline="0" dirty="0" err="1" smtClean="0"/>
              <a:t>numita</a:t>
            </a:r>
            <a:r>
              <a:rPr lang="en-US" baseline="0" dirty="0" smtClean="0"/>
              <a:t> Itineraries.</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Itinerary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avem</a:t>
            </a:r>
            <a:r>
              <a:rPr lang="en-US" sz="1200" b="1" kern="1200" baseline="0" dirty="0" smtClean="0">
                <a:solidFill>
                  <a:schemeClr val="tx1"/>
                </a:solidFill>
                <a:latin typeface="+mn-lt"/>
                <a:ea typeface="+mn-ea"/>
                <a:cs typeface="+mn-cs"/>
              </a:rPr>
              <a:t> un Domain Model, </a:t>
            </a:r>
            <a:r>
              <a:rPr lang="en-US" sz="1200" b="1" kern="1200" baseline="0" dirty="0" err="1" smtClean="0">
                <a:solidFill>
                  <a:schemeClr val="tx1"/>
                </a:solidFill>
                <a:latin typeface="+mn-lt"/>
                <a:ea typeface="+mn-ea"/>
                <a:cs typeface="+mn-cs"/>
              </a:rPr>
              <a:t>trebuie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identificam</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obiecte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sunt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Entitati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care is Value Objects.</a:t>
            </a:r>
          </a:p>
          <a:p>
            <a:r>
              <a:rPr lang="en-US" sz="1200" b="1" kern="1200" baseline="0" dirty="0" err="1" smtClean="0">
                <a:solidFill>
                  <a:schemeClr val="tx1"/>
                </a:solidFill>
                <a:latin typeface="+mn-lt"/>
                <a:ea typeface="+mn-ea"/>
                <a:cs typeface="+mn-cs"/>
              </a:rPr>
              <a:t>Incepem</a:t>
            </a:r>
            <a:r>
              <a:rPr lang="en-US" sz="1200" b="1" kern="1200" baseline="0" dirty="0" smtClean="0">
                <a:solidFill>
                  <a:schemeClr val="tx1"/>
                </a:solidFill>
                <a:latin typeface="+mn-lt"/>
                <a:ea typeface="+mn-ea"/>
                <a:cs typeface="+mn-cs"/>
              </a:rPr>
              <a:t> cu Cargo.</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CLICK1</a:t>
            </a:r>
          </a:p>
          <a:p>
            <a:r>
              <a:rPr lang="en-US" sz="1200" b="1" kern="1200" baseline="0" dirty="0" smtClean="0">
                <a:solidFill>
                  <a:schemeClr val="tx1"/>
                </a:solidFill>
                <a:latin typeface="+mn-lt"/>
                <a:ea typeface="+mn-ea"/>
                <a:cs typeface="+mn-cs"/>
              </a:rPr>
              <a:t>Cargo – </a:t>
            </a:r>
            <a:r>
              <a:rPr lang="en-US" sz="1200" b="0" i="0" kern="1200" baseline="0" dirty="0" err="1" smtClean="0">
                <a:solidFill>
                  <a:schemeClr val="tx1"/>
                </a:solidFill>
                <a:latin typeface="+mn-lt"/>
                <a:ea typeface="+mn-ea"/>
                <a:cs typeface="+mn-cs"/>
              </a:rPr>
              <a:t>chiar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daca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avem</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transportat</a:t>
            </a:r>
            <a:r>
              <a:rPr lang="en-US" sz="1200" b="0" i="0" kern="1200" baseline="0" dirty="0" smtClean="0">
                <a:solidFill>
                  <a:schemeClr val="tx1"/>
                </a:solidFill>
                <a:latin typeface="+mn-lt"/>
                <a:ea typeface="+mn-ea"/>
                <a:cs typeface="+mn-cs"/>
              </a:rPr>
              <a:t> 2 </a:t>
            </a:r>
            <a:r>
              <a:rPr lang="en-US" sz="1200" b="0" i="0" kern="1200" baseline="0" dirty="0" err="1" smtClean="0">
                <a:solidFill>
                  <a:schemeClr val="tx1"/>
                </a:solidFill>
                <a:latin typeface="+mn-lt"/>
                <a:ea typeface="+mn-ea"/>
                <a:cs typeface="+mn-cs"/>
              </a:rPr>
              <a:t>sarcofaguri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trebuie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a:t>
            </a:r>
            <a:r>
              <a:rPr lang="en-US" sz="1200" b="0" i="0" kern="1200" baseline="0" dirty="0" smtClean="0">
                <a:solidFill>
                  <a:schemeClr val="tx1"/>
                </a:solidFill>
                <a:latin typeface="+mn-lt"/>
                <a:ea typeface="+mn-ea"/>
                <a:cs typeface="+mn-cs"/>
              </a:rPr>
              <a:t> fie </a:t>
            </a:r>
            <a:r>
              <a:rPr lang="en-US" sz="1200" b="0" i="0" kern="1200" baseline="0" dirty="0" err="1" smtClean="0">
                <a:solidFill>
                  <a:schemeClr val="tx1"/>
                </a:solidFill>
                <a:latin typeface="+mn-lt"/>
                <a:ea typeface="+mn-ea"/>
                <a:cs typeface="+mn-cs"/>
              </a:rPr>
              <a:t>posibilitate</a:t>
            </a:r>
            <a:r>
              <a:rPr lang="en-US" sz="1200" b="0" i="0" kern="1200" baseline="0" dirty="0" smtClean="0">
                <a:solidFill>
                  <a:schemeClr val="tx1"/>
                </a:solidFill>
                <a:latin typeface="+mn-lt"/>
                <a:ea typeface="+mn-ea"/>
                <a:cs typeface="+mn-cs"/>
              </a:rPr>
              <a:t> de a</a:t>
            </a:r>
          </a:p>
          <a:p>
            <a:r>
              <a:rPr lang="en-US" sz="1200" b="0" i="0" kern="1200" baseline="0" dirty="0" smtClean="0">
                <a:solidFill>
                  <a:schemeClr val="tx1"/>
                </a:solidFill>
                <a:latin typeface="+mn-lt"/>
                <a:ea typeface="+mn-ea"/>
                <a:cs typeface="+mn-cs"/>
              </a:rPr>
              <a:t>le </a:t>
            </a:r>
            <a:r>
              <a:rPr lang="en-US" sz="1200" b="0" i="0" kern="1200" baseline="0" dirty="0" err="1" smtClean="0">
                <a:solidFill>
                  <a:schemeClr val="tx1"/>
                </a:solidFill>
                <a:latin typeface="+mn-lt"/>
                <a:ea typeface="+mn-ea"/>
                <a:cs typeface="+mn-cs"/>
              </a:rPr>
              <a:t>destinge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unu</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altu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Deci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is </a:t>
            </a:r>
            <a:r>
              <a:rPr lang="en-US" sz="1200" b="0" i="0" kern="1200" baseline="0" dirty="0" err="1" smtClean="0">
                <a:solidFill>
                  <a:schemeClr val="tx1"/>
                </a:solidFill>
                <a:latin typeface="+mn-lt"/>
                <a:ea typeface="+mn-ea"/>
                <a:cs typeface="+mn-cs"/>
              </a:rPr>
              <a:t>Entitati</a:t>
            </a:r>
            <a:r>
              <a:rPr lang="en-US" sz="1200" b="0" i="0" kern="1200" baseline="0" dirty="0" smtClean="0">
                <a:solidFill>
                  <a:schemeClr val="tx1"/>
                </a:solidFill>
                <a:latin typeface="+mn-lt"/>
                <a:ea typeface="+mn-ea"/>
                <a:cs typeface="+mn-cs"/>
              </a:rPr>
              <a:t>, in </a:t>
            </a:r>
            <a:r>
              <a:rPr lang="en-US" sz="1200" b="0" i="0" kern="1200" baseline="0" dirty="0" err="1" smtClean="0">
                <a:solidFill>
                  <a:schemeClr val="tx1"/>
                </a:solidFill>
                <a:latin typeface="+mn-lt"/>
                <a:ea typeface="+mn-ea"/>
                <a:cs typeface="+mn-cs"/>
              </a:rPr>
              <a:t>practica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toate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companiile</a:t>
            </a:r>
            <a:r>
              <a:rPr lang="en-US" sz="1200" b="0" i="0" kern="1200" baseline="0" dirty="0" smtClean="0">
                <a:solidFill>
                  <a:schemeClr val="tx1"/>
                </a:solidFill>
                <a:latin typeface="+mn-lt"/>
                <a:ea typeface="+mn-ea"/>
                <a:cs typeface="+mn-cs"/>
              </a:rPr>
              <a:t> de transport</a:t>
            </a:r>
          </a:p>
          <a:p>
            <a:r>
              <a:rPr lang="en-US" sz="1200" b="0" i="0" kern="1200" baseline="0" dirty="0" err="1" smtClean="0">
                <a:solidFill>
                  <a:schemeClr val="tx1"/>
                </a:solidFill>
                <a:latin typeface="+mn-lt"/>
                <a:ea typeface="+mn-ea"/>
                <a:cs typeface="+mn-cs"/>
              </a:rPr>
              <a:t>asigneaza</a:t>
            </a:r>
            <a:r>
              <a:rPr lang="en-US" sz="1200" b="0" i="0" kern="1200" baseline="0" dirty="0" smtClean="0">
                <a:solidFill>
                  <a:schemeClr val="tx1"/>
                </a:solidFill>
                <a:latin typeface="+mn-lt"/>
                <a:ea typeface="+mn-ea"/>
                <a:cs typeface="+mn-cs"/>
              </a:rPr>
              <a:t> un ID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orice</a:t>
            </a:r>
            <a:r>
              <a:rPr lang="en-US" sz="1200" b="0" i="0" kern="1200" baseline="0" dirty="0" smtClean="0">
                <a:solidFill>
                  <a:schemeClr val="tx1"/>
                </a:solidFill>
                <a:latin typeface="+mn-lt"/>
                <a:ea typeface="+mn-ea"/>
                <a:cs typeface="+mn-cs"/>
              </a:rPr>
              <a:t> Cargo.</a:t>
            </a: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CLICK2</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CLICK3 – CLICK4</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200" b="0" kern="1200" baseline="0" dirty="0" smtClean="0">
                <a:solidFill>
                  <a:schemeClr val="tx1"/>
                </a:solidFill>
                <a:latin typeface="+mn-lt"/>
                <a:ea typeface="+mn-ea"/>
                <a:cs typeface="+mn-cs"/>
              </a:rPr>
              <a:t>a </a:t>
            </a:r>
            <a:r>
              <a:rPr lang="en-US" sz="1200" b="0" kern="1200" baseline="0" dirty="0" err="1" smtClean="0">
                <a:solidFill>
                  <a:schemeClr val="tx1"/>
                </a:solidFill>
                <a:latin typeface="+mn-lt"/>
                <a:ea typeface="+mn-ea"/>
                <a:cs typeface="+mn-cs"/>
              </a:rPr>
              <a:t>arunca</a:t>
            </a:r>
            <a:r>
              <a:rPr lang="en-US" sz="1200" b="0" kern="1200" baseline="0" dirty="0" smtClean="0">
                <a:solidFill>
                  <a:schemeClr val="tx1"/>
                </a:solidFill>
                <a:latin typeface="+mn-lt"/>
                <a:ea typeface="+mn-ea"/>
                <a:cs typeface="+mn-cs"/>
              </a:rPr>
              <a:t> Itinerary </a:t>
            </a:r>
            <a:r>
              <a:rPr lang="en-US" sz="1200" b="0" kern="1200" baseline="0" dirty="0" err="1" smtClean="0">
                <a:solidFill>
                  <a:schemeClr val="tx1"/>
                </a:solidFill>
                <a:latin typeface="+mn-lt"/>
                <a:ea typeface="+mn-ea"/>
                <a:cs typeface="+mn-cs"/>
              </a:rPr>
              <a:t>vechi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de a </a:t>
            </a:r>
            <a:r>
              <a:rPr lang="en-US" sz="1200" b="0" kern="1200" baseline="0" dirty="0" err="1" smtClean="0">
                <a:solidFill>
                  <a:schemeClr val="tx1"/>
                </a:solidFill>
                <a:latin typeface="+mn-lt"/>
                <a:ea typeface="+mn-ea"/>
                <a:cs typeface="+mn-cs"/>
              </a:rPr>
              <a:t>crea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unu</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nou</a:t>
            </a:r>
            <a:r>
              <a:rPr lang="en-US" sz="1200" b="0" kern="1200" baseline="0" dirty="0" smtClean="0">
                <a:solidFill>
                  <a:schemeClr val="tx1"/>
                </a:solidFill>
                <a:latin typeface="+mn-lt"/>
                <a:ea typeface="+mn-ea"/>
                <a:cs typeface="+mn-cs"/>
              </a:rPr>
              <a:t> care </a:t>
            </a:r>
            <a:r>
              <a:rPr lang="en-US" sz="1200" b="0" kern="1200" baseline="0" dirty="0" err="1" smtClean="0">
                <a:solidFill>
                  <a:schemeClr val="tx1"/>
                </a:solidFill>
                <a:latin typeface="+mn-lt"/>
                <a:ea typeface="+mn-ea"/>
                <a:cs typeface="+mn-cs"/>
              </a:rPr>
              <a:t>va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satisface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noua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Specificatie</a:t>
            </a:r>
            <a:r>
              <a:rPr lang="en-US" sz="1200" b="0" kern="1200" baseline="0" dirty="0" smtClean="0">
                <a:solidFill>
                  <a:schemeClr val="tx1"/>
                </a:solidFill>
                <a:latin typeface="+mn-lt"/>
                <a:ea typeface="+mn-ea"/>
                <a:cs typeface="+mn-cs"/>
              </a:rPr>
              <a:t> a </a:t>
            </a:r>
            <a:r>
              <a:rPr lang="en-US" sz="1200" b="0" kern="1200" baseline="0" dirty="0" err="1" smtClean="0">
                <a:solidFill>
                  <a:schemeClr val="tx1"/>
                </a:solidFill>
                <a:latin typeface="+mn-lt"/>
                <a:ea typeface="+mn-ea"/>
                <a:cs typeface="+mn-cs"/>
              </a:rPr>
              <a:t>Rutei</a:t>
            </a:r>
            <a:r>
              <a:rPr lang="en-US" sz="1200" b="0" kern="1200" baseline="0" dirty="0" smtClean="0">
                <a:solidFill>
                  <a:schemeClr val="tx1"/>
                </a:solidFill>
                <a:latin typeface="+mn-lt"/>
                <a:ea typeface="+mn-ea"/>
                <a:cs typeface="+mn-cs"/>
              </a:rPr>
              <a:t>.</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CLICK7</a:t>
            </a: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Handling Event – </a:t>
            </a:r>
            <a:r>
              <a:rPr lang="en-US" sz="1200" b="0" kern="1200" baseline="0" dirty="0" err="1" smtClean="0">
                <a:solidFill>
                  <a:schemeClr val="tx1"/>
                </a:solidFill>
                <a:latin typeface="+mn-lt"/>
                <a:ea typeface="+mn-ea"/>
                <a:cs typeface="+mn-cs"/>
              </a:rPr>
              <a:t>reflecta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evenimente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reale</a:t>
            </a:r>
            <a:r>
              <a:rPr lang="en-US" sz="1200" b="0" kern="1200" baseline="0" dirty="0" smtClean="0">
                <a:solidFill>
                  <a:schemeClr val="tx1"/>
                </a:solidFill>
                <a:latin typeface="+mn-lt"/>
                <a:ea typeface="+mn-ea"/>
                <a:cs typeface="+mn-cs"/>
              </a:rPr>
              <a:t> care tot </a:t>
            </a:r>
            <a:r>
              <a:rPr lang="en-US" sz="1200" b="0" kern="1200" baseline="0" dirty="0" err="1" smtClean="0">
                <a:solidFill>
                  <a:schemeClr val="tx1"/>
                </a:solidFill>
                <a:latin typeface="+mn-lt"/>
                <a:ea typeface="+mn-ea"/>
                <a:cs typeface="+mn-cs"/>
              </a:rPr>
              <a:t>trebuie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sa</a:t>
            </a:r>
            <a:r>
              <a:rPr lang="en-US" sz="1200" b="0" kern="1200" baseline="0" dirty="0" smtClean="0">
                <a:solidFill>
                  <a:schemeClr val="tx1"/>
                </a:solidFill>
                <a:latin typeface="+mn-lt"/>
                <a:ea typeface="+mn-ea"/>
                <a:cs typeface="+mn-cs"/>
              </a:rPr>
              <a:t> se </a:t>
            </a:r>
            <a:r>
              <a:rPr lang="en-US" sz="1200" b="0" kern="1200" baseline="0" dirty="0" err="1" smtClean="0">
                <a:solidFill>
                  <a:schemeClr val="tx1"/>
                </a:solidFill>
                <a:latin typeface="+mn-lt"/>
                <a:ea typeface="+mn-ea"/>
                <a:cs typeface="+mn-cs"/>
              </a:rPr>
              <a:t>poate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distinge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unu</a:t>
            </a:r>
            <a:r>
              <a:rPr lang="en-US" sz="1200" b="0" kern="1200" baseline="0" dirty="0" smtClean="0">
                <a:solidFill>
                  <a:schemeClr val="tx1"/>
                </a:solidFill>
                <a:latin typeface="+mn-lt"/>
                <a:ea typeface="+mn-ea"/>
                <a:cs typeface="+mn-cs"/>
              </a:rPr>
              <a:t> de </a:t>
            </a:r>
            <a:r>
              <a:rPr lang="en-US" sz="1200" b="0" kern="1200" baseline="0" dirty="0" err="1" smtClean="0">
                <a:solidFill>
                  <a:schemeClr val="tx1"/>
                </a:solidFill>
                <a:latin typeface="+mn-lt"/>
                <a:ea typeface="+mn-ea"/>
                <a:cs typeface="+mn-cs"/>
              </a:rPr>
              <a:t>altu</a:t>
            </a:r>
            <a:endParaRPr lang="en-US"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 ne </a:t>
            </a:r>
            <a:r>
              <a:rPr lang="en-US" sz="1200" b="0" kern="1200" baseline="0" dirty="0" err="1" smtClean="0">
                <a:solidFill>
                  <a:schemeClr val="tx1"/>
                </a:solidFill>
                <a:latin typeface="+mn-lt"/>
                <a:ea typeface="+mn-ea"/>
                <a:cs typeface="+mn-cs"/>
              </a:rPr>
              <a:t>da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posibilitatea</a:t>
            </a:r>
            <a:r>
              <a:rPr lang="en-US" sz="1200" b="0" kern="1200" baseline="0" dirty="0" smtClean="0">
                <a:solidFill>
                  <a:schemeClr val="tx1"/>
                </a:solidFill>
                <a:latin typeface="+mn-lt"/>
                <a:ea typeface="+mn-ea"/>
                <a:cs typeface="+mn-cs"/>
              </a:rPr>
              <a:t> de a </a:t>
            </a:r>
            <a:r>
              <a:rPr lang="en-US" sz="1200" b="0" kern="1200" baseline="0" dirty="0" err="1" smtClean="0">
                <a:solidFill>
                  <a:schemeClr val="tx1"/>
                </a:solidFill>
                <a:latin typeface="+mn-lt"/>
                <a:ea typeface="+mn-ea"/>
                <a:cs typeface="+mn-cs"/>
              </a:rPr>
              <a:t>vedea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ce</a:t>
            </a:r>
            <a:r>
              <a:rPr lang="en-US" sz="1200" b="0" kern="1200" baseline="0" dirty="0" smtClean="0">
                <a:solidFill>
                  <a:schemeClr val="tx1"/>
                </a:solidFill>
                <a:latin typeface="+mn-lt"/>
                <a:ea typeface="+mn-ea"/>
                <a:cs typeface="+mn-cs"/>
              </a:rPr>
              <a:t> se </a:t>
            </a:r>
            <a:r>
              <a:rPr lang="en-US" sz="1200" b="0" kern="1200" baseline="0" dirty="0" err="1" smtClean="0">
                <a:solidFill>
                  <a:schemeClr val="tx1"/>
                </a:solidFill>
                <a:latin typeface="+mn-lt"/>
                <a:ea typeface="+mn-ea"/>
                <a:cs typeface="+mn-cs"/>
              </a:rPr>
              <a:t>intimpla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ele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sunt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Entitati</a:t>
            </a:r>
            <a:r>
              <a:rPr lang="en-US" sz="1200" b="0"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Delivery History – </a:t>
            </a:r>
            <a:r>
              <a:rPr lang="en-US" sz="1200" b="0" kern="1200" baseline="0" dirty="0" err="1" smtClean="0">
                <a:solidFill>
                  <a:schemeClr val="tx1"/>
                </a:solidFill>
                <a:latin typeface="+mn-lt"/>
                <a:ea typeface="+mn-ea"/>
                <a:cs typeface="+mn-cs"/>
              </a:rPr>
              <a:t>noi</a:t>
            </a:r>
            <a:r>
              <a:rPr lang="en-US" sz="1200" b="0" kern="1200" baseline="0" dirty="0" smtClean="0">
                <a:solidFill>
                  <a:schemeClr val="tx1"/>
                </a:solidFill>
                <a:latin typeface="+mn-lt"/>
                <a:ea typeface="+mn-ea"/>
                <a:cs typeface="+mn-cs"/>
              </a:rPr>
              <a:t> nu </a:t>
            </a:r>
            <a:r>
              <a:rPr lang="en-US" sz="1200" b="0" kern="1200" baseline="0" dirty="0" err="1" smtClean="0">
                <a:solidFill>
                  <a:schemeClr val="tx1"/>
                </a:solidFill>
                <a:latin typeface="+mn-lt"/>
                <a:ea typeface="+mn-ea"/>
                <a:cs typeface="+mn-cs"/>
              </a:rPr>
              <a:t>avem</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nevoie</a:t>
            </a:r>
            <a:r>
              <a:rPr lang="en-US" sz="1200" b="0" kern="1200" baseline="0" dirty="0" smtClean="0">
                <a:solidFill>
                  <a:schemeClr val="tx1"/>
                </a:solidFill>
                <a:latin typeface="+mn-lt"/>
                <a:ea typeface="+mn-ea"/>
                <a:cs typeface="+mn-cs"/>
              </a:rPr>
              <a:t> de un history Id, </a:t>
            </a:r>
            <a:r>
              <a:rPr lang="en-US" sz="1200" b="0" kern="1200" baseline="0" dirty="0" err="1" smtClean="0">
                <a:solidFill>
                  <a:schemeClr val="tx1"/>
                </a:solidFill>
                <a:latin typeface="+mn-lt"/>
                <a:ea typeface="+mn-ea"/>
                <a:cs typeface="+mn-cs"/>
              </a:rPr>
              <a:t>noi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suntem</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mult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interesati</a:t>
            </a:r>
            <a:r>
              <a:rPr lang="en-US" sz="1200" b="0" kern="1200" baseline="0" dirty="0" smtClean="0">
                <a:solidFill>
                  <a:schemeClr val="tx1"/>
                </a:solidFill>
                <a:latin typeface="+mn-lt"/>
                <a:ea typeface="+mn-ea"/>
                <a:cs typeface="+mn-cs"/>
              </a:rPr>
              <a:t> 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err="1" smtClean="0">
                <a:solidFill>
                  <a:schemeClr val="tx1"/>
                </a:solidFill>
                <a:latin typeface="+mn-lt"/>
                <a:ea typeface="+mn-ea"/>
                <a:cs typeface="+mn-cs"/>
              </a:rPr>
              <a:t>lista</a:t>
            </a:r>
            <a:r>
              <a:rPr lang="en-US" sz="1200" b="0" kern="1200" baseline="0" dirty="0" smtClean="0">
                <a:solidFill>
                  <a:schemeClr val="tx1"/>
                </a:solidFill>
                <a:latin typeface="+mn-lt"/>
                <a:ea typeface="+mn-ea"/>
                <a:cs typeface="+mn-cs"/>
              </a:rPr>
              <a:t> de </a:t>
            </a:r>
            <a:r>
              <a:rPr lang="en-US" sz="1200" b="0" kern="1200" baseline="0" dirty="0" err="1" smtClean="0">
                <a:solidFill>
                  <a:schemeClr val="tx1"/>
                </a:solidFill>
                <a:latin typeface="+mn-lt"/>
                <a:ea typeface="+mn-ea"/>
                <a:cs typeface="+mn-cs"/>
              </a:rPr>
              <a:t>evenimente</a:t>
            </a:r>
            <a:r>
              <a:rPr lang="en-US" sz="1200" b="0" kern="1200" baseline="0" dirty="0" smtClean="0">
                <a:solidFill>
                  <a:schemeClr val="tx1"/>
                </a:solidFill>
                <a:latin typeface="+mn-lt"/>
                <a:ea typeface="+mn-ea"/>
                <a:cs typeface="+mn-cs"/>
              </a:rPr>
              <a:t> din </a:t>
            </a:r>
            <a:r>
              <a:rPr lang="en-US" sz="1200" b="0" kern="1200" baseline="0" dirty="0" err="1" smtClean="0">
                <a:solidFill>
                  <a:schemeClr val="tx1"/>
                </a:solidFill>
                <a:latin typeface="+mn-lt"/>
                <a:ea typeface="+mn-ea"/>
                <a:cs typeface="+mn-cs"/>
              </a:rPr>
              <a:t>acest</a:t>
            </a:r>
            <a:r>
              <a:rPr lang="en-US" sz="1200" b="0" kern="1200" baseline="0" dirty="0" smtClean="0">
                <a:solidFill>
                  <a:schemeClr val="tx1"/>
                </a:solidFill>
                <a:latin typeface="+mn-lt"/>
                <a:ea typeface="+mn-ea"/>
                <a:cs typeface="+mn-cs"/>
              </a:rPr>
              <a:t> History care </a:t>
            </a:r>
            <a:r>
              <a:rPr lang="en-US" sz="1200" b="0" kern="1200" baseline="0" dirty="0" err="1" smtClean="0">
                <a:solidFill>
                  <a:schemeClr val="tx1"/>
                </a:solidFill>
                <a:latin typeface="+mn-lt"/>
                <a:ea typeface="+mn-ea"/>
                <a:cs typeface="+mn-cs"/>
              </a:rPr>
              <a:t>creste</a:t>
            </a:r>
            <a:r>
              <a:rPr lang="en-US" sz="1200" b="0" kern="1200" baseline="0" dirty="0" smtClean="0">
                <a:solidFill>
                  <a:schemeClr val="tx1"/>
                </a:solidFill>
                <a:latin typeface="+mn-lt"/>
                <a:ea typeface="+mn-ea"/>
                <a:cs typeface="+mn-cs"/>
              </a:rPr>
              <a:t> in </a:t>
            </a:r>
            <a:r>
              <a:rPr lang="en-US" sz="1200" b="0" kern="1200" baseline="0" dirty="0" err="1" smtClean="0">
                <a:solidFill>
                  <a:schemeClr val="tx1"/>
                </a:solidFill>
                <a:latin typeface="+mn-lt"/>
                <a:ea typeface="+mn-ea"/>
                <a:cs typeface="+mn-cs"/>
              </a:rPr>
              <a:t>timp</a:t>
            </a:r>
            <a:r>
              <a:rPr lang="en-US" sz="1200" b="0"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am </a:t>
            </a:r>
            <a:r>
              <a:rPr lang="en-US" sz="1200" b="1" kern="1200" baseline="0" dirty="0" err="1" smtClean="0">
                <a:solidFill>
                  <a:schemeClr val="tx1"/>
                </a:solidFill>
                <a:latin typeface="+mn-lt"/>
                <a:ea typeface="+mn-ea"/>
                <a:cs typeface="+mn-cs"/>
              </a:rPr>
              <a:t>facut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identificat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fiecare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obiect</a:t>
            </a:r>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urmatorul</a:t>
            </a:r>
            <a:r>
              <a:rPr lang="en-US" sz="1200" b="1" kern="1200" baseline="0" dirty="0" smtClean="0">
                <a:solidFill>
                  <a:schemeClr val="tx1"/>
                </a:solidFill>
                <a:latin typeface="+mn-lt"/>
                <a:ea typeface="+mn-ea"/>
                <a:cs typeface="+mn-cs"/>
              </a:rPr>
              <a:t> pas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de a Aggregate Roots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Buondary</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fiecarui</a:t>
            </a:r>
            <a:r>
              <a:rPr lang="en-US" sz="1200" b="1" kern="1200" baseline="0" dirty="0" smtClean="0">
                <a:solidFill>
                  <a:schemeClr val="tx1"/>
                </a:solidFill>
                <a:latin typeface="+mn-lt"/>
                <a:ea typeface="+mn-ea"/>
                <a:cs typeface="+mn-cs"/>
              </a:rPr>
              <a:t> Root.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In </a:t>
            </a:r>
            <a:r>
              <a:rPr lang="en-US" sz="1200" b="1" kern="1200" baseline="0" dirty="0" err="1" smtClean="0">
                <a:solidFill>
                  <a:schemeClr val="tx1"/>
                </a:solidFill>
                <a:latin typeface="+mn-lt"/>
                <a:ea typeface="+mn-ea"/>
                <a:cs typeface="+mn-cs"/>
              </a:rPr>
              <a:t>realitate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acest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proces</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deseori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unul</a:t>
            </a:r>
            <a:r>
              <a:rPr lang="en-US" sz="1200" b="1" kern="1200" baseline="0" dirty="0" smtClean="0">
                <a:solidFill>
                  <a:schemeClr val="tx1"/>
                </a:solidFill>
                <a:latin typeface="+mn-lt"/>
                <a:ea typeface="+mn-ea"/>
                <a:cs typeface="+mn-cs"/>
              </a:rPr>
              <a:t> din </a:t>
            </a:r>
            <a:r>
              <a:rPr lang="en-US" sz="1200" b="1" kern="1200" baseline="0" dirty="0" err="1" smtClean="0">
                <a:solidFill>
                  <a:schemeClr val="tx1"/>
                </a:solidFill>
                <a:latin typeface="+mn-lt"/>
                <a:ea typeface="+mn-ea"/>
                <a:cs typeface="+mn-cs"/>
              </a:rPr>
              <a:t>cele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mai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grele</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Sa </a:t>
            </a:r>
            <a:r>
              <a:rPr lang="en-US" sz="1200" b="1" kern="1200" baseline="0" dirty="0" err="1" smtClean="0">
                <a:solidFill>
                  <a:schemeClr val="tx1"/>
                </a:solidFill>
                <a:latin typeface="+mn-lt"/>
                <a:ea typeface="+mn-ea"/>
                <a:cs typeface="+mn-cs"/>
              </a:rPr>
              <a:t>incepem</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indentificam</a:t>
            </a:r>
            <a:r>
              <a:rPr lang="en-US" sz="1200" b="1" kern="1200" baseline="0" dirty="0" smtClean="0">
                <a:solidFill>
                  <a:schemeClr val="tx1"/>
                </a:solidFill>
                <a:latin typeface="+mn-lt"/>
                <a:ea typeface="+mn-ea"/>
                <a:cs typeface="+mn-cs"/>
              </a:rPr>
              <a:t> Aggregate Roots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hotarele</a:t>
            </a:r>
            <a:r>
              <a:rPr lang="en-US" sz="1200" b="1" kern="1200" baseline="0" dirty="0" smtClean="0">
                <a:solidFill>
                  <a:schemeClr val="tx1"/>
                </a:solidFill>
                <a:latin typeface="+mn-lt"/>
                <a:ea typeface="+mn-ea"/>
                <a:cs typeface="+mn-cs"/>
              </a:rPr>
              <a:t>, boundary a </a:t>
            </a:r>
            <a:r>
              <a:rPr lang="en-US" sz="1200" b="1" kern="1200" baseline="0" dirty="0" err="1" smtClean="0">
                <a:solidFill>
                  <a:schemeClr val="tx1"/>
                </a:solidFill>
                <a:latin typeface="+mn-lt"/>
                <a:ea typeface="+mn-ea"/>
                <a:cs typeface="+mn-cs"/>
              </a:rPr>
              <a:t>fiecarui</a:t>
            </a:r>
            <a:r>
              <a:rPr lang="en-US" sz="1200" b="1" kern="1200" baseline="0" dirty="0" smtClean="0">
                <a:solidFill>
                  <a:schemeClr val="tx1"/>
                </a:solidFill>
                <a:latin typeface="+mn-lt"/>
                <a:ea typeface="+mn-ea"/>
                <a:cs typeface="+mn-cs"/>
              </a:rPr>
              <a:t> Aggregate Root,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reprezenta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unitate</a:t>
            </a:r>
            <a:r>
              <a:rPr lang="en-US" sz="1200" b="1" kern="1200" baseline="0" dirty="0" smtClean="0">
                <a:solidFill>
                  <a:schemeClr val="tx1"/>
                </a:solidFill>
                <a:latin typeface="+mn-lt"/>
                <a:ea typeface="+mn-ea"/>
                <a:cs typeface="+mn-cs"/>
              </a:rPr>
              <a:t> de </a:t>
            </a:r>
            <a:r>
              <a:rPr lang="en-US" sz="1200" b="1" kern="1200" baseline="0" dirty="0" err="1" smtClean="0">
                <a:solidFill>
                  <a:schemeClr val="tx1"/>
                </a:solidFill>
                <a:latin typeface="+mn-lt"/>
                <a:ea typeface="+mn-ea"/>
                <a:cs typeface="+mn-cs"/>
              </a:rPr>
              <a:t>consistentsa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validare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CLICK9</a:t>
            </a:r>
          </a:p>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Voyage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Location</a:t>
            </a:r>
            <a:r>
              <a:rPr lang="en-US" sz="1200" b="0" kern="1200" baseline="0" dirty="0" smtClean="0">
                <a:solidFill>
                  <a:schemeClr val="tx1"/>
                </a:solidFill>
                <a:latin typeface="+mn-lt"/>
                <a:ea typeface="+mn-ea"/>
                <a:cs typeface="+mn-cs"/>
              </a:rPr>
              <a:t>  au </a:t>
            </a:r>
            <a:r>
              <a:rPr lang="en-US" sz="1200" b="0" kern="1200" baseline="0" dirty="0" err="1" smtClean="0">
                <a:solidFill>
                  <a:schemeClr val="tx1"/>
                </a:solidFill>
                <a:latin typeface="+mn-lt"/>
                <a:ea typeface="+mn-ea"/>
                <a:cs typeface="+mn-cs"/>
              </a:rPr>
              <a:t>identitati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independente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aceste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entitati</a:t>
            </a:r>
            <a:r>
              <a:rPr lang="en-US" sz="1200" b="0" kern="1200" baseline="0" dirty="0" smtClean="0">
                <a:solidFill>
                  <a:schemeClr val="tx1"/>
                </a:solidFill>
                <a:latin typeface="+mn-lt"/>
                <a:ea typeface="+mn-ea"/>
                <a:cs typeface="+mn-cs"/>
              </a:rPr>
              <a:t> pot </a:t>
            </a:r>
            <a:r>
              <a:rPr lang="en-US" sz="1200" b="0" kern="1200" baseline="0" dirty="0" err="1" smtClean="0">
                <a:solidFill>
                  <a:schemeClr val="tx1"/>
                </a:solidFill>
                <a:latin typeface="+mn-lt"/>
                <a:ea typeface="+mn-ea"/>
                <a:cs typeface="+mn-cs"/>
              </a:rPr>
              <a:t>fi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comune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multe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alte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obiecte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ele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sunt</a:t>
            </a:r>
            <a:r>
              <a:rPr lang="en-US" sz="1200" b="0" kern="1200" baseline="0" dirty="0" smtClean="0">
                <a:solidFill>
                  <a:schemeClr val="tx1"/>
                </a:solidFill>
                <a:latin typeface="+mn-lt"/>
                <a:ea typeface="+mn-ea"/>
                <a:cs typeface="+mn-cs"/>
              </a:rPr>
              <a:t> Aggregate Root,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au </a:t>
            </a:r>
            <a:r>
              <a:rPr lang="en-US" sz="1200" b="1" kern="1200" baseline="0" dirty="0" err="1" smtClean="0">
                <a:solidFill>
                  <a:schemeClr val="tx1"/>
                </a:solidFill>
                <a:latin typeface="+mn-lt"/>
                <a:ea typeface="+mn-ea"/>
                <a:cs typeface="+mn-cs"/>
              </a:rPr>
              <a:t>au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urmatorul</a:t>
            </a:r>
            <a:r>
              <a:rPr lang="en-US" sz="1200" b="1" kern="1200" baseline="0" dirty="0" smtClean="0">
                <a:solidFill>
                  <a:schemeClr val="tx1"/>
                </a:solidFill>
                <a:latin typeface="+mn-lt"/>
                <a:ea typeface="+mn-ea"/>
                <a:cs typeface="+mn-cs"/>
              </a:rPr>
              <a:t> boundary.</a:t>
            </a:r>
          </a:p>
          <a:p>
            <a:endParaRPr lang="en-US"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CLICK10</a:t>
            </a:r>
          </a:p>
          <a:p>
            <a:r>
              <a:rPr lang="en-US" sz="1200" b="1" kern="1200" baseline="0" dirty="0" smtClean="0">
                <a:solidFill>
                  <a:schemeClr val="tx1"/>
                </a:solidFill>
                <a:latin typeface="+mn-lt"/>
                <a:ea typeface="+mn-ea"/>
                <a:cs typeface="+mn-cs"/>
              </a:rPr>
              <a:t>Cargo - </a:t>
            </a:r>
            <a:r>
              <a:rPr lang="en-US" sz="1200" b="0" kern="1200" baseline="0" dirty="0" err="1" smtClean="0">
                <a:solidFill>
                  <a:schemeClr val="tx1"/>
                </a:solidFill>
                <a:latin typeface="+mn-lt"/>
                <a:ea typeface="+mn-ea"/>
                <a:cs typeface="+mn-cs"/>
              </a:rPr>
              <a:t>deasemenea</a:t>
            </a:r>
            <a:r>
              <a:rPr lang="en-US" sz="1200" b="0" kern="1200" baseline="0" dirty="0" smtClean="0">
                <a:solidFill>
                  <a:schemeClr val="tx1"/>
                </a:solidFill>
                <a:latin typeface="+mn-lt"/>
                <a:ea typeface="+mn-ea"/>
                <a:cs typeface="+mn-cs"/>
              </a:rPr>
              <a:t> are o </a:t>
            </a:r>
            <a:r>
              <a:rPr lang="en-US" sz="1200" b="0" kern="1200" baseline="0" dirty="0" err="1" smtClean="0">
                <a:solidFill>
                  <a:schemeClr val="tx1"/>
                </a:solidFill>
                <a:latin typeface="+mn-lt"/>
                <a:ea typeface="+mn-ea"/>
                <a:cs typeface="+mn-cs"/>
              </a:rPr>
              <a:t>identitate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independenta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poate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comun</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multe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obiecte</a:t>
            </a:r>
            <a:r>
              <a:rPr lang="en-US" sz="1200" b="0" kern="1200" baseline="0" dirty="0" smtClean="0">
                <a:solidFill>
                  <a:schemeClr val="tx1"/>
                </a:solidFill>
                <a:latin typeface="+mn-lt"/>
                <a:ea typeface="+mn-ea"/>
                <a:cs typeface="+mn-cs"/>
              </a:rPr>
              <a:t>.</a:t>
            </a:r>
          </a:p>
          <a:p>
            <a:r>
              <a:rPr lang="en-US" sz="1200" b="0" kern="1200" baseline="0" dirty="0" smtClean="0">
                <a:solidFill>
                  <a:schemeClr val="tx1"/>
                </a:solidFill>
                <a:latin typeface="+mn-lt"/>
                <a:ea typeface="+mn-ea"/>
                <a:cs typeface="+mn-cs"/>
              </a:rPr>
              <a:t>Cargo </a:t>
            </a:r>
            <a:r>
              <a:rPr lang="en-US" sz="1200" b="0" kern="1200" baseline="0" dirty="0" err="1" smtClean="0">
                <a:solidFill>
                  <a:schemeClr val="tx1"/>
                </a:solidFill>
                <a:latin typeface="+mn-lt"/>
                <a:ea typeface="+mn-ea"/>
                <a:cs typeface="+mn-cs"/>
              </a:rPr>
              <a:t>este</a:t>
            </a:r>
            <a:r>
              <a:rPr lang="en-US" sz="1200" b="0" kern="1200" baseline="0" dirty="0" smtClean="0">
                <a:solidFill>
                  <a:schemeClr val="tx1"/>
                </a:solidFill>
                <a:latin typeface="+mn-lt"/>
                <a:ea typeface="+mn-ea"/>
                <a:cs typeface="+mn-cs"/>
              </a:rPr>
              <a:t> un aggregate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mare, route specification nu </a:t>
            </a:r>
            <a:r>
              <a:rPr lang="en-US" sz="1200" b="0" kern="1200" baseline="0" dirty="0" err="1" smtClean="0">
                <a:solidFill>
                  <a:schemeClr val="tx1"/>
                </a:solidFill>
                <a:latin typeface="+mn-lt"/>
                <a:ea typeface="+mn-ea"/>
                <a:cs typeface="+mn-cs"/>
              </a:rPr>
              <a:t>prea</a:t>
            </a:r>
            <a:r>
              <a:rPr lang="en-US" sz="1200" b="0" kern="1200" baseline="0" dirty="0" smtClean="0">
                <a:solidFill>
                  <a:schemeClr val="tx1"/>
                </a:solidFill>
                <a:latin typeface="+mn-lt"/>
                <a:ea typeface="+mn-ea"/>
                <a:cs typeface="+mn-cs"/>
              </a:rPr>
              <a:t> are </a:t>
            </a:r>
            <a:r>
              <a:rPr lang="en-US" sz="1200" b="0" kern="1200" baseline="0" dirty="0" err="1" smtClean="0">
                <a:solidFill>
                  <a:schemeClr val="tx1"/>
                </a:solidFill>
                <a:latin typeface="+mn-lt"/>
                <a:ea typeface="+mn-ea"/>
                <a:cs typeface="+mn-cs"/>
              </a:rPr>
              <a:t>sens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fara</a:t>
            </a:r>
            <a:r>
              <a:rPr lang="en-US" sz="1200" b="0" kern="1200" baseline="0" dirty="0" smtClean="0">
                <a:solidFill>
                  <a:schemeClr val="tx1"/>
                </a:solidFill>
                <a:latin typeface="+mn-lt"/>
                <a:ea typeface="+mn-ea"/>
                <a:cs typeface="+mn-cs"/>
              </a:rPr>
              <a:t> Cargo </a:t>
            </a:r>
            <a:r>
              <a:rPr lang="en-US" sz="1200" b="0" kern="1200" baseline="0" dirty="0" err="1" smtClean="0">
                <a:solidFill>
                  <a:schemeClr val="tx1"/>
                </a:solidFill>
                <a:latin typeface="+mn-lt"/>
                <a:ea typeface="+mn-ea"/>
                <a:cs typeface="+mn-cs"/>
              </a:rPr>
              <a:t>caci</a:t>
            </a:r>
            <a:r>
              <a:rPr lang="en-US" sz="1200" b="0" kern="1200" baseline="0" dirty="0" smtClean="0">
                <a:solidFill>
                  <a:schemeClr val="tx1"/>
                </a:solidFill>
                <a:latin typeface="+mn-lt"/>
                <a:ea typeface="+mn-ea"/>
                <a:cs typeface="+mn-cs"/>
              </a:rPr>
              <a:t> cum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am </a:t>
            </a:r>
            <a:r>
              <a:rPr lang="en-US" sz="1200" b="0" kern="1200" baseline="0" dirty="0" err="1" smtClean="0">
                <a:solidFill>
                  <a:schemeClr val="tx1"/>
                </a:solidFill>
                <a:latin typeface="+mn-lt"/>
                <a:ea typeface="+mn-ea"/>
                <a:cs typeface="+mn-cs"/>
              </a:rPr>
              <a:t>mentionat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inainte</a:t>
            </a:r>
            <a:r>
              <a:rPr lang="en-US" sz="1200" b="0" kern="1200" baseline="0" dirty="0" smtClean="0">
                <a:solidFill>
                  <a:schemeClr val="tx1"/>
                </a:solidFill>
                <a:latin typeface="+mn-lt"/>
                <a:ea typeface="+mn-ea"/>
                <a:cs typeface="+mn-cs"/>
              </a:rPr>
              <a:t> ca </a:t>
            </a:r>
            <a:r>
              <a:rPr lang="en-US" sz="1200" b="0" kern="1200" baseline="0" dirty="0" err="1" smtClean="0">
                <a:solidFill>
                  <a:schemeClr val="tx1"/>
                </a:solidFill>
                <a:latin typeface="+mn-lt"/>
                <a:ea typeface="+mn-ea"/>
                <a:cs typeface="+mn-cs"/>
              </a:rPr>
              <a:t>reprezinta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niste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proprietati</a:t>
            </a:r>
            <a:r>
              <a:rPr lang="en-US" sz="1200" b="0" kern="1200" baseline="0" dirty="0" smtClean="0">
                <a:solidFill>
                  <a:schemeClr val="tx1"/>
                </a:solidFill>
                <a:latin typeface="+mn-lt"/>
                <a:ea typeface="+mn-ea"/>
                <a:cs typeface="+mn-cs"/>
              </a:rPr>
              <a:t> a cargo. </a:t>
            </a:r>
          </a:p>
          <a:p>
            <a:r>
              <a:rPr lang="en-US" sz="1200" b="1" kern="1200" baseline="0" dirty="0" err="1" smtClean="0">
                <a:solidFill>
                  <a:schemeClr val="tx1"/>
                </a:solidFill>
                <a:latin typeface="+mn-lt"/>
                <a:ea typeface="+mn-ea"/>
                <a:cs typeface="+mn-cs"/>
              </a:rPr>
              <a:t>Itenarary</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Leg </a:t>
            </a:r>
            <a:r>
              <a:rPr lang="en-US" sz="1200" b="0" kern="1200" baseline="0" dirty="0" smtClean="0">
                <a:solidFill>
                  <a:schemeClr val="tx1"/>
                </a:solidFill>
                <a:latin typeface="+mn-lt"/>
                <a:ea typeface="+mn-ea"/>
                <a:cs typeface="+mn-cs"/>
              </a:rPr>
              <a:t>la moment is </a:t>
            </a:r>
            <a:r>
              <a:rPr lang="en-US" sz="1200" b="0" kern="1200" baseline="0" dirty="0" err="1" smtClean="0">
                <a:solidFill>
                  <a:schemeClr val="tx1"/>
                </a:solidFill>
                <a:latin typeface="+mn-lt"/>
                <a:ea typeface="+mn-ea"/>
                <a:cs typeface="+mn-cs"/>
              </a:rPr>
              <a:t>dependente</a:t>
            </a:r>
            <a:r>
              <a:rPr lang="en-US" sz="1200" b="0" kern="1200" baseline="0" dirty="0" smtClean="0">
                <a:solidFill>
                  <a:schemeClr val="tx1"/>
                </a:solidFill>
                <a:latin typeface="+mn-lt"/>
                <a:ea typeface="+mn-ea"/>
                <a:cs typeface="+mn-cs"/>
              </a:rPr>
              <a:t> de un route specification</a:t>
            </a:r>
          </a:p>
          <a:p>
            <a:r>
              <a:rPr lang="en-US" sz="1200" b="0" kern="1200" baseline="0" dirty="0" err="1" smtClean="0">
                <a:solidFill>
                  <a:schemeClr val="tx1"/>
                </a:solidFill>
                <a:latin typeface="+mn-lt"/>
                <a:ea typeface="+mn-ea"/>
                <a:cs typeface="+mn-cs"/>
              </a:rPr>
              <a:t>ceea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ce</a:t>
            </a:r>
            <a:r>
              <a:rPr lang="en-US" sz="1200" b="0" kern="1200" baseline="0" dirty="0" smtClean="0">
                <a:solidFill>
                  <a:schemeClr val="tx1"/>
                </a:solidFill>
                <a:latin typeface="+mn-lt"/>
                <a:ea typeface="+mn-ea"/>
                <a:cs typeface="+mn-cs"/>
              </a:rPr>
              <a:t> ne </a:t>
            </a:r>
            <a:r>
              <a:rPr lang="en-US" sz="1200" b="0" kern="1200" baseline="0" dirty="0" err="1" smtClean="0">
                <a:solidFill>
                  <a:schemeClr val="tx1"/>
                </a:solidFill>
                <a:latin typeface="+mn-lt"/>
                <a:ea typeface="+mn-ea"/>
                <a:cs typeface="+mn-cs"/>
              </a:rPr>
              <a:t>spune</a:t>
            </a:r>
            <a:r>
              <a:rPr lang="en-US" sz="1200" b="0" kern="1200" baseline="0" dirty="0" smtClean="0">
                <a:solidFill>
                  <a:schemeClr val="tx1"/>
                </a:solidFill>
                <a:latin typeface="+mn-lt"/>
                <a:ea typeface="+mn-ea"/>
                <a:cs typeface="+mn-cs"/>
              </a:rPr>
              <a:t> ca </a:t>
            </a:r>
            <a:r>
              <a:rPr lang="en-US" sz="1200" b="0" kern="1200" baseline="0" dirty="0" err="1" smtClean="0">
                <a:solidFill>
                  <a:schemeClr val="tx1"/>
                </a:solidFill>
                <a:latin typeface="+mn-lt"/>
                <a:ea typeface="+mn-ea"/>
                <a:cs typeface="+mn-cs"/>
              </a:rPr>
              <a:t>ele</a:t>
            </a:r>
            <a:r>
              <a:rPr lang="en-US" sz="1200" b="0" kern="1200" baseline="0" dirty="0" smtClean="0">
                <a:solidFill>
                  <a:schemeClr val="tx1"/>
                </a:solidFill>
                <a:latin typeface="+mn-lt"/>
                <a:ea typeface="+mn-ea"/>
                <a:cs typeface="+mn-cs"/>
              </a:rPr>
              <a:t> nu au </a:t>
            </a:r>
            <a:r>
              <a:rPr lang="en-US" sz="1200" b="0" kern="1200" baseline="0" dirty="0" err="1" smtClean="0">
                <a:solidFill>
                  <a:schemeClr val="tx1"/>
                </a:solidFill>
                <a:latin typeface="+mn-lt"/>
                <a:ea typeface="+mn-ea"/>
                <a:cs typeface="+mn-cs"/>
              </a:rPr>
              <a:t>sens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fara</a:t>
            </a:r>
            <a:r>
              <a:rPr lang="en-US" sz="1200" b="0" kern="1200" baseline="0" dirty="0" smtClean="0">
                <a:solidFill>
                  <a:schemeClr val="tx1"/>
                </a:solidFill>
                <a:latin typeface="+mn-lt"/>
                <a:ea typeface="+mn-ea"/>
                <a:cs typeface="+mn-cs"/>
              </a:rPr>
              <a:t> Cargo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is </a:t>
            </a:r>
            <a:r>
              <a:rPr lang="en-US" sz="1200" b="0" kern="1200" baseline="0" dirty="0" err="1" smtClean="0">
                <a:solidFill>
                  <a:schemeClr val="tx1"/>
                </a:solidFill>
                <a:latin typeface="+mn-lt"/>
                <a:ea typeface="+mn-ea"/>
                <a:cs typeface="+mn-cs"/>
              </a:rPr>
              <a:t>dependente</a:t>
            </a:r>
            <a:r>
              <a:rPr lang="en-US" sz="1200" b="0" kern="1200" baseline="0" dirty="0" smtClean="0">
                <a:solidFill>
                  <a:schemeClr val="tx1"/>
                </a:solidFill>
                <a:latin typeface="+mn-lt"/>
                <a:ea typeface="+mn-ea"/>
                <a:cs typeface="+mn-cs"/>
              </a:rPr>
              <a:t> de </a:t>
            </a:r>
            <a:r>
              <a:rPr lang="en-US" sz="1200" b="0" kern="1200" baseline="0" dirty="0" err="1" smtClean="0">
                <a:solidFill>
                  <a:schemeClr val="tx1"/>
                </a:solidFill>
                <a:latin typeface="+mn-lt"/>
                <a:ea typeface="+mn-ea"/>
                <a:cs typeface="+mn-cs"/>
              </a:rPr>
              <a:t>acest</a:t>
            </a:r>
            <a:r>
              <a:rPr lang="en-US" sz="1200" b="0" kern="1200" baseline="0" dirty="0" smtClean="0">
                <a:solidFill>
                  <a:schemeClr val="tx1"/>
                </a:solidFill>
                <a:latin typeface="+mn-lt"/>
                <a:ea typeface="+mn-ea"/>
                <a:cs typeface="+mn-cs"/>
              </a:rPr>
              <a:t> cargo, </a:t>
            </a:r>
          </a:p>
          <a:p>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deasemenea</a:t>
            </a:r>
            <a:r>
              <a:rPr lang="en-US" sz="1200" b="0" kern="1200" baseline="0" dirty="0" smtClean="0">
                <a:solidFill>
                  <a:schemeClr val="tx1"/>
                </a:solidFill>
                <a:latin typeface="+mn-lt"/>
                <a:ea typeface="+mn-ea"/>
                <a:cs typeface="+mn-cs"/>
              </a:rPr>
              <a:t> intra in </a:t>
            </a:r>
            <a:r>
              <a:rPr lang="en-US" sz="1200" b="0" kern="1200" baseline="0" dirty="0" err="1" smtClean="0">
                <a:solidFill>
                  <a:schemeClr val="tx1"/>
                </a:solidFill>
                <a:latin typeface="+mn-lt"/>
                <a:ea typeface="+mn-ea"/>
                <a:cs typeface="+mn-cs"/>
              </a:rPr>
              <a:t>acelasi</a:t>
            </a:r>
            <a:r>
              <a:rPr lang="en-US" sz="1200" b="0" kern="1200" baseline="0" dirty="0" smtClean="0">
                <a:solidFill>
                  <a:schemeClr val="tx1"/>
                </a:solidFill>
                <a:latin typeface="+mn-lt"/>
                <a:ea typeface="+mn-ea"/>
                <a:cs typeface="+mn-cs"/>
              </a:rPr>
              <a:t> boundary.</a:t>
            </a:r>
          </a:p>
          <a:p>
            <a:endParaRPr lang="en-US" sz="1200" b="0"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CLICK11</a:t>
            </a:r>
          </a:p>
          <a:p>
            <a:r>
              <a:rPr lang="en-US" sz="1200" b="1" kern="1200" baseline="0" dirty="0" smtClean="0">
                <a:solidFill>
                  <a:schemeClr val="tx1"/>
                </a:solidFill>
                <a:latin typeface="+mn-lt"/>
                <a:ea typeface="+mn-ea"/>
                <a:cs typeface="+mn-cs"/>
              </a:rPr>
              <a:t>Handling Events – </a:t>
            </a:r>
            <a:r>
              <a:rPr lang="en-US" sz="1200" b="0" kern="1200" baseline="0" dirty="0" err="1" smtClean="0">
                <a:solidFill>
                  <a:schemeClr val="tx1"/>
                </a:solidFill>
                <a:latin typeface="+mn-lt"/>
                <a:ea typeface="+mn-ea"/>
                <a:cs typeface="+mn-cs"/>
              </a:rPr>
              <a:t>deobicei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vor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fi</a:t>
            </a:r>
            <a:r>
              <a:rPr lang="en-US" sz="1200" b="0" kern="1200" baseline="0" dirty="0" smtClean="0">
                <a:solidFill>
                  <a:schemeClr val="tx1"/>
                </a:solidFill>
                <a:latin typeface="+mn-lt"/>
                <a:ea typeface="+mn-ea"/>
                <a:cs typeface="+mn-cs"/>
              </a:rPr>
              <a:t> create de </a:t>
            </a:r>
            <a:r>
              <a:rPr lang="en-US" sz="1200" b="0" kern="1200" baseline="0" dirty="0" err="1" smtClean="0">
                <a:solidFill>
                  <a:schemeClr val="tx1"/>
                </a:solidFill>
                <a:latin typeface="+mn-lt"/>
                <a:ea typeface="+mn-ea"/>
                <a:cs typeface="+mn-cs"/>
              </a:rPr>
              <a:t>operatori</a:t>
            </a:r>
            <a:r>
              <a:rPr lang="en-US" sz="1200" b="0" kern="1200" baseline="0" dirty="0" smtClean="0">
                <a:solidFill>
                  <a:schemeClr val="tx1"/>
                </a:solidFill>
                <a:latin typeface="+mn-lt"/>
                <a:ea typeface="+mn-ea"/>
                <a:cs typeface="+mn-cs"/>
              </a:rPr>
              <a:t> in </a:t>
            </a:r>
            <a:r>
              <a:rPr lang="en-US" sz="1200" b="0" kern="1200" baseline="0" dirty="0" err="1" smtClean="0">
                <a:solidFill>
                  <a:schemeClr val="tx1"/>
                </a:solidFill>
                <a:latin typeface="+mn-lt"/>
                <a:ea typeface="+mn-ea"/>
                <a:cs typeface="+mn-cs"/>
              </a:rPr>
              <a:t>porturi</a:t>
            </a:r>
            <a:r>
              <a:rPr lang="en-US" sz="1200" b="0" kern="1200" baseline="0" dirty="0" smtClean="0">
                <a:solidFill>
                  <a:schemeClr val="tx1"/>
                </a:solidFill>
                <a:latin typeface="+mn-lt"/>
                <a:ea typeface="+mn-ea"/>
                <a:cs typeface="+mn-cs"/>
              </a:rPr>
              <a:t>, </a:t>
            </a:r>
          </a:p>
          <a:p>
            <a:r>
              <a:rPr lang="en-US" sz="1200" b="0" kern="1200" baseline="0" dirty="0" err="1" smtClean="0">
                <a:solidFill>
                  <a:schemeClr val="tx1"/>
                </a:solidFill>
                <a:latin typeface="+mn-lt"/>
                <a:ea typeface="+mn-ea"/>
                <a:cs typeface="+mn-cs"/>
              </a:rPr>
              <a:t>prin</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introducerea</a:t>
            </a:r>
            <a:r>
              <a:rPr lang="en-US" sz="1200" b="0" kern="1200" baseline="0" dirty="0" smtClean="0">
                <a:solidFill>
                  <a:schemeClr val="tx1"/>
                </a:solidFill>
                <a:latin typeface="+mn-lt"/>
                <a:ea typeface="+mn-ea"/>
                <a:cs typeface="+mn-cs"/>
              </a:rPr>
              <a:t> a Handling Type – de </a:t>
            </a:r>
            <a:r>
              <a:rPr lang="en-US" sz="1200" b="0" kern="1200" baseline="0" dirty="0" err="1" smtClean="0">
                <a:solidFill>
                  <a:schemeClr val="tx1"/>
                </a:solidFill>
                <a:latin typeface="+mn-lt"/>
                <a:ea typeface="+mn-ea"/>
                <a:cs typeface="+mn-cs"/>
              </a:rPr>
              <a:t>exemplu</a:t>
            </a:r>
            <a:r>
              <a:rPr lang="en-US" sz="1200" b="0" kern="1200" baseline="0" dirty="0" smtClean="0">
                <a:solidFill>
                  <a:schemeClr val="tx1"/>
                </a:solidFill>
                <a:latin typeface="+mn-lt"/>
                <a:ea typeface="+mn-ea"/>
                <a:cs typeface="+mn-cs"/>
              </a:rPr>
              <a:t> ca </a:t>
            </a:r>
            <a:r>
              <a:rPr lang="en-US" sz="1200" b="0" kern="1200" baseline="0" dirty="0" err="1" smtClean="0">
                <a:solidFill>
                  <a:schemeClr val="tx1"/>
                </a:solidFill>
                <a:latin typeface="+mn-lt"/>
                <a:ea typeface="+mn-ea"/>
                <a:cs typeface="+mn-cs"/>
              </a:rPr>
              <a:t>incarcatura</a:t>
            </a:r>
            <a:r>
              <a:rPr lang="en-US" sz="1200" b="0" kern="1200" baseline="0" dirty="0" smtClean="0">
                <a:solidFill>
                  <a:schemeClr val="tx1"/>
                </a:solidFill>
                <a:latin typeface="+mn-lt"/>
                <a:ea typeface="+mn-ea"/>
                <a:cs typeface="+mn-cs"/>
              </a:rPr>
              <a:t> a </a:t>
            </a:r>
            <a:r>
              <a:rPr lang="en-US" sz="1200" b="0" kern="1200" baseline="0" dirty="0" err="1" smtClean="0">
                <a:solidFill>
                  <a:schemeClr val="tx1"/>
                </a:solidFill>
                <a:latin typeface="+mn-lt"/>
                <a:ea typeface="+mn-ea"/>
                <a:cs typeface="+mn-cs"/>
              </a:rPr>
              <a:t>ajuns</a:t>
            </a:r>
            <a:r>
              <a:rPr lang="en-US" sz="1200" b="0" kern="1200" baseline="0" dirty="0" smtClean="0">
                <a:solidFill>
                  <a:schemeClr val="tx1"/>
                </a:solidFill>
                <a:latin typeface="+mn-lt"/>
                <a:ea typeface="+mn-ea"/>
                <a:cs typeface="+mn-cs"/>
              </a:rPr>
              <a:t>, </a:t>
            </a:r>
          </a:p>
          <a:p>
            <a:r>
              <a:rPr lang="en-US" sz="1200" b="0" kern="1200" baseline="0" dirty="0" err="1" smtClean="0">
                <a:solidFill>
                  <a:schemeClr val="tx1"/>
                </a:solidFill>
                <a:latin typeface="+mn-lt"/>
                <a:ea typeface="+mn-ea"/>
                <a:cs typeface="+mn-cs"/>
              </a:rPr>
              <a:t>Timpului</a:t>
            </a:r>
            <a:r>
              <a:rPr lang="en-US" sz="1200" b="0" kern="1200" baseline="0" dirty="0" smtClean="0">
                <a:solidFill>
                  <a:schemeClr val="tx1"/>
                </a:solidFill>
                <a:latin typeface="+mn-lt"/>
                <a:ea typeface="+mn-ea"/>
                <a:cs typeface="+mn-cs"/>
              </a:rPr>
              <a:t>, Cargo </a:t>
            </a:r>
            <a:r>
              <a:rPr lang="en-US" sz="1200" b="0" kern="1200" baseline="0" dirty="0" err="1" smtClean="0">
                <a:solidFill>
                  <a:schemeClr val="tx1"/>
                </a:solidFill>
                <a:latin typeface="+mn-lt"/>
                <a:ea typeface="+mn-ea"/>
                <a:cs typeface="+mn-cs"/>
              </a:rPr>
              <a:t>tarcking</a:t>
            </a:r>
            <a:r>
              <a:rPr lang="en-US" sz="1200" b="0" kern="1200" baseline="0" dirty="0" smtClean="0">
                <a:solidFill>
                  <a:schemeClr val="tx1"/>
                </a:solidFill>
                <a:latin typeface="+mn-lt"/>
                <a:ea typeface="+mn-ea"/>
                <a:cs typeface="+mn-cs"/>
              </a:rPr>
              <a:t> Id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codul</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locatiei</a:t>
            </a:r>
            <a:r>
              <a:rPr lang="en-US" sz="1200" b="0" kern="1200" baseline="0" dirty="0" smtClean="0">
                <a:solidFill>
                  <a:schemeClr val="tx1"/>
                </a:solidFill>
                <a:latin typeface="+mn-lt"/>
                <a:ea typeface="+mn-ea"/>
                <a:cs typeface="+mn-cs"/>
              </a:rPr>
              <a:t> port-</a:t>
            </a:r>
            <a:r>
              <a:rPr lang="en-US" sz="1200" b="0" kern="1200" baseline="0" dirty="0" err="1" smtClean="0">
                <a:solidFill>
                  <a:schemeClr val="tx1"/>
                </a:solidFill>
                <a:latin typeface="+mn-lt"/>
                <a:ea typeface="+mn-ea"/>
                <a:cs typeface="+mn-cs"/>
              </a:rPr>
              <a:t>ului</a:t>
            </a:r>
            <a:r>
              <a:rPr lang="en-US" sz="1200" b="0" kern="1200" baseline="0" dirty="0" smtClean="0">
                <a:solidFill>
                  <a:schemeClr val="tx1"/>
                </a:solidFill>
                <a:latin typeface="+mn-lt"/>
                <a:ea typeface="+mn-ea"/>
                <a:cs typeface="+mn-cs"/>
              </a:rPr>
              <a:t>. </a:t>
            </a:r>
          </a:p>
          <a:p>
            <a:r>
              <a:rPr lang="en-US" sz="1200" b="0" kern="1200" baseline="0" dirty="0" err="1" smtClean="0">
                <a:solidFill>
                  <a:schemeClr val="tx1"/>
                </a:solidFill>
                <a:latin typeface="+mn-lt"/>
                <a:ea typeface="+mn-ea"/>
                <a:cs typeface="+mn-cs"/>
              </a:rPr>
              <a:t>Aceste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evenimente</a:t>
            </a:r>
            <a:r>
              <a:rPr lang="en-US" sz="1200" b="0" kern="1200" baseline="0" dirty="0" smtClean="0">
                <a:solidFill>
                  <a:schemeClr val="tx1"/>
                </a:solidFill>
                <a:latin typeface="+mn-lt"/>
                <a:ea typeface="+mn-ea"/>
                <a:cs typeface="+mn-cs"/>
              </a:rPr>
              <a:t> se </a:t>
            </a:r>
            <a:r>
              <a:rPr lang="en-US" sz="1200" b="0" kern="1200" baseline="0" dirty="0" err="1" smtClean="0">
                <a:solidFill>
                  <a:schemeClr val="tx1"/>
                </a:solidFill>
                <a:latin typeface="+mn-lt"/>
                <a:ea typeface="+mn-ea"/>
                <a:cs typeface="+mn-cs"/>
              </a:rPr>
              <a:t>creaza</a:t>
            </a:r>
            <a:r>
              <a:rPr lang="en-US" sz="1200" b="0" kern="1200" baseline="0" dirty="0" smtClean="0">
                <a:solidFill>
                  <a:schemeClr val="tx1"/>
                </a:solidFill>
                <a:latin typeface="+mn-lt"/>
                <a:ea typeface="+mn-ea"/>
                <a:cs typeface="+mn-cs"/>
              </a:rPr>
              <a:t> independent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se scot din </a:t>
            </a:r>
            <a:r>
              <a:rPr lang="en-US" sz="1200" b="0" kern="1200" baseline="0" dirty="0" err="1" smtClean="0">
                <a:solidFill>
                  <a:schemeClr val="tx1"/>
                </a:solidFill>
                <a:latin typeface="+mn-lt"/>
                <a:ea typeface="+mn-ea"/>
                <a:cs typeface="+mn-cs"/>
              </a:rPr>
              <a:t>baza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prin</a:t>
            </a:r>
            <a:r>
              <a:rPr lang="en-US" sz="1200" b="0" kern="1200" baseline="0" dirty="0" smtClean="0">
                <a:solidFill>
                  <a:schemeClr val="tx1"/>
                </a:solidFill>
                <a:latin typeface="+mn-lt"/>
                <a:ea typeface="+mn-ea"/>
                <a:cs typeface="+mn-cs"/>
              </a:rPr>
              <a:t> un DB query </a:t>
            </a: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 </a:t>
            </a:r>
            <a:r>
              <a:rPr lang="en-US" sz="1200" b="0" kern="1200" baseline="0" dirty="0" err="1" smtClean="0">
                <a:solidFill>
                  <a:schemeClr val="tx1"/>
                </a:solidFill>
                <a:latin typeface="+mn-lt"/>
                <a:ea typeface="+mn-ea"/>
                <a:cs typeface="+mn-cs"/>
              </a:rPr>
              <a:t>construi</a:t>
            </a:r>
            <a:r>
              <a:rPr lang="en-US" sz="1200" b="0" kern="1200" baseline="0" dirty="0" smtClean="0">
                <a:solidFill>
                  <a:schemeClr val="tx1"/>
                </a:solidFill>
                <a:latin typeface="+mn-lt"/>
                <a:ea typeface="+mn-ea"/>
                <a:cs typeface="+mn-cs"/>
              </a:rPr>
              <a:t> History, </a:t>
            </a:r>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el tot </a:t>
            </a:r>
            <a:r>
              <a:rPr lang="en-US" sz="1200" b="0" kern="1200" baseline="0" dirty="0" err="1" smtClean="0">
                <a:solidFill>
                  <a:schemeClr val="tx1"/>
                </a:solidFill>
                <a:latin typeface="+mn-lt"/>
                <a:ea typeface="+mn-ea"/>
                <a:cs typeface="+mn-cs"/>
              </a:rPr>
              <a:t>reprezinta</a:t>
            </a:r>
            <a:r>
              <a:rPr lang="en-US" sz="1200" b="0" kern="1200" baseline="0" dirty="0" smtClean="0">
                <a:solidFill>
                  <a:schemeClr val="tx1"/>
                </a:solidFill>
                <a:latin typeface="+mn-lt"/>
                <a:ea typeface="+mn-ea"/>
                <a:cs typeface="+mn-cs"/>
              </a:rPr>
              <a:t> un Aggregate Root.</a:t>
            </a:r>
          </a:p>
          <a:p>
            <a:r>
              <a:rPr lang="en-US" sz="1200" b="1" kern="1200" baseline="0" dirty="0" smtClean="0">
                <a:solidFill>
                  <a:schemeClr val="tx1"/>
                </a:solidFill>
                <a:latin typeface="+mn-lt"/>
                <a:ea typeface="+mn-ea"/>
                <a:cs typeface="+mn-cs"/>
              </a:rPr>
              <a:t>Si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unitate</a:t>
            </a:r>
            <a:r>
              <a:rPr lang="en-US" sz="1200" b="1" kern="1200" baseline="0" dirty="0" smtClean="0">
                <a:solidFill>
                  <a:schemeClr val="tx1"/>
                </a:solidFill>
                <a:latin typeface="+mn-lt"/>
                <a:ea typeface="+mn-ea"/>
                <a:cs typeface="+mn-cs"/>
              </a:rPr>
              <a:t> de </a:t>
            </a:r>
            <a:r>
              <a:rPr lang="en-US" sz="1200" b="1" kern="1200" baseline="0" dirty="0" err="1" smtClean="0">
                <a:solidFill>
                  <a:schemeClr val="tx1"/>
                </a:solidFill>
                <a:latin typeface="+mn-lt"/>
                <a:ea typeface="+mn-ea"/>
                <a:cs typeface="+mn-cs"/>
              </a:rPr>
              <a:t>consistenta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independenta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are </a:t>
            </a:r>
            <a:r>
              <a:rPr lang="en-US" sz="1200" b="1" kern="1200" baseline="0" dirty="0" err="1" smtClean="0">
                <a:solidFill>
                  <a:schemeClr val="tx1"/>
                </a:solidFill>
                <a:latin typeface="+mn-lt"/>
                <a:ea typeface="+mn-ea"/>
                <a:cs typeface="+mn-cs"/>
              </a:rPr>
              <a:t>buindary</a:t>
            </a:r>
            <a:r>
              <a:rPr lang="en-US" sz="1200" b="1" kern="1200" baseline="0" dirty="0" smtClean="0">
                <a:solidFill>
                  <a:schemeClr val="tx1"/>
                </a:solidFill>
                <a:latin typeface="+mn-lt"/>
                <a:ea typeface="+mn-ea"/>
                <a:cs typeface="+mn-cs"/>
              </a:rPr>
              <a:t> de sine </a:t>
            </a:r>
            <a:r>
              <a:rPr lang="en-US" sz="1200" b="1" kern="1200" baseline="0" dirty="0" err="1" smtClean="0">
                <a:solidFill>
                  <a:schemeClr val="tx1"/>
                </a:solidFill>
                <a:latin typeface="+mn-lt"/>
                <a:ea typeface="+mn-ea"/>
                <a:cs typeface="+mn-cs"/>
              </a:rPr>
              <a:t>insusi</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smtClean="0">
                <a:solidFill>
                  <a:schemeClr val="tx1"/>
                </a:solidFill>
                <a:latin typeface="+mn-lt"/>
                <a:ea typeface="+mn-ea"/>
                <a:cs typeface="+mn-cs"/>
              </a:rPr>
              <a:t>CLICK12</a:t>
            </a:r>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Urmatorul</a:t>
            </a:r>
            <a:r>
              <a:rPr lang="en-US" sz="1200" b="1" kern="1200" baseline="0" dirty="0" smtClean="0">
                <a:solidFill>
                  <a:schemeClr val="tx1"/>
                </a:solidFill>
                <a:latin typeface="+mn-lt"/>
                <a:ea typeface="+mn-ea"/>
                <a:cs typeface="+mn-cs"/>
              </a:rPr>
              <a:t> pas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de a </a:t>
            </a:r>
            <a:r>
              <a:rPr lang="en-US" sz="1200" b="1" kern="1200" baseline="0" dirty="0" err="1" smtClean="0">
                <a:solidFill>
                  <a:schemeClr val="tx1"/>
                </a:solidFill>
                <a:latin typeface="+mn-lt"/>
                <a:ea typeface="+mn-ea"/>
                <a:cs typeface="+mn-cs"/>
              </a:rPr>
              <a:t>alege</a:t>
            </a:r>
            <a:r>
              <a:rPr lang="en-US" sz="1200" b="1" kern="1200" baseline="0" dirty="0" smtClean="0">
                <a:solidFill>
                  <a:schemeClr val="tx1"/>
                </a:solidFill>
                <a:latin typeface="+mn-lt"/>
                <a:ea typeface="+mn-ea"/>
                <a:cs typeface="+mn-cs"/>
              </a:rPr>
              <a:t> Repositories, </a:t>
            </a:r>
            <a:r>
              <a:rPr lang="en-US" sz="1200" b="1" kern="1200" baseline="0" dirty="0" err="1" smtClean="0">
                <a:solidFill>
                  <a:schemeClr val="tx1"/>
                </a:solidFill>
                <a:latin typeface="+mn-lt"/>
                <a:ea typeface="+mn-ea"/>
                <a:cs typeface="+mn-cs"/>
              </a:rPr>
              <a:t>deobicei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fiecare</a:t>
            </a:r>
            <a:r>
              <a:rPr lang="en-US" sz="1200" b="1" kern="1200" baseline="0" dirty="0" smtClean="0">
                <a:solidFill>
                  <a:schemeClr val="tx1"/>
                </a:solidFill>
                <a:latin typeface="+mn-lt"/>
                <a:ea typeface="+mn-ea"/>
                <a:cs typeface="+mn-cs"/>
              </a:rPr>
              <a:t> Aggregate Root </a:t>
            </a:r>
            <a:r>
              <a:rPr lang="en-US" sz="1200" b="1" kern="1200" baseline="0" dirty="0" err="1" smtClean="0">
                <a:solidFill>
                  <a:schemeClr val="tx1"/>
                </a:solidFill>
                <a:latin typeface="+mn-lt"/>
                <a:ea typeface="+mn-ea"/>
                <a:cs typeface="+mn-cs"/>
              </a:rPr>
              <a:t>avem</a:t>
            </a:r>
            <a:r>
              <a:rPr lang="en-US" sz="1200" b="1" kern="1200" baseline="0" dirty="0" smtClean="0">
                <a:solidFill>
                  <a:schemeClr val="tx1"/>
                </a:solidFill>
                <a:latin typeface="+mn-lt"/>
                <a:ea typeface="+mn-ea"/>
                <a:cs typeface="+mn-cs"/>
              </a:rPr>
              <a:t> cite </a:t>
            </a:r>
          </a:p>
          <a:p>
            <a:r>
              <a:rPr lang="en-US" sz="1200" b="1" kern="1200" baseline="0" dirty="0" smtClean="0">
                <a:solidFill>
                  <a:schemeClr val="tx1"/>
                </a:solidFill>
                <a:latin typeface="+mn-lt"/>
                <a:ea typeface="+mn-ea"/>
                <a:cs typeface="+mn-cs"/>
              </a:rPr>
              <a:t>un repository, </a:t>
            </a:r>
            <a:r>
              <a:rPr lang="en-US" sz="1200" b="1" kern="1200" baseline="0" dirty="0" err="1" smtClean="0">
                <a:solidFill>
                  <a:schemeClr val="tx1"/>
                </a:solidFill>
                <a:latin typeface="+mn-lt"/>
                <a:ea typeface="+mn-ea"/>
                <a:cs typeface="+mn-cs"/>
              </a:rPr>
              <a:t>asta</a:t>
            </a:r>
            <a:r>
              <a:rPr lang="en-US" sz="1200" b="1" kern="1200" baseline="0" dirty="0" smtClean="0">
                <a:solidFill>
                  <a:schemeClr val="tx1"/>
                </a:solidFill>
                <a:latin typeface="+mn-lt"/>
                <a:ea typeface="+mn-ea"/>
                <a:cs typeface="+mn-cs"/>
              </a:rPr>
              <a:t> nu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regula</a:t>
            </a:r>
            <a:r>
              <a:rPr lang="en-US" sz="1200" b="1" kern="1200" baseline="0" dirty="0" smtClean="0">
                <a:solidFill>
                  <a:schemeClr val="tx1"/>
                </a:solidFill>
                <a:latin typeface="+mn-lt"/>
                <a:ea typeface="+mn-ea"/>
                <a:cs typeface="+mn-cs"/>
              </a:rPr>
              <a:t> ca pot </a:t>
            </a:r>
            <a:r>
              <a:rPr lang="en-US" sz="1200" b="1" kern="1200" baseline="0" dirty="0" err="1" smtClean="0">
                <a:solidFill>
                  <a:schemeClr val="tx1"/>
                </a:solidFill>
                <a:latin typeface="+mn-lt"/>
                <a:ea typeface="+mn-ea"/>
                <a:cs typeface="+mn-cs"/>
              </a:rPr>
              <a:t>fi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exceptii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majoritatea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cazurilor</a:t>
            </a:r>
            <a:r>
              <a:rPr lang="en-US" sz="1200" b="1" kern="1200" baseline="0" dirty="0" smtClean="0">
                <a:solidFill>
                  <a:schemeClr val="tx1"/>
                </a:solidFill>
                <a:latin typeface="+mn-lt"/>
                <a:ea typeface="+mn-ea"/>
                <a:cs typeface="+mn-cs"/>
              </a:rPr>
              <a:t> ii </a:t>
            </a:r>
            <a:r>
              <a:rPr lang="en-US" sz="1200" b="1" kern="1200" baseline="0" dirty="0" err="1" smtClean="0">
                <a:solidFill>
                  <a:schemeClr val="tx1"/>
                </a:solidFill>
                <a:latin typeface="+mn-lt"/>
                <a:ea typeface="+mn-ea"/>
                <a:cs typeface="+mn-cs"/>
              </a:rPr>
              <a:t>asa</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r>
              <a:rPr lang="en-US" dirty="0" smtClean="0"/>
              <a:t>-------------------------------------------------------------------------------------------------</a:t>
            </a:r>
          </a:p>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p>
          <a:p>
            <a:endParaRPr lang="en-US" b="1" baseline="0" dirty="0" smtClean="0"/>
          </a:p>
          <a:p>
            <a:endParaRPr lang="en-US" b="1" baseline="0" dirty="0" smtClean="0"/>
          </a:p>
          <a:p>
            <a:r>
              <a:rPr lang="en-US" b="1" dirty="0" smtClean="0"/>
              <a:t>------------------------------------------------------------------------------------</a:t>
            </a:r>
          </a:p>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a:t>
            </a:r>
            <a:r>
              <a:rPr lang="en-US" baseline="0" dirty="0" err="1" smtClean="0"/>
              <a:t>tinde</a:t>
            </a:r>
            <a:r>
              <a:rPr lang="en-US" baseline="0" dirty="0" smtClean="0"/>
              <a:t>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igienic</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cu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a:t>
            </a:r>
            <a:r>
              <a:rPr lang="en-US" baseline="0" dirty="0" err="1" smtClean="0"/>
              <a:t>inca</a:t>
            </a:r>
            <a:r>
              <a:rPr lang="en-US" baseline="0" dirty="0" smtClean="0"/>
              <a:t> un </a:t>
            </a:r>
            <a:r>
              <a:rPr lang="en-US" baseline="0" dirty="0" err="1" smtClean="0"/>
              <a:t>parametru</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CLICK4</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CLICK5</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1" baseline="0" dirty="0" smtClean="0"/>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28600" indent="-228600">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28600" indent="-228600">
              <a:buNone/>
            </a:pPr>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685800" lvl="1" indent="-228600">
              <a:buAutoNum type="arabicPeriod"/>
            </a:pPr>
            <a:r>
              <a:rPr lang="en-US" baseline="0" dirty="0" err="1" smtClean="0"/>
              <a:t>Pentru</a:t>
            </a:r>
            <a:r>
              <a:rPr lang="en-US" baseline="0" dirty="0" smtClean="0"/>
              <a:t> </a:t>
            </a:r>
            <a:r>
              <a:rPr lang="en-US" baseline="0" dirty="0" err="1" smtClean="0"/>
              <a:t>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685800" lvl="1" indent="-228600">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un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685800" lvl="1" indent="-228600">
              <a:buAutoNum type="arabicPeriod"/>
            </a:pPr>
            <a:endParaRPr lang="en-US" baseline="0" dirty="0" smtClean="0"/>
          </a:p>
          <a:p>
            <a:pPr marL="685800" lvl="1" indent="-228600">
              <a:buNone/>
            </a:pPr>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685800" lvl="1" indent="-228600">
              <a:buNone/>
            </a:pPr>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685800" lvl="1" indent="-228600">
              <a:buNone/>
            </a:pPr>
            <a:r>
              <a:rPr lang="en-US" baseline="0" dirty="0" err="1" smtClean="0"/>
              <a:t>si</a:t>
            </a:r>
            <a:r>
              <a:rPr lang="en-US" baseline="0" dirty="0" smtClean="0"/>
              <a:t> de-al </a:t>
            </a:r>
            <a:r>
              <a:rPr lang="en-US" baseline="0" dirty="0" err="1" smtClean="0"/>
              <a:t>exprima</a:t>
            </a:r>
            <a:r>
              <a:rPr lang="en-US" baseline="0" dirty="0" smtClean="0"/>
              <a:t> in software.</a:t>
            </a:r>
          </a:p>
          <a:p>
            <a:pPr marL="685800" lvl="1" indent="-228600">
              <a:buNone/>
            </a:pPr>
            <a:endParaRPr lang="en-US" baseline="0" dirty="0" smtClean="0"/>
          </a:p>
          <a:p>
            <a:pPr marL="228600" indent="-228600">
              <a:buNone/>
            </a:pPr>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28600" indent="-228600">
              <a:buNone/>
            </a:pPr>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28600" indent="-228600">
              <a:buNone/>
            </a:pPr>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a:t>
            </a:r>
            <a:r>
              <a:rPr lang="en-US" dirty="0" smtClean="0"/>
              <a:t>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a:p>
            <a:endParaRPr lang="en-US" dirty="0" smtClean="0"/>
          </a:p>
          <a:p>
            <a:r>
              <a:rPr lang="en-US" dirty="0" smtClean="0"/>
              <a:t>-------------------------------------------------------------------------------------</a:t>
            </a:r>
          </a:p>
          <a:p>
            <a:r>
              <a:rPr lang="en-US" dirty="0" err="1" smtClean="0"/>
              <a:t>IoC</a:t>
            </a:r>
            <a:r>
              <a:rPr lang="en-US" dirty="0" smtClean="0"/>
              <a:t> &amp; DI containers – </a:t>
            </a:r>
            <a:r>
              <a:rPr lang="en-US" dirty="0" smtClean="0"/>
              <a:t>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La </a:t>
            </a:r>
            <a:r>
              <a:rPr lang="en-US" sz="1200" kern="1200" baseline="0" dirty="0" err="1" smtClean="0">
                <a:solidFill>
                  <a:schemeClr val="tx1"/>
                </a:solidFill>
                <a:latin typeface="+mn-lt"/>
                <a:ea typeface="+mn-ea"/>
                <a:cs typeface="+mn-cs"/>
              </a:rPr>
              <a:t>unii</a:t>
            </a:r>
            <a:r>
              <a:rPr lang="en-US" sz="1200" kern="1200" baseline="0" dirty="0" smtClean="0">
                <a:solidFill>
                  <a:schemeClr val="tx1"/>
                </a:solidFill>
                <a:latin typeface="+mn-lt"/>
                <a:ea typeface="+mn-ea"/>
                <a:cs typeface="+mn-cs"/>
              </a:rPr>
              <a:t> le </a:t>
            </a:r>
            <a:r>
              <a:rPr lang="en-US" sz="1200" kern="1200" baseline="0" dirty="0" err="1" smtClean="0">
                <a:solidFill>
                  <a:schemeClr val="tx1"/>
                </a:solidFill>
                <a:latin typeface="+mn-lt"/>
                <a:ea typeface="+mn-ea"/>
                <a:cs typeface="+mn-cs"/>
              </a:rPr>
              <a:t>poate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aparea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intrebarea</a:t>
            </a:r>
            <a:r>
              <a:rPr lang="en-US" sz="1200" kern="1200" baseline="0" dirty="0" smtClean="0">
                <a:solidFill>
                  <a:schemeClr val="tx1"/>
                </a:solidFill>
                <a:latin typeface="+mn-lt"/>
                <a:ea typeface="+mn-ea"/>
                <a:cs typeface="+mn-cs"/>
              </a:rPr>
              <a:t> care </a:t>
            </a:r>
            <a:r>
              <a:rPr lang="en-US" sz="1200" kern="1200" baseline="0" dirty="0" err="1" smtClean="0">
                <a:solidFill>
                  <a:schemeClr val="tx1"/>
                </a:solidFill>
                <a:latin typeface="+mn-lt"/>
                <a:ea typeface="+mn-ea"/>
                <a:cs typeface="+mn-cs"/>
              </a:rPr>
              <a:t>tangenta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intre</a:t>
            </a:r>
            <a:r>
              <a:rPr lang="en-US" sz="1200" kern="1200" baseline="0" dirty="0" smtClean="0">
                <a:solidFill>
                  <a:schemeClr val="tx1"/>
                </a:solidFill>
                <a:latin typeface="+mn-lt"/>
                <a:ea typeface="+mn-ea"/>
                <a:cs typeface="+mn-cs"/>
              </a:rPr>
              <a:t> DDD </a:t>
            </a:r>
            <a:r>
              <a:rPr lang="en-US" sz="1200" kern="1200" baseline="0" dirty="0" err="1" smtClean="0">
                <a:solidFill>
                  <a:schemeClr val="tx1"/>
                </a:solidFill>
                <a:latin typeface="+mn-lt"/>
                <a:ea typeface="+mn-ea"/>
                <a:cs typeface="+mn-cs"/>
              </a:rPr>
              <a:t>si</a:t>
            </a:r>
            <a:r>
              <a:rPr lang="en-US" sz="1200" kern="1200" baseline="0" dirty="0" smtClean="0">
                <a:solidFill>
                  <a:schemeClr val="tx1"/>
                </a:solidFill>
                <a:latin typeface="+mn-lt"/>
                <a:ea typeface="+mn-ea"/>
                <a:cs typeface="+mn-cs"/>
              </a:rPr>
              <a:t> DSL.</a:t>
            </a:r>
          </a:p>
          <a:p>
            <a:r>
              <a:rPr lang="en-US" sz="1200" kern="1200" baseline="0" dirty="0" err="1" smtClean="0">
                <a:solidFill>
                  <a:schemeClr val="tx1"/>
                </a:solidFill>
                <a:latin typeface="+mn-lt"/>
                <a:ea typeface="+mn-ea"/>
                <a:cs typeface="+mn-cs"/>
              </a:rPr>
              <a:t>Cei</a:t>
            </a:r>
            <a:r>
              <a:rPr lang="en-US" sz="1200" kern="1200" baseline="0" dirty="0" smtClean="0">
                <a:solidFill>
                  <a:schemeClr val="tx1"/>
                </a:solidFill>
                <a:latin typeface="+mn-lt"/>
                <a:ea typeface="+mn-ea"/>
                <a:cs typeface="+mn-cs"/>
              </a:rPr>
              <a:t> DSL, </a:t>
            </a:r>
            <a:r>
              <a:rPr lang="en-US" sz="1200" kern="1200" baseline="0" dirty="0" err="1" smtClean="0">
                <a:solidFill>
                  <a:schemeClr val="tx1"/>
                </a:solidFill>
                <a:latin typeface="+mn-lt"/>
                <a:ea typeface="+mn-ea"/>
                <a:cs typeface="+mn-cs"/>
              </a:rPr>
              <a:t>este</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limbaj</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adresat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unui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domeniu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foarte</a:t>
            </a:r>
            <a:r>
              <a:rPr lang="en-US" sz="1200" kern="1200" baseline="0" dirty="0" smtClean="0">
                <a:solidFill>
                  <a:schemeClr val="tx1"/>
                </a:solidFill>
                <a:latin typeface="+mn-lt"/>
                <a:ea typeface="+mn-ea"/>
                <a:cs typeface="+mn-cs"/>
              </a:rPr>
              <a:t> specific, ex: </a:t>
            </a:r>
            <a:r>
              <a:rPr lang="en-US" sz="1200" kern="1200" baseline="0" dirty="0" err="1" smtClean="0">
                <a:solidFill>
                  <a:schemeClr val="tx1"/>
                </a:solidFill>
                <a:latin typeface="+mn-lt"/>
                <a:ea typeface="+mn-ea"/>
                <a:cs typeface="+mn-cs"/>
              </a:rPr>
              <a:t>Reg</a:t>
            </a:r>
            <a:r>
              <a:rPr lang="en-US" sz="1200" kern="1200" baseline="0" dirty="0" smtClean="0">
                <a:solidFill>
                  <a:schemeClr val="tx1"/>
                </a:solidFill>
                <a:latin typeface="+mn-lt"/>
                <a:ea typeface="+mn-ea"/>
                <a:cs typeface="+mn-cs"/>
              </a:rPr>
              <a:t> Express, SQL.</a:t>
            </a:r>
          </a:p>
          <a:p>
            <a:r>
              <a:rPr lang="en-US" sz="1200" kern="1200" baseline="0" dirty="0" smtClean="0">
                <a:solidFill>
                  <a:schemeClr val="tx1"/>
                </a:solidFill>
                <a:latin typeface="+mn-lt"/>
                <a:ea typeface="+mn-ea"/>
                <a:cs typeface="+mn-cs"/>
              </a:rPr>
              <a:t>Java, C# nu-s DSL-</a:t>
            </a:r>
            <a:r>
              <a:rPr lang="en-US" sz="1200" kern="1200" baseline="0" dirty="0" err="1" smtClean="0">
                <a:solidFill>
                  <a:schemeClr val="tx1"/>
                </a:solidFill>
                <a:latin typeface="+mn-lt"/>
                <a:ea typeface="+mn-ea"/>
                <a:cs typeface="+mn-cs"/>
              </a:rPr>
              <a:t>uri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ele</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considera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limbaje</a:t>
            </a:r>
            <a:r>
              <a:rPr lang="en-US" sz="1200" kern="1200" baseline="0" dirty="0" smtClean="0">
                <a:solidFill>
                  <a:schemeClr val="tx1"/>
                </a:solidFill>
                <a:latin typeface="+mn-lt"/>
                <a:ea typeface="+mn-ea"/>
                <a:cs typeface="+mn-cs"/>
              </a:rPr>
              <a:t> cu un </a:t>
            </a:r>
            <a:r>
              <a:rPr lang="en-US" sz="1200" kern="1200" baseline="0" dirty="0" err="1" smtClean="0">
                <a:solidFill>
                  <a:schemeClr val="tx1"/>
                </a:solidFill>
                <a:latin typeface="+mn-lt"/>
                <a:ea typeface="+mn-ea"/>
                <a:cs typeface="+mn-cs"/>
              </a:rPr>
              <a:t>scop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mai</a:t>
            </a:r>
            <a:r>
              <a:rPr lang="en-US" sz="1200" kern="1200" baseline="0" dirty="0" smtClean="0">
                <a:solidFill>
                  <a:schemeClr val="tx1"/>
                </a:solidFill>
                <a:latin typeface="+mn-lt"/>
                <a:ea typeface="+mn-ea"/>
                <a:cs typeface="+mn-cs"/>
              </a:rPr>
              <a:t> general.</a:t>
            </a:r>
          </a:p>
          <a:p>
            <a:r>
              <a:rPr lang="en-US" sz="1200" b="1" kern="1200" baseline="0" dirty="0" smtClean="0">
                <a:solidFill>
                  <a:schemeClr val="tx1"/>
                </a:solidFill>
                <a:latin typeface="+mn-lt"/>
                <a:ea typeface="+mn-ea"/>
                <a:cs typeface="+mn-cs"/>
              </a:rPr>
              <a:t>Ex: cu 1 C</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 </a:t>
            </a:r>
            <a:r>
              <a:rPr lang="en-US" sz="1200" kern="1200" baseline="0" dirty="0" smtClean="0">
                <a:solidFill>
                  <a:schemeClr val="tx1"/>
                </a:solidFill>
                <a:latin typeface="+mn-lt"/>
                <a:ea typeface="+mn-ea"/>
                <a:cs typeface="+mn-cs"/>
              </a:rPr>
              <a:t>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28600" indent="-228600">
              <a:buAutoNum type="arabicPeriod"/>
            </a:pPr>
            <a:r>
              <a:rPr lang="en-US" dirty="0" err="1" smtClean="0"/>
              <a:t>Comunica</a:t>
            </a:r>
            <a:endParaRPr lang="en-US" dirty="0" smtClean="0"/>
          </a:p>
          <a:p>
            <a:pPr marL="228600" indent="-228600">
              <a:buAutoNum type="arabicPeriod"/>
            </a:pPr>
            <a:r>
              <a:rPr lang="en-US" dirty="0" err="1" smtClean="0"/>
              <a:t>Descoperi</a:t>
            </a:r>
            <a:endParaRPr lang="en-US" dirty="0" smtClean="0"/>
          </a:p>
          <a:p>
            <a:pPr marL="228600" indent="-228600">
              <a:buAutoNum type="arabicPeriod"/>
            </a:pPr>
            <a:r>
              <a:rPr lang="en-US" dirty="0" err="1" smtClean="0"/>
              <a:t>Invata</a:t>
            </a:r>
            <a:endParaRPr lang="en-US" dirty="0" smtClean="0"/>
          </a:p>
          <a:p>
            <a:pPr marL="228600" indent="-228600">
              <a:buAutoNum type="arabicPeriod"/>
            </a:pPr>
            <a:r>
              <a:rPr lang="en-US" dirty="0" err="1" smtClean="0"/>
              <a:t>Evalua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Explica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Experimenta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Collecta</a:t>
            </a:r>
            <a:r>
              <a:rPr lang="en-US" baseline="0" dirty="0" smtClean="0"/>
              <a:t> date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28600" indent="-228600">
              <a:buAutoNum type="arabicPeriod"/>
            </a:pPr>
            <a:endParaRPr lang="en-US" dirty="0" smtClean="0"/>
          </a:p>
          <a:p>
            <a:pPr marL="228600" indent="-228600">
              <a:buNone/>
            </a:pPr>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Einstein: Theory of all… theory on</a:t>
            </a:r>
            <a:r>
              <a:rPr lang="en-US" baseline="0" dirty="0" smtClean="0"/>
              <a:t> atom level and on stars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scientists learned about the structure of the atom through experiments, they modified their models of the atom to fit their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how the Atomic model has changed over the years and talks about the scientists who made them all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ne </a:t>
            </a:r>
            <a:r>
              <a:rPr lang="en-US" baseline="0" dirty="0" err="1" smtClean="0"/>
              <a:t>da</a:t>
            </a:r>
            <a:r>
              <a:rPr lang="en-US" baseline="0" dirty="0" smtClean="0"/>
              <a:t> </a:t>
            </a:r>
            <a:r>
              <a:rPr lang="en-US" baseline="0" dirty="0" err="1" smtClean="0"/>
              <a:t>posibilitate</a:t>
            </a:r>
            <a:r>
              <a:rPr lang="en-US" baseline="0" dirty="0" smtClean="0"/>
              <a:t>:</a:t>
            </a:r>
          </a:p>
          <a:p>
            <a:pPr marL="228600" indent="-228600">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28600" indent="-228600">
              <a:buAutoNum type="arabicPeriod"/>
            </a:pPr>
            <a:r>
              <a:rPr lang="en-US" dirty="0" smtClean="0"/>
              <a:t>De </a:t>
            </a:r>
            <a:r>
              <a:rPr lang="en-US" baseline="0" dirty="0" smtClean="0"/>
              <a:t>a </a:t>
            </a:r>
            <a:r>
              <a:rPr lang="en-US" baseline="0" dirty="0" err="1" smtClean="0"/>
              <a:t>studia</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unui</a:t>
            </a:r>
            <a:r>
              <a:rPr lang="en-US" baseline="0" dirty="0" smtClean="0"/>
              <a:t> </a:t>
            </a:r>
            <a:r>
              <a:rPr lang="en-US" baseline="0" dirty="0" err="1" smtClean="0"/>
              <a:t>ascultator</a:t>
            </a:r>
            <a:r>
              <a:rPr lang="en-US" baseline="0" dirty="0" smtClean="0"/>
              <a:t> de </a:t>
            </a:r>
            <a:r>
              <a:rPr lang="en-US" baseline="0" dirty="0" err="1" smtClean="0"/>
              <a:t>muzica</a:t>
            </a:r>
            <a:endParaRPr lang="en-US" baseline="0" dirty="0" smtClean="0"/>
          </a:p>
          <a:p>
            <a:pPr marL="228600" indent="-228600">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28600" indent="-228600">
              <a:buAutoNum type="arabicPeriod"/>
            </a:pPr>
            <a:r>
              <a:rPr lang="en-US" baseline="0" dirty="0" smtClean="0"/>
              <a:t>…etc..</a:t>
            </a:r>
          </a:p>
          <a:p>
            <a:pPr marL="228600" indent="-228600">
              <a:buNone/>
            </a:pPr>
            <a:endParaRPr lang="en-US" baseline="0" dirty="0" smtClean="0"/>
          </a:p>
          <a:p>
            <a:pPr marL="228600" indent="-228600">
              <a:buNone/>
            </a:pPr>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28600" indent="-228600">
              <a:buNone/>
            </a:pPr>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28600" indent="-228600">
              <a:buNone/>
            </a:pPr>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concludem</a:t>
            </a:r>
            <a:r>
              <a:rPr lang="en-US" sz="1200" b="1" kern="1200" baseline="0" dirty="0" smtClean="0">
                <a:solidFill>
                  <a:schemeClr val="tx1"/>
                </a:solidFill>
                <a:latin typeface="+mn-lt"/>
                <a:ea typeface="+mn-ea"/>
                <a:cs typeface="+mn-cs"/>
              </a:rPr>
              <a:t>, Domain Model in DDD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un set de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bine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chibzuite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organizate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Aceste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niste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cunostintelor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careva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domeniu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anumit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Proiectele</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care</a:t>
            </a:r>
            <a:r>
              <a:rPr lang="en-US" sz="1200" b="1" kern="1200" baseline="0" dirty="0" smtClean="0">
                <a:solidFill>
                  <a:schemeClr val="tx1"/>
                </a:solidFill>
                <a:latin typeface="+mn-lt"/>
                <a:ea typeface="+mn-ea"/>
                <a:cs typeface="+mn-cs"/>
              </a:rPr>
              <a:t> nu au un domain model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pur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simplu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scriu</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p>
          <a:p>
            <a:r>
              <a:rPr lang="en-US" sz="1200" b="1" kern="1200" baseline="0" dirty="0" err="1" smtClean="0">
                <a:solidFill>
                  <a:schemeClr val="tx1"/>
                </a:solidFill>
                <a:latin typeface="+mn-lt"/>
                <a:ea typeface="+mn-ea"/>
                <a:cs typeface="+mn-cs"/>
              </a:rPr>
              <a:t>realiza</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functia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alta</a:t>
            </a:r>
            <a:r>
              <a:rPr lang="en-US" sz="1200" b="1" kern="1200" baseline="0" dirty="0" smtClean="0">
                <a:solidFill>
                  <a:schemeClr val="tx1"/>
                </a:solidFill>
                <a:latin typeface="+mn-lt"/>
                <a:ea typeface="+mn-ea"/>
                <a:cs typeface="+mn-cs"/>
              </a:rPr>
              <a:t>,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5/7/2009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3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Data" Target="../diagrams/data36.xml"/><Relationship Id="rId13" Type="http://schemas.openxmlformats.org/officeDocument/2006/relationships/diagramLayout" Target="../diagrams/layout37.xml"/><Relationship Id="rId18" Type="http://schemas.openxmlformats.org/officeDocument/2006/relationships/diagramQuickStyle" Target="../diagrams/quickStyle38.xml"/><Relationship Id="rId3" Type="http://schemas.openxmlformats.org/officeDocument/2006/relationships/image" Target="../media/image24.png"/><Relationship Id="rId7" Type="http://schemas.openxmlformats.org/officeDocument/2006/relationships/diagramColors" Target="../diagrams/colors35.xml"/><Relationship Id="rId12" Type="http://schemas.openxmlformats.org/officeDocument/2006/relationships/diagramData" Target="../diagrams/data37.xml"/><Relationship Id="rId17" Type="http://schemas.openxmlformats.org/officeDocument/2006/relationships/diagramLayout" Target="../diagrams/layout38.xml"/><Relationship Id="rId2" Type="http://schemas.openxmlformats.org/officeDocument/2006/relationships/notesSlide" Target="../notesSlides/notesSlide43.xml"/><Relationship Id="rId16" Type="http://schemas.openxmlformats.org/officeDocument/2006/relationships/diagramData" Target="../diagrams/data38.xml"/><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35.xml"/><Relationship Id="rId11" Type="http://schemas.openxmlformats.org/officeDocument/2006/relationships/diagramColors" Target="../diagrams/colors36.xml"/><Relationship Id="rId5" Type="http://schemas.openxmlformats.org/officeDocument/2006/relationships/diagramLayout" Target="../diagrams/layout35.xml"/><Relationship Id="rId15" Type="http://schemas.openxmlformats.org/officeDocument/2006/relationships/diagramColors" Target="../diagrams/colors37.xml"/><Relationship Id="rId10" Type="http://schemas.openxmlformats.org/officeDocument/2006/relationships/diagramQuickStyle" Target="../diagrams/quickStyle36.xml"/><Relationship Id="rId19" Type="http://schemas.openxmlformats.org/officeDocument/2006/relationships/diagramColors" Target="../diagrams/colors38.xml"/><Relationship Id="rId4" Type="http://schemas.openxmlformats.org/officeDocument/2006/relationships/diagramData" Target="../diagrams/data35.xml"/><Relationship Id="rId9" Type="http://schemas.openxmlformats.org/officeDocument/2006/relationships/diagramLayout" Target="../diagrams/layout36.xml"/><Relationship Id="rId14" Type="http://schemas.openxmlformats.org/officeDocument/2006/relationships/diagramQuickStyle" Target="../diagrams/quickStyle37.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40.xml"/><Relationship Id="rId13" Type="http://schemas.openxmlformats.org/officeDocument/2006/relationships/diagramQuickStyle" Target="../diagrams/quickStyle41.xml"/><Relationship Id="rId18" Type="http://schemas.openxmlformats.org/officeDocument/2006/relationships/diagramColors" Target="../diagrams/colors42.xml"/><Relationship Id="rId3" Type="http://schemas.openxmlformats.org/officeDocument/2006/relationships/diagramData" Target="../diagrams/data39.xml"/><Relationship Id="rId21" Type="http://schemas.openxmlformats.org/officeDocument/2006/relationships/diagramQuickStyle" Target="../diagrams/quickStyle43.xml"/><Relationship Id="rId7" Type="http://schemas.openxmlformats.org/officeDocument/2006/relationships/diagramData" Target="../diagrams/data40.xml"/><Relationship Id="rId12" Type="http://schemas.openxmlformats.org/officeDocument/2006/relationships/diagramLayout" Target="../diagrams/layout41.xml"/><Relationship Id="rId17" Type="http://schemas.openxmlformats.org/officeDocument/2006/relationships/diagramQuickStyle" Target="../diagrams/quickStyle42.xml"/><Relationship Id="rId2" Type="http://schemas.openxmlformats.org/officeDocument/2006/relationships/notesSlide" Target="../notesSlides/notesSlide44.xml"/><Relationship Id="rId16" Type="http://schemas.openxmlformats.org/officeDocument/2006/relationships/diagramLayout" Target="../diagrams/layout42.xml"/><Relationship Id="rId20" Type="http://schemas.openxmlformats.org/officeDocument/2006/relationships/diagramLayout" Target="../diagrams/layout43.xml"/><Relationship Id="rId1" Type="http://schemas.openxmlformats.org/officeDocument/2006/relationships/slideLayout" Target="../slideLayouts/slideLayout2.xml"/><Relationship Id="rId6" Type="http://schemas.openxmlformats.org/officeDocument/2006/relationships/diagramColors" Target="../diagrams/colors39.xml"/><Relationship Id="rId11" Type="http://schemas.openxmlformats.org/officeDocument/2006/relationships/diagramData" Target="../diagrams/data41.xml"/><Relationship Id="rId5" Type="http://schemas.openxmlformats.org/officeDocument/2006/relationships/diagramQuickStyle" Target="../diagrams/quickStyle39.xml"/><Relationship Id="rId15" Type="http://schemas.openxmlformats.org/officeDocument/2006/relationships/diagramData" Target="../diagrams/data42.xml"/><Relationship Id="rId23" Type="http://schemas.openxmlformats.org/officeDocument/2006/relationships/image" Target="../media/image26.png"/><Relationship Id="rId10" Type="http://schemas.openxmlformats.org/officeDocument/2006/relationships/diagramColors" Target="../diagrams/colors40.xml"/><Relationship Id="rId19" Type="http://schemas.openxmlformats.org/officeDocument/2006/relationships/diagramData" Target="../diagrams/data43.xml"/><Relationship Id="rId4" Type="http://schemas.openxmlformats.org/officeDocument/2006/relationships/diagramLayout" Target="../diagrams/layout39.xml"/><Relationship Id="rId9" Type="http://schemas.openxmlformats.org/officeDocument/2006/relationships/diagramQuickStyle" Target="../diagrams/quickStyle40.xml"/><Relationship Id="rId14" Type="http://schemas.openxmlformats.org/officeDocument/2006/relationships/diagramColors" Target="../diagrams/colors41.xml"/><Relationship Id="rId22" Type="http://schemas.openxmlformats.org/officeDocument/2006/relationships/diagramColors" Target="../diagrams/colors43.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45.xml"/><Relationship Id="rId13" Type="http://schemas.openxmlformats.org/officeDocument/2006/relationships/diagramLayout" Target="../diagrams/layout46.xml"/><Relationship Id="rId1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diagramColors" Target="../diagrams/colors44.xml"/><Relationship Id="rId12" Type="http://schemas.openxmlformats.org/officeDocument/2006/relationships/diagramData" Target="../diagrams/data46.xml"/><Relationship Id="rId17" Type="http://schemas.openxmlformats.org/officeDocument/2006/relationships/image" Target="../media/image29.png"/><Relationship Id="rId2" Type="http://schemas.openxmlformats.org/officeDocument/2006/relationships/notesSlide" Target="../notesSlides/notesSlide45.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44.xml"/><Relationship Id="rId11" Type="http://schemas.openxmlformats.org/officeDocument/2006/relationships/diagramColors" Target="../diagrams/colors45.xml"/><Relationship Id="rId5" Type="http://schemas.openxmlformats.org/officeDocument/2006/relationships/diagramLayout" Target="../diagrams/layout44.xml"/><Relationship Id="rId15" Type="http://schemas.openxmlformats.org/officeDocument/2006/relationships/diagramColors" Target="../diagrams/colors46.xml"/><Relationship Id="rId10" Type="http://schemas.openxmlformats.org/officeDocument/2006/relationships/diagramQuickStyle" Target="../diagrams/quickStyle45.xml"/><Relationship Id="rId4" Type="http://schemas.openxmlformats.org/officeDocument/2006/relationships/diagramData" Target="../diagrams/data44.xml"/><Relationship Id="rId9" Type="http://schemas.openxmlformats.org/officeDocument/2006/relationships/diagramLayout" Target="../diagrams/layout45.xml"/><Relationship Id="rId14" Type="http://schemas.openxmlformats.org/officeDocument/2006/relationships/diagramQuickStyle" Target="../diagrams/quickStyle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20"/>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a:t>
            </a:r>
            <a:r>
              <a:rPr lang="en-US" dirty="0" smtClean="0"/>
              <a:t>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3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a:t>
            </a:r>
            <a:r>
              <a:rPr lang="en-US" b="1" dirty="0" smtClean="0"/>
              <a:t>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a:t>
            </a:r>
            <a:r>
              <a:rPr lang="en-US" dirty="0" smtClean="0"/>
              <a:t>collaboration and feedback</a:t>
            </a:r>
          </a:p>
          <a:p>
            <a:r>
              <a:rPr lang="en-US" dirty="0" smtClean="0"/>
              <a:t>Translations </a:t>
            </a:r>
            <a:r>
              <a:rPr lang="en-US" dirty="0" smtClean="0"/>
              <a:t>are reduced to </a:t>
            </a:r>
            <a:r>
              <a:rPr lang="en-US" dirty="0" smtClean="0"/>
              <a:t>minimum</a:t>
            </a:r>
          </a:p>
          <a:p>
            <a:r>
              <a:rPr lang="en-US" dirty="0" smtClean="0"/>
              <a:t>Higher maintainability</a:t>
            </a:r>
            <a:endParaRPr lang="en-US" dirty="0" smtClean="0"/>
          </a:p>
          <a:p>
            <a:r>
              <a:rPr lang="en-US" dirty="0" smtClean="0"/>
              <a:t>Etc…</a:t>
            </a:r>
            <a:endParaRPr lang="en-US" dirty="0" smtClean="0"/>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a:t>
            </a:r>
            <a:r>
              <a:rPr lang="en-US" dirty="0" smtClean="0"/>
              <a:t>Refactoring</a:t>
            </a: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1"/>
            <a:ext cx="8229600" cy="1295399"/>
          </a:xfrm>
        </p:spPr>
        <p:txBody>
          <a:bodyPr>
            <a:normAutofit/>
          </a:bodyPr>
          <a:lstStyle/>
          <a:p>
            <a:endParaRPr lang="en-US" dirty="0" smtClean="0"/>
          </a:p>
          <a:p>
            <a:pPr>
              <a:buFontTx/>
              <a:buChar char="-"/>
            </a:pPr>
            <a:endParaRPr lang="en-US" dirty="0" smtClean="0"/>
          </a:p>
        </p:txBody>
      </p:sp>
      <p:sp>
        <p:nvSpPr>
          <p:cNvPr id="4" name="TextBox 3"/>
          <p:cNvSpPr txBox="1"/>
          <p:nvPr/>
        </p:nvSpPr>
        <p:spPr>
          <a:xfrm>
            <a:off x="3810000" y="24384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962400" y="50292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
        <p:nvSpPr>
          <p:cNvPr id="6" name="TextBox 5"/>
          <p:cNvSpPr txBox="1"/>
          <p:nvPr/>
        </p:nvSpPr>
        <p:spPr>
          <a:xfrm>
            <a:off x="0" y="2895600"/>
            <a:ext cx="8441222" cy="2339102"/>
          </a:xfrm>
          <a:prstGeom prst="rect">
            <a:avLst/>
          </a:prstGeom>
          <a:noFill/>
        </p:spPr>
        <p:txBody>
          <a:bodyPr wrap="none" rtlCol="0">
            <a:spAutoFit/>
          </a:bodyPr>
          <a:lstStyle/>
          <a:p>
            <a:r>
              <a:rPr lang="en-US" sz="3200" dirty="0" smtClean="0"/>
              <a:t>Model refinement can become a problem:             </a:t>
            </a:r>
            <a:endParaRPr lang="en-US" sz="3200" dirty="0" smtClean="0"/>
          </a:p>
          <a:p>
            <a:r>
              <a:rPr lang="en-US" sz="3200" dirty="0" smtClean="0"/>
              <a:t>    -</a:t>
            </a:r>
            <a:r>
              <a:rPr lang="en-US" sz="3200" dirty="0" smtClean="0"/>
              <a:t>Developer needs to modify the </a:t>
            </a:r>
            <a:endParaRPr lang="en-US" sz="3200" dirty="0" smtClean="0"/>
          </a:p>
          <a:p>
            <a:r>
              <a:rPr lang="en-US" sz="3200" dirty="0" smtClean="0"/>
              <a:t> </a:t>
            </a:r>
            <a:r>
              <a:rPr lang="en-US" sz="3200" dirty="0" smtClean="0"/>
              <a:t>    DSL(grammar </a:t>
            </a:r>
            <a:r>
              <a:rPr lang="en-US" sz="3200" dirty="0" smtClean="0"/>
              <a:t>declarations,  interpretation,…)</a:t>
            </a:r>
          </a:p>
          <a:p>
            <a:pPr>
              <a:buNone/>
            </a:pPr>
            <a:r>
              <a:rPr lang="en-US" sz="3200" dirty="0" smtClean="0"/>
              <a:t>    -Difficulties to </a:t>
            </a:r>
            <a:r>
              <a:rPr lang="en-US" sz="3200" dirty="0" err="1" smtClean="0"/>
              <a:t>refactor</a:t>
            </a:r>
            <a:endParaRPr lang="en-US" sz="3200" dirty="0" smtClean="0"/>
          </a:p>
          <a:p>
            <a:endParaRPr lang="en-US" dirty="0"/>
          </a:p>
        </p:txBody>
      </p:sp>
      <p:sp>
        <p:nvSpPr>
          <p:cNvPr id="7" name="TextBox 6"/>
          <p:cNvSpPr txBox="1"/>
          <p:nvPr/>
        </p:nvSpPr>
        <p:spPr>
          <a:xfrm>
            <a:off x="0" y="5486400"/>
            <a:ext cx="8913146" cy="1569660"/>
          </a:xfrm>
          <a:prstGeom prst="rect">
            <a:avLst/>
          </a:prstGeom>
          <a:noFill/>
        </p:spPr>
        <p:txBody>
          <a:bodyPr wrap="none" rtlCol="0">
            <a:spAutoFit/>
          </a:bodyPr>
          <a:lstStyle/>
          <a:p>
            <a:r>
              <a:rPr lang="en-US" sz="3200" dirty="0" smtClean="0"/>
              <a:t>Could be used for mature Models where client code </a:t>
            </a:r>
            <a:endParaRPr lang="en-US" sz="3200" dirty="0" smtClean="0"/>
          </a:p>
          <a:p>
            <a:r>
              <a:rPr lang="en-US" sz="3200" dirty="0" smtClean="0"/>
              <a:t>is </a:t>
            </a:r>
            <a:r>
              <a:rPr lang="en-US" sz="3200" dirty="0" smtClean="0"/>
              <a:t>written by a different team </a:t>
            </a:r>
          </a:p>
          <a:p>
            <a:endParaRPr lang="en-US" sz="3200" dirty="0"/>
          </a:p>
        </p:txBody>
      </p:sp>
      <p:sp>
        <p:nvSpPr>
          <p:cNvPr id="8" name="TextBox 7"/>
          <p:cNvSpPr txBox="1"/>
          <p:nvPr/>
        </p:nvSpPr>
        <p:spPr>
          <a:xfrm>
            <a:off x="228600" y="1219200"/>
            <a:ext cx="7892866" cy="1569660"/>
          </a:xfrm>
          <a:prstGeom prst="rect">
            <a:avLst/>
          </a:prstGeom>
          <a:noFill/>
        </p:spPr>
        <p:txBody>
          <a:bodyPr wrap="none" rtlCol="0">
            <a:spAutoFit/>
          </a:bodyPr>
          <a:lstStyle/>
          <a:p>
            <a:r>
              <a:rPr lang="en-US" sz="3200" dirty="0" smtClean="0"/>
              <a:t>-Make </a:t>
            </a:r>
            <a:r>
              <a:rPr lang="en-US" sz="3200" dirty="0" smtClean="0"/>
              <a:t>programs more expressive</a:t>
            </a:r>
          </a:p>
          <a:p>
            <a:r>
              <a:rPr lang="en-US" sz="3200" dirty="0" smtClean="0"/>
              <a:t>-Strongest </a:t>
            </a:r>
            <a:r>
              <a:rPr lang="en-US" sz="3200" dirty="0" smtClean="0"/>
              <a:t>connection to Ubiquitous Language</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7120</TotalTime>
  <Words>11825</Words>
  <Application>Microsoft Office PowerPoint</Application>
  <PresentationFormat>On-screen Show (4:3)</PresentationFormat>
  <Paragraphs>1444</Paragraphs>
  <Slides>56</Slides>
  <Notes>55</Notes>
  <HiddenSlides>13</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Slide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Slide 20</vt:lpstr>
      <vt:lpstr>Associations</vt:lpstr>
      <vt:lpstr>Entities</vt:lpstr>
      <vt:lpstr>Value Objects</vt:lpstr>
      <vt:lpstr>Services</vt:lpstr>
      <vt:lpstr>Modules</vt:lpstr>
      <vt:lpstr>Aggregates</vt:lpstr>
      <vt:lpstr>Factories</vt:lpstr>
      <vt:lpstr>Repositories</vt:lpstr>
      <vt:lpstr>Cargo Sample</vt:lpstr>
      <vt:lpstr>Slide 30</vt:lpstr>
      <vt:lpstr>Slide 31</vt:lpstr>
      <vt:lpstr>Slide 32</vt:lpstr>
      <vt:lpstr>Collaboration: gathering requirements</vt:lpstr>
      <vt:lpstr>Model Evolution: Step 1</vt:lpstr>
      <vt:lpstr>Model Evolution: Step 2</vt:lpstr>
      <vt:lpstr>Slide 36</vt:lpstr>
      <vt:lpstr>Slide 37</vt:lpstr>
      <vt:lpstr>Cargo’s Ubiquitous Language</vt:lpstr>
      <vt:lpstr>Domain Model Isolation</vt:lpstr>
      <vt:lpstr>Slide 40</vt:lpstr>
      <vt:lpstr>How about design principles &amp; patterns within Domain Layer?</vt:lpstr>
      <vt:lpstr>Specification</vt:lpstr>
      <vt:lpstr>Real Sample</vt:lpstr>
      <vt:lpstr>Strategy (a.k.a Policy)</vt:lpstr>
      <vt:lpstr>Refactoring to Policy</vt:lpstr>
      <vt:lpstr>Slide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2039</cp:revision>
  <dcterms:created xsi:type="dcterms:W3CDTF">2009-04-10T08:31:11Z</dcterms:created>
  <dcterms:modified xsi:type="dcterms:W3CDTF">2009-05-07T12:07:09Z</dcterms:modified>
</cp:coreProperties>
</file>