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3046" autoAdjust="0"/>
  </p:normalViewPr>
  <p:slideViewPr>
    <p:cSldViewPr>
      <p:cViewPr>
        <p:scale>
          <a:sx n="100" d="100"/>
          <a:sy n="100" d="100"/>
        </p:scale>
        <p:origin x="468" y="66"/>
      </p:cViewPr>
      <p:guideLst>
        <p:guide orient="horz" pos="2160"/>
        <p:guide pos="2880"/>
      </p:guideLst>
    </p:cSldViewPr>
  </p:slideViewPr>
  <p:notesTextViewPr>
    <p:cViewPr>
      <p:scale>
        <a:sx n="100" d="100"/>
        <a:sy n="100" d="100"/>
      </p:scale>
      <p:origin x="12" y="6126"/>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5/6/2009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p>
          <a:p>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a:t>
            </a:r>
          </a:p>
          <a:p>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28600" indent="-228600">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28600" indent="-228600">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28600" indent="-228600">
              <a:buNone/>
            </a:pPr>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avem</a:t>
            </a:r>
            <a:r>
              <a:rPr lang="en-US" sz="1200" b="1" kern="1200" baseline="0" dirty="0" smtClean="0">
                <a:solidFill>
                  <a:schemeClr val="tx1"/>
                </a:solidFill>
                <a:latin typeface="+mn-lt"/>
                <a:ea typeface="+mn-ea"/>
                <a:cs typeface="+mn-cs"/>
              </a:rPr>
              <a:t> un Domain Model, </a:t>
            </a:r>
            <a:r>
              <a:rPr lang="en-US" sz="1200" b="1" kern="1200" baseline="0" dirty="0" err="1" smtClean="0">
                <a:solidFill>
                  <a:schemeClr val="tx1"/>
                </a:solidFill>
                <a:latin typeface="+mn-lt"/>
                <a:ea typeface="+mn-ea"/>
                <a:cs typeface="+mn-cs"/>
              </a:rPr>
              <a:t>trebuie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identificam</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obiecte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sunt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Entitati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care is Value Objects.</a:t>
            </a:r>
          </a:p>
          <a:p>
            <a:r>
              <a:rPr lang="en-US" sz="1200" b="1" kern="1200" baseline="0" dirty="0" err="1" smtClean="0">
                <a:solidFill>
                  <a:schemeClr val="tx1"/>
                </a:solidFill>
                <a:latin typeface="+mn-lt"/>
                <a:ea typeface="+mn-ea"/>
                <a:cs typeface="+mn-cs"/>
              </a:rPr>
              <a:t>Incepem</a:t>
            </a:r>
            <a:r>
              <a:rPr lang="en-US" sz="1200" b="1" kern="1200" baseline="0" dirty="0" smtClean="0">
                <a:solidFill>
                  <a:schemeClr val="tx1"/>
                </a:solidFill>
                <a:latin typeface="+mn-lt"/>
                <a:ea typeface="+mn-ea"/>
                <a:cs typeface="+mn-cs"/>
              </a:rPr>
              <a:t> cu Cargo.</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CLICK1</a:t>
            </a:r>
          </a:p>
          <a:p>
            <a:r>
              <a:rPr lang="en-US" sz="1200" b="1" kern="1200" baseline="0" dirty="0" smtClean="0">
                <a:solidFill>
                  <a:schemeClr val="tx1"/>
                </a:solidFill>
                <a:latin typeface="+mn-lt"/>
                <a:ea typeface="+mn-ea"/>
                <a:cs typeface="+mn-cs"/>
              </a:rPr>
              <a:t>Cargo – </a:t>
            </a:r>
            <a:r>
              <a:rPr lang="en-US" sz="1200" b="0" i="0" kern="1200" baseline="0" dirty="0" err="1" smtClean="0">
                <a:solidFill>
                  <a:schemeClr val="tx1"/>
                </a:solidFill>
                <a:latin typeface="+mn-lt"/>
                <a:ea typeface="+mn-ea"/>
                <a:cs typeface="+mn-cs"/>
              </a:rPr>
              <a:t>chiar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daca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avem</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transportat</a:t>
            </a:r>
            <a:r>
              <a:rPr lang="en-US" sz="1200" b="0" i="0" kern="1200" baseline="0" dirty="0" smtClean="0">
                <a:solidFill>
                  <a:schemeClr val="tx1"/>
                </a:solidFill>
                <a:latin typeface="+mn-lt"/>
                <a:ea typeface="+mn-ea"/>
                <a:cs typeface="+mn-cs"/>
              </a:rPr>
              <a:t> 2 </a:t>
            </a:r>
            <a:r>
              <a:rPr lang="en-US" sz="1200" b="0" i="0" kern="1200" baseline="0" dirty="0" err="1" smtClean="0">
                <a:solidFill>
                  <a:schemeClr val="tx1"/>
                </a:solidFill>
                <a:latin typeface="+mn-lt"/>
                <a:ea typeface="+mn-ea"/>
                <a:cs typeface="+mn-cs"/>
              </a:rPr>
              <a:t>sarcofaguri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trebuie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a:t>
            </a:r>
            <a:r>
              <a:rPr lang="en-US" sz="1200" b="0" i="0" kern="1200" baseline="0" dirty="0" smtClean="0">
                <a:solidFill>
                  <a:schemeClr val="tx1"/>
                </a:solidFill>
                <a:latin typeface="+mn-lt"/>
                <a:ea typeface="+mn-ea"/>
                <a:cs typeface="+mn-cs"/>
              </a:rPr>
              <a:t> fie </a:t>
            </a:r>
            <a:r>
              <a:rPr lang="en-US" sz="1200" b="0" i="0" kern="1200" baseline="0" dirty="0" err="1" smtClean="0">
                <a:solidFill>
                  <a:schemeClr val="tx1"/>
                </a:solidFill>
                <a:latin typeface="+mn-lt"/>
                <a:ea typeface="+mn-ea"/>
                <a:cs typeface="+mn-cs"/>
              </a:rPr>
              <a:t>posibilitate</a:t>
            </a:r>
            <a:r>
              <a:rPr lang="en-US" sz="1200" b="0" i="0" kern="1200" baseline="0" dirty="0" smtClean="0">
                <a:solidFill>
                  <a:schemeClr val="tx1"/>
                </a:solidFill>
                <a:latin typeface="+mn-lt"/>
                <a:ea typeface="+mn-ea"/>
                <a:cs typeface="+mn-cs"/>
              </a:rPr>
              <a:t> de a</a:t>
            </a:r>
          </a:p>
          <a:p>
            <a:r>
              <a:rPr lang="en-US" sz="1200" b="0" i="0" kern="1200" baseline="0" dirty="0" smtClean="0">
                <a:solidFill>
                  <a:schemeClr val="tx1"/>
                </a:solidFill>
                <a:latin typeface="+mn-lt"/>
                <a:ea typeface="+mn-ea"/>
                <a:cs typeface="+mn-cs"/>
              </a:rPr>
              <a:t>le </a:t>
            </a:r>
            <a:r>
              <a:rPr lang="en-US" sz="1200" b="0" i="0" kern="1200" baseline="0" dirty="0" err="1" smtClean="0">
                <a:solidFill>
                  <a:schemeClr val="tx1"/>
                </a:solidFill>
                <a:latin typeface="+mn-lt"/>
                <a:ea typeface="+mn-ea"/>
                <a:cs typeface="+mn-cs"/>
              </a:rPr>
              <a:t>destinge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unu</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altu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Deci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is </a:t>
            </a:r>
            <a:r>
              <a:rPr lang="en-US" sz="1200" b="0" i="0" kern="1200" baseline="0" dirty="0" err="1" smtClean="0">
                <a:solidFill>
                  <a:schemeClr val="tx1"/>
                </a:solidFill>
                <a:latin typeface="+mn-lt"/>
                <a:ea typeface="+mn-ea"/>
                <a:cs typeface="+mn-cs"/>
              </a:rPr>
              <a:t>Entitati</a:t>
            </a:r>
            <a:r>
              <a:rPr lang="en-US" sz="1200" b="0" i="0" kern="1200" baseline="0" dirty="0" smtClean="0">
                <a:solidFill>
                  <a:schemeClr val="tx1"/>
                </a:solidFill>
                <a:latin typeface="+mn-lt"/>
                <a:ea typeface="+mn-ea"/>
                <a:cs typeface="+mn-cs"/>
              </a:rPr>
              <a:t>, in </a:t>
            </a:r>
            <a:r>
              <a:rPr lang="en-US" sz="1200" b="0" i="0" kern="1200" baseline="0" dirty="0" err="1" smtClean="0">
                <a:solidFill>
                  <a:schemeClr val="tx1"/>
                </a:solidFill>
                <a:latin typeface="+mn-lt"/>
                <a:ea typeface="+mn-ea"/>
                <a:cs typeface="+mn-cs"/>
              </a:rPr>
              <a:t>practica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companiile</a:t>
            </a:r>
            <a:r>
              <a:rPr lang="en-US" sz="1200" b="0" i="0" kern="1200" baseline="0" dirty="0" smtClean="0">
                <a:solidFill>
                  <a:schemeClr val="tx1"/>
                </a:solidFill>
                <a:latin typeface="+mn-lt"/>
                <a:ea typeface="+mn-ea"/>
                <a:cs typeface="+mn-cs"/>
              </a:rPr>
              <a:t> de transport</a:t>
            </a:r>
          </a:p>
          <a:p>
            <a:r>
              <a:rPr lang="en-US" sz="1200" b="0" i="0" kern="1200" baseline="0" dirty="0" err="1" smtClean="0">
                <a:solidFill>
                  <a:schemeClr val="tx1"/>
                </a:solidFill>
                <a:latin typeface="+mn-lt"/>
                <a:ea typeface="+mn-ea"/>
                <a:cs typeface="+mn-cs"/>
              </a:rPr>
              <a:t>asigneaza</a:t>
            </a:r>
            <a:r>
              <a:rPr lang="en-US" sz="1200" b="0" i="0" kern="1200" baseline="0" dirty="0" smtClean="0">
                <a:solidFill>
                  <a:schemeClr val="tx1"/>
                </a:solidFill>
                <a:latin typeface="+mn-lt"/>
                <a:ea typeface="+mn-ea"/>
                <a:cs typeface="+mn-cs"/>
              </a:rPr>
              <a:t> un ID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orice</a:t>
            </a:r>
            <a:r>
              <a:rPr lang="en-US" sz="1200" b="0" i="0" kern="1200" baseline="0" dirty="0" smtClean="0">
                <a:solidFill>
                  <a:schemeClr val="tx1"/>
                </a:solidFill>
                <a:latin typeface="+mn-lt"/>
                <a:ea typeface="+mn-ea"/>
                <a:cs typeface="+mn-cs"/>
              </a:rPr>
              <a:t> Cargo.</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CLICK2</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CLICK3 – CLICK4</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200" b="0" kern="1200" baseline="0" dirty="0" smtClean="0">
                <a:solidFill>
                  <a:schemeClr val="tx1"/>
                </a:solidFill>
                <a:latin typeface="+mn-lt"/>
                <a:ea typeface="+mn-ea"/>
                <a:cs typeface="+mn-cs"/>
              </a:rPr>
              <a:t>a </a:t>
            </a:r>
            <a:r>
              <a:rPr lang="en-US" sz="1200" b="0" kern="1200" baseline="0" dirty="0" err="1" smtClean="0">
                <a:solidFill>
                  <a:schemeClr val="tx1"/>
                </a:solidFill>
                <a:latin typeface="+mn-lt"/>
                <a:ea typeface="+mn-ea"/>
                <a:cs typeface="+mn-cs"/>
              </a:rPr>
              <a:t>arunca</a:t>
            </a:r>
            <a:r>
              <a:rPr lang="en-US" sz="1200" b="0" kern="1200" baseline="0" dirty="0" smtClean="0">
                <a:solidFill>
                  <a:schemeClr val="tx1"/>
                </a:solidFill>
                <a:latin typeface="+mn-lt"/>
                <a:ea typeface="+mn-ea"/>
                <a:cs typeface="+mn-cs"/>
              </a:rPr>
              <a:t> Itinerary </a:t>
            </a:r>
            <a:r>
              <a:rPr lang="en-US" sz="1200" b="0" kern="1200" baseline="0" dirty="0" err="1" smtClean="0">
                <a:solidFill>
                  <a:schemeClr val="tx1"/>
                </a:solidFill>
                <a:latin typeface="+mn-lt"/>
                <a:ea typeface="+mn-ea"/>
                <a:cs typeface="+mn-cs"/>
              </a:rPr>
              <a:t>vechi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de a </a:t>
            </a:r>
            <a:r>
              <a:rPr lang="en-US" sz="1200" b="0" kern="1200" baseline="0" dirty="0" err="1" smtClean="0">
                <a:solidFill>
                  <a:schemeClr val="tx1"/>
                </a:solidFill>
                <a:latin typeface="+mn-lt"/>
                <a:ea typeface="+mn-ea"/>
                <a:cs typeface="+mn-cs"/>
              </a:rPr>
              <a:t>crea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unu</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nou</a:t>
            </a:r>
            <a:r>
              <a:rPr lang="en-US" sz="1200" b="0" kern="1200" baseline="0" dirty="0" smtClean="0">
                <a:solidFill>
                  <a:schemeClr val="tx1"/>
                </a:solidFill>
                <a:latin typeface="+mn-lt"/>
                <a:ea typeface="+mn-ea"/>
                <a:cs typeface="+mn-cs"/>
              </a:rPr>
              <a:t> care </a:t>
            </a:r>
            <a:r>
              <a:rPr lang="en-US" sz="1200" b="0" kern="1200" baseline="0" dirty="0" err="1" smtClean="0">
                <a:solidFill>
                  <a:schemeClr val="tx1"/>
                </a:solidFill>
                <a:latin typeface="+mn-lt"/>
                <a:ea typeface="+mn-ea"/>
                <a:cs typeface="+mn-cs"/>
              </a:rPr>
              <a:t>va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satisface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noua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Specificatie</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Rutei</a:t>
            </a:r>
            <a:r>
              <a:rPr lang="en-US" sz="1200" b="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CLICK7</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Handling Event – </a:t>
            </a:r>
            <a:r>
              <a:rPr lang="en-US" sz="1200" b="0" kern="1200" baseline="0" dirty="0" err="1" smtClean="0">
                <a:solidFill>
                  <a:schemeClr val="tx1"/>
                </a:solidFill>
                <a:latin typeface="+mn-lt"/>
                <a:ea typeface="+mn-ea"/>
                <a:cs typeface="+mn-cs"/>
              </a:rPr>
              <a:t>reflecta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reale</a:t>
            </a:r>
            <a:r>
              <a:rPr lang="en-US" sz="1200" b="0" kern="1200" baseline="0" dirty="0" smtClean="0">
                <a:solidFill>
                  <a:schemeClr val="tx1"/>
                </a:solidFill>
                <a:latin typeface="+mn-lt"/>
                <a:ea typeface="+mn-ea"/>
                <a:cs typeface="+mn-cs"/>
              </a:rPr>
              <a:t> care tot </a:t>
            </a:r>
            <a:r>
              <a:rPr lang="en-US" sz="1200" b="0" kern="1200" baseline="0" dirty="0" err="1" smtClean="0">
                <a:solidFill>
                  <a:schemeClr val="tx1"/>
                </a:solidFill>
                <a:latin typeface="+mn-lt"/>
                <a:ea typeface="+mn-ea"/>
                <a:cs typeface="+mn-cs"/>
              </a:rPr>
              <a:t>trebuie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sa</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poate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distinge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unu</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altu</a:t>
            </a:r>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 ne </a:t>
            </a:r>
            <a:r>
              <a:rPr lang="en-US" sz="1200" b="0" kern="1200" baseline="0" dirty="0" err="1" smtClean="0">
                <a:solidFill>
                  <a:schemeClr val="tx1"/>
                </a:solidFill>
                <a:latin typeface="+mn-lt"/>
                <a:ea typeface="+mn-ea"/>
                <a:cs typeface="+mn-cs"/>
              </a:rPr>
              <a:t>da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posibilitatea</a:t>
            </a:r>
            <a:r>
              <a:rPr lang="en-US" sz="1200" b="0" kern="1200" baseline="0" dirty="0" smtClean="0">
                <a:solidFill>
                  <a:schemeClr val="tx1"/>
                </a:solidFill>
                <a:latin typeface="+mn-lt"/>
                <a:ea typeface="+mn-ea"/>
                <a:cs typeface="+mn-cs"/>
              </a:rPr>
              <a:t> de a </a:t>
            </a:r>
            <a:r>
              <a:rPr lang="en-US" sz="1200" b="0" kern="1200" baseline="0" dirty="0" err="1" smtClean="0">
                <a:solidFill>
                  <a:schemeClr val="tx1"/>
                </a:solidFill>
                <a:latin typeface="+mn-lt"/>
                <a:ea typeface="+mn-ea"/>
                <a:cs typeface="+mn-cs"/>
              </a:rPr>
              <a:t>vedea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ce</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intimpla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Entitati</a:t>
            </a:r>
            <a:r>
              <a:rPr lang="en-US" sz="1200" b="0"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Delivery History – </a:t>
            </a:r>
            <a:r>
              <a:rPr lang="en-US" sz="1200" b="0" kern="1200" baseline="0" dirty="0" err="1" smtClean="0">
                <a:solidFill>
                  <a:schemeClr val="tx1"/>
                </a:solidFill>
                <a:latin typeface="+mn-lt"/>
                <a:ea typeface="+mn-ea"/>
                <a:cs typeface="+mn-cs"/>
              </a:rPr>
              <a:t>noi</a:t>
            </a:r>
            <a:r>
              <a:rPr lang="en-US" sz="1200" b="0" kern="1200" baseline="0" dirty="0" smtClean="0">
                <a:solidFill>
                  <a:schemeClr val="tx1"/>
                </a:solidFill>
                <a:latin typeface="+mn-lt"/>
                <a:ea typeface="+mn-ea"/>
                <a:cs typeface="+mn-cs"/>
              </a:rPr>
              <a:t> nu </a:t>
            </a:r>
            <a:r>
              <a:rPr lang="en-US" sz="1200" b="0" kern="1200" baseline="0" dirty="0" err="1" smtClean="0">
                <a:solidFill>
                  <a:schemeClr val="tx1"/>
                </a:solidFill>
                <a:latin typeface="+mn-lt"/>
                <a:ea typeface="+mn-ea"/>
                <a:cs typeface="+mn-cs"/>
              </a:rPr>
              <a:t>avem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nevoie</a:t>
            </a:r>
            <a:r>
              <a:rPr lang="en-US" sz="1200" b="0" kern="1200" baseline="0" dirty="0" smtClean="0">
                <a:solidFill>
                  <a:schemeClr val="tx1"/>
                </a:solidFill>
                <a:latin typeface="+mn-lt"/>
                <a:ea typeface="+mn-ea"/>
                <a:cs typeface="+mn-cs"/>
              </a:rPr>
              <a:t> de un history Id, </a:t>
            </a:r>
            <a:r>
              <a:rPr lang="en-US" sz="1200" b="0" kern="1200" baseline="0" dirty="0" err="1" smtClean="0">
                <a:solidFill>
                  <a:schemeClr val="tx1"/>
                </a:solidFill>
                <a:latin typeface="+mn-lt"/>
                <a:ea typeface="+mn-ea"/>
                <a:cs typeface="+mn-cs"/>
              </a:rPr>
              <a:t>noi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interesati</a:t>
            </a:r>
            <a:r>
              <a:rPr lang="en-US" sz="1200" b="0" kern="1200" baseline="0" dirty="0" smtClean="0">
                <a:solidFill>
                  <a:schemeClr val="tx1"/>
                </a:solidFill>
                <a:latin typeface="+mn-lt"/>
                <a:ea typeface="+mn-ea"/>
                <a:cs typeface="+mn-cs"/>
              </a:rPr>
              <a:t> 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lista</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din </a:t>
            </a:r>
            <a:r>
              <a:rPr lang="en-US" sz="1200" b="0" kern="1200" baseline="0" dirty="0" err="1" smtClean="0">
                <a:solidFill>
                  <a:schemeClr val="tx1"/>
                </a:solidFill>
                <a:latin typeface="+mn-lt"/>
                <a:ea typeface="+mn-ea"/>
                <a:cs typeface="+mn-cs"/>
              </a:rPr>
              <a:t>acest</a:t>
            </a:r>
            <a:r>
              <a:rPr lang="en-US" sz="1200" b="0" kern="1200" baseline="0" dirty="0" smtClean="0">
                <a:solidFill>
                  <a:schemeClr val="tx1"/>
                </a:solidFill>
                <a:latin typeface="+mn-lt"/>
                <a:ea typeface="+mn-ea"/>
                <a:cs typeface="+mn-cs"/>
              </a:rPr>
              <a:t> History care </a:t>
            </a:r>
            <a:r>
              <a:rPr lang="en-US" sz="1200" b="0" kern="1200" baseline="0" dirty="0" err="1" smtClean="0">
                <a:solidFill>
                  <a:schemeClr val="tx1"/>
                </a:solidFill>
                <a:latin typeface="+mn-lt"/>
                <a:ea typeface="+mn-ea"/>
                <a:cs typeface="+mn-cs"/>
              </a:rPr>
              <a:t>creste</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timp</a:t>
            </a:r>
            <a:r>
              <a:rPr lang="en-US" sz="1200" b="0"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am </a:t>
            </a:r>
            <a:r>
              <a:rPr lang="en-US" sz="1200" b="1" kern="1200" baseline="0" dirty="0" err="1" smtClean="0">
                <a:solidFill>
                  <a:schemeClr val="tx1"/>
                </a:solidFill>
                <a:latin typeface="+mn-lt"/>
                <a:ea typeface="+mn-ea"/>
                <a:cs typeface="+mn-cs"/>
              </a:rPr>
              <a:t>facut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identificat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fiecare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obiect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pas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de a Aggregate Roots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Buondary</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fiecarui</a:t>
            </a:r>
            <a:r>
              <a:rPr lang="en-US" sz="1200" b="1" kern="1200" baseline="0" dirty="0" smtClean="0">
                <a:solidFill>
                  <a:schemeClr val="tx1"/>
                </a:solidFill>
                <a:latin typeface="+mn-lt"/>
                <a:ea typeface="+mn-ea"/>
                <a:cs typeface="+mn-cs"/>
              </a:rPr>
              <a:t> Root.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realitate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proces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deseori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unul</a:t>
            </a:r>
            <a:r>
              <a:rPr lang="en-US" sz="1200" b="1" kern="1200" baseline="0" dirty="0" smtClean="0">
                <a:solidFill>
                  <a:schemeClr val="tx1"/>
                </a:solidFill>
                <a:latin typeface="+mn-lt"/>
                <a:ea typeface="+mn-ea"/>
                <a:cs typeface="+mn-cs"/>
              </a:rPr>
              <a:t> din </a:t>
            </a:r>
            <a:r>
              <a:rPr lang="en-US" sz="1200" b="1" kern="1200" baseline="0" dirty="0" err="1" smtClean="0">
                <a:solidFill>
                  <a:schemeClr val="tx1"/>
                </a:solidFill>
                <a:latin typeface="+mn-lt"/>
                <a:ea typeface="+mn-ea"/>
                <a:cs typeface="+mn-cs"/>
              </a:rPr>
              <a:t>cele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mai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grele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Sa </a:t>
            </a:r>
            <a:r>
              <a:rPr lang="en-US" sz="1200" b="1" kern="1200" baseline="0" dirty="0" err="1" smtClean="0">
                <a:solidFill>
                  <a:schemeClr val="tx1"/>
                </a:solidFill>
                <a:latin typeface="+mn-lt"/>
                <a:ea typeface="+mn-ea"/>
                <a:cs typeface="+mn-cs"/>
              </a:rPr>
              <a:t>incepem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indentificam</a:t>
            </a:r>
            <a:r>
              <a:rPr lang="en-US" sz="1200" b="1" kern="1200" baseline="0" dirty="0" smtClean="0">
                <a:solidFill>
                  <a:schemeClr val="tx1"/>
                </a:solidFill>
                <a:latin typeface="+mn-lt"/>
                <a:ea typeface="+mn-ea"/>
                <a:cs typeface="+mn-cs"/>
              </a:rPr>
              <a:t> Aggregate Roots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hotarele</a:t>
            </a:r>
            <a:r>
              <a:rPr lang="en-US" sz="1200" b="1" kern="1200" baseline="0" dirty="0" smtClean="0">
                <a:solidFill>
                  <a:schemeClr val="tx1"/>
                </a:solidFill>
                <a:latin typeface="+mn-lt"/>
                <a:ea typeface="+mn-ea"/>
                <a:cs typeface="+mn-cs"/>
              </a:rPr>
              <a:t>, boundary a </a:t>
            </a:r>
            <a:r>
              <a:rPr lang="en-US" sz="1200" b="1" kern="1200" baseline="0" dirty="0" err="1" smtClean="0">
                <a:solidFill>
                  <a:schemeClr val="tx1"/>
                </a:solidFill>
                <a:latin typeface="+mn-lt"/>
                <a:ea typeface="+mn-ea"/>
                <a:cs typeface="+mn-cs"/>
              </a:rPr>
              <a:t>fiecarui</a:t>
            </a:r>
            <a:r>
              <a:rPr lang="en-US" sz="1200" b="1" kern="1200" baseline="0" dirty="0" smtClean="0">
                <a:solidFill>
                  <a:schemeClr val="tx1"/>
                </a:solidFill>
                <a:latin typeface="+mn-lt"/>
                <a:ea typeface="+mn-ea"/>
                <a:cs typeface="+mn-cs"/>
              </a:rPr>
              <a:t> Aggregate Root, </a:t>
            </a:r>
            <a:r>
              <a:rPr lang="en-US" sz="1200" b="1" kern="1200" baseline="0" dirty="0" err="1" smtClean="0">
                <a:solidFill>
                  <a:schemeClr val="tx1"/>
                </a:solidFill>
                <a:latin typeface="+mn-lt"/>
                <a:ea typeface="+mn-ea"/>
                <a:cs typeface="+mn-cs"/>
              </a:rPr>
              <a:t>ce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unitate</a:t>
            </a:r>
            <a:r>
              <a:rPr lang="en-US" sz="1200" b="1" kern="1200" baseline="0" dirty="0" smtClean="0">
                <a:solidFill>
                  <a:schemeClr val="tx1"/>
                </a:solidFill>
                <a:latin typeface="+mn-lt"/>
                <a:ea typeface="+mn-ea"/>
                <a:cs typeface="+mn-cs"/>
              </a:rPr>
              <a:t> de </a:t>
            </a:r>
            <a:r>
              <a:rPr lang="en-US" sz="1200" b="1" kern="1200" baseline="0" dirty="0" err="1" smtClean="0">
                <a:solidFill>
                  <a:schemeClr val="tx1"/>
                </a:solidFill>
                <a:latin typeface="+mn-lt"/>
                <a:ea typeface="+mn-ea"/>
                <a:cs typeface="+mn-cs"/>
              </a:rPr>
              <a:t>consistentsa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validare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CLICK9</a:t>
            </a:r>
          </a:p>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Voyage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Location</a:t>
            </a:r>
            <a:r>
              <a:rPr lang="en-US" sz="1200" b="0" kern="1200" baseline="0" dirty="0" smtClean="0">
                <a:solidFill>
                  <a:schemeClr val="tx1"/>
                </a:solidFill>
                <a:latin typeface="+mn-lt"/>
                <a:ea typeface="+mn-ea"/>
                <a:cs typeface="+mn-cs"/>
              </a:rPr>
              <a:t>  au </a:t>
            </a:r>
            <a:r>
              <a:rPr lang="en-US" sz="1200" b="0" kern="1200" baseline="0" dirty="0" err="1" smtClean="0">
                <a:solidFill>
                  <a:schemeClr val="tx1"/>
                </a:solidFill>
                <a:latin typeface="+mn-lt"/>
                <a:ea typeface="+mn-ea"/>
                <a:cs typeface="+mn-cs"/>
              </a:rPr>
              <a:t>identitati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independente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aceste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entitati</a:t>
            </a:r>
            <a:r>
              <a:rPr lang="en-US" sz="1200" b="0" kern="1200" baseline="0" dirty="0" smtClean="0">
                <a:solidFill>
                  <a:schemeClr val="tx1"/>
                </a:solidFill>
                <a:latin typeface="+mn-lt"/>
                <a:ea typeface="+mn-ea"/>
                <a:cs typeface="+mn-cs"/>
              </a:rPr>
              <a:t> pot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comune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obiecte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sunt</a:t>
            </a:r>
            <a:r>
              <a:rPr lang="en-US" sz="1200" b="0" kern="1200" baseline="0" dirty="0" smtClean="0">
                <a:solidFill>
                  <a:schemeClr val="tx1"/>
                </a:solidFill>
                <a:latin typeface="+mn-lt"/>
                <a:ea typeface="+mn-ea"/>
                <a:cs typeface="+mn-cs"/>
              </a:rPr>
              <a:t> Aggregate Root,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au </a:t>
            </a:r>
            <a:r>
              <a:rPr lang="en-US" sz="1200" b="1" kern="1200" baseline="0" dirty="0" err="1" smtClean="0">
                <a:solidFill>
                  <a:schemeClr val="tx1"/>
                </a:solidFill>
                <a:latin typeface="+mn-lt"/>
                <a:ea typeface="+mn-ea"/>
                <a:cs typeface="+mn-cs"/>
              </a:rPr>
              <a:t>au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boundary.</a:t>
            </a:r>
          </a:p>
          <a:p>
            <a:endParaRPr lang="en-US"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CLICK10</a:t>
            </a:r>
          </a:p>
          <a:p>
            <a:r>
              <a:rPr lang="en-US" sz="1200" b="1" kern="1200" baseline="0" dirty="0" smtClean="0">
                <a:solidFill>
                  <a:schemeClr val="tx1"/>
                </a:solidFill>
                <a:latin typeface="+mn-lt"/>
                <a:ea typeface="+mn-ea"/>
                <a:cs typeface="+mn-cs"/>
              </a:rPr>
              <a:t>Cargo - </a:t>
            </a:r>
            <a:r>
              <a:rPr lang="en-US" sz="1200" b="0" kern="1200" baseline="0" dirty="0" err="1" smtClean="0">
                <a:solidFill>
                  <a:schemeClr val="tx1"/>
                </a:solidFill>
                <a:latin typeface="+mn-lt"/>
                <a:ea typeface="+mn-ea"/>
                <a:cs typeface="+mn-cs"/>
              </a:rPr>
              <a:t>deasemenea</a:t>
            </a:r>
            <a:r>
              <a:rPr lang="en-US" sz="1200" b="0" kern="1200" baseline="0" dirty="0" smtClean="0">
                <a:solidFill>
                  <a:schemeClr val="tx1"/>
                </a:solidFill>
                <a:latin typeface="+mn-lt"/>
                <a:ea typeface="+mn-ea"/>
                <a:cs typeface="+mn-cs"/>
              </a:rPr>
              <a:t> are o </a:t>
            </a:r>
            <a:r>
              <a:rPr lang="en-US" sz="1200" b="0" kern="1200" baseline="0" dirty="0" err="1" smtClean="0">
                <a:solidFill>
                  <a:schemeClr val="tx1"/>
                </a:solidFill>
                <a:latin typeface="+mn-lt"/>
                <a:ea typeface="+mn-ea"/>
                <a:cs typeface="+mn-cs"/>
              </a:rPr>
              <a:t>identitate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independenta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poate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comun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multe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obiecte</a:t>
            </a:r>
            <a:r>
              <a:rPr lang="en-US" sz="1200" b="0" kern="1200" baseline="0" dirty="0" smtClean="0">
                <a:solidFill>
                  <a:schemeClr val="tx1"/>
                </a:solidFill>
                <a:latin typeface="+mn-lt"/>
                <a:ea typeface="+mn-ea"/>
                <a:cs typeface="+mn-cs"/>
              </a:rPr>
              <a:t>.</a:t>
            </a:r>
          </a:p>
          <a:p>
            <a:r>
              <a:rPr lang="en-US" sz="1200" b="0" kern="1200" baseline="0" dirty="0" smtClean="0">
                <a:solidFill>
                  <a:schemeClr val="tx1"/>
                </a:solidFill>
                <a:latin typeface="+mn-lt"/>
                <a:ea typeface="+mn-ea"/>
                <a:cs typeface="+mn-cs"/>
              </a:rPr>
              <a:t>Cargo </a:t>
            </a:r>
            <a:r>
              <a:rPr lang="en-US" sz="1200" b="0" kern="1200" baseline="0" dirty="0" err="1" smtClean="0">
                <a:solidFill>
                  <a:schemeClr val="tx1"/>
                </a:solidFill>
                <a:latin typeface="+mn-lt"/>
                <a:ea typeface="+mn-ea"/>
                <a:cs typeface="+mn-cs"/>
              </a:rPr>
              <a:t>este</a:t>
            </a:r>
            <a:r>
              <a:rPr lang="en-US" sz="1200" b="0" kern="1200" baseline="0" dirty="0" smtClean="0">
                <a:solidFill>
                  <a:schemeClr val="tx1"/>
                </a:solidFill>
                <a:latin typeface="+mn-lt"/>
                <a:ea typeface="+mn-ea"/>
                <a:cs typeface="+mn-cs"/>
              </a:rPr>
              <a:t> un aggregate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mare, route specification nu </a:t>
            </a:r>
            <a:r>
              <a:rPr lang="en-US" sz="1200" b="0" kern="1200" baseline="0" dirty="0" err="1" smtClean="0">
                <a:solidFill>
                  <a:schemeClr val="tx1"/>
                </a:solidFill>
                <a:latin typeface="+mn-lt"/>
                <a:ea typeface="+mn-ea"/>
                <a:cs typeface="+mn-cs"/>
              </a:rPr>
              <a:t>prea</a:t>
            </a:r>
            <a:r>
              <a:rPr lang="en-US" sz="1200" b="0" kern="1200" baseline="0" dirty="0" smtClean="0">
                <a:solidFill>
                  <a:schemeClr val="tx1"/>
                </a:solidFill>
                <a:latin typeface="+mn-lt"/>
                <a:ea typeface="+mn-ea"/>
                <a:cs typeface="+mn-cs"/>
              </a:rPr>
              <a:t> are </a:t>
            </a:r>
            <a:r>
              <a:rPr lang="en-US" sz="1200" b="0" kern="1200" baseline="0" dirty="0" err="1" smtClean="0">
                <a:solidFill>
                  <a:schemeClr val="tx1"/>
                </a:solidFill>
                <a:latin typeface="+mn-lt"/>
                <a:ea typeface="+mn-ea"/>
                <a:cs typeface="+mn-cs"/>
              </a:rPr>
              <a:t>sens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fara</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caci</a:t>
            </a:r>
            <a:r>
              <a:rPr lang="en-US" sz="1200" b="0" kern="1200" baseline="0" dirty="0" smtClean="0">
                <a:solidFill>
                  <a:schemeClr val="tx1"/>
                </a:solidFill>
                <a:latin typeface="+mn-lt"/>
                <a:ea typeface="+mn-ea"/>
                <a:cs typeface="+mn-cs"/>
              </a:rPr>
              <a:t> cum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am </a:t>
            </a:r>
            <a:r>
              <a:rPr lang="en-US" sz="1200" b="0" kern="1200" baseline="0" dirty="0" err="1" smtClean="0">
                <a:solidFill>
                  <a:schemeClr val="tx1"/>
                </a:solidFill>
                <a:latin typeface="+mn-lt"/>
                <a:ea typeface="+mn-ea"/>
                <a:cs typeface="+mn-cs"/>
              </a:rPr>
              <a:t>mentionat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mai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inainte</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reprezinta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niste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proprietati</a:t>
            </a:r>
            <a:r>
              <a:rPr lang="en-US" sz="1200" b="0" kern="1200" baseline="0" dirty="0" smtClean="0">
                <a:solidFill>
                  <a:schemeClr val="tx1"/>
                </a:solidFill>
                <a:latin typeface="+mn-lt"/>
                <a:ea typeface="+mn-ea"/>
                <a:cs typeface="+mn-cs"/>
              </a:rPr>
              <a:t> a cargo. </a:t>
            </a:r>
          </a:p>
          <a:p>
            <a:r>
              <a:rPr lang="en-US" sz="1200" b="1" kern="1200" baseline="0" dirty="0" err="1" smtClean="0">
                <a:solidFill>
                  <a:schemeClr val="tx1"/>
                </a:solidFill>
                <a:latin typeface="+mn-lt"/>
                <a:ea typeface="+mn-ea"/>
                <a:cs typeface="+mn-cs"/>
              </a:rPr>
              <a:t>Itenarary</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Leg </a:t>
            </a:r>
            <a:r>
              <a:rPr lang="en-US" sz="1200" b="0" kern="1200" baseline="0" dirty="0" smtClean="0">
                <a:solidFill>
                  <a:schemeClr val="tx1"/>
                </a:solidFill>
                <a:latin typeface="+mn-lt"/>
                <a:ea typeface="+mn-ea"/>
                <a:cs typeface="+mn-cs"/>
              </a:rPr>
              <a:t>la moment is </a:t>
            </a:r>
            <a:r>
              <a:rPr lang="en-US" sz="1200" b="0" kern="1200" baseline="0" dirty="0" err="1" smtClean="0">
                <a:solidFill>
                  <a:schemeClr val="tx1"/>
                </a:solidFill>
                <a:latin typeface="+mn-lt"/>
                <a:ea typeface="+mn-ea"/>
                <a:cs typeface="+mn-cs"/>
              </a:rPr>
              <a:t>dependente</a:t>
            </a:r>
            <a:r>
              <a:rPr lang="en-US" sz="1200" b="0" kern="1200" baseline="0" dirty="0" smtClean="0">
                <a:solidFill>
                  <a:schemeClr val="tx1"/>
                </a:solidFill>
                <a:latin typeface="+mn-lt"/>
                <a:ea typeface="+mn-ea"/>
                <a:cs typeface="+mn-cs"/>
              </a:rPr>
              <a:t> de un route specification</a:t>
            </a:r>
          </a:p>
          <a:p>
            <a:r>
              <a:rPr lang="en-US" sz="1200" b="0" kern="1200" baseline="0" dirty="0" err="1" smtClean="0">
                <a:solidFill>
                  <a:schemeClr val="tx1"/>
                </a:solidFill>
                <a:latin typeface="+mn-lt"/>
                <a:ea typeface="+mn-ea"/>
                <a:cs typeface="+mn-cs"/>
              </a:rPr>
              <a:t>ceea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ce</a:t>
            </a:r>
            <a:r>
              <a:rPr lang="en-US" sz="1200" b="0" kern="1200" baseline="0" dirty="0" smtClean="0">
                <a:solidFill>
                  <a:schemeClr val="tx1"/>
                </a:solidFill>
                <a:latin typeface="+mn-lt"/>
                <a:ea typeface="+mn-ea"/>
                <a:cs typeface="+mn-cs"/>
              </a:rPr>
              <a:t> ne </a:t>
            </a:r>
            <a:r>
              <a:rPr lang="en-US" sz="1200" b="0" kern="1200" baseline="0" dirty="0" err="1" smtClean="0">
                <a:solidFill>
                  <a:schemeClr val="tx1"/>
                </a:solidFill>
                <a:latin typeface="+mn-lt"/>
                <a:ea typeface="+mn-ea"/>
                <a:cs typeface="+mn-cs"/>
              </a:rPr>
              <a:t>spune</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ele</a:t>
            </a:r>
            <a:r>
              <a:rPr lang="en-US" sz="1200" b="0" kern="1200" baseline="0" dirty="0" smtClean="0">
                <a:solidFill>
                  <a:schemeClr val="tx1"/>
                </a:solidFill>
                <a:latin typeface="+mn-lt"/>
                <a:ea typeface="+mn-ea"/>
                <a:cs typeface="+mn-cs"/>
              </a:rPr>
              <a:t> nu au </a:t>
            </a:r>
            <a:r>
              <a:rPr lang="en-US" sz="1200" b="0" kern="1200" baseline="0" dirty="0" err="1" smtClean="0">
                <a:solidFill>
                  <a:schemeClr val="tx1"/>
                </a:solidFill>
                <a:latin typeface="+mn-lt"/>
                <a:ea typeface="+mn-ea"/>
                <a:cs typeface="+mn-cs"/>
              </a:rPr>
              <a:t>sens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fara</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is </a:t>
            </a:r>
            <a:r>
              <a:rPr lang="en-US" sz="1200" b="0" kern="1200" baseline="0" dirty="0" err="1" smtClean="0">
                <a:solidFill>
                  <a:schemeClr val="tx1"/>
                </a:solidFill>
                <a:latin typeface="+mn-lt"/>
                <a:ea typeface="+mn-ea"/>
                <a:cs typeface="+mn-cs"/>
              </a:rPr>
              <a:t>dependente</a:t>
            </a:r>
            <a:r>
              <a:rPr lang="en-US" sz="1200" b="0" kern="1200" baseline="0" dirty="0" smtClean="0">
                <a:solidFill>
                  <a:schemeClr val="tx1"/>
                </a:solidFill>
                <a:latin typeface="+mn-lt"/>
                <a:ea typeface="+mn-ea"/>
                <a:cs typeface="+mn-cs"/>
              </a:rPr>
              <a:t> de </a:t>
            </a:r>
            <a:r>
              <a:rPr lang="en-US" sz="1200" b="0" kern="1200" baseline="0" dirty="0" err="1" smtClean="0">
                <a:solidFill>
                  <a:schemeClr val="tx1"/>
                </a:solidFill>
                <a:latin typeface="+mn-lt"/>
                <a:ea typeface="+mn-ea"/>
                <a:cs typeface="+mn-cs"/>
              </a:rPr>
              <a:t>acest</a:t>
            </a:r>
            <a:r>
              <a:rPr lang="en-US" sz="1200" b="0" kern="1200" baseline="0" dirty="0" smtClean="0">
                <a:solidFill>
                  <a:schemeClr val="tx1"/>
                </a:solidFill>
                <a:latin typeface="+mn-lt"/>
                <a:ea typeface="+mn-ea"/>
                <a:cs typeface="+mn-cs"/>
              </a:rPr>
              <a:t> cargo, </a:t>
            </a:r>
          </a:p>
          <a:p>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deasemenea</a:t>
            </a:r>
            <a:r>
              <a:rPr lang="en-US" sz="1200" b="0" kern="1200" baseline="0" dirty="0" smtClean="0">
                <a:solidFill>
                  <a:schemeClr val="tx1"/>
                </a:solidFill>
                <a:latin typeface="+mn-lt"/>
                <a:ea typeface="+mn-ea"/>
                <a:cs typeface="+mn-cs"/>
              </a:rPr>
              <a:t> intra in </a:t>
            </a:r>
            <a:r>
              <a:rPr lang="en-US" sz="1200" b="0" kern="1200" baseline="0" dirty="0" err="1" smtClean="0">
                <a:solidFill>
                  <a:schemeClr val="tx1"/>
                </a:solidFill>
                <a:latin typeface="+mn-lt"/>
                <a:ea typeface="+mn-ea"/>
                <a:cs typeface="+mn-cs"/>
              </a:rPr>
              <a:t>acelasi</a:t>
            </a:r>
            <a:r>
              <a:rPr lang="en-US" sz="1200" b="0" kern="1200" baseline="0" dirty="0" smtClean="0">
                <a:solidFill>
                  <a:schemeClr val="tx1"/>
                </a:solidFill>
                <a:latin typeface="+mn-lt"/>
                <a:ea typeface="+mn-ea"/>
                <a:cs typeface="+mn-cs"/>
              </a:rPr>
              <a:t> boundary.</a:t>
            </a:r>
          </a:p>
          <a:p>
            <a:endParaRPr lang="en-US" sz="1200" b="0"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CLICK11</a:t>
            </a:r>
          </a:p>
          <a:p>
            <a:r>
              <a:rPr lang="en-US" sz="1200" b="1" kern="1200" baseline="0" dirty="0" smtClean="0">
                <a:solidFill>
                  <a:schemeClr val="tx1"/>
                </a:solidFill>
                <a:latin typeface="+mn-lt"/>
                <a:ea typeface="+mn-ea"/>
                <a:cs typeface="+mn-cs"/>
              </a:rPr>
              <a:t>Handling Events – </a:t>
            </a:r>
            <a:r>
              <a:rPr lang="en-US" sz="1200" b="0" kern="1200" baseline="0" dirty="0" err="1" smtClean="0">
                <a:solidFill>
                  <a:schemeClr val="tx1"/>
                </a:solidFill>
                <a:latin typeface="+mn-lt"/>
                <a:ea typeface="+mn-ea"/>
                <a:cs typeface="+mn-cs"/>
              </a:rPr>
              <a:t>deobicei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vor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fi</a:t>
            </a:r>
            <a:r>
              <a:rPr lang="en-US" sz="1200" b="0" kern="1200" baseline="0" dirty="0" smtClean="0">
                <a:solidFill>
                  <a:schemeClr val="tx1"/>
                </a:solidFill>
                <a:latin typeface="+mn-lt"/>
                <a:ea typeface="+mn-ea"/>
                <a:cs typeface="+mn-cs"/>
              </a:rPr>
              <a:t> create de </a:t>
            </a:r>
            <a:r>
              <a:rPr lang="en-US" sz="1200" b="0" kern="1200" baseline="0" dirty="0" err="1" smtClean="0">
                <a:solidFill>
                  <a:schemeClr val="tx1"/>
                </a:solidFill>
                <a:latin typeface="+mn-lt"/>
                <a:ea typeface="+mn-ea"/>
                <a:cs typeface="+mn-cs"/>
              </a:rPr>
              <a:t>operatori</a:t>
            </a:r>
            <a:r>
              <a:rPr lang="en-US" sz="1200" b="0" kern="1200" baseline="0" dirty="0" smtClean="0">
                <a:solidFill>
                  <a:schemeClr val="tx1"/>
                </a:solidFill>
                <a:latin typeface="+mn-lt"/>
                <a:ea typeface="+mn-ea"/>
                <a:cs typeface="+mn-cs"/>
              </a:rPr>
              <a:t> in </a:t>
            </a:r>
            <a:r>
              <a:rPr lang="en-US" sz="1200" b="0" kern="1200" baseline="0" dirty="0" err="1" smtClean="0">
                <a:solidFill>
                  <a:schemeClr val="tx1"/>
                </a:solidFill>
                <a:latin typeface="+mn-lt"/>
                <a:ea typeface="+mn-ea"/>
                <a:cs typeface="+mn-cs"/>
              </a:rPr>
              <a:t>porturi</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prin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introducerea</a:t>
            </a:r>
            <a:r>
              <a:rPr lang="en-US" sz="1200" b="0" kern="1200" baseline="0" dirty="0" smtClean="0">
                <a:solidFill>
                  <a:schemeClr val="tx1"/>
                </a:solidFill>
                <a:latin typeface="+mn-lt"/>
                <a:ea typeface="+mn-ea"/>
                <a:cs typeface="+mn-cs"/>
              </a:rPr>
              <a:t> a Handling Type – de </a:t>
            </a:r>
            <a:r>
              <a:rPr lang="en-US" sz="1200" b="0" kern="1200" baseline="0" dirty="0" err="1" smtClean="0">
                <a:solidFill>
                  <a:schemeClr val="tx1"/>
                </a:solidFill>
                <a:latin typeface="+mn-lt"/>
                <a:ea typeface="+mn-ea"/>
                <a:cs typeface="+mn-cs"/>
              </a:rPr>
              <a:t>exemplu</a:t>
            </a:r>
            <a:r>
              <a:rPr lang="en-US" sz="1200" b="0" kern="1200" baseline="0" dirty="0" smtClean="0">
                <a:solidFill>
                  <a:schemeClr val="tx1"/>
                </a:solidFill>
                <a:latin typeface="+mn-lt"/>
                <a:ea typeface="+mn-ea"/>
                <a:cs typeface="+mn-cs"/>
              </a:rPr>
              <a:t> ca </a:t>
            </a:r>
            <a:r>
              <a:rPr lang="en-US" sz="1200" b="0" kern="1200" baseline="0" dirty="0" err="1" smtClean="0">
                <a:solidFill>
                  <a:schemeClr val="tx1"/>
                </a:solidFill>
                <a:latin typeface="+mn-lt"/>
                <a:ea typeface="+mn-ea"/>
                <a:cs typeface="+mn-cs"/>
              </a:rPr>
              <a:t>incarcatura</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ajuns</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Timpului</a:t>
            </a:r>
            <a:r>
              <a:rPr lang="en-US" sz="1200" b="0" kern="1200" baseline="0" dirty="0" smtClean="0">
                <a:solidFill>
                  <a:schemeClr val="tx1"/>
                </a:solidFill>
                <a:latin typeface="+mn-lt"/>
                <a:ea typeface="+mn-ea"/>
                <a:cs typeface="+mn-cs"/>
              </a:rPr>
              <a:t>, Cargo </a:t>
            </a:r>
            <a:r>
              <a:rPr lang="en-US" sz="1200" b="0" kern="1200" baseline="0" dirty="0" err="1" smtClean="0">
                <a:solidFill>
                  <a:schemeClr val="tx1"/>
                </a:solidFill>
                <a:latin typeface="+mn-lt"/>
                <a:ea typeface="+mn-ea"/>
                <a:cs typeface="+mn-cs"/>
              </a:rPr>
              <a:t>tarcking</a:t>
            </a:r>
            <a:r>
              <a:rPr lang="en-US" sz="1200" b="0" kern="1200" baseline="0" dirty="0" smtClean="0">
                <a:solidFill>
                  <a:schemeClr val="tx1"/>
                </a:solidFill>
                <a:latin typeface="+mn-lt"/>
                <a:ea typeface="+mn-ea"/>
                <a:cs typeface="+mn-cs"/>
              </a:rPr>
              <a:t> Id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codul</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locatiei</a:t>
            </a:r>
            <a:r>
              <a:rPr lang="en-US" sz="1200" b="0" kern="1200" baseline="0" dirty="0" smtClean="0">
                <a:solidFill>
                  <a:schemeClr val="tx1"/>
                </a:solidFill>
                <a:latin typeface="+mn-lt"/>
                <a:ea typeface="+mn-ea"/>
                <a:cs typeface="+mn-cs"/>
              </a:rPr>
              <a:t> port-</a:t>
            </a:r>
            <a:r>
              <a:rPr lang="en-US" sz="1200" b="0" kern="1200" baseline="0" dirty="0" err="1" smtClean="0">
                <a:solidFill>
                  <a:schemeClr val="tx1"/>
                </a:solidFill>
                <a:latin typeface="+mn-lt"/>
                <a:ea typeface="+mn-ea"/>
                <a:cs typeface="+mn-cs"/>
              </a:rPr>
              <a:t>ului</a:t>
            </a:r>
            <a:r>
              <a:rPr lang="en-US" sz="1200" b="0" kern="1200" baseline="0" dirty="0" smtClean="0">
                <a:solidFill>
                  <a:schemeClr val="tx1"/>
                </a:solidFill>
                <a:latin typeface="+mn-lt"/>
                <a:ea typeface="+mn-ea"/>
                <a:cs typeface="+mn-cs"/>
              </a:rPr>
              <a:t>. </a:t>
            </a:r>
          </a:p>
          <a:p>
            <a:r>
              <a:rPr lang="en-US" sz="1200" b="0" kern="1200" baseline="0" dirty="0" err="1" smtClean="0">
                <a:solidFill>
                  <a:schemeClr val="tx1"/>
                </a:solidFill>
                <a:latin typeface="+mn-lt"/>
                <a:ea typeface="+mn-ea"/>
                <a:cs typeface="+mn-cs"/>
              </a:rPr>
              <a:t>Aceste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evenimente</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creaza</a:t>
            </a:r>
            <a:r>
              <a:rPr lang="en-US" sz="1200" b="0" kern="1200" baseline="0" dirty="0" smtClean="0">
                <a:solidFill>
                  <a:schemeClr val="tx1"/>
                </a:solidFill>
                <a:latin typeface="+mn-lt"/>
                <a:ea typeface="+mn-ea"/>
                <a:cs typeface="+mn-cs"/>
              </a:rPr>
              <a:t> independent </a:t>
            </a:r>
            <a:r>
              <a:rPr lang="en-US" sz="1200" b="0" kern="1200" baseline="0" dirty="0" err="1" smtClean="0">
                <a:solidFill>
                  <a:schemeClr val="tx1"/>
                </a:solidFill>
                <a:latin typeface="+mn-lt"/>
                <a:ea typeface="+mn-ea"/>
                <a:cs typeface="+mn-cs"/>
              </a:rPr>
              <a:t>si</a:t>
            </a:r>
            <a:r>
              <a:rPr lang="en-US" sz="1200" b="0" kern="1200" baseline="0" dirty="0" smtClean="0">
                <a:solidFill>
                  <a:schemeClr val="tx1"/>
                </a:solidFill>
                <a:latin typeface="+mn-lt"/>
                <a:ea typeface="+mn-ea"/>
                <a:cs typeface="+mn-cs"/>
              </a:rPr>
              <a:t> se scot din </a:t>
            </a:r>
            <a:r>
              <a:rPr lang="en-US" sz="1200" b="0" kern="1200" baseline="0" dirty="0" err="1" smtClean="0">
                <a:solidFill>
                  <a:schemeClr val="tx1"/>
                </a:solidFill>
                <a:latin typeface="+mn-lt"/>
                <a:ea typeface="+mn-ea"/>
                <a:cs typeface="+mn-cs"/>
              </a:rPr>
              <a:t>baza</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prin</a:t>
            </a:r>
            <a:r>
              <a:rPr lang="en-US" sz="1200" b="0" kern="1200" baseline="0" dirty="0" smtClean="0">
                <a:solidFill>
                  <a:schemeClr val="tx1"/>
                </a:solidFill>
                <a:latin typeface="+mn-lt"/>
                <a:ea typeface="+mn-ea"/>
                <a:cs typeface="+mn-cs"/>
              </a:rPr>
              <a:t> un DB query </a:t>
            </a:r>
            <a:r>
              <a:rPr lang="en-US" sz="1200" b="0" kern="1200" baseline="0" dirty="0" err="1" smtClean="0">
                <a:solidFill>
                  <a:schemeClr val="tx1"/>
                </a:solidFill>
                <a:latin typeface="+mn-lt"/>
                <a:ea typeface="+mn-ea"/>
                <a:cs typeface="+mn-cs"/>
              </a:rPr>
              <a:t>pentru</a:t>
            </a:r>
            <a:r>
              <a:rPr lang="en-US" sz="1200" b="0" kern="1200" baseline="0" dirty="0" smtClean="0">
                <a:solidFill>
                  <a:schemeClr val="tx1"/>
                </a:solidFill>
                <a:latin typeface="+mn-lt"/>
                <a:ea typeface="+mn-ea"/>
                <a:cs typeface="+mn-cs"/>
              </a:rPr>
              <a:t> a </a:t>
            </a:r>
            <a:r>
              <a:rPr lang="en-US" sz="1200" b="0" kern="1200" baseline="0" dirty="0" err="1" smtClean="0">
                <a:solidFill>
                  <a:schemeClr val="tx1"/>
                </a:solidFill>
                <a:latin typeface="+mn-lt"/>
                <a:ea typeface="+mn-ea"/>
                <a:cs typeface="+mn-cs"/>
              </a:rPr>
              <a:t>construi</a:t>
            </a:r>
            <a:r>
              <a:rPr lang="en-US" sz="1200" b="0" kern="1200" baseline="0" dirty="0" smtClean="0">
                <a:solidFill>
                  <a:schemeClr val="tx1"/>
                </a:solidFill>
                <a:latin typeface="+mn-lt"/>
                <a:ea typeface="+mn-ea"/>
                <a:cs typeface="+mn-cs"/>
              </a:rPr>
              <a:t> History, </a:t>
            </a:r>
            <a:r>
              <a:rPr lang="en-US" sz="1200" b="0" kern="1200" baseline="0" dirty="0" err="1" smtClean="0">
                <a:solidFill>
                  <a:schemeClr val="tx1"/>
                </a:solidFill>
                <a:latin typeface="+mn-lt"/>
                <a:ea typeface="+mn-ea"/>
                <a:cs typeface="+mn-cs"/>
              </a:rPr>
              <a:t>deci</a:t>
            </a:r>
            <a:r>
              <a:rPr lang="en-US" sz="1200" b="0" kern="1200" baseline="0" dirty="0" smtClean="0">
                <a:solidFill>
                  <a:schemeClr val="tx1"/>
                </a:solidFill>
                <a:latin typeface="+mn-lt"/>
                <a:ea typeface="+mn-ea"/>
                <a:cs typeface="+mn-cs"/>
              </a:rPr>
              <a:t> el tot </a:t>
            </a:r>
            <a:r>
              <a:rPr lang="en-US" sz="1200" b="0" kern="1200" baseline="0" dirty="0" err="1" smtClean="0">
                <a:solidFill>
                  <a:schemeClr val="tx1"/>
                </a:solidFill>
                <a:latin typeface="+mn-lt"/>
                <a:ea typeface="+mn-ea"/>
                <a:cs typeface="+mn-cs"/>
              </a:rPr>
              <a:t>reprezinta</a:t>
            </a:r>
            <a:r>
              <a:rPr lang="en-US" sz="1200" b="0" kern="1200" baseline="0" dirty="0" smtClean="0">
                <a:solidFill>
                  <a:schemeClr val="tx1"/>
                </a:solidFill>
                <a:latin typeface="+mn-lt"/>
                <a:ea typeface="+mn-ea"/>
                <a:cs typeface="+mn-cs"/>
              </a:rPr>
              <a:t> un Aggregate Root.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unitate</a:t>
            </a:r>
            <a:r>
              <a:rPr lang="en-US" sz="1200" b="1" kern="1200" baseline="0" dirty="0" smtClean="0">
                <a:solidFill>
                  <a:schemeClr val="tx1"/>
                </a:solidFill>
                <a:latin typeface="+mn-lt"/>
                <a:ea typeface="+mn-ea"/>
                <a:cs typeface="+mn-cs"/>
              </a:rPr>
              <a:t> de </a:t>
            </a:r>
            <a:r>
              <a:rPr lang="en-US" sz="1200" b="1" kern="1200" baseline="0" dirty="0" err="1" smtClean="0">
                <a:solidFill>
                  <a:schemeClr val="tx1"/>
                </a:solidFill>
                <a:latin typeface="+mn-lt"/>
                <a:ea typeface="+mn-ea"/>
                <a:cs typeface="+mn-cs"/>
              </a:rPr>
              <a:t>consistenta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independenta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are </a:t>
            </a:r>
            <a:r>
              <a:rPr lang="en-US" sz="1200" b="1" kern="1200" baseline="0" dirty="0" err="1" smtClean="0">
                <a:solidFill>
                  <a:schemeClr val="tx1"/>
                </a:solidFill>
                <a:latin typeface="+mn-lt"/>
                <a:ea typeface="+mn-ea"/>
                <a:cs typeface="+mn-cs"/>
              </a:rPr>
              <a:t>buindary</a:t>
            </a:r>
            <a:r>
              <a:rPr lang="en-US" sz="1200" b="1" kern="1200" baseline="0" dirty="0" smtClean="0">
                <a:solidFill>
                  <a:schemeClr val="tx1"/>
                </a:solidFill>
                <a:latin typeface="+mn-lt"/>
                <a:ea typeface="+mn-ea"/>
                <a:cs typeface="+mn-cs"/>
              </a:rPr>
              <a:t> de sine </a:t>
            </a:r>
            <a:r>
              <a:rPr lang="en-US" sz="1200" b="1" kern="1200" baseline="0" dirty="0" err="1" smtClean="0">
                <a:solidFill>
                  <a:schemeClr val="tx1"/>
                </a:solidFill>
                <a:latin typeface="+mn-lt"/>
                <a:ea typeface="+mn-ea"/>
                <a:cs typeface="+mn-cs"/>
              </a:rPr>
              <a:t>insusi</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smtClean="0">
                <a:solidFill>
                  <a:schemeClr val="tx1"/>
                </a:solidFill>
                <a:latin typeface="+mn-lt"/>
                <a:ea typeface="+mn-ea"/>
                <a:cs typeface="+mn-cs"/>
              </a:rPr>
              <a:t>CLICK12</a:t>
            </a:r>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Urmatorul</a:t>
            </a:r>
            <a:r>
              <a:rPr lang="en-US" sz="1200" b="1" kern="1200" baseline="0" dirty="0" smtClean="0">
                <a:solidFill>
                  <a:schemeClr val="tx1"/>
                </a:solidFill>
                <a:latin typeface="+mn-lt"/>
                <a:ea typeface="+mn-ea"/>
                <a:cs typeface="+mn-cs"/>
              </a:rPr>
              <a:t> pas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de a </a:t>
            </a:r>
            <a:r>
              <a:rPr lang="en-US" sz="1200" b="1" kern="1200" baseline="0" dirty="0" err="1" smtClean="0">
                <a:solidFill>
                  <a:schemeClr val="tx1"/>
                </a:solidFill>
                <a:latin typeface="+mn-lt"/>
                <a:ea typeface="+mn-ea"/>
                <a:cs typeface="+mn-cs"/>
              </a:rPr>
              <a:t>alege</a:t>
            </a:r>
            <a:r>
              <a:rPr lang="en-US" sz="1200" b="1" kern="1200" baseline="0" dirty="0" smtClean="0">
                <a:solidFill>
                  <a:schemeClr val="tx1"/>
                </a:solidFill>
                <a:latin typeface="+mn-lt"/>
                <a:ea typeface="+mn-ea"/>
                <a:cs typeface="+mn-cs"/>
              </a:rPr>
              <a:t> Repositories, </a:t>
            </a:r>
            <a:r>
              <a:rPr lang="en-US" sz="1200" b="1" kern="1200" baseline="0" dirty="0" err="1" smtClean="0">
                <a:solidFill>
                  <a:schemeClr val="tx1"/>
                </a:solidFill>
                <a:latin typeface="+mn-lt"/>
                <a:ea typeface="+mn-ea"/>
                <a:cs typeface="+mn-cs"/>
              </a:rPr>
              <a:t>deobicei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fiecare</a:t>
            </a:r>
            <a:r>
              <a:rPr lang="en-US" sz="1200" b="1" kern="1200" baseline="0" dirty="0" smtClean="0">
                <a:solidFill>
                  <a:schemeClr val="tx1"/>
                </a:solidFill>
                <a:latin typeface="+mn-lt"/>
                <a:ea typeface="+mn-ea"/>
                <a:cs typeface="+mn-cs"/>
              </a:rPr>
              <a:t> Aggregate Root </a:t>
            </a:r>
            <a:r>
              <a:rPr lang="en-US" sz="1200" b="1" kern="1200" baseline="0" dirty="0" err="1" smtClean="0">
                <a:solidFill>
                  <a:schemeClr val="tx1"/>
                </a:solidFill>
                <a:latin typeface="+mn-lt"/>
                <a:ea typeface="+mn-ea"/>
                <a:cs typeface="+mn-cs"/>
              </a:rPr>
              <a:t>avem</a:t>
            </a:r>
            <a:r>
              <a:rPr lang="en-US" sz="1200" b="1" kern="1200" baseline="0" dirty="0" smtClean="0">
                <a:solidFill>
                  <a:schemeClr val="tx1"/>
                </a:solidFill>
                <a:latin typeface="+mn-lt"/>
                <a:ea typeface="+mn-ea"/>
                <a:cs typeface="+mn-cs"/>
              </a:rPr>
              <a:t> cite </a:t>
            </a:r>
          </a:p>
          <a:p>
            <a:r>
              <a:rPr lang="en-US" sz="1200" b="1" kern="1200" baseline="0" dirty="0" smtClean="0">
                <a:solidFill>
                  <a:schemeClr val="tx1"/>
                </a:solidFill>
                <a:latin typeface="+mn-lt"/>
                <a:ea typeface="+mn-ea"/>
                <a:cs typeface="+mn-cs"/>
              </a:rPr>
              <a:t>un repository, </a:t>
            </a:r>
            <a:r>
              <a:rPr lang="en-US" sz="1200" b="1" kern="1200" baseline="0" dirty="0" err="1" smtClean="0">
                <a:solidFill>
                  <a:schemeClr val="tx1"/>
                </a:solidFill>
                <a:latin typeface="+mn-lt"/>
                <a:ea typeface="+mn-ea"/>
                <a:cs typeface="+mn-cs"/>
              </a:rPr>
              <a:t>asta</a:t>
            </a:r>
            <a:r>
              <a:rPr lang="en-US" sz="1200" b="1" kern="1200" baseline="0" dirty="0" smtClean="0">
                <a:solidFill>
                  <a:schemeClr val="tx1"/>
                </a:solidFill>
                <a:latin typeface="+mn-lt"/>
                <a:ea typeface="+mn-ea"/>
                <a:cs typeface="+mn-cs"/>
              </a:rPr>
              <a:t> nu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regula</a:t>
            </a:r>
            <a:r>
              <a:rPr lang="en-US" sz="1200" b="1" kern="1200" baseline="0" dirty="0" smtClean="0">
                <a:solidFill>
                  <a:schemeClr val="tx1"/>
                </a:solidFill>
                <a:latin typeface="+mn-lt"/>
                <a:ea typeface="+mn-ea"/>
                <a:cs typeface="+mn-cs"/>
              </a:rPr>
              <a:t> ca pot </a:t>
            </a:r>
            <a:r>
              <a:rPr lang="en-US" sz="1200" b="1" kern="1200" baseline="0" dirty="0" err="1" smtClean="0">
                <a:solidFill>
                  <a:schemeClr val="tx1"/>
                </a:solidFill>
                <a:latin typeface="+mn-lt"/>
                <a:ea typeface="+mn-ea"/>
                <a:cs typeface="+mn-cs"/>
              </a:rPr>
              <a:t>fi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exceptii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majoritatea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cazurilor</a:t>
            </a:r>
            <a:r>
              <a:rPr lang="en-US" sz="1200" b="1" kern="1200" baseline="0" dirty="0" smtClean="0">
                <a:solidFill>
                  <a:schemeClr val="tx1"/>
                </a:solidFill>
                <a:latin typeface="+mn-lt"/>
                <a:ea typeface="+mn-ea"/>
                <a:cs typeface="+mn-cs"/>
              </a:rPr>
              <a:t> ii </a:t>
            </a:r>
            <a:r>
              <a:rPr lang="en-US" sz="1200" b="1" kern="1200" baseline="0" dirty="0" err="1" smtClean="0">
                <a:solidFill>
                  <a:schemeClr val="tx1"/>
                </a:solidFill>
                <a:latin typeface="+mn-lt"/>
                <a:ea typeface="+mn-ea"/>
                <a:cs typeface="+mn-cs"/>
              </a:rPr>
              <a:t>asa</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Cargo</a:t>
            </a: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6608</TotalTime>
  <Words>10482</Words>
  <Application>Microsoft Office PowerPoint</Application>
  <PresentationFormat>On-screen Show (4:3)</PresentationFormat>
  <Paragraphs>1283</Paragraphs>
  <Slides>56</Slides>
  <Notes>50</Notes>
  <HiddenSlides>11</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1830</cp:revision>
  <dcterms:created xsi:type="dcterms:W3CDTF">2009-04-10T08:31:11Z</dcterms:created>
  <dcterms:modified xsi:type="dcterms:W3CDTF">2009-05-06T08:51:42Z</dcterms:modified>
</cp:coreProperties>
</file>