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5"/>
  </p:notesMasterIdLst>
  <p:sldIdLst>
    <p:sldId id="256" r:id="rId2"/>
    <p:sldId id="258" r:id="rId3"/>
    <p:sldId id="257" r:id="rId4"/>
    <p:sldId id="277" r:id="rId5"/>
    <p:sldId id="278" r:id="rId6"/>
    <p:sldId id="264" r:id="rId7"/>
    <p:sldId id="263" r:id="rId8"/>
    <p:sldId id="270" r:id="rId9"/>
    <p:sldId id="269" r:id="rId10"/>
    <p:sldId id="267" r:id="rId11"/>
    <p:sldId id="268" r:id="rId12"/>
    <p:sldId id="266" r:id="rId13"/>
    <p:sldId id="259" r:id="rId14"/>
    <p:sldId id="260" r:id="rId15"/>
    <p:sldId id="272" r:id="rId16"/>
    <p:sldId id="273" r:id="rId17"/>
    <p:sldId id="276" r:id="rId18"/>
    <p:sldId id="274" r:id="rId19"/>
    <p:sldId id="275" r:id="rId20"/>
    <p:sldId id="279" r:id="rId21"/>
    <p:sldId id="280" r:id="rId22"/>
    <p:sldId id="281" r:id="rId23"/>
    <p:sldId id="28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00"/>
    <a:srgbClr val="000066"/>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2784" autoAdjust="0"/>
  </p:normalViewPr>
  <p:slideViewPr>
    <p:cSldViewPr>
      <p:cViewPr varScale="1">
        <p:scale>
          <a:sx n="77" d="100"/>
          <a:sy n="77" d="100"/>
        </p:scale>
        <p:origin x="-96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4/17/2009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mk:@MSITStore:D:\stuff\!Archtect%20jurnal\0321127420%20Patterns%20of%20Enterprise%20Application%20Architecture.chm::/0321127420_ch09lev1sec2.html#ch09lev1sec2"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mk:@MSITStore:D:\stuff\!Archtect%20jurnal\0321127420%20Patterns%20of%20Enterprise%20Application%20Architecture.chm::/0321127420_ch18lev1sec11.html#ch18lev1sec11" TargetMode="External"/><Relationship Id="rId4" Type="http://schemas.openxmlformats.org/officeDocument/2006/relationships/hyperlink" Target="mk:@MSITStore:D:\stuff\!Archtect%20jurnal\0321127420%20Patterns%20of%20Enterprise%20Application%20Architecture.chm::/0321127420_ch09lev1sec3.html#ch09lev1sec3"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at </a:t>
            </a:r>
            <a:r>
              <a:rPr lang="en-US" sz="1200" kern="1200" dirty="0" err="1" smtClean="0">
                <a:solidFill>
                  <a:schemeClr val="tx1"/>
                </a:solidFill>
                <a:latin typeface="+mn-lt"/>
                <a:ea typeface="+mn-ea"/>
                <a:cs typeface="+mn-cs"/>
              </a:rPr>
              <a:t>Endava</a:t>
            </a:r>
            <a:r>
              <a:rPr lang="en-US" sz="1200" kern="1200" dirty="0" smtClean="0">
                <a:solidFill>
                  <a:schemeClr val="tx1"/>
                </a:solidFill>
                <a:latin typeface="+mn-lt"/>
                <a:ea typeface="+mn-ea"/>
                <a:cs typeface="+mn-cs"/>
              </a:rPr>
              <a:t>; he has practical experience applying Domain Driven Design using .Net technologies and is very interested in various methods and techniques of improving software quality through simple and maintainable solutions. He is also </a:t>
            </a:r>
            <a:r>
              <a:rPr lang="en-US" sz="1200" kern="1200" baseline="0" dirty="0" smtClean="0">
                <a:solidFill>
                  <a:schemeClr val="tx1"/>
                </a:solidFill>
                <a:latin typeface="+mn-lt"/>
                <a:ea typeface="+mn-ea"/>
                <a:cs typeface="+mn-cs"/>
              </a:rPr>
              <a:t>open source </a:t>
            </a:r>
            <a:r>
              <a:rPr lang="en-US" sz="1200" kern="1200" dirty="0" smtClean="0">
                <a:solidFill>
                  <a:schemeClr val="tx1"/>
                </a:solidFill>
                <a:latin typeface="+mn-lt"/>
                <a:ea typeface="+mn-ea"/>
                <a:cs typeface="+mn-cs"/>
              </a:rPr>
              <a:t>project coordinator for DDD Sample application C# version. His focus is to turn modern tools and technologies into software building blocks that align with well known discovered principles and Agile practices.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Context!</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b="1" baseline="0" dirty="0" err="1" smtClean="0"/>
              <a:t>Noi</a:t>
            </a:r>
            <a:r>
              <a:rPr lang="en-US" b="1" baseline="0" dirty="0" smtClean="0"/>
              <a:t> </a:t>
            </a:r>
            <a:r>
              <a:rPr lang="en-US" b="1" baseline="0" dirty="0" err="1" smtClean="0"/>
              <a:t>nici</a:t>
            </a:r>
            <a:r>
              <a:rPr lang="en-US" b="1" baseline="0" dirty="0" smtClean="0"/>
              <a:t> o data </a:t>
            </a:r>
            <a:r>
              <a:rPr lang="en-US" b="1" baseline="0" dirty="0" err="1" smtClean="0"/>
              <a:t>pina</a:t>
            </a:r>
            <a:r>
              <a:rPr lang="en-US" b="1" baseline="0" dirty="0" smtClean="0"/>
              <a:t> la </a:t>
            </a:r>
            <a:r>
              <a:rPr lang="en-US" b="1" baseline="0" dirty="0" err="1" smtClean="0"/>
              <a:t>urma</a:t>
            </a:r>
            <a:r>
              <a:rPr lang="en-US" b="1" baseline="0" dirty="0" smtClean="0"/>
              <a:t> nu </a:t>
            </a:r>
            <a:r>
              <a:rPr lang="en-US" b="1" baseline="0" dirty="0" err="1" smtClean="0"/>
              <a:t>ar</a:t>
            </a:r>
            <a:r>
              <a:rPr lang="en-US" b="1" baseline="0" dirty="0" smtClean="0"/>
              <a:t> </a:t>
            </a:r>
            <a:r>
              <a:rPr lang="en-US" b="1" baseline="0" dirty="0" err="1" smtClean="0"/>
              <a:t>sa</a:t>
            </a:r>
            <a:r>
              <a:rPr lang="en-US" b="1" baseline="0" dirty="0" smtClean="0"/>
              <a:t> </a:t>
            </a:r>
            <a:r>
              <a:rPr lang="en-US" b="1" baseline="0" dirty="0" err="1" smtClean="0"/>
              <a:t>invatam</a:t>
            </a:r>
            <a:r>
              <a:rPr lang="en-US" b="1" baseline="0" dirty="0" smtClean="0"/>
              <a:t> business </a:t>
            </a:r>
            <a:r>
              <a:rPr lang="en-US" b="1" baseline="0" dirty="0" err="1" smtClean="0"/>
              <a:t>expertii</a:t>
            </a:r>
            <a:r>
              <a:rPr lang="en-US" b="1" baseline="0" dirty="0" smtClean="0"/>
              <a:t> termini </a:t>
            </a:r>
            <a:r>
              <a:rPr lang="en-US" b="1" baseline="0" dirty="0" err="1" smtClean="0"/>
              <a:t>tehnici</a:t>
            </a:r>
            <a:r>
              <a:rPr lang="en-US" b="1" baseline="0" dirty="0" smtClean="0"/>
              <a:t> de </a:t>
            </a:r>
            <a:r>
              <a:rPr lang="en-US" b="1" baseline="0" dirty="0" err="1" smtClean="0"/>
              <a:t>programare</a:t>
            </a:r>
            <a:r>
              <a:rPr lang="en-US" b="1" baseline="0" dirty="0" smtClean="0"/>
              <a:t> </a:t>
            </a:r>
            <a:r>
              <a:rPr lang="en-US" b="1" baseline="0" dirty="0" err="1" smtClean="0"/>
              <a:t>si</a:t>
            </a:r>
            <a:r>
              <a:rPr lang="en-US" b="1" baseline="0" dirty="0" smtClean="0"/>
              <a:t> </a:t>
            </a:r>
            <a:r>
              <a:rPr lang="en-US" b="1" baseline="0" dirty="0" err="1" smtClean="0"/>
              <a:t>noi</a:t>
            </a:r>
            <a:r>
              <a:rPr lang="en-US" b="1" baseline="0" dirty="0" smtClean="0"/>
              <a:t> nu </a:t>
            </a:r>
            <a:r>
              <a:rPr lang="en-US" b="1" baseline="0" dirty="0" err="1" smtClean="0"/>
              <a:t>suntem</a:t>
            </a:r>
            <a:r>
              <a:rPr lang="en-US" b="1" baseline="0" dirty="0" smtClean="0"/>
              <a:t> </a:t>
            </a:r>
            <a:r>
              <a:rPr lang="en-US" b="1" baseline="0" dirty="0" err="1" smtClean="0"/>
              <a:t>interesati</a:t>
            </a:r>
            <a:r>
              <a:rPr lang="en-US" b="1" baseline="0" dirty="0" smtClean="0"/>
              <a:t> </a:t>
            </a:r>
          </a:p>
          <a:p>
            <a:r>
              <a:rPr lang="en-US" b="1" baseline="0" dirty="0" err="1" smtClean="0"/>
              <a:t>sa</a:t>
            </a:r>
            <a:r>
              <a:rPr lang="en-US" b="1" baseline="0" dirty="0" smtClean="0"/>
              <a:t> </a:t>
            </a:r>
            <a:r>
              <a:rPr lang="en-US" b="1" baseline="0" dirty="0" err="1" smtClean="0"/>
              <a:t>invatam</a:t>
            </a:r>
            <a:r>
              <a:rPr lang="en-US" b="1" baseline="0" dirty="0" smtClean="0"/>
              <a:t> </a:t>
            </a:r>
            <a:r>
              <a:rPr lang="en-US" b="1" baseline="0" dirty="0" err="1" smtClean="0"/>
              <a:t>totul</a:t>
            </a:r>
            <a:r>
              <a:rPr lang="en-US" b="1" baseline="0" dirty="0" smtClean="0"/>
              <a:t> </a:t>
            </a:r>
            <a:r>
              <a:rPr lang="en-US" b="1" baseline="0" dirty="0" err="1" smtClean="0"/>
              <a:t>ce</a:t>
            </a:r>
            <a:r>
              <a:rPr lang="en-US" b="1" baseline="0" dirty="0" smtClean="0"/>
              <a:t> tine de </a:t>
            </a:r>
            <a:r>
              <a:rPr lang="en-US" b="1" baseline="0" dirty="0" err="1" smtClean="0"/>
              <a:t>inplementare</a:t>
            </a:r>
            <a:r>
              <a:rPr lang="en-US" b="1" baseline="0" dirty="0" smtClean="0"/>
              <a:t>, DAR </a:t>
            </a:r>
            <a:r>
              <a:rPr lang="en-US" b="1" baseline="0" dirty="0" err="1" smtClean="0"/>
              <a:t>noi</a:t>
            </a:r>
            <a:r>
              <a:rPr lang="en-US" b="1" baseline="0" dirty="0" smtClean="0"/>
              <a:t> </a:t>
            </a:r>
            <a:r>
              <a:rPr lang="en-US" b="1" baseline="0" dirty="0" err="1" smtClean="0"/>
              <a:t>putem</a:t>
            </a:r>
            <a:r>
              <a:rPr lang="en-US" b="1" baseline="0" dirty="0" smtClean="0"/>
              <a:t> </a:t>
            </a:r>
            <a:r>
              <a:rPr lang="en-US" b="1" baseline="0" dirty="0" err="1" smtClean="0"/>
              <a:t>sa</a:t>
            </a:r>
            <a:r>
              <a:rPr lang="en-US" b="1" baseline="0" dirty="0" smtClean="0"/>
              <a:t> </a:t>
            </a:r>
            <a:r>
              <a:rPr lang="en-US" b="1" baseline="0" dirty="0" err="1" smtClean="0"/>
              <a:t>gasim</a:t>
            </a:r>
            <a:r>
              <a:rPr lang="en-US" b="1" baseline="0" dirty="0" smtClean="0"/>
              <a:t> un </a:t>
            </a:r>
            <a:r>
              <a:rPr lang="en-US" b="1" baseline="0" dirty="0" err="1" smtClean="0"/>
              <a:t>puct</a:t>
            </a:r>
            <a:r>
              <a:rPr lang="en-US" b="1" baseline="0" dirty="0" smtClean="0"/>
              <a:t> </a:t>
            </a:r>
            <a:r>
              <a:rPr lang="en-US" b="1" baseline="0" dirty="0" err="1" smtClean="0"/>
              <a:t>comun</a:t>
            </a:r>
            <a:r>
              <a:rPr lang="en-US" b="1" baseline="0" dirty="0" smtClean="0"/>
              <a:t> care ne </a:t>
            </a:r>
            <a:r>
              <a:rPr lang="en-US" b="1" baseline="0" dirty="0" err="1" smtClean="0"/>
              <a:t>intereseaza</a:t>
            </a:r>
            <a:r>
              <a:rPr lang="en-US" b="1" baseline="0" dirty="0" smtClean="0"/>
              <a:t> </a:t>
            </a:r>
            <a:r>
              <a:rPr lang="en-US" b="1" baseline="0" dirty="0" err="1" smtClean="0"/>
              <a:t>pe</a:t>
            </a:r>
            <a:r>
              <a:rPr lang="en-US" b="1" baseline="0" dirty="0" smtClean="0"/>
              <a:t> </a:t>
            </a:r>
            <a:r>
              <a:rPr lang="en-US" b="1" baseline="0" dirty="0" err="1" smtClean="0"/>
              <a:t>ambii</a:t>
            </a:r>
            <a:r>
              <a:rPr lang="en-US" b="1" baseline="0" dirty="0" smtClean="0"/>
              <a:t> ca</a:t>
            </a:r>
          </a:p>
          <a:p>
            <a:r>
              <a:rPr lang="en-US" b="1" baseline="0" dirty="0" smtClean="0"/>
              <a:t>Sa </a:t>
            </a:r>
            <a:r>
              <a:rPr lang="en-US" b="1" baseline="0" dirty="0" err="1" smtClean="0"/>
              <a:t>construim</a:t>
            </a:r>
            <a:r>
              <a:rPr lang="en-US" b="1" baseline="0" dirty="0" smtClean="0"/>
              <a:t> </a:t>
            </a:r>
            <a:r>
              <a:rPr lang="en-US" b="1" baseline="0" dirty="0" err="1" smtClean="0"/>
              <a:t>softul</a:t>
            </a:r>
            <a:r>
              <a:rPr lang="en-US" b="1" baseline="0" dirty="0" smtClean="0"/>
              <a:t>, </a:t>
            </a:r>
            <a:r>
              <a:rPr lang="en-US" b="1" baseline="0" dirty="0" err="1" smtClean="0"/>
              <a:t>si</a:t>
            </a:r>
            <a:r>
              <a:rPr lang="en-US" b="1" baseline="0" dirty="0" smtClean="0"/>
              <a:t> </a:t>
            </a:r>
            <a:r>
              <a:rPr lang="en-US" b="1" baseline="0" dirty="0" err="1" smtClean="0"/>
              <a:t>daca</a:t>
            </a:r>
            <a:r>
              <a:rPr lang="en-US" b="1" baseline="0" dirty="0" smtClean="0"/>
              <a:t> </a:t>
            </a:r>
            <a:r>
              <a:rPr lang="en-US" b="1" baseline="0" dirty="0" err="1" smtClean="0"/>
              <a:t>acest</a:t>
            </a:r>
            <a:r>
              <a:rPr lang="en-US" b="1" baseline="0" dirty="0" smtClean="0"/>
              <a:t> </a:t>
            </a:r>
            <a:r>
              <a:rPr lang="en-US" b="1" baseline="0" dirty="0" err="1" smtClean="0"/>
              <a:t>punct</a:t>
            </a:r>
            <a:r>
              <a:rPr lang="en-US" b="1" baseline="0" dirty="0" smtClean="0"/>
              <a:t> </a:t>
            </a:r>
            <a:r>
              <a:rPr lang="en-US" b="1" baseline="0" dirty="0" err="1" smtClean="0"/>
              <a:t>comun</a:t>
            </a:r>
            <a:r>
              <a:rPr lang="en-US" b="1" baseline="0" dirty="0" smtClean="0"/>
              <a:t> nu </a:t>
            </a:r>
            <a:r>
              <a:rPr lang="en-US" b="1" baseline="0" dirty="0" err="1" smtClean="0"/>
              <a:t>este</a:t>
            </a:r>
            <a:r>
              <a:rPr lang="en-US" b="1" baseline="0" dirty="0" smtClean="0"/>
              <a:t>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atunci</a:t>
            </a:r>
            <a:r>
              <a:rPr lang="en-US" b="1" baseline="0" dirty="0" smtClean="0"/>
              <a:t> </a:t>
            </a:r>
            <a:r>
              <a:rPr lang="en-US" b="1" baseline="0" dirty="0" err="1" smtClean="0"/>
              <a:t>sau</a:t>
            </a:r>
            <a:r>
              <a:rPr lang="en-US" b="1" baseline="0" dirty="0" smtClean="0"/>
              <a:t> de </a:t>
            </a:r>
            <a:r>
              <a:rPr lang="en-US" b="1" baseline="0" dirty="0" err="1" smtClean="0"/>
              <a:t>noi</a:t>
            </a:r>
            <a:r>
              <a:rPr lang="en-US" b="1" baseline="0" dirty="0" smtClean="0"/>
              <a:t> </a:t>
            </a:r>
            <a:r>
              <a:rPr lang="en-US" b="1" baseline="0" dirty="0" err="1" smtClean="0"/>
              <a:t>atunci</a:t>
            </a:r>
            <a:r>
              <a:rPr lang="en-US" b="1" baseline="0" dirty="0" smtClean="0"/>
              <a:t> </a:t>
            </a:r>
            <a:r>
              <a:rPr lang="en-US" b="1" baseline="0" dirty="0" err="1" smtClean="0"/>
              <a:t>avem</a:t>
            </a:r>
            <a:r>
              <a:rPr lang="en-US" b="1" baseline="0" dirty="0" smtClean="0"/>
              <a:t> </a:t>
            </a:r>
            <a:r>
              <a:rPr lang="en-US" b="1" baseline="0" dirty="0" err="1" smtClean="0"/>
              <a:t>probleme</a:t>
            </a:r>
            <a:r>
              <a:rPr lang="en-US" b="1" baseline="0" dirty="0" smtClean="0"/>
              <a:t>.</a:t>
            </a:r>
          </a:p>
          <a:p>
            <a:r>
              <a:rPr lang="en-US" b="1" baseline="0" dirty="0" err="1" smtClean="0"/>
              <a:t>Modelul</a:t>
            </a:r>
            <a:r>
              <a:rPr lang="en-US" b="1" baseline="0" dirty="0" smtClean="0"/>
              <a:t> </a:t>
            </a:r>
            <a:r>
              <a:rPr lang="en-US" b="1" baseline="0" dirty="0" err="1" smtClean="0"/>
              <a:t>trebuie</a:t>
            </a:r>
            <a:r>
              <a:rPr lang="en-US" b="1" baseline="0" dirty="0" smtClean="0"/>
              <a:t> </a:t>
            </a:r>
            <a:r>
              <a:rPr lang="en-US" b="1" baseline="0" dirty="0" err="1" smtClean="0"/>
              <a:t>sa</a:t>
            </a:r>
            <a:r>
              <a:rPr lang="en-US" b="1" baseline="0" dirty="0" smtClean="0"/>
              <a:t> fie </a:t>
            </a:r>
            <a:r>
              <a:rPr lang="en-US" b="1" baseline="0" dirty="0" err="1" smtClean="0"/>
              <a:t>inteles</a:t>
            </a:r>
            <a:r>
              <a:rPr lang="en-US" b="1" baseline="0" dirty="0" smtClean="0"/>
              <a:t> de </a:t>
            </a:r>
            <a:r>
              <a:rPr lang="en-US" b="1" baseline="0" dirty="0" err="1" smtClean="0"/>
              <a:t>experti</a:t>
            </a:r>
            <a:r>
              <a:rPr lang="en-US" b="1" baseline="0" dirty="0" smtClean="0"/>
              <a:t>, </a:t>
            </a:r>
            <a:r>
              <a:rPr lang="en-US" b="1" baseline="0" dirty="0" err="1" smtClean="0"/>
              <a:t>daca</a:t>
            </a:r>
            <a:r>
              <a:rPr lang="en-US" b="1" baseline="0" dirty="0" smtClean="0"/>
              <a:t> </a:t>
            </a:r>
            <a:r>
              <a:rPr lang="en-US" b="1" baseline="0" dirty="0" err="1" smtClean="0"/>
              <a:t>ei</a:t>
            </a:r>
            <a:r>
              <a:rPr lang="en-US" b="1" baseline="0" dirty="0" smtClean="0"/>
              <a:t> nu-l </a:t>
            </a:r>
            <a:r>
              <a:rPr lang="en-US" b="1" baseline="0" dirty="0" err="1" smtClean="0"/>
              <a:t>inteleg</a:t>
            </a:r>
            <a:r>
              <a:rPr lang="en-US" b="1" baseline="0" dirty="0" smtClean="0"/>
              <a:t> </a:t>
            </a:r>
            <a:r>
              <a:rPr lang="en-US" b="1" baseline="0" dirty="0" err="1" smtClean="0"/>
              <a:t>atunci</a:t>
            </a:r>
            <a:r>
              <a:rPr lang="en-US" b="1" baseline="0" dirty="0" smtClean="0"/>
              <a:t> e </a:t>
            </a:r>
            <a:r>
              <a:rPr lang="en-US" b="1" baseline="0" dirty="0" err="1" smtClean="0"/>
              <a:t>ceva</a:t>
            </a:r>
            <a:r>
              <a:rPr lang="en-US" b="1" baseline="0" dirty="0" smtClean="0"/>
              <a:t> </a:t>
            </a:r>
            <a:r>
              <a:rPr lang="en-US" b="1" baseline="0" dirty="0" err="1" smtClean="0"/>
              <a:t>gresit</a:t>
            </a:r>
            <a:r>
              <a:rPr lang="en-US" b="1" baseline="0" dirty="0" smtClean="0"/>
              <a:t> cu </a:t>
            </a:r>
            <a:r>
              <a:rPr lang="en-US" b="1" baseline="0" dirty="0" err="1" smtClean="0"/>
              <a:t>modelul</a:t>
            </a:r>
            <a:r>
              <a:rPr lang="en-US" b="1" baseline="0" dirty="0" smtClean="0"/>
              <a:t> dat.</a:t>
            </a:r>
          </a:p>
          <a:p>
            <a:endParaRPr lang="en-US" baseline="0" dirty="0" smtClean="0"/>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17</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18</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19</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 domain</a:t>
            </a:r>
            <a:r>
              <a:rPr lang="en-US" baseline="0" dirty="0" smtClean="0"/>
              <a:t> layer</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State and Behavior are separated, usually that leads to</a:t>
            </a:r>
            <a:r>
              <a:rPr lang="en-US" baseline="0" dirty="0" smtClean="0"/>
              <a:t> </a:t>
            </a:r>
            <a:r>
              <a:rPr lang="en-US" baseline="0" dirty="0" smtClean="0"/>
              <a:t>Anemic domain model anti-pattern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OO principles are lost,  business entities has </a:t>
            </a:r>
            <a:r>
              <a:rPr lang="en-US" baseline="0" dirty="0" smtClean="0"/>
              <a:t>direct  </a:t>
            </a:r>
            <a:r>
              <a:rPr lang="en-US" baseline="0" dirty="0" smtClean="0"/>
              <a:t>access to infrastructure (e.g. Data Access)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Becomes DB driven with entities that mimics DB schema with setter and getter (in case of POCO),</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particular a lot of logic is in SP or UI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some project that doesn’t require complex logic but and mainly CRUD, that could be ok.</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5D5B2715-B0E0-4A76-9B24-AC64393DF8BD}" type="slidenum">
              <a:rPr lang="en-US" smtClean="0"/>
              <a:pPr/>
              <a:t>20</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Who have heard about DDD</a:t>
            </a:r>
            <a:r>
              <a:rPr lang="en-US" baseline="0" dirty="0" smtClean="0"/>
              <a:t> before?</a:t>
            </a:r>
            <a:endParaRPr lang="en-US" dirty="0" smtClean="0"/>
          </a:p>
          <a:p>
            <a:r>
              <a:rPr lang="en-US" dirty="0" smtClean="0"/>
              <a:t>How've used DDD or some</a:t>
            </a:r>
            <a:r>
              <a:rPr lang="en-US" baseline="0" dirty="0" smtClean="0"/>
              <a:t> of its practices?</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21</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b="1" dirty="0" smtClean="0"/>
              <a:t>DM</a:t>
            </a:r>
            <a:r>
              <a:rPr lang="en-US" b="1" baseline="0" dirty="0" smtClean="0"/>
              <a:t> pattern is just a part of DDD patterns that can help to deal with complexity, so if you use it, it doesn't mean that you are doing DDD.</a:t>
            </a:r>
          </a:p>
          <a:p>
            <a:endParaRPr lang="en-US" dirty="0" smtClean="0"/>
          </a:p>
          <a:p>
            <a:r>
              <a:rPr lang="en-US" dirty="0" smtClean="0"/>
              <a:t>In organizing domain logic I've separated it into three primary patterns: Transaction Script (110), Domain Model (116), and Table Module (125).</a:t>
            </a:r>
          </a:p>
          <a:p>
            <a:r>
              <a:rPr lang="en-US" dirty="0" smtClean="0"/>
              <a:t>The simplest approach to storing domain logic is the Transaction Script (110). A Transaction Script (110) is essentially a procedure that takes the input from the presentation, processes it with validations and calculations, stores data in the database, and invokes any operations from other systems. </a:t>
            </a:r>
          </a:p>
          <a:p>
            <a:r>
              <a:rPr lang="en-US" dirty="0" smtClean="0"/>
              <a:t>A Transaction Script (110) offers several advantages:</a:t>
            </a:r>
          </a:p>
          <a:p>
            <a:r>
              <a:rPr lang="en-US" dirty="0" smtClean="0"/>
              <a:t>It's a simple procedural model that most developers understand</a:t>
            </a:r>
          </a:p>
          <a:p>
            <a:r>
              <a:rPr lang="en-US" dirty="0" smtClean="0"/>
              <a:t>Sadly, there are also plenty of disadvantages, which tend to appear as the complexity of the domain logic increases. Often there will be duplicated code as several transactions need to do similar things. </a:t>
            </a:r>
          </a:p>
          <a:p>
            <a:r>
              <a:rPr lang="en-US" dirty="0" smtClean="0"/>
              <a:t>Of course, complex logic is where objects come in, and the object-oriented way to handle this problem is with a </a:t>
            </a:r>
            <a:r>
              <a:rPr lang="en-US" dirty="0" smtClean="0">
                <a:hlinkClick r:id="rId3" action="ppaction://hlinkfile"/>
              </a:rPr>
              <a:t>Domain Model</a:t>
            </a:r>
            <a:r>
              <a:rPr lang="en-US" dirty="0" smtClean="0"/>
              <a:t> (116). With a </a:t>
            </a:r>
            <a:r>
              <a:rPr lang="en-US" dirty="0" smtClean="0">
                <a:hlinkClick r:id="rId3" action="ppaction://hlinkfile"/>
              </a:rPr>
              <a:t>Domain Model</a:t>
            </a:r>
            <a:r>
              <a:rPr lang="en-US" dirty="0" smtClean="0"/>
              <a:t> (116) we build a model of our domain which, at least on a first approximation, is organized primarily around the nouns in the domain. Thus, a leasing system would have classes for lease, asset, and so forth. The logic for handling validations and calculations would be placed into this domain model</a:t>
            </a:r>
          </a:p>
          <a:p>
            <a:endParaRPr lang="en-US" dirty="0" smtClean="0"/>
          </a:p>
          <a:p>
            <a:r>
              <a:rPr lang="en-US" dirty="0" smtClean="0"/>
              <a:t>There's a third choice for structuring domain logic, </a:t>
            </a:r>
            <a:r>
              <a:rPr lang="en-US" dirty="0" smtClean="0">
                <a:hlinkClick r:id="rId4" action="ppaction://hlinkfile"/>
              </a:rPr>
              <a:t>Table Module</a:t>
            </a:r>
            <a:r>
              <a:rPr lang="en-US" dirty="0" smtClean="0"/>
              <a:t> (125). At very first blush the </a:t>
            </a:r>
            <a:r>
              <a:rPr lang="en-US" dirty="0" smtClean="0">
                <a:hlinkClick r:id="rId4" action="ppaction://hlinkfile"/>
              </a:rPr>
              <a:t>Table Module</a:t>
            </a:r>
            <a:r>
              <a:rPr lang="en-US" dirty="0" smtClean="0"/>
              <a:t> (125) looks like a </a:t>
            </a:r>
            <a:r>
              <a:rPr lang="en-US" dirty="0" smtClean="0">
                <a:hlinkClick r:id="rId3" action="ppaction://hlinkfile"/>
              </a:rPr>
              <a:t>Domain Model</a:t>
            </a:r>
            <a:r>
              <a:rPr lang="en-US" dirty="0" smtClean="0"/>
              <a:t> (116) since both have classes for contracts, products, and revenue recognitions. The vital difference is that a </a:t>
            </a:r>
            <a:r>
              <a:rPr lang="en-US" dirty="0" smtClean="0">
                <a:hlinkClick r:id="rId3" action="ppaction://hlinkfile"/>
              </a:rPr>
              <a:t>Domain Model</a:t>
            </a:r>
            <a:r>
              <a:rPr lang="en-US" dirty="0" smtClean="0"/>
              <a:t> (116) has one instance of contract for each contract in the database whereas a </a:t>
            </a:r>
            <a:r>
              <a:rPr lang="en-US" dirty="0" smtClean="0">
                <a:hlinkClick r:id="rId4" action="ppaction://hlinkfile"/>
              </a:rPr>
              <a:t>Table Module</a:t>
            </a:r>
            <a:r>
              <a:rPr lang="en-US" dirty="0" smtClean="0"/>
              <a:t> (125) has only one instance. A </a:t>
            </a:r>
            <a:r>
              <a:rPr lang="en-US" dirty="0" smtClean="0">
                <a:hlinkClick r:id="rId4" action="ppaction://hlinkfile"/>
              </a:rPr>
              <a:t>Table Module</a:t>
            </a:r>
            <a:r>
              <a:rPr lang="en-US" dirty="0" smtClean="0"/>
              <a:t> (125) is designed to work with a </a:t>
            </a:r>
            <a:r>
              <a:rPr lang="en-US" dirty="0" smtClean="0">
                <a:hlinkClick r:id="rId5" action="ppaction://hlinkfile"/>
              </a:rPr>
              <a:t>Record Set</a:t>
            </a:r>
            <a:r>
              <a:rPr lang="en-US" dirty="0" smtClean="0"/>
              <a:t> (508).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22</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Accidental complexity is complexity that arises in computer programs or their development process (computer programming) which is non-essential to the problem to be solved. While essential complexity is inherent and unavoidable, accidental complexity is caused by the approach chosen to solve the problem.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ATOM - unbreakable</a:t>
            </a:r>
          </a:p>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4/17/2009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4/17/2009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everyone uses that </a:t>
            </a:r>
          </a:p>
          <a:p>
            <a:pPr algn="ctr"/>
            <a:r>
              <a:rPr lang="en-US" dirty="0" smtClean="0"/>
              <a:t>don’t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
        <p:nvSpPr>
          <p:cNvPr id="12" name="Rectangle 11"/>
          <p:cNvSpPr/>
          <p:nvPr/>
        </p:nvSpPr>
        <p:spPr>
          <a:xfrm>
            <a:off x="0" y="5943600"/>
            <a:ext cx="4419600" cy="646331"/>
          </a:xfrm>
          <a:prstGeom prst="rect">
            <a:avLst/>
          </a:prstGeom>
        </p:spPr>
        <p:txBody>
          <a:bodyPr wrap="square">
            <a:spAutoFit/>
          </a:bodyPr>
          <a:lstStyle/>
          <a:p>
            <a:pPr algn="ctr"/>
            <a:r>
              <a:rPr lang="en-US" b="1" dirty="0" smtClean="0">
                <a:solidFill>
                  <a:srgbClr val="009900"/>
                </a:solidFill>
              </a:rPr>
              <a:t>Direct mapping between business domain concepts and software artifacts</a:t>
            </a:r>
          </a:p>
        </p:txBody>
      </p:sp>
      <p:cxnSp>
        <p:nvCxnSpPr>
          <p:cNvPr id="15" name="Straight Connector 14"/>
          <p:cNvCxnSpPr>
            <a:stCxn id="12" idx="3"/>
            <a:endCxn id="14" idx="2"/>
          </p:cNvCxnSpPr>
          <p:nvPr/>
        </p:nvCxnSpPr>
        <p:spPr>
          <a:xfrm flipV="1">
            <a:off x="4419600" y="5721280"/>
            <a:ext cx="1184240" cy="545486"/>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86000"/>
            <a:ext cx="8229600" cy="1143000"/>
          </a:xfrm>
        </p:spPr>
        <p:txBody>
          <a:bodyPr/>
          <a:lstStyle/>
          <a:p>
            <a:r>
              <a:rPr lang="en-US" dirty="0" smtClean="0"/>
              <a:t>Building blocks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start</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Classic Layering</a:t>
            </a:r>
            <a:endParaRPr lang="en-US" dirty="0"/>
          </a:p>
        </p:txBody>
      </p:sp>
      <p:sp>
        <p:nvSpPr>
          <p:cNvPr id="7" name="Rounded Rectangle 6"/>
          <p:cNvSpPr/>
          <p:nvPr/>
        </p:nvSpPr>
        <p:spPr>
          <a:xfrm>
            <a:off x="3124200" y="16764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8" name="Rounded Rectangle 6"/>
          <p:cNvSpPr/>
          <p:nvPr/>
        </p:nvSpPr>
        <p:spPr>
          <a:xfrm>
            <a:off x="3124200" y="29718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 Entities</a:t>
            </a:r>
            <a:endParaRPr lang="en-US" b="1" dirty="0">
              <a:solidFill>
                <a:srgbClr val="009900"/>
              </a:solidFill>
            </a:endParaRPr>
          </a:p>
        </p:txBody>
      </p:sp>
      <p:sp>
        <p:nvSpPr>
          <p:cNvPr id="9" name="Rounded Rectangle 6"/>
          <p:cNvSpPr/>
          <p:nvPr/>
        </p:nvSpPr>
        <p:spPr>
          <a:xfrm>
            <a:off x="3124200" y="4267200"/>
            <a:ext cx="2743200" cy="6858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Data Access</a:t>
            </a:r>
            <a:endParaRPr lang="en-US" b="1" dirty="0">
              <a:solidFill>
                <a:srgbClr val="009900"/>
              </a:solidFill>
            </a:endParaRPr>
          </a:p>
        </p:txBody>
      </p:sp>
      <p:sp>
        <p:nvSpPr>
          <p:cNvPr id="10" name="Can 9"/>
          <p:cNvSpPr/>
          <p:nvPr/>
        </p:nvSpPr>
        <p:spPr>
          <a:xfrm>
            <a:off x="3886200" y="5105400"/>
            <a:ext cx="1295400" cy="914400"/>
          </a:xfrm>
          <a:prstGeom prst="can">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DB</a:t>
            </a:r>
          </a:p>
        </p:txBody>
      </p:sp>
      <p:sp>
        <p:nvSpPr>
          <p:cNvPr id="11" name="Rectangle 10"/>
          <p:cNvSpPr/>
          <p:nvPr/>
        </p:nvSpPr>
        <p:spPr>
          <a:xfrm>
            <a:off x="6477000" y="2895600"/>
            <a:ext cx="1905000" cy="1143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Record Sets or</a:t>
            </a:r>
          </a:p>
          <a:p>
            <a:pPr algn="ctr"/>
            <a:r>
              <a:rPr lang="en-US" dirty="0" smtClean="0">
                <a:solidFill>
                  <a:schemeClr val="tx1"/>
                </a:solidFill>
              </a:rPr>
              <a:t>Data Sets or</a:t>
            </a:r>
          </a:p>
          <a:p>
            <a:pPr algn="ctr"/>
            <a:r>
              <a:rPr lang="en-US" dirty="0" smtClean="0">
                <a:solidFill>
                  <a:schemeClr val="tx1"/>
                </a:solidFill>
              </a:rPr>
              <a:t>POCO or</a:t>
            </a:r>
          </a:p>
          <a:p>
            <a:pPr algn="ctr"/>
            <a:r>
              <a:rPr lang="en-US" dirty="0" smtClean="0">
                <a:solidFill>
                  <a:schemeClr val="tx1"/>
                </a:solidFill>
              </a:rPr>
              <a:t>POJO</a:t>
            </a:r>
          </a:p>
        </p:txBody>
      </p:sp>
      <p:cxnSp>
        <p:nvCxnSpPr>
          <p:cNvPr id="13" name="Straight Connector 12"/>
          <p:cNvCxnSpPr/>
          <p:nvPr/>
        </p:nvCxnSpPr>
        <p:spPr>
          <a:xfrm>
            <a:off x="2362200" y="1600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5029200"/>
            <a:ext cx="5867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6260000" flipH="1">
            <a:off x="6675120" y="3276599"/>
            <a:ext cx="3429000" cy="7620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DDD recommended-Layering</a:t>
            </a:r>
            <a:endParaRPr lang="en-US" dirty="0"/>
          </a:p>
        </p:txBody>
      </p:sp>
      <p:grpSp>
        <p:nvGrpSpPr>
          <p:cNvPr id="94" name="Group 93"/>
          <p:cNvGrpSpPr/>
          <p:nvPr/>
        </p:nvGrpSpPr>
        <p:grpSpPr>
          <a:xfrm>
            <a:off x="304800" y="1676400"/>
            <a:ext cx="2363788" cy="3810000"/>
            <a:chOff x="304800" y="1676400"/>
            <a:chExt cx="2363788" cy="3810000"/>
          </a:xfrm>
        </p:grpSpPr>
        <p:sp>
          <p:nvSpPr>
            <p:cNvPr id="4" name="Rounded Rectangle 3"/>
            <p:cNvSpPr/>
            <p:nvPr/>
          </p:nvSpPr>
          <p:spPr>
            <a:xfrm>
              <a:off x="304800" y="1676400"/>
              <a:ext cx="2362200" cy="5556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a:t>
              </a:r>
              <a:endParaRPr lang="en-US" b="1" dirty="0">
                <a:solidFill>
                  <a:srgbClr val="009900"/>
                </a:solidFill>
              </a:endParaRPr>
            </a:p>
          </p:txBody>
        </p:sp>
        <p:sp>
          <p:nvSpPr>
            <p:cNvPr id="5" name="Rounded Rectangle 4"/>
            <p:cNvSpPr/>
            <p:nvPr/>
          </p:nvSpPr>
          <p:spPr>
            <a:xfrm>
              <a:off x="304800" y="2470150"/>
              <a:ext cx="2362200" cy="635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smtClean="0">
                  <a:solidFill>
                    <a:schemeClr val="tx1"/>
                  </a:solidFill>
                </a:rPr>
                <a:t>Application</a:t>
              </a:r>
              <a:endParaRPr lang="en-US" dirty="0">
                <a:solidFill>
                  <a:schemeClr val="tx1"/>
                </a:solidFill>
              </a:endParaRPr>
            </a:p>
          </p:txBody>
        </p:sp>
        <p:sp>
          <p:nvSpPr>
            <p:cNvPr id="6" name="Rounded Rectangle 5"/>
            <p:cNvSpPr/>
            <p:nvPr/>
          </p:nvSpPr>
          <p:spPr>
            <a:xfrm>
              <a:off x="304800" y="3502025"/>
              <a:ext cx="2362200" cy="9525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solidFill>
                    <a:schemeClr val="tx1"/>
                  </a:solidFill>
                </a:rPr>
                <a:t>Domain</a:t>
              </a:r>
              <a:endParaRPr lang="en-US" dirty="0">
                <a:solidFill>
                  <a:schemeClr val="tx1"/>
                </a:solidFill>
              </a:endParaRPr>
            </a:p>
          </p:txBody>
        </p:sp>
        <p:sp>
          <p:nvSpPr>
            <p:cNvPr id="7" name="Rounded Rectangle 6"/>
            <p:cNvSpPr/>
            <p:nvPr/>
          </p:nvSpPr>
          <p:spPr>
            <a:xfrm>
              <a:off x="304800" y="4772025"/>
              <a:ext cx="2362200" cy="7143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Infrastructure</a:t>
              </a:r>
              <a:endParaRPr lang="en-US" b="1" dirty="0">
                <a:solidFill>
                  <a:srgbClr val="009900"/>
                </a:solidFill>
              </a:endParaRPr>
            </a:p>
          </p:txBody>
        </p:sp>
        <p:cxnSp>
          <p:nvCxnSpPr>
            <p:cNvPr id="13" name="Elbow Connector 12"/>
            <p:cNvCxnSpPr>
              <a:stCxn id="4" idx="3"/>
              <a:endCxn id="7" idx="3"/>
            </p:cNvCxnSpPr>
            <p:nvPr/>
          </p:nvCxnSpPr>
          <p:spPr>
            <a:xfrm>
              <a:off x="2667000" y="1954213"/>
              <a:ext cx="1588" cy="3175000"/>
            </a:xfrm>
            <a:prstGeom prst="bentConnector3">
              <a:avLst>
                <a:gd name="adj1" fmla="val 3073628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4" idx="3"/>
              <a:endCxn id="6" idx="3"/>
            </p:cNvCxnSpPr>
            <p:nvPr/>
          </p:nvCxnSpPr>
          <p:spPr>
            <a:xfrm>
              <a:off x="2667000" y="1954213"/>
              <a:ext cx="1588" cy="20240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4" idx="2"/>
              <a:endCxn id="5" idx="0"/>
            </p:cNvCxnSpPr>
            <p:nvPr/>
          </p:nvCxnSpPr>
          <p:spPr>
            <a:xfrm rot="5400000">
              <a:off x="1366838" y="2351121"/>
              <a:ext cx="238125" cy="158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a:stCxn id="5" idx="1"/>
              <a:endCxn id="7" idx="1"/>
            </p:cNvCxnSpPr>
            <p:nvPr/>
          </p:nvCxnSpPr>
          <p:spPr>
            <a:xfrm rot="10800000" flipV="1">
              <a:off x="304800" y="2787650"/>
              <a:ext cx="1588" cy="2341563"/>
            </a:xfrm>
            <a:prstGeom prst="bentConnector3">
              <a:avLst>
                <a:gd name="adj1" fmla="val 14395466"/>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5" idx="2"/>
              <a:endCxn id="6" idx="0"/>
            </p:cNvCxnSpPr>
            <p:nvPr/>
          </p:nvCxnSpPr>
          <p:spPr>
            <a:xfrm rot="5400000">
              <a:off x="1287463" y="3303621"/>
              <a:ext cx="396875"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0"/>
              <a:endCxn id="6" idx="2"/>
            </p:cNvCxnSpPr>
            <p:nvPr/>
          </p:nvCxnSpPr>
          <p:spPr>
            <a:xfrm rot="5400000" flipH="1" flipV="1">
              <a:off x="1327150" y="4613308"/>
              <a:ext cx="3175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3571100" y="1167714"/>
            <a:ext cx="5486401" cy="5410201"/>
            <a:chOff x="3571100" y="1167714"/>
            <a:chExt cx="5486401" cy="5410201"/>
          </a:xfrm>
        </p:grpSpPr>
        <p:sp>
          <p:nvSpPr>
            <p:cNvPr id="81" name="Oval 80"/>
            <p:cNvSpPr/>
            <p:nvPr/>
          </p:nvSpPr>
          <p:spPr>
            <a:xfrm>
              <a:off x="3571101" y="1167714"/>
              <a:ext cx="5486400" cy="5410200"/>
            </a:xfrm>
            <a:prstGeom prst="ellipse">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solidFill>
                  <a:schemeClr val="tx1"/>
                </a:solidFill>
              </a:endParaRPr>
            </a:p>
          </p:txBody>
        </p:sp>
        <p:grpSp>
          <p:nvGrpSpPr>
            <p:cNvPr id="78" name="Group 77"/>
            <p:cNvGrpSpPr/>
            <p:nvPr/>
          </p:nvGrpSpPr>
          <p:grpSpPr>
            <a:xfrm>
              <a:off x="4038600" y="1600200"/>
              <a:ext cx="4572000" cy="4572000"/>
              <a:chOff x="4038600" y="1219200"/>
              <a:chExt cx="4572000" cy="4572000"/>
            </a:xfrm>
          </p:grpSpPr>
          <p:sp>
            <p:nvSpPr>
              <p:cNvPr id="71" name="Oval 70"/>
              <p:cNvSpPr/>
              <p:nvPr/>
            </p:nvSpPr>
            <p:spPr>
              <a:xfrm>
                <a:off x="4038600" y="1219200"/>
                <a:ext cx="4572000" cy="4572000"/>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smtClean="0">
                  <a:solidFill>
                    <a:schemeClr val="tx1"/>
                  </a:solidFill>
                </a:endParaRPr>
              </a:p>
            </p:txBody>
          </p:sp>
          <p:sp>
            <p:nvSpPr>
              <p:cNvPr id="72" name="Oval 71"/>
              <p:cNvSpPr/>
              <p:nvPr/>
            </p:nvSpPr>
            <p:spPr>
              <a:xfrm>
                <a:off x="4751172" y="1929714"/>
                <a:ext cx="3200400" cy="320040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smtClean="0">
                  <a:solidFill>
                    <a:schemeClr val="tx1"/>
                  </a:solidFill>
                </a:endParaRPr>
              </a:p>
            </p:txBody>
          </p:sp>
          <p:sp>
            <p:nvSpPr>
              <p:cNvPr id="74" name="TextBox 73"/>
              <p:cNvSpPr txBox="1"/>
              <p:nvPr/>
            </p:nvSpPr>
            <p:spPr>
              <a:xfrm>
                <a:off x="5638800" y="3352800"/>
                <a:ext cx="1580882" cy="369332"/>
              </a:xfrm>
              <a:prstGeom prst="rect">
                <a:avLst/>
              </a:prstGeom>
              <a:noFill/>
            </p:spPr>
            <p:txBody>
              <a:bodyPr wrap="none" rtlCol="0">
                <a:spAutoFit/>
              </a:bodyPr>
              <a:lstStyle/>
              <a:p>
                <a:r>
                  <a:rPr lang="en-US" dirty="0" smtClean="0"/>
                  <a:t>Domain Model</a:t>
                </a:r>
                <a:endParaRPr lang="en-US" dirty="0"/>
              </a:p>
            </p:txBody>
          </p:sp>
          <p:sp>
            <p:nvSpPr>
              <p:cNvPr id="76" name="TextBox 75"/>
              <p:cNvSpPr txBox="1"/>
              <p:nvPr/>
            </p:nvSpPr>
            <p:spPr>
              <a:xfrm>
                <a:off x="5638800" y="1371600"/>
                <a:ext cx="1412374" cy="369332"/>
              </a:xfrm>
              <a:prstGeom prst="rect">
                <a:avLst/>
              </a:prstGeom>
              <a:noFill/>
            </p:spPr>
            <p:txBody>
              <a:bodyPr wrap="none" rtlCol="0">
                <a:spAutoFit/>
              </a:bodyPr>
              <a:lstStyle/>
              <a:p>
                <a:r>
                  <a:rPr lang="en-US" dirty="0" smtClean="0"/>
                  <a:t>Service Layer</a:t>
                </a:r>
                <a:endParaRPr lang="en-US" dirty="0"/>
              </a:p>
            </p:txBody>
          </p:sp>
        </p:grpSp>
        <p:cxnSp>
          <p:nvCxnSpPr>
            <p:cNvPr id="84" name="Straight Connector 83"/>
            <p:cNvCxnSpPr>
              <a:stCxn id="81" idx="7"/>
              <a:endCxn id="71" idx="7"/>
            </p:cNvCxnSpPr>
            <p:nvPr/>
          </p:nvCxnSpPr>
          <p:spPr>
            <a:xfrm rot="16200000" flipH="1" flipV="1">
              <a:off x="7942674" y="1958391"/>
              <a:ext cx="309734" cy="312990"/>
            </a:xfrm>
            <a:prstGeom prst="line">
              <a:avLst/>
            </a:prstGeom>
          </p:spPr>
          <p:style>
            <a:lnRef idx="3">
              <a:schemeClr val="dk1"/>
            </a:lnRef>
            <a:fillRef idx="0">
              <a:schemeClr val="dk1"/>
            </a:fillRef>
            <a:effectRef idx="2">
              <a:schemeClr val="dk1"/>
            </a:effectRef>
            <a:fontRef idx="minor">
              <a:schemeClr val="tx1"/>
            </a:fontRef>
          </p:style>
        </p:cxnSp>
        <p:cxnSp>
          <p:nvCxnSpPr>
            <p:cNvPr id="86" name="Straight Connector 85"/>
            <p:cNvCxnSpPr>
              <a:stCxn id="71" idx="4"/>
              <a:endCxn id="81" idx="4"/>
            </p:cNvCxnSpPr>
            <p:nvPr/>
          </p:nvCxnSpPr>
          <p:spPr>
            <a:xfrm rot="5400000">
              <a:off x="6116594" y="6369908"/>
              <a:ext cx="405714" cy="10299"/>
            </a:xfrm>
            <a:prstGeom prst="line">
              <a:avLst/>
            </a:prstGeom>
          </p:spPr>
          <p:style>
            <a:lnRef idx="3">
              <a:schemeClr val="dk1"/>
            </a:lnRef>
            <a:fillRef idx="0">
              <a:schemeClr val="dk1"/>
            </a:fillRef>
            <a:effectRef idx="2">
              <a:schemeClr val="dk1"/>
            </a:effectRef>
            <a:fontRef idx="minor">
              <a:schemeClr val="tx1"/>
            </a:fontRef>
          </p:style>
        </p:cxnSp>
        <p:cxnSp>
          <p:nvCxnSpPr>
            <p:cNvPr id="88" name="Straight Connector 87"/>
            <p:cNvCxnSpPr>
              <a:stCxn id="81" idx="2"/>
              <a:endCxn id="71" idx="2"/>
            </p:cNvCxnSpPr>
            <p:nvPr/>
          </p:nvCxnSpPr>
          <p:spPr>
            <a:xfrm rot="10800000" flipH="1" flipV="1">
              <a:off x="3571100" y="3872814"/>
              <a:ext cx="467499" cy="13386"/>
            </a:xfrm>
            <a:prstGeom prst="line">
              <a:avLst/>
            </a:prstGeom>
          </p:spPr>
          <p:style>
            <a:lnRef idx="3">
              <a:schemeClr val="dk1"/>
            </a:lnRef>
            <a:fillRef idx="0">
              <a:schemeClr val="dk1"/>
            </a:fillRef>
            <a:effectRef idx="2">
              <a:schemeClr val="dk1"/>
            </a:effectRef>
            <a:fontRef idx="minor">
              <a:schemeClr val="tx1"/>
            </a:fontRef>
          </p:style>
        </p:cxnSp>
        <p:sp>
          <p:nvSpPr>
            <p:cNvPr id="89" name="TextBox 88"/>
            <p:cNvSpPr txBox="1"/>
            <p:nvPr/>
          </p:nvSpPr>
          <p:spPr>
            <a:xfrm rot="19188030">
              <a:off x="4416552" y="1834796"/>
              <a:ext cx="389850" cy="369332"/>
            </a:xfrm>
            <a:prstGeom prst="rect">
              <a:avLst/>
            </a:prstGeom>
            <a:noFill/>
          </p:spPr>
          <p:txBody>
            <a:bodyPr wrap="none" rtlCol="0">
              <a:spAutoFit/>
            </a:bodyPr>
            <a:lstStyle/>
            <a:p>
              <a:r>
                <a:rPr lang="en-US" dirty="0" smtClean="0"/>
                <a:t>UI</a:t>
              </a:r>
              <a:endParaRPr lang="en-US" dirty="0"/>
            </a:p>
          </p:txBody>
        </p:sp>
        <p:sp>
          <p:nvSpPr>
            <p:cNvPr id="91" name="TextBox 90"/>
            <p:cNvSpPr txBox="1"/>
            <p:nvPr/>
          </p:nvSpPr>
          <p:spPr>
            <a:xfrm rot="7255566">
              <a:off x="7725575" y="4961014"/>
              <a:ext cx="1471559" cy="369332"/>
            </a:xfrm>
            <a:prstGeom prst="rect">
              <a:avLst/>
            </a:prstGeom>
            <a:noFill/>
          </p:spPr>
          <p:txBody>
            <a:bodyPr wrap="square" rtlCol="0">
              <a:spAutoFit/>
            </a:bodyPr>
            <a:lstStyle/>
            <a:p>
              <a:r>
                <a:rPr lang="en-US" dirty="0" smtClean="0"/>
                <a:t>Infrastructure</a:t>
              </a:r>
              <a:endParaRPr lang="en-US" dirty="0"/>
            </a:p>
          </p:txBody>
        </p:sp>
        <p:sp>
          <p:nvSpPr>
            <p:cNvPr id="92" name="TextBox 91"/>
            <p:cNvSpPr txBox="1"/>
            <p:nvPr/>
          </p:nvSpPr>
          <p:spPr>
            <a:xfrm rot="14036395">
              <a:off x="3433520" y="5153556"/>
              <a:ext cx="1815241" cy="369332"/>
            </a:xfrm>
            <a:prstGeom prst="rect">
              <a:avLst/>
            </a:prstGeom>
            <a:noFill/>
          </p:spPr>
          <p:txBody>
            <a:bodyPr wrap="none" rtlCol="0">
              <a:spAutoFit/>
            </a:bodyPr>
            <a:lstStyle/>
            <a:p>
              <a:r>
                <a:rPr lang="en-US" dirty="0" smtClean="0"/>
                <a:t>Service Getaways</a:t>
              </a:r>
              <a:endParaRPr lang="en-US" dirty="0"/>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Organizing Domain </a:t>
            </a:r>
            <a:r>
              <a:rPr lang="en-US" b="1" dirty="0" smtClean="0"/>
              <a:t>Logic Patterns</a:t>
            </a:r>
            <a:endParaRPr lang="en-US" dirty="0"/>
          </a:p>
        </p:txBody>
      </p:sp>
      <p:cxnSp>
        <p:nvCxnSpPr>
          <p:cNvPr id="5" name="Straight Arrow Connector 4"/>
          <p:cNvCxnSpPr/>
          <p:nvPr/>
        </p:nvCxnSpPr>
        <p:spPr>
          <a:xfrm>
            <a:off x="1143000" y="5410200"/>
            <a:ext cx="73152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 name="Straight Arrow Connector 6"/>
          <p:cNvCxnSpPr/>
          <p:nvPr/>
        </p:nvCxnSpPr>
        <p:spPr>
          <a:xfrm rot="5400000" flipH="1" flipV="1">
            <a:off x="-913606" y="3352006"/>
            <a:ext cx="41148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3276600" y="5486400"/>
            <a:ext cx="2848472" cy="369332"/>
          </a:xfrm>
          <a:prstGeom prst="rect">
            <a:avLst/>
          </a:prstGeom>
          <a:noFill/>
        </p:spPr>
        <p:txBody>
          <a:bodyPr wrap="none" rtlCol="0">
            <a:spAutoFit/>
          </a:bodyPr>
          <a:lstStyle/>
          <a:p>
            <a:r>
              <a:rPr lang="en-US" b="1" dirty="0" smtClean="0"/>
              <a:t>Complexity of Domain Logic</a:t>
            </a:r>
            <a:endParaRPr lang="en-US" b="1" dirty="0"/>
          </a:p>
        </p:txBody>
      </p:sp>
      <p:sp>
        <p:nvSpPr>
          <p:cNvPr id="9" name="TextBox 8"/>
          <p:cNvSpPr txBox="1"/>
          <p:nvPr/>
        </p:nvSpPr>
        <p:spPr>
          <a:xfrm>
            <a:off x="0" y="2286000"/>
            <a:ext cx="1238801" cy="646331"/>
          </a:xfrm>
          <a:prstGeom prst="rect">
            <a:avLst/>
          </a:prstGeom>
          <a:noFill/>
        </p:spPr>
        <p:txBody>
          <a:bodyPr wrap="none" rtlCol="0">
            <a:spAutoFit/>
          </a:bodyPr>
          <a:lstStyle/>
          <a:p>
            <a:pPr algn="ctr"/>
            <a:r>
              <a:rPr lang="en-US" b="1" dirty="0" smtClean="0"/>
              <a:t>Effort</a:t>
            </a:r>
          </a:p>
          <a:p>
            <a:pPr algn="ctr"/>
            <a:r>
              <a:rPr lang="en-US" b="1" dirty="0" smtClean="0"/>
              <a:t>t</a:t>
            </a:r>
            <a:r>
              <a:rPr lang="en-US" b="1" dirty="0" smtClean="0"/>
              <a:t>o enhance</a:t>
            </a:r>
            <a:endParaRPr lang="en-US" b="1" dirty="0"/>
          </a:p>
        </p:txBody>
      </p:sp>
      <p:sp>
        <p:nvSpPr>
          <p:cNvPr id="13" name="Freeform 12"/>
          <p:cNvSpPr/>
          <p:nvPr/>
        </p:nvSpPr>
        <p:spPr>
          <a:xfrm>
            <a:off x="1143000" y="1676400"/>
            <a:ext cx="6264875" cy="3435179"/>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4" name="Freeform 13"/>
          <p:cNvSpPr/>
          <p:nvPr/>
        </p:nvSpPr>
        <p:spPr>
          <a:xfrm>
            <a:off x="1143000" y="1676400"/>
            <a:ext cx="3886200" cy="3124200"/>
          </a:xfrm>
          <a:custGeom>
            <a:avLst/>
            <a:gdLst>
              <a:gd name="connsiteX0" fmla="*/ 0 w 6264875"/>
              <a:gd name="connsiteY0" fmla="*/ 3435179 h 3435179"/>
              <a:gd name="connsiteX1" fmla="*/ 902043 w 6264875"/>
              <a:gd name="connsiteY1" fmla="*/ 3410465 h 3435179"/>
              <a:gd name="connsiteX2" fmla="*/ 2767913 w 6264875"/>
              <a:gd name="connsiteY2" fmla="*/ 3237471 h 3435179"/>
              <a:gd name="connsiteX3" fmla="*/ 4349578 w 6264875"/>
              <a:gd name="connsiteY3" fmla="*/ 2631989 h 3435179"/>
              <a:gd name="connsiteX4" fmla="*/ 5140410 w 6264875"/>
              <a:gd name="connsiteY4" fmla="*/ 1865871 h 3435179"/>
              <a:gd name="connsiteX5" fmla="*/ 6264875 w 6264875"/>
              <a:gd name="connsiteY5" fmla="*/ 0 h 3435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264875" h="3435179">
                <a:moveTo>
                  <a:pt x="0" y="3435179"/>
                </a:moveTo>
                <a:lnTo>
                  <a:pt x="902043" y="3410465"/>
                </a:lnTo>
                <a:cubicBezTo>
                  <a:pt x="1363362" y="3377514"/>
                  <a:pt x="2193324" y="3367217"/>
                  <a:pt x="2767913" y="3237471"/>
                </a:cubicBezTo>
                <a:cubicBezTo>
                  <a:pt x="3342502" y="3107725"/>
                  <a:pt x="3954162" y="2860589"/>
                  <a:pt x="4349578" y="2631989"/>
                </a:cubicBezTo>
                <a:cubicBezTo>
                  <a:pt x="4744994" y="2403389"/>
                  <a:pt x="4821194" y="2304536"/>
                  <a:pt x="5140410" y="1865871"/>
                </a:cubicBezTo>
                <a:cubicBezTo>
                  <a:pt x="5459626" y="1427206"/>
                  <a:pt x="6048632" y="368643"/>
                  <a:pt x="6264875" y="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cxnSp>
        <p:nvCxnSpPr>
          <p:cNvPr id="16" name="Straight Connector 15"/>
          <p:cNvCxnSpPr/>
          <p:nvPr/>
        </p:nvCxnSpPr>
        <p:spPr>
          <a:xfrm flipV="1">
            <a:off x="1143000" y="2514600"/>
            <a:ext cx="7239000" cy="1447800"/>
          </a:xfrm>
          <a:prstGeom prst="line">
            <a:avLst/>
          </a:prstGeom>
        </p:spPr>
        <p:style>
          <a:lnRef idx="2">
            <a:schemeClr val="accent2"/>
          </a:lnRef>
          <a:fillRef idx="0">
            <a:schemeClr val="accent2"/>
          </a:fillRef>
          <a:effectRef idx="1">
            <a:schemeClr val="accent2"/>
          </a:effectRef>
          <a:fontRef idx="minor">
            <a:schemeClr val="tx1"/>
          </a:fontRef>
        </p:style>
      </p:cxnSp>
      <p:sp>
        <p:nvSpPr>
          <p:cNvPr id="17" name="TextBox 16"/>
          <p:cNvSpPr txBox="1"/>
          <p:nvPr/>
        </p:nvSpPr>
        <p:spPr>
          <a:xfrm>
            <a:off x="7162800" y="2819400"/>
            <a:ext cx="1608133" cy="369332"/>
          </a:xfrm>
          <a:prstGeom prst="rect">
            <a:avLst/>
          </a:prstGeom>
          <a:noFill/>
        </p:spPr>
        <p:txBody>
          <a:bodyPr wrap="none" rtlCol="0">
            <a:spAutoFit/>
          </a:bodyPr>
          <a:lstStyle/>
          <a:p>
            <a:r>
              <a:rPr lang="en-US" b="1" dirty="0" smtClean="0"/>
              <a:t>Domain Model</a:t>
            </a:r>
            <a:endParaRPr lang="en-US" b="1" dirty="0"/>
          </a:p>
        </p:txBody>
      </p:sp>
      <p:sp>
        <p:nvSpPr>
          <p:cNvPr id="18" name="TextBox 17"/>
          <p:cNvSpPr txBox="1"/>
          <p:nvPr/>
        </p:nvSpPr>
        <p:spPr>
          <a:xfrm>
            <a:off x="7391400" y="1676400"/>
            <a:ext cx="1486497" cy="369332"/>
          </a:xfrm>
          <a:prstGeom prst="rect">
            <a:avLst/>
          </a:prstGeom>
          <a:noFill/>
        </p:spPr>
        <p:txBody>
          <a:bodyPr wrap="none" rtlCol="0">
            <a:spAutoFit/>
          </a:bodyPr>
          <a:lstStyle/>
          <a:p>
            <a:r>
              <a:rPr lang="en-US" b="1" dirty="0" smtClean="0"/>
              <a:t>Table Module</a:t>
            </a:r>
            <a:endParaRPr lang="en-US" b="1" dirty="0"/>
          </a:p>
        </p:txBody>
      </p:sp>
      <p:sp>
        <p:nvSpPr>
          <p:cNvPr id="19" name="TextBox 18"/>
          <p:cNvSpPr txBox="1"/>
          <p:nvPr/>
        </p:nvSpPr>
        <p:spPr>
          <a:xfrm>
            <a:off x="3200400" y="1524000"/>
            <a:ext cx="1883657" cy="369332"/>
          </a:xfrm>
          <a:prstGeom prst="rect">
            <a:avLst/>
          </a:prstGeom>
          <a:noFill/>
        </p:spPr>
        <p:txBody>
          <a:bodyPr wrap="none" rtlCol="0">
            <a:spAutoFit/>
          </a:bodyPr>
          <a:lstStyle/>
          <a:p>
            <a:r>
              <a:rPr lang="en-US" b="1" dirty="0" smtClean="0"/>
              <a:t>Transaction Script</a:t>
            </a:r>
            <a:endParaRPr lang="en-US" b="1" dirty="0"/>
          </a:p>
        </p:txBody>
      </p:sp>
      <p:sp>
        <p:nvSpPr>
          <p:cNvPr id="20" name="TextBox 19"/>
          <p:cNvSpPr txBox="1"/>
          <p:nvPr/>
        </p:nvSpPr>
        <p:spPr>
          <a:xfrm>
            <a:off x="6858000" y="6400800"/>
            <a:ext cx="2286000" cy="276999"/>
          </a:xfrm>
          <a:prstGeom prst="rect">
            <a:avLst/>
          </a:prstGeom>
          <a:noFill/>
        </p:spPr>
        <p:txBody>
          <a:bodyPr wrap="square" rtlCol="0">
            <a:spAutoFit/>
          </a:bodyPr>
          <a:lstStyle/>
          <a:p>
            <a:r>
              <a:rPr lang="en-US" sz="1200" dirty="0" smtClean="0"/>
              <a:t>Source : </a:t>
            </a:r>
            <a:r>
              <a:rPr lang="en-US" sz="1200" dirty="0" err="1" smtClean="0"/>
              <a:t>PoEAA</a:t>
            </a:r>
            <a:r>
              <a:rPr lang="en-US" sz="1200" dirty="0" smtClean="0"/>
              <a:t> by Martin Fowler</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991600" cy="487362"/>
          </a:xfrm>
        </p:spPr>
        <p:txBody>
          <a:bodyPr>
            <a:normAutofit fontScale="90000"/>
          </a:bodyPr>
          <a:lstStyle/>
          <a:p>
            <a:r>
              <a:rPr lang="en-US" b="1" i="1" dirty="0" smtClean="0"/>
              <a:t>DDD : navigation map</a:t>
            </a:r>
            <a:endParaRPr lang="en-US" dirty="0"/>
          </a:p>
        </p:txBody>
      </p:sp>
      <p:sp>
        <p:nvSpPr>
          <p:cNvPr id="67" name="TextBox 66"/>
          <p:cNvSpPr txBox="1"/>
          <p:nvPr/>
        </p:nvSpPr>
        <p:spPr>
          <a:xfrm>
            <a:off x="0" y="4953000"/>
            <a:ext cx="1570686" cy="523220"/>
          </a:xfrm>
          <a:prstGeom prst="rect">
            <a:avLst/>
          </a:prstGeom>
          <a:noFill/>
        </p:spPr>
        <p:txBody>
          <a:bodyPr wrap="none" rtlCol="0">
            <a:spAutoFit/>
          </a:bodyPr>
          <a:lstStyle/>
          <a:p>
            <a:pPr algn="ctr"/>
            <a:r>
              <a:rPr lang="en-US" sz="1400" b="1" dirty="0" smtClean="0">
                <a:solidFill>
                  <a:srgbClr val="FF0000"/>
                </a:solidFill>
              </a:rPr>
              <a:t>Mutually exclusive</a:t>
            </a:r>
          </a:p>
          <a:p>
            <a:pPr algn="ctr"/>
            <a:r>
              <a:rPr lang="en-US" sz="1400" b="1" dirty="0" smtClean="0">
                <a:solidFill>
                  <a:srgbClr val="FF0000"/>
                </a:solidFill>
              </a:rPr>
              <a:t>choice</a:t>
            </a:r>
            <a:endParaRPr lang="en-US" sz="1400" b="1" dirty="0">
              <a:solidFill>
                <a:srgbClr val="FF0000"/>
              </a:solidFill>
            </a:endParaRPr>
          </a:p>
        </p:txBody>
      </p:sp>
      <p:grpSp>
        <p:nvGrpSpPr>
          <p:cNvPr id="81" name="Group 80"/>
          <p:cNvGrpSpPr/>
          <p:nvPr/>
        </p:nvGrpSpPr>
        <p:grpSpPr>
          <a:xfrm>
            <a:off x="152400" y="838200"/>
            <a:ext cx="8991600" cy="5791200"/>
            <a:chOff x="152400" y="838200"/>
            <a:chExt cx="8991600" cy="5791200"/>
          </a:xfrm>
        </p:grpSpPr>
        <p:sp>
          <p:nvSpPr>
            <p:cNvPr id="4" name="Oval 3"/>
            <p:cNvSpPr/>
            <p:nvPr/>
          </p:nvSpPr>
          <p:spPr>
            <a:xfrm>
              <a:off x="152400" y="3200400"/>
              <a:ext cx="19812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Model-Driven Design</a:t>
              </a:r>
              <a:endParaRPr lang="en-US" sz="1600" b="1" dirty="0"/>
            </a:p>
          </p:txBody>
        </p:sp>
        <p:sp>
          <p:nvSpPr>
            <p:cNvPr id="6" name="Oval 5"/>
            <p:cNvSpPr/>
            <p:nvPr/>
          </p:nvSpPr>
          <p:spPr>
            <a:xfrm>
              <a:off x="1752600" y="990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Services</a:t>
              </a:r>
              <a:endParaRPr lang="en-US" dirty="0"/>
            </a:p>
          </p:txBody>
        </p:sp>
        <p:sp>
          <p:nvSpPr>
            <p:cNvPr id="8" name="Oval 7"/>
            <p:cNvSpPr/>
            <p:nvPr/>
          </p:nvSpPr>
          <p:spPr>
            <a:xfrm>
              <a:off x="3733800" y="20574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Entities</a:t>
              </a:r>
              <a:endParaRPr lang="en-US" dirty="0"/>
            </a:p>
          </p:txBody>
        </p:sp>
        <p:grpSp>
          <p:nvGrpSpPr>
            <p:cNvPr id="17" name="Group 16"/>
            <p:cNvGrpSpPr/>
            <p:nvPr/>
          </p:nvGrpSpPr>
          <p:grpSpPr>
            <a:xfrm>
              <a:off x="3733800" y="3581400"/>
              <a:ext cx="1920240" cy="990600"/>
              <a:chOff x="3733800" y="3581400"/>
              <a:chExt cx="1920240" cy="990600"/>
            </a:xfrm>
          </p:grpSpPr>
          <p:sp>
            <p:nvSpPr>
              <p:cNvPr id="10" name="Oval 9"/>
              <p:cNvSpPr/>
              <p:nvPr/>
            </p:nvSpPr>
            <p:spPr>
              <a:xfrm>
                <a:off x="3733800" y="35814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p:cNvSpPr txBox="1"/>
              <p:nvPr/>
            </p:nvSpPr>
            <p:spPr>
              <a:xfrm>
                <a:off x="3962400" y="3886200"/>
                <a:ext cx="1465466" cy="369332"/>
              </a:xfrm>
              <a:prstGeom prst="rect">
                <a:avLst/>
              </a:prstGeom>
              <a:noFill/>
            </p:spPr>
            <p:txBody>
              <a:bodyPr wrap="none" rtlCol="0">
                <a:spAutoFit/>
              </a:bodyPr>
              <a:lstStyle/>
              <a:p>
                <a:r>
                  <a:rPr lang="en-US" dirty="0" smtClean="0">
                    <a:solidFill>
                      <a:schemeClr val="bg1"/>
                    </a:solidFill>
                  </a:rPr>
                  <a:t>Value Objects</a:t>
                </a:r>
                <a:endParaRPr lang="en-US" dirty="0">
                  <a:solidFill>
                    <a:schemeClr val="bg1"/>
                  </a:solidFill>
                </a:endParaRPr>
              </a:p>
            </p:txBody>
          </p:sp>
        </p:grpSp>
        <p:sp>
          <p:nvSpPr>
            <p:cNvPr id="12" name="Oval 11"/>
            <p:cNvSpPr/>
            <p:nvPr/>
          </p:nvSpPr>
          <p:spPr>
            <a:xfrm>
              <a:off x="2514600" y="5029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Layered</a:t>
              </a:r>
            </a:p>
            <a:p>
              <a:pPr algn="ctr"/>
              <a:r>
                <a:rPr lang="en-US" dirty="0" smtClean="0"/>
                <a:t>Architecture</a:t>
              </a:r>
              <a:endParaRPr lang="en-US" dirty="0"/>
            </a:p>
          </p:txBody>
        </p:sp>
        <p:sp>
          <p:nvSpPr>
            <p:cNvPr id="13" name="Oval 12"/>
            <p:cNvSpPr/>
            <p:nvPr/>
          </p:nvSpPr>
          <p:spPr>
            <a:xfrm>
              <a:off x="228600" y="56388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Smart UI</a:t>
              </a:r>
              <a:endParaRPr lang="en-US" dirty="0"/>
            </a:p>
          </p:txBody>
        </p:sp>
        <p:sp>
          <p:nvSpPr>
            <p:cNvPr id="14" name="Oval 13"/>
            <p:cNvSpPr/>
            <p:nvPr/>
          </p:nvSpPr>
          <p:spPr>
            <a:xfrm>
              <a:off x="6553200" y="8382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Repository</a:t>
              </a:r>
              <a:endParaRPr lang="en-US" dirty="0"/>
            </a:p>
          </p:txBody>
        </p:sp>
        <p:sp>
          <p:nvSpPr>
            <p:cNvPr id="15" name="Oval 14"/>
            <p:cNvSpPr/>
            <p:nvPr/>
          </p:nvSpPr>
          <p:spPr>
            <a:xfrm>
              <a:off x="7086600" y="2895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Aggregates</a:t>
              </a:r>
              <a:endParaRPr lang="en-US" dirty="0"/>
            </a:p>
          </p:txBody>
        </p:sp>
        <p:sp>
          <p:nvSpPr>
            <p:cNvPr id="16" name="Oval 15"/>
            <p:cNvSpPr/>
            <p:nvPr/>
          </p:nvSpPr>
          <p:spPr>
            <a:xfrm>
              <a:off x="6629400" y="5181600"/>
              <a:ext cx="192024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Factories</a:t>
              </a:r>
              <a:endParaRPr lang="en-US" dirty="0"/>
            </a:p>
          </p:txBody>
        </p:sp>
        <p:cxnSp>
          <p:nvCxnSpPr>
            <p:cNvPr id="21" name="Curved Connector 20"/>
            <p:cNvCxnSpPr>
              <a:stCxn id="4" idx="0"/>
              <a:endCxn id="6" idx="4"/>
            </p:cNvCxnSpPr>
            <p:nvPr/>
          </p:nvCxnSpPr>
          <p:spPr>
            <a:xfrm rot="5400000" flipH="1" flipV="1">
              <a:off x="1318260" y="1805940"/>
              <a:ext cx="1219200" cy="1569720"/>
            </a:xfrm>
            <a:prstGeom prst="curvedConnector3">
              <a:avLst>
                <a:gd name="adj1" fmla="val 74324"/>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hape 22"/>
            <p:cNvCxnSpPr>
              <a:stCxn id="4" idx="7"/>
              <a:endCxn id="8" idx="2"/>
            </p:cNvCxnSpPr>
            <p:nvPr/>
          </p:nvCxnSpPr>
          <p:spPr>
            <a:xfrm rot="5400000" flipH="1" flipV="1">
              <a:off x="2392245" y="2003915"/>
              <a:ext cx="792770" cy="189034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4" idx="6"/>
              <a:endCxn id="10" idx="2"/>
            </p:cNvCxnSpPr>
            <p:nvPr/>
          </p:nvCxnSpPr>
          <p:spPr>
            <a:xfrm>
              <a:off x="2133600" y="3695700"/>
              <a:ext cx="1600200" cy="381000"/>
            </a:xfrm>
            <a:prstGeom prst="curvedConnector3">
              <a:avLst>
                <a:gd name="adj1" fmla="val 4227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Curved Connector 26"/>
            <p:cNvCxnSpPr>
              <a:stCxn id="4" idx="5"/>
              <a:endCxn id="12" idx="0"/>
            </p:cNvCxnSpPr>
            <p:nvPr/>
          </p:nvCxnSpPr>
          <p:spPr>
            <a:xfrm rot="16200000" flipH="1">
              <a:off x="2167455" y="3721935"/>
              <a:ext cx="983270" cy="1631260"/>
            </a:xfrm>
            <a:prstGeom prst="curvedConnector3">
              <a:avLst>
                <a:gd name="adj1" fmla="val 7387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4" idx="4"/>
              <a:endCxn id="13" idx="0"/>
            </p:cNvCxnSpPr>
            <p:nvPr/>
          </p:nvCxnSpPr>
          <p:spPr>
            <a:xfrm rot="16200000" flipH="1">
              <a:off x="441960" y="4892040"/>
              <a:ext cx="1447800" cy="457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a:endCxn id="14" idx="2"/>
            </p:cNvCxnSpPr>
            <p:nvPr/>
          </p:nvCxnSpPr>
          <p:spPr>
            <a:xfrm rot="5400000" flipH="1" flipV="1">
              <a:off x="5261610" y="765810"/>
              <a:ext cx="723900" cy="18592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Curved Connector 36"/>
            <p:cNvCxnSpPr>
              <a:stCxn id="8" idx="7"/>
              <a:endCxn id="15" idx="0"/>
            </p:cNvCxnSpPr>
            <p:nvPr/>
          </p:nvCxnSpPr>
          <p:spPr>
            <a:xfrm rot="16200000" flipH="1">
              <a:off x="6363208" y="1212089"/>
              <a:ext cx="693130" cy="2673893"/>
            </a:xfrm>
            <a:prstGeom prst="curvedConnector3">
              <a:avLst>
                <a:gd name="adj1" fmla="val 10268"/>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Curved Connector 39"/>
            <p:cNvCxnSpPr>
              <a:stCxn id="8" idx="6"/>
              <a:endCxn id="15" idx="2"/>
            </p:cNvCxnSpPr>
            <p:nvPr/>
          </p:nvCxnSpPr>
          <p:spPr>
            <a:xfrm>
              <a:off x="5654040" y="2552700"/>
              <a:ext cx="1432560" cy="838200"/>
            </a:xfrm>
            <a:prstGeom prst="curved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hape 46"/>
            <p:cNvCxnSpPr>
              <a:stCxn id="10" idx="6"/>
              <a:endCxn id="15" idx="3"/>
            </p:cNvCxnSpPr>
            <p:nvPr/>
          </p:nvCxnSpPr>
          <p:spPr>
            <a:xfrm flipV="1">
              <a:off x="5654040" y="3741130"/>
              <a:ext cx="1713773" cy="33557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Curved Connector 51"/>
            <p:cNvCxnSpPr>
              <a:stCxn id="8" idx="5"/>
              <a:endCxn id="16" idx="0"/>
            </p:cNvCxnSpPr>
            <p:nvPr/>
          </p:nvCxnSpPr>
          <p:spPr>
            <a:xfrm rot="16200000" flipH="1">
              <a:off x="5341838" y="2933918"/>
              <a:ext cx="2278670" cy="2216693"/>
            </a:xfrm>
            <a:prstGeom prst="curvedConnector3">
              <a:avLst>
                <a:gd name="adj1" fmla="val 6193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Curved Connector 54"/>
            <p:cNvCxnSpPr>
              <a:stCxn id="15" idx="4"/>
              <a:endCxn id="16" idx="7"/>
            </p:cNvCxnSpPr>
            <p:nvPr/>
          </p:nvCxnSpPr>
          <p:spPr>
            <a:xfrm rot="16200000" flipH="1">
              <a:off x="7437338" y="4495581"/>
              <a:ext cx="1440470" cy="221707"/>
            </a:xfrm>
            <a:prstGeom prst="curvedConnector3">
              <a:avLst>
                <a:gd name="adj1" fmla="val 3112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hape 60"/>
            <p:cNvCxnSpPr>
              <a:stCxn id="10" idx="4"/>
              <a:endCxn id="16" idx="2"/>
            </p:cNvCxnSpPr>
            <p:nvPr/>
          </p:nvCxnSpPr>
          <p:spPr>
            <a:xfrm rot="16200000" flipH="1">
              <a:off x="5109210" y="4156710"/>
              <a:ext cx="1104900" cy="1935480"/>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hape 62"/>
            <p:cNvCxnSpPr>
              <a:stCxn id="15" idx="7"/>
              <a:endCxn id="14" idx="6"/>
            </p:cNvCxnSpPr>
            <p:nvPr/>
          </p:nvCxnSpPr>
          <p:spPr>
            <a:xfrm rot="16200000" flipV="1">
              <a:off x="7745949" y="2060991"/>
              <a:ext cx="1707170" cy="252187"/>
            </a:xfrm>
            <a:prstGeom prst="curved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762000" y="2286000"/>
              <a:ext cx="1636602" cy="307777"/>
            </a:xfrm>
            <a:prstGeom prst="rect">
              <a:avLst/>
            </a:prstGeom>
            <a:noFill/>
          </p:spPr>
          <p:txBody>
            <a:bodyPr wrap="none" rtlCol="0">
              <a:spAutoFit/>
            </a:bodyPr>
            <a:lstStyle/>
            <a:p>
              <a:r>
                <a:rPr lang="en-US" sz="1400" b="1" dirty="0" smtClean="0">
                  <a:solidFill>
                    <a:schemeClr val="bg1">
                      <a:lumMod val="50000"/>
                    </a:schemeClr>
                  </a:solidFill>
                </a:rPr>
                <a:t>Express model with</a:t>
              </a:r>
              <a:endParaRPr lang="en-US" sz="1400" b="1" dirty="0">
                <a:solidFill>
                  <a:schemeClr val="bg1">
                    <a:lumMod val="50000"/>
                  </a:schemeClr>
                </a:solidFill>
              </a:endParaRPr>
            </a:p>
          </p:txBody>
        </p:sp>
        <p:sp>
          <p:nvSpPr>
            <p:cNvPr id="65" name="TextBox 64"/>
            <p:cNvSpPr txBox="1"/>
            <p:nvPr/>
          </p:nvSpPr>
          <p:spPr>
            <a:xfrm>
              <a:off x="2057400" y="2590800"/>
              <a:ext cx="1636602" cy="307777"/>
            </a:xfrm>
            <a:prstGeom prst="rect">
              <a:avLst/>
            </a:prstGeom>
            <a:noFill/>
          </p:spPr>
          <p:txBody>
            <a:bodyPr wrap="none" rtlCol="0">
              <a:spAutoFit/>
            </a:bodyPr>
            <a:lstStyle/>
            <a:p>
              <a:r>
                <a:rPr lang="en-US" sz="1400" b="1" dirty="0" smtClean="0">
                  <a:solidFill>
                    <a:schemeClr val="bg1">
                      <a:lumMod val="50000"/>
                    </a:schemeClr>
                  </a:solidFill>
                </a:rPr>
                <a:t>Express model with</a:t>
              </a:r>
              <a:endParaRPr lang="en-US" sz="1400" b="1" dirty="0">
                <a:solidFill>
                  <a:schemeClr val="bg1">
                    <a:lumMod val="50000"/>
                  </a:schemeClr>
                </a:solidFill>
              </a:endParaRPr>
            </a:p>
          </p:txBody>
        </p:sp>
        <p:sp>
          <p:nvSpPr>
            <p:cNvPr id="66" name="TextBox 65"/>
            <p:cNvSpPr txBox="1"/>
            <p:nvPr/>
          </p:nvSpPr>
          <p:spPr>
            <a:xfrm>
              <a:off x="2133600" y="3505200"/>
              <a:ext cx="1636602" cy="307777"/>
            </a:xfrm>
            <a:prstGeom prst="rect">
              <a:avLst/>
            </a:prstGeom>
            <a:noFill/>
          </p:spPr>
          <p:txBody>
            <a:bodyPr wrap="none" rtlCol="0">
              <a:spAutoFit/>
            </a:bodyPr>
            <a:lstStyle/>
            <a:p>
              <a:r>
                <a:rPr lang="en-US" sz="1400" b="1" dirty="0" smtClean="0">
                  <a:solidFill>
                    <a:schemeClr val="bg1">
                      <a:lumMod val="50000"/>
                    </a:schemeClr>
                  </a:solidFill>
                </a:rPr>
                <a:t>Express model with</a:t>
              </a:r>
              <a:endParaRPr lang="en-US" sz="1400" b="1" dirty="0">
                <a:solidFill>
                  <a:schemeClr val="bg1">
                    <a:lumMod val="50000"/>
                  </a:schemeClr>
                </a:solidFill>
              </a:endParaRPr>
            </a:p>
          </p:txBody>
        </p:sp>
        <p:sp>
          <p:nvSpPr>
            <p:cNvPr id="69" name="TextBox 68"/>
            <p:cNvSpPr txBox="1"/>
            <p:nvPr/>
          </p:nvSpPr>
          <p:spPr>
            <a:xfrm>
              <a:off x="1752600" y="4419600"/>
              <a:ext cx="1666803" cy="307777"/>
            </a:xfrm>
            <a:prstGeom prst="rect">
              <a:avLst/>
            </a:prstGeom>
            <a:noFill/>
          </p:spPr>
          <p:txBody>
            <a:bodyPr wrap="none" rtlCol="0">
              <a:spAutoFit/>
            </a:bodyPr>
            <a:lstStyle/>
            <a:p>
              <a:r>
                <a:rPr lang="en-US" sz="1400" b="1" dirty="0" smtClean="0">
                  <a:solidFill>
                    <a:srgbClr val="7030A0"/>
                  </a:solidFill>
                </a:rPr>
                <a:t>Isolate domain with</a:t>
              </a:r>
              <a:endParaRPr lang="en-US" sz="1400" b="1" dirty="0">
                <a:solidFill>
                  <a:srgbClr val="7030A0"/>
                </a:solidFill>
              </a:endParaRPr>
            </a:p>
          </p:txBody>
        </p:sp>
        <p:sp>
          <p:nvSpPr>
            <p:cNvPr id="70" name="TextBox 69"/>
            <p:cNvSpPr txBox="1"/>
            <p:nvPr/>
          </p:nvSpPr>
          <p:spPr>
            <a:xfrm>
              <a:off x="4953000" y="1143000"/>
              <a:ext cx="1055097" cy="307777"/>
            </a:xfrm>
            <a:prstGeom prst="rect">
              <a:avLst/>
            </a:prstGeom>
            <a:noFill/>
          </p:spPr>
          <p:txBody>
            <a:bodyPr wrap="none" rtlCol="0">
              <a:spAutoFit/>
            </a:bodyPr>
            <a:lstStyle/>
            <a:p>
              <a:r>
                <a:rPr lang="en-US" sz="1400" b="1" dirty="0" smtClean="0">
                  <a:solidFill>
                    <a:srgbClr val="C00000"/>
                  </a:solidFill>
                </a:rPr>
                <a:t>Access with</a:t>
              </a:r>
              <a:endParaRPr lang="en-US" sz="1400" b="1" dirty="0">
                <a:solidFill>
                  <a:srgbClr val="C00000"/>
                </a:solidFill>
              </a:endParaRPr>
            </a:p>
          </p:txBody>
        </p:sp>
        <p:sp>
          <p:nvSpPr>
            <p:cNvPr id="71" name="TextBox 70"/>
            <p:cNvSpPr txBox="1"/>
            <p:nvPr/>
          </p:nvSpPr>
          <p:spPr>
            <a:xfrm>
              <a:off x="8088903" y="1905000"/>
              <a:ext cx="1055097" cy="307777"/>
            </a:xfrm>
            <a:prstGeom prst="rect">
              <a:avLst/>
            </a:prstGeom>
            <a:noFill/>
          </p:spPr>
          <p:txBody>
            <a:bodyPr wrap="none" rtlCol="0">
              <a:spAutoFit/>
            </a:bodyPr>
            <a:lstStyle/>
            <a:p>
              <a:r>
                <a:rPr lang="en-US" sz="1400" b="1" dirty="0" smtClean="0">
                  <a:solidFill>
                    <a:srgbClr val="C00000"/>
                  </a:solidFill>
                </a:rPr>
                <a:t>Access with</a:t>
              </a:r>
              <a:endParaRPr lang="en-US" sz="1400" b="1" dirty="0">
                <a:solidFill>
                  <a:srgbClr val="C00000"/>
                </a:solidFill>
              </a:endParaRPr>
            </a:p>
          </p:txBody>
        </p:sp>
        <p:sp>
          <p:nvSpPr>
            <p:cNvPr id="72" name="TextBox 71"/>
            <p:cNvSpPr txBox="1"/>
            <p:nvPr/>
          </p:nvSpPr>
          <p:spPr>
            <a:xfrm>
              <a:off x="6248400" y="38862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4" name="TextBox 73"/>
            <p:cNvSpPr txBox="1"/>
            <p:nvPr/>
          </p:nvSpPr>
          <p:spPr>
            <a:xfrm>
              <a:off x="6324600" y="4724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5" name="TextBox 74"/>
            <p:cNvSpPr txBox="1"/>
            <p:nvPr/>
          </p:nvSpPr>
          <p:spPr>
            <a:xfrm>
              <a:off x="7690717" y="44958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6" name="TextBox 75"/>
            <p:cNvSpPr txBox="1"/>
            <p:nvPr/>
          </p:nvSpPr>
          <p:spPr>
            <a:xfrm>
              <a:off x="4800600" y="5105400"/>
              <a:ext cx="1453283" cy="307777"/>
            </a:xfrm>
            <a:prstGeom prst="rect">
              <a:avLst/>
            </a:prstGeom>
            <a:noFill/>
          </p:spPr>
          <p:txBody>
            <a:bodyPr wrap="none" rtlCol="0">
              <a:spAutoFit/>
            </a:bodyPr>
            <a:lstStyle/>
            <a:p>
              <a:r>
                <a:rPr lang="en-US" sz="1400" b="1" dirty="0" smtClean="0">
                  <a:solidFill>
                    <a:schemeClr val="bg1">
                      <a:lumMod val="50000"/>
                    </a:schemeClr>
                  </a:solidFill>
                </a:rPr>
                <a:t>Encapsulate with</a:t>
              </a:r>
              <a:endParaRPr lang="en-US" sz="1400" b="1" dirty="0">
                <a:solidFill>
                  <a:schemeClr val="bg1">
                    <a:lumMod val="50000"/>
                  </a:schemeClr>
                </a:solidFill>
              </a:endParaRPr>
            </a:p>
          </p:txBody>
        </p:sp>
        <p:sp>
          <p:nvSpPr>
            <p:cNvPr id="77" name="TextBox 76"/>
            <p:cNvSpPr txBox="1"/>
            <p:nvPr/>
          </p:nvSpPr>
          <p:spPr>
            <a:xfrm>
              <a:off x="6019800" y="2057400"/>
              <a:ext cx="1907061" cy="307777"/>
            </a:xfrm>
            <a:prstGeom prst="rect">
              <a:avLst/>
            </a:prstGeom>
            <a:noFill/>
          </p:spPr>
          <p:txBody>
            <a:bodyPr wrap="none" rtlCol="0">
              <a:spAutoFit/>
            </a:bodyPr>
            <a:lstStyle/>
            <a:p>
              <a:r>
                <a:rPr lang="en-US" sz="1400" b="1" dirty="0" smtClean="0">
                  <a:solidFill>
                    <a:schemeClr val="accent2">
                      <a:lumMod val="75000"/>
                    </a:schemeClr>
                  </a:solidFill>
                </a:rPr>
                <a:t>Maintain integrity with</a:t>
              </a:r>
              <a:endParaRPr lang="en-US" sz="1400" b="1" dirty="0">
                <a:solidFill>
                  <a:schemeClr val="accent2">
                    <a:lumMod val="75000"/>
                  </a:schemeClr>
                </a:solidFill>
              </a:endParaRPr>
            </a:p>
          </p:txBody>
        </p:sp>
        <p:sp>
          <p:nvSpPr>
            <p:cNvPr id="78" name="TextBox 77"/>
            <p:cNvSpPr txBox="1"/>
            <p:nvPr/>
          </p:nvSpPr>
          <p:spPr>
            <a:xfrm>
              <a:off x="6019800" y="2743200"/>
              <a:ext cx="1181157" cy="307777"/>
            </a:xfrm>
            <a:prstGeom prst="rect">
              <a:avLst/>
            </a:prstGeom>
            <a:noFill/>
          </p:spPr>
          <p:txBody>
            <a:bodyPr wrap="none" rtlCol="0">
              <a:spAutoFit/>
            </a:bodyPr>
            <a:lstStyle/>
            <a:p>
              <a:r>
                <a:rPr lang="en-US" sz="1400" b="1" dirty="0" smtClean="0">
                  <a:solidFill>
                    <a:srgbClr val="336600"/>
                  </a:solidFill>
                </a:rPr>
                <a:t>Act as root of</a:t>
              </a:r>
              <a:endParaRPr lang="en-US" sz="1400" b="1" dirty="0">
                <a:solidFill>
                  <a:srgbClr val="336600"/>
                </a:solidFill>
              </a:endParaRPr>
            </a:p>
          </p:txBody>
        </p:sp>
        <p:sp>
          <p:nvSpPr>
            <p:cNvPr id="80" name="TextBox 79"/>
            <p:cNvSpPr txBox="1"/>
            <p:nvPr/>
          </p:nvSpPr>
          <p:spPr>
            <a:xfrm>
              <a:off x="904101" y="4151862"/>
              <a:ext cx="381000" cy="769441"/>
            </a:xfrm>
            <a:prstGeom prst="rect">
              <a:avLst/>
            </a:prstGeom>
            <a:noFill/>
          </p:spPr>
          <p:txBody>
            <a:bodyPr wrap="square" rtlCol="0">
              <a:spAutoFit/>
            </a:bodyPr>
            <a:lstStyle/>
            <a:p>
              <a:r>
                <a:rPr lang="en-US" sz="4400" b="1" dirty="0" smtClean="0">
                  <a:solidFill>
                    <a:srgbClr val="FF0000"/>
                  </a:solidFill>
                  <a:latin typeface="Calibri" pitchFamily="34" charset="0"/>
                </a:rPr>
                <a:t>X</a:t>
              </a:r>
              <a:endParaRPr lang="en-US" sz="4400" b="1" dirty="0">
                <a:solidFill>
                  <a:srgbClr val="FF0000"/>
                </a:solidFill>
                <a:latin typeface="Calibri" pitchFamily="34"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a:t>
            </a:r>
            <a:endParaRPr lang="en-US" dirty="0"/>
          </a:p>
        </p:txBody>
      </p:sp>
      <p:sp>
        <p:nvSpPr>
          <p:cNvPr id="3" name="Content Placeholder 2"/>
          <p:cNvSpPr>
            <a:spLocks noGrp="1"/>
          </p:cNvSpPr>
          <p:nvPr>
            <p:ph idx="1"/>
          </p:nvPr>
        </p:nvSpPr>
        <p:spPr/>
        <p:txBody>
          <a:bodyPr/>
          <a:lstStyle/>
          <a:p>
            <a:r>
              <a:rPr lang="en-US" dirty="0" smtClean="0"/>
              <a:t>Accidental complexity is bad</a:t>
            </a:r>
          </a:p>
          <a:p>
            <a:r>
              <a:rPr lang="en-US" dirty="0" smtClean="0"/>
              <a:t>DDD is OO done right</a:t>
            </a:r>
          </a:p>
          <a:p>
            <a:r>
              <a:rPr lang="en-US" dirty="0" smtClean="0"/>
              <a:t>Semantics over technology</a:t>
            </a:r>
          </a:p>
          <a:p>
            <a:r>
              <a:rPr lang="en-US" dirty="0" smtClean="0"/>
              <a:t>Is discovered and NOT invented</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DDD benefits?</a:t>
            </a:r>
            <a:endParaRPr lang="en-US" dirty="0"/>
          </a:p>
        </p:txBody>
      </p:sp>
      <p:sp>
        <p:nvSpPr>
          <p:cNvPr id="3" name="Content Placeholder 2"/>
          <p:cNvSpPr>
            <a:spLocks noGrp="1"/>
          </p:cNvSpPr>
          <p:nvPr>
            <p:ph idx="1"/>
          </p:nvPr>
        </p:nvSpPr>
        <p:spPr>
          <a:xfrm>
            <a:off x="533400" y="1828800"/>
            <a:ext cx="8229600" cy="3611563"/>
          </a:xfrm>
        </p:spPr>
        <p:txBody>
          <a:bodyPr/>
          <a:lstStyle/>
          <a:p>
            <a:r>
              <a:rPr lang="en-US" dirty="0" smtClean="0"/>
              <a:t>Reduced complexity</a:t>
            </a:r>
          </a:p>
          <a:p>
            <a:r>
              <a:rPr lang="en-US" dirty="0" smtClean="0"/>
              <a:t>High maintainability</a:t>
            </a:r>
          </a:p>
          <a:p>
            <a:r>
              <a:rPr lang="en-US" dirty="0" smtClean="0"/>
              <a:t>Continuous collaboration and feedback</a:t>
            </a:r>
          </a:p>
          <a:p>
            <a:r>
              <a:rPr lang="en-US" dirty="0" smtClean="0"/>
              <a:t>Translations are reduced to minimum</a:t>
            </a:r>
          </a:p>
          <a:p>
            <a:endParaRPr lang="en-US" dirty="0" smtClean="0"/>
          </a:p>
          <a:p>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1670</TotalTime>
  <Words>2286</Words>
  <Application>Microsoft Office PowerPoint</Application>
  <PresentationFormat>On-screen Show (4:3)</PresentationFormat>
  <Paragraphs>254</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Domain-driven design from theory to practice</vt:lpstr>
      <vt:lpstr>Before start</vt:lpstr>
      <vt:lpstr>Why DDD nowadays?</vt:lpstr>
      <vt:lpstr>Why DDD?</vt:lpstr>
      <vt:lpstr>DDD benefits?</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Slide 12</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Building blocks</vt:lpstr>
      <vt:lpstr>Classic Layering</vt:lpstr>
      <vt:lpstr>DDD recommended-Layering</vt:lpstr>
      <vt:lpstr>Organizing Domain Logic Patterns</vt:lpstr>
      <vt:lpstr>DDD : navigation map</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438</cp:revision>
  <dcterms:created xsi:type="dcterms:W3CDTF">2009-04-10T08:31:11Z</dcterms:created>
  <dcterms:modified xsi:type="dcterms:W3CDTF">2009-04-17T14:08:28Z</dcterms:modified>
</cp:coreProperties>
</file>