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notesSlides/notesSlide38.xml" ContentType="application/vnd.openxmlformats-officedocument.presentationml.notesSlide+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notesSlides/notesSlide40.xml" ContentType="application/vnd.openxmlformats-officedocument.presentationml.notesSlid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9"/>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13" r:id="rId41"/>
    <p:sldId id="302" r:id="rId42"/>
    <p:sldId id="301" r:id="rId43"/>
    <p:sldId id="306" r:id="rId44"/>
    <p:sldId id="307" r:id="rId45"/>
    <p:sldId id="308" r:id="rId46"/>
    <p:sldId id="309" r:id="rId47"/>
    <p:sldId id="310" r:id="rId48"/>
    <p:sldId id="303" r:id="rId49"/>
    <p:sldId id="304" r:id="rId50"/>
    <p:sldId id="305" r:id="rId51"/>
    <p:sldId id="312" r:id="rId52"/>
    <p:sldId id="317" r:id="rId53"/>
    <p:sldId id="314" r:id="rId54"/>
    <p:sldId id="311" r:id="rId55"/>
    <p:sldId id="318" r:id="rId56"/>
    <p:sldId id="315" r:id="rId57"/>
    <p:sldId id="31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8027" autoAdjust="0"/>
  </p:normalViewPr>
  <p:slideViewPr>
    <p:cSldViewPr>
      <p:cViewPr>
        <p:scale>
          <a:sx n="100" d="100"/>
          <a:sy n="100" d="100"/>
        </p:scale>
        <p:origin x="-300" y="2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4/30/2009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p>
          <a:p>
            <a:endParaRPr lang="en-US" baseline="0" dirty="0" smtClean="0"/>
          </a:p>
          <a:p>
            <a:r>
              <a:rPr lang="en-US" b="1" dirty="0" smtClean="0"/>
              <a:t>Application Layer [his name for Service Layer]: </a:t>
            </a:r>
            <a:r>
              <a:rPr lang="en-US" dirty="0" smtClean="0"/>
              <a:t>Defines the jobs the software is supposed to do and directs the expressive domain objects to work out problems. The tasks this layer is responsible for are meaningful to the business or necessary for interaction with the application layers of other systems. This layer is kept thin. It does not contain business rules or knowledge, but only coordinates tasks and delegates work to collaborations of domain objects in the next layer down. It does not have state reflecting the business situation, but it can have state that reflects the progress of a task for the user or the program.</a:t>
            </a:r>
          </a:p>
          <a:p>
            <a:r>
              <a:rPr lang="en-US" b="1" dirty="0" smtClean="0"/>
              <a:t>Domain Layer (or Model Layer):</a:t>
            </a:r>
            <a:r>
              <a:rPr lang="en-US" dirty="0" smtClean="0"/>
              <a:t> Responsible for representing concepts of the business, information about the business situation, and business rules. State that reflects the business situation is controlled and used here, even though the technical details of storing it are delegated to the infrastructure. This layer is the heart of business software.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Changes in the model can change the</a:t>
            </a:r>
            <a:r>
              <a:rPr lang="en-US" b="1" baseline="0" dirty="0" smtClean="0"/>
              <a:t> language and vise versa, changes in the UL change the model.</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very important is that</a:t>
            </a:r>
            <a:r>
              <a:rPr lang="en-US" baseline="0" dirty="0" smtClean="0"/>
              <a:t> the pattern and principles should have a business context and form.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Anemic Domain Model - The fundamental horror of this anti-pattern is that it's so contrary to the basic idea of object-oriented design; which is to combine data and process together. The anemic domain model is really just a procedural style design, exactly the kind of thing that object bigots like me (and Eric) have been fighting since our early days in Smalltalk. What's worse, many people think that anemic objects are real objects, and thus completely miss the point of what object-oriented design is all about.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set of tests that are written and maintained by developers to</a:t>
            </a:r>
          </a:p>
          <a:p>
            <a:r>
              <a:rPr lang="en-US" sz="1200" b="1" kern="1200" baseline="0" dirty="0" smtClean="0">
                <a:solidFill>
                  <a:schemeClr val="tx1"/>
                </a:solidFill>
                <a:latin typeface="+mn-lt"/>
                <a:ea typeface="+mn-ea"/>
                <a:cs typeface="+mn-cs"/>
              </a:rPr>
              <a:t>reduce the cost of finding and fixing bugs—thereby improving</a:t>
            </a:r>
          </a:p>
          <a:p>
            <a:r>
              <a:rPr lang="en-US" sz="1200" b="1" kern="1200" baseline="0" dirty="0" smtClean="0">
                <a:solidFill>
                  <a:schemeClr val="tx1"/>
                </a:solidFill>
                <a:latin typeface="+mn-lt"/>
                <a:ea typeface="+mn-ea"/>
                <a:cs typeface="+mn-cs"/>
              </a:rPr>
              <a:t>code quality—and to enable the change of the design as</a:t>
            </a:r>
          </a:p>
          <a:p>
            <a:r>
              <a:rPr lang="en-US" sz="1200" b="1" kern="1200" baseline="0" dirty="0" smtClean="0">
                <a:solidFill>
                  <a:schemeClr val="tx1"/>
                </a:solidFill>
                <a:latin typeface="+mn-lt"/>
                <a:ea typeface="+mn-ea"/>
                <a:cs typeface="+mn-cs"/>
              </a:rPr>
              <a:t>requirements are addressed incrementally. Disciplined writing of</a:t>
            </a:r>
          </a:p>
          <a:p>
            <a:r>
              <a:rPr lang="en-US" sz="1200" b="1" kern="1200" baseline="0" dirty="0" smtClean="0">
                <a:solidFill>
                  <a:schemeClr val="tx1"/>
                </a:solidFill>
                <a:latin typeface="+mn-lt"/>
                <a:ea typeface="+mn-ea"/>
                <a:cs typeface="+mn-cs"/>
              </a:rPr>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Continuous Integration </a:t>
            </a:r>
            <a:r>
              <a:rPr lang="en-US" sz="1200" i="1" kern="1200" baseline="0" dirty="0" smtClean="0">
                <a:solidFill>
                  <a:schemeClr val="tx1"/>
                </a:solidFill>
                <a:latin typeface="+mn-lt"/>
                <a:ea typeface="+mn-ea"/>
                <a:cs typeface="+mn-cs"/>
              </a:rPr>
              <a:t>reduces time to market and increasing quality</a:t>
            </a:r>
          </a:p>
          <a:p>
            <a:r>
              <a:rPr lang="en-US" sz="1200" kern="1200" baseline="0" dirty="0" smtClean="0">
                <a:solidFill>
                  <a:schemeClr val="tx1"/>
                </a:solidFill>
                <a:latin typeface="+mn-lt"/>
                <a:ea typeface="+mn-ea"/>
                <a:cs typeface="+mn-cs"/>
              </a:rPr>
              <a:t>to market by finding </a:t>
            </a:r>
            <a:r>
              <a:rPr lang="en-US" sz="1200" i="1" kern="1200" baseline="0" dirty="0" smtClean="0">
                <a:solidFill>
                  <a:schemeClr val="tx1"/>
                </a:solidFill>
                <a:latin typeface="+mn-lt"/>
                <a:ea typeface="+mn-ea"/>
                <a:cs typeface="+mn-cs"/>
              </a:rPr>
              <a:t>Integration bugs often and early, thus eliminating</a:t>
            </a:r>
          </a:p>
          <a:p>
            <a:r>
              <a:rPr lang="en-US" sz="1200" kern="1200" baseline="0" dirty="0" smtClean="0">
                <a:solidFill>
                  <a:schemeClr val="tx1"/>
                </a:solidFill>
                <a:latin typeface="+mn-lt"/>
                <a:ea typeface="+mn-ea"/>
                <a:cs typeface="+mn-cs"/>
              </a:rPr>
              <a:t>“hardening </a:t>
            </a:r>
            <a:r>
              <a:rPr lang="en-US" sz="1200" i="1" kern="1200" baseline="0" dirty="0" smtClean="0">
                <a:solidFill>
                  <a:schemeClr val="tx1"/>
                </a:solidFill>
                <a:latin typeface="+mn-lt"/>
                <a:ea typeface="+mn-ea"/>
                <a:cs typeface="+mn-cs"/>
              </a:rPr>
              <a:t>Iterations” and the rework that goes along with it.</a:t>
            </a:r>
          </a:p>
          <a:p>
            <a:r>
              <a:rPr lang="en-US" sz="1200" i="1" kern="1200" baseline="0" dirty="0" smtClean="0">
                <a:solidFill>
                  <a:schemeClr val="tx1"/>
                </a:solidFill>
                <a:latin typeface="+mn-lt"/>
                <a:ea typeface="+mn-ea"/>
                <a:cs typeface="+mn-cs"/>
              </a:rPr>
              <a:t>Continuous Integration also increases visibility of the progress of the</a:t>
            </a:r>
          </a:p>
          <a:p>
            <a:r>
              <a:rPr lang="en-US" sz="1200" kern="1200" baseline="0" dirty="0" smtClean="0">
                <a:solidFill>
                  <a:schemeClr val="tx1"/>
                </a:solidFill>
                <a:latin typeface="+mn-lt"/>
                <a:ea typeface="+mn-ea"/>
                <a:cs typeface="+mn-cs"/>
              </a:rPr>
              <a:t>project by making it explicit to the development team and</a:t>
            </a:r>
          </a:p>
          <a:p>
            <a:r>
              <a:rPr lang="en-US" sz="1200" kern="1200" baseline="0" dirty="0" smtClean="0">
                <a:solidFill>
                  <a:schemeClr val="tx1"/>
                </a:solidFill>
                <a:latin typeface="+mn-lt"/>
                <a:ea typeface="+mn-ea"/>
                <a:cs typeface="+mn-cs"/>
              </a:rPr>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 language, programs can be extremely expressive, and make the strongest connection</a:t>
            </a:r>
          </a:p>
          <a:p>
            <a:r>
              <a:rPr lang="en-US" sz="1200" kern="1200" baseline="0" dirty="0" smtClean="0">
                <a:solidFill>
                  <a:schemeClr val="tx1"/>
                </a:solidFill>
                <a:latin typeface="+mn-lt"/>
                <a:ea typeface="+mn-ea"/>
                <a:cs typeface="+mn-cs"/>
              </a:rPr>
              <a:t>with the UBIQUITOUS LANGUAGE. This is an exciting concept, but domain-specific languages also</a:t>
            </a:r>
          </a:p>
          <a:p>
            <a:r>
              <a:rPr lang="en-US" sz="1200" kern="1200" baseline="0" dirty="0" smtClean="0">
                <a:solidFill>
                  <a:schemeClr val="tx1"/>
                </a:solidFill>
                <a:latin typeface="+mn-lt"/>
                <a:ea typeface="+mn-ea"/>
                <a:cs typeface="+mn-cs"/>
              </a:rPr>
              <a:t>have their drawbacks in the approaches I've seen based on object-oriented technology.</a:t>
            </a:r>
          </a:p>
          <a:p>
            <a:r>
              <a:rPr lang="en-US" sz="1200" kern="1200" baseline="0" dirty="0" smtClean="0">
                <a:solidFill>
                  <a:schemeClr val="tx1"/>
                </a:solidFill>
                <a:latin typeface="+mn-lt"/>
                <a:ea typeface="+mn-ea"/>
                <a:cs typeface="+mn-cs"/>
              </a:rPr>
              <a:t>To refine the model, a developer needs to be able to modify the language. This may involve</a:t>
            </a:r>
          </a:p>
          <a:p>
            <a:r>
              <a:rPr lang="en-US" sz="1200" kern="1200" baseline="0" dirty="0" smtClean="0">
                <a:solidFill>
                  <a:schemeClr val="tx1"/>
                </a:solidFill>
                <a:latin typeface="+mn-lt"/>
                <a:ea typeface="+mn-ea"/>
                <a:cs typeface="+mn-cs"/>
              </a:rPr>
              <a:t>modifying grammar declarations and other language-interpreting features, as well as modifying</a:t>
            </a:r>
          </a:p>
          <a:p>
            <a:r>
              <a:rPr lang="en-US" sz="1200" kern="1200" baseline="0" dirty="0" smtClean="0">
                <a:solidFill>
                  <a:schemeClr val="tx1"/>
                </a:solidFill>
                <a:latin typeface="+mn-lt"/>
                <a:ea typeface="+mn-ea"/>
                <a:cs typeface="+mn-cs"/>
              </a:rPr>
              <a:t>underlying class libraries. I'm all in favor of learning advanced technology and design concepts, but</a:t>
            </a:r>
          </a:p>
          <a:p>
            <a:r>
              <a:rPr lang="en-US" sz="1200" kern="1200" baseline="0" dirty="0" smtClean="0">
                <a:solidFill>
                  <a:schemeClr val="tx1"/>
                </a:solidFill>
                <a:latin typeface="+mn-lt"/>
                <a:ea typeface="+mn-ea"/>
                <a:cs typeface="+mn-cs"/>
              </a:rPr>
              <a:t>we have to soberly assess the skills of a particular team, as well as the likely skills of future</a:t>
            </a:r>
          </a:p>
          <a:p>
            <a:r>
              <a:rPr lang="en-US" sz="1200" kern="1200" baseline="0" dirty="0" smtClean="0">
                <a:solidFill>
                  <a:schemeClr val="tx1"/>
                </a:solidFill>
                <a:latin typeface="+mn-lt"/>
                <a:ea typeface="+mn-ea"/>
                <a:cs typeface="+mn-cs"/>
              </a:rPr>
              <a:t>maintenance teams.</a:t>
            </a:r>
          </a:p>
          <a:p>
            <a:r>
              <a:rPr lang="en-US" sz="1200" kern="1200" baseline="0" dirty="0" smtClean="0">
                <a:solidFill>
                  <a:schemeClr val="tx1"/>
                </a:solidFill>
                <a:latin typeface="+mn-lt"/>
                <a:ea typeface="+mn-ea"/>
                <a:cs typeface="+mn-cs"/>
              </a:rPr>
              <a:t>Another drawback is that it can be difficult to </a:t>
            </a:r>
            <a:r>
              <a:rPr lang="en-US" sz="1200" kern="1200" baseline="0" dirty="0" err="1" smtClean="0">
                <a:solidFill>
                  <a:schemeClr val="tx1"/>
                </a:solidFill>
                <a:latin typeface="+mn-lt"/>
                <a:ea typeface="+mn-ea"/>
                <a:cs typeface="+mn-cs"/>
              </a:rPr>
              <a:t>refactor</a:t>
            </a:r>
            <a:r>
              <a:rPr lang="en-US" sz="1200" kern="1200" baseline="0" dirty="0" smtClean="0">
                <a:solidFill>
                  <a:schemeClr val="tx1"/>
                </a:solidFill>
                <a:latin typeface="+mn-lt"/>
                <a:ea typeface="+mn-ea"/>
                <a:cs typeface="+mn-cs"/>
              </a:rPr>
              <a:t> client</a:t>
            </a:r>
          </a:p>
          <a:p>
            <a:r>
              <a:rPr lang="en-US" sz="1200" kern="1200" baseline="0" dirty="0" smtClean="0">
                <a:solidFill>
                  <a:schemeClr val="tx1"/>
                </a:solidFill>
                <a:latin typeface="+mn-lt"/>
                <a:ea typeface="+mn-ea"/>
                <a:cs typeface="+mn-cs"/>
              </a:rPr>
              <a:t>code to conform to a revised model and its associated domain-specific language. Of course,</a:t>
            </a:r>
          </a:p>
          <a:p>
            <a:r>
              <a:rPr lang="en-US" sz="1200" kern="1200" baseline="0" dirty="0" smtClean="0">
                <a:solidFill>
                  <a:schemeClr val="tx1"/>
                </a:solidFill>
                <a:latin typeface="+mn-lt"/>
                <a:ea typeface="+mn-ea"/>
                <a:cs typeface="+mn-cs"/>
              </a:rPr>
              <a:t>someone may come up with a technical fix for the refactoring problems.</a:t>
            </a:r>
          </a:p>
          <a:p>
            <a:r>
              <a:rPr lang="en-US" sz="1200" kern="1200" baseline="0" dirty="0" smtClean="0">
                <a:solidFill>
                  <a:schemeClr val="tx1"/>
                </a:solidFill>
                <a:latin typeface="+mn-lt"/>
                <a:ea typeface="+mn-ea"/>
                <a:cs typeface="+mn-cs"/>
              </a:rPr>
              <a:t>This technique might be most useful for very mature models, perhaps where client code is being</a:t>
            </a:r>
          </a:p>
          <a:p>
            <a:r>
              <a:rPr lang="en-US" sz="1200" kern="1200" baseline="0" dirty="0" smtClean="0">
                <a:solidFill>
                  <a:schemeClr val="tx1"/>
                </a:solidFill>
                <a:latin typeface="+mn-lt"/>
                <a:ea typeface="+mn-ea"/>
                <a:cs typeface="+mn-cs"/>
              </a:rPr>
              <a:t>written by a different team. Generally, such setups lead to the poisonous distinction between</a:t>
            </a:r>
          </a:p>
          <a:p>
            <a:r>
              <a:rPr lang="en-US" sz="1200" kern="1200" baseline="0" dirty="0" smtClean="0">
                <a:solidFill>
                  <a:schemeClr val="tx1"/>
                </a:solidFill>
                <a:latin typeface="+mn-lt"/>
                <a:ea typeface="+mn-ea"/>
                <a:cs typeface="+mn-cs"/>
              </a:rPr>
              <a:t>highly technical framework builders and technically unskilled application builders, but it doesn't</a:t>
            </a:r>
          </a:p>
          <a:p>
            <a:r>
              <a:rPr lang="en-US" sz="1200" kern="1200" baseline="0" dirty="0" smtClean="0">
                <a:solidFill>
                  <a:schemeClr val="tx1"/>
                </a:solidFill>
                <a:latin typeface="+mn-lt"/>
                <a:ea typeface="+mn-ea"/>
                <a:cs typeface="+mn-cs"/>
              </a:rPr>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6.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7.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8.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40.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image" Target="../media/image24.png"/><Relationship Id="rId16" Type="http://schemas.openxmlformats.org/officeDocument/2006/relationships/diagramLayout" Target="../diagrams/layout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10" Type="http://schemas.openxmlformats.org/officeDocument/2006/relationships/diagramColors" Target="../diagrams/colors36.xml"/><Relationship Id="rId19" Type="http://schemas.openxmlformats.org/officeDocument/2006/relationships/image" Target="../media/image25.png"/><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s>
</file>

<file path=ppt/slides/_rels/slide46.xml.rels><?xml version="1.0" encoding="UTF-8" standalone="yes"?>
<Relationships xmlns="http://schemas.openxmlformats.org/package/2006/relationships"><Relationship Id="rId8" Type="http://schemas.openxmlformats.org/officeDocument/2006/relationships/diagramQuickStyle" Target="../diagrams/quickStyle40.xml"/><Relationship Id="rId13" Type="http://schemas.openxmlformats.org/officeDocument/2006/relationships/diagramColors" Target="../diagrams/colors41.xml"/><Relationship Id="rId18" Type="http://schemas.openxmlformats.org/officeDocument/2006/relationships/diagramData" Target="../diagrams/data43.xml"/><Relationship Id="rId3" Type="http://schemas.openxmlformats.org/officeDocument/2006/relationships/diagramLayout" Target="../diagrams/layout39.xml"/><Relationship Id="rId21" Type="http://schemas.openxmlformats.org/officeDocument/2006/relationships/diagramColors" Target="../diagrams/colors43.xml"/><Relationship Id="rId7" Type="http://schemas.openxmlformats.org/officeDocument/2006/relationships/diagramLayout" Target="../diagrams/layout40.xml"/><Relationship Id="rId12" Type="http://schemas.openxmlformats.org/officeDocument/2006/relationships/diagramQuickStyle" Target="../diagrams/quickStyle41.xml"/><Relationship Id="rId17" Type="http://schemas.openxmlformats.org/officeDocument/2006/relationships/diagramColors" Target="../diagrams/colors42.xml"/><Relationship Id="rId2" Type="http://schemas.openxmlformats.org/officeDocument/2006/relationships/diagramData" Target="../diagrams/data39.xml"/><Relationship Id="rId16" Type="http://schemas.openxmlformats.org/officeDocument/2006/relationships/diagramQuickStyle" Target="../diagrams/quickStyle42.xml"/><Relationship Id="rId20" Type="http://schemas.openxmlformats.org/officeDocument/2006/relationships/diagramQuickStyle" Target="../diagrams/quickStyle43.xml"/><Relationship Id="rId1" Type="http://schemas.openxmlformats.org/officeDocument/2006/relationships/slideLayout" Target="../slideLayouts/slideLayout2.xml"/><Relationship Id="rId6" Type="http://schemas.openxmlformats.org/officeDocument/2006/relationships/diagramData" Target="../diagrams/data40.xml"/><Relationship Id="rId11" Type="http://schemas.openxmlformats.org/officeDocument/2006/relationships/diagramLayout" Target="../diagrams/layout41.xml"/><Relationship Id="rId5" Type="http://schemas.openxmlformats.org/officeDocument/2006/relationships/diagramColors" Target="../diagrams/colors39.xml"/><Relationship Id="rId15" Type="http://schemas.openxmlformats.org/officeDocument/2006/relationships/diagramLayout" Target="../diagrams/layout42.xml"/><Relationship Id="rId10" Type="http://schemas.openxmlformats.org/officeDocument/2006/relationships/diagramData" Target="../diagrams/data41.xml"/><Relationship Id="rId19" Type="http://schemas.openxmlformats.org/officeDocument/2006/relationships/diagramLayout" Target="../diagrams/layout43.xml"/><Relationship Id="rId4" Type="http://schemas.openxmlformats.org/officeDocument/2006/relationships/diagramQuickStyle" Target="../diagrams/quickStyle39.xml"/><Relationship Id="rId9" Type="http://schemas.openxmlformats.org/officeDocument/2006/relationships/diagramColors" Target="../diagrams/colors40.xml"/><Relationship Id="rId14" Type="http://schemas.openxmlformats.org/officeDocument/2006/relationships/diagramData" Target="../diagrams/data42.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QuickStyle" Target="../diagrams/quickStyle46.xml"/><Relationship Id="rId3" Type="http://schemas.openxmlformats.org/officeDocument/2006/relationships/diagramData" Target="../diagrams/data44.xml"/><Relationship Id="rId7" Type="http://schemas.openxmlformats.org/officeDocument/2006/relationships/diagramData" Target="../diagrams/data45.xml"/><Relationship Id="rId12" Type="http://schemas.openxmlformats.org/officeDocument/2006/relationships/diagramLayout" Target="../diagrams/layout46.xml"/><Relationship Id="rId17" Type="http://schemas.openxmlformats.org/officeDocument/2006/relationships/image" Target="../media/image29.png"/><Relationship Id="rId2" Type="http://schemas.openxmlformats.org/officeDocument/2006/relationships/image" Target="../media/image26.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diagramData" Target="../diagrams/data46.xml"/><Relationship Id="rId5" Type="http://schemas.openxmlformats.org/officeDocument/2006/relationships/diagramQuickStyle" Target="../diagrams/quickStyle44.xml"/><Relationship Id="rId15" Type="http://schemas.openxmlformats.org/officeDocument/2006/relationships/image" Target="../media/image27.png"/><Relationship Id="rId10" Type="http://schemas.openxmlformats.org/officeDocument/2006/relationships/diagramColors" Target="../diagrams/colors45.xml"/><Relationship Id="rId4" Type="http://schemas.openxmlformats.org/officeDocument/2006/relationships/diagramLayout" Target="../diagrams/layout44.xml"/><Relationship Id="rId9" Type="http://schemas.openxmlformats.org/officeDocument/2006/relationships/diagramQuickStyle" Target="../diagrams/quickStyle45.xml"/><Relationship Id="rId14" Type="http://schemas.openxmlformats.org/officeDocument/2006/relationships/diagramColors" Target="../diagrams/colors4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solidFill>
                  <a:srgbClr val="7030A0"/>
                </a:solidFill>
              </a:rPr>
              <a:t>Ubiquitous Language </a:t>
            </a:r>
            <a:r>
              <a:rPr lang="en-US" dirty="0" smtClean="0"/>
              <a:t>-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429250" y="1371600"/>
                <a:ext cx="1798954" cy="369332"/>
              </a:xfrm>
              <a:prstGeom prst="rect">
                <a:avLst/>
              </a:prstGeom>
              <a:noFill/>
            </p:spPr>
            <p:txBody>
              <a:bodyPr wrap="none" rtlCol="0">
                <a:spAutoFit/>
              </a:bodyPr>
              <a:lstStyle/>
              <a:p>
                <a:r>
                  <a:rPr lang="en-US" dirty="0" smtClean="0"/>
                  <a:t>Application </a:t>
                </a:r>
                <a:r>
                  <a:rPr lang="en-US" dirty="0" smtClean="0"/>
                  <a:t>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smtClean="0"/>
              <a:t>Immutable </a:t>
            </a:r>
            <a:r>
              <a:rPr lang="en-US" dirty="0" smtClean="0"/>
              <a:t>objects</a:t>
            </a:r>
          </a:p>
          <a:p>
            <a:r>
              <a:rPr lang="en-US" dirty="0" smtClean="0"/>
              <a:t>is NOT same </a:t>
            </a:r>
            <a:r>
              <a:rPr lang="en-US" dirty="0" smtClean="0"/>
              <a:t>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334000" y="50292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3" name="Content Placeholder 2"/>
          <p:cNvSpPr>
            <a:spLocks noGrp="1"/>
          </p:cNvSpPr>
          <p:nvPr>
            <p:ph idx="1"/>
          </p:nvPr>
        </p:nvSpPr>
        <p:spPr>
          <a:xfrm>
            <a:off x="457200" y="1752600"/>
            <a:ext cx="8229600" cy="1066800"/>
          </a:xfrm>
        </p:spPr>
        <p:txBody>
          <a:bodyPr/>
          <a:lstStyle/>
          <a:p>
            <a:pPr>
              <a:buNone/>
            </a:pPr>
            <a:r>
              <a:rPr lang="en-US" dirty="0" smtClean="0"/>
              <a:t>DDD doesn’t ignore Design Principles OR Design Patterns </a:t>
            </a:r>
          </a:p>
          <a:p>
            <a:pPr marL="514350" indent="-514350">
              <a:buAutoNum type="arabicPeriod"/>
            </a:pPr>
            <a:endParaRPr lang="en-US" dirty="0"/>
          </a:p>
        </p:txBody>
      </p:sp>
      <p:sp>
        <p:nvSpPr>
          <p:cNvPr id="4" name="Rectangle 3"/>
          <p:cNvSpPr/>
          <p:nvPr/>
        </p:nvSpPr>
        <p:spPr>
          <a:xfrm>
            <a:off x="685800" y="3429000"/>
            <a:ext cx="4538550" cy="523220"/>
          </a:xfrm>
          <a:prstGeom prst="rect">
            <a:avLst/>
          </a:prstGeom>
        </p:spPr>
        <p:txBody>
          <a:bodyPr wrap="none">
            <a:spAutoFit/>
          </a:bodyPr>
          <a:lstStyle/>
          <a:p>
            <a:r>
              <a:rPr lang="en-US" sz="2800" dirty="0" smtClean="0"/>
              <a:t>S.O.L.I.D.,…  Design Principles </a:t>
            </a:r>
            <a:endParaRPr lang="en-US" sz="2800" dirty="0"/>
          </a:p>
        </p:txBody>
      </p:sp>
      <p:sp>
        <p:nvSpPr>
          <p:cNvPr id="5" name="Rectangle 4"/>
          <p:cNvSpPr/>
          <p:nvPr/>
        </p:nvSpPr>
        <p:spPr>
          <a:xfrm>
            <a:off x="1600200" y="4419600"/>
            <a:ext cx="6802375" cy="461665"/>
          </a:xfrm>
          <a:prstGeom prst="rect">
            <a:avLst/>
          </a:prstGeom>
        </p:spPr>
        <p:txBody>
          <a:bodyPr wrap="none">
            <a:spAutoFit/>
          </a:bodyPr>
          <a:lstStyle/>
          <a:p>
            <a:r>
              <a:rPr lang="en-US" sz="2400" dirty="0" smtClean="0"/>
              <a:t>Strategy, Composite, Specification,…  Design Patterns</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19"/>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1295400" y="24384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3"/>
          <p:cNvGraphicFramePr/>
          <p:nvPr/>
        </p:nvGraphicFramePr>
        <p:xfrm>
          <a:off x="4419600" y="2381250"/>
          <a:ext cx="16764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3"/>
          <p:cNvGraphicFramePr/>
          <p:nvPr/>
        </p:nvGraphicFramePr>
        <p:xfrm>
          <a:off x="2571750" y="4114800"/>
          <a:ext cx="1676400" cy="965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 3"/>
          <p:cNvGraphicFramePr/>
          <p:nvPr/>
        </p:nvGraphicFramePr>
        <p:xfrm>
          <a:off x="4419600" y="4114800"/>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3"/>
          <p:cNvGraphicFramePr/>
          <p:nvPr/>
        </p:nvGraphicFramePr>
        <p:xfrm>
          <a:off x="6296025" y="4124325"/>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Flowchart: Decision 14"/>
          <p:cNvSpPr/>
          <p:nvPr/>
        </p:nvSpPr>
        <p:spPr>
          <a:xfrm>
            <a:off x="2971800" y="266700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32004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429000" y="327660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839494" y="369490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327660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62400" y="9906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5"/>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6"/>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8" name="Picture 6"/>
          <p:cNvPicPr>
            <a:picLocks noChangeAspect="1" noChangeArrowheads="1"/>
          </p:cNvPicPr>
          <p:nvPr/>
        </p:nvPicPr>
        <p:blipFill>
          <a:blip r:embed="rId17"/>
          <a:srcRect/>
          <a:stretch>
            <a:fillRect/>
          </a:stretch>
        </p:blipFill>
        <p:spPr bwMode="auto">
          <a:xfrm>
            <a:off x="914400" y="5105400"/>
            <a:ext cx="7477125" cy="1304925"/>
          </a:xfrm>
          <a:prstGeom prst="rect">
            <a:avLst/>
          </a:prstGeom>
          <a:noFill/>
          <a:ln w="9525">
            <a:noFill/>
            <a:miter lim="800000"/>
            <a:headEnd/>
            <a:tailEnd/>
          </a:ln>
          <a:effectLst/>
        </p:spPr>
      </p:pic>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2362200"/>
            <a:ext cx="8229600" cy="1447800"/>
          </a:xfrm>
        </p:spPr>
        <p:txBody>
          <a:bodyPr>
            <a:normAutofit fontScale="70000" lnSpcReduction="20000"/>
          </a:bodyPr>
          <a:lstStyle/>
          <a:p>
            <a:r>
              <a:rPr lang="en-US" dirty="0" smtClean="0"/>
              <a:t>Anemic Domain Model</a:t>
            </a:r>
          </a:p>
          <a:p>
            <a:r>
              <a:rPr lang="en-US" dirty="0" smtClean="0"/>
              <a:t>Big Design Up-Front  (BDUF)</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a:p>
            <a:r>
              <a:rPr lang="en-US" dirty="0" smtClean="0"/>
              <a:t>Continuous Integration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Make programs more expressive</a:t>
            </a:r>
          </a:p>
          <a:p>
            <a:r>
              <a:rPr lang="en-US" dirty="0" smtClean="0"/>
              <a:t>Strongest connection to Ubiquitous Language</a:t>
            </a:r>
          </a:p>
          <a:p>
            <a:endParaRPr lang="en-US" dirty="0" smtClean="0"/>
          </a:p>
          <a:p>
            <a:r>
              <a:rPr lang="en-US" dirty="0" smtClean="0"/>
              <a:t>Model refinement can become a problem:             -Developer needs to modify the DSL(grammar declarations,  interpretation,…)</a:t>
            </a:r>
          </a:p>
          <a:p>
            <a:pPr>
              <a:buNone/>
            </a:pPr>
            <a:r>
              <a:rPr lang="en-US" dirty="0" smtClean="0"/>
              <a:t>    -Difficulties to </a:t>
            </a:r>
            <a:r>
              <a:rPr lang="en-US" dirty="0" err="1" smtClean="0"/>
              <a:t>refactor</a:t>
            </a:r>
            <a:endParaRPr lang="en-US" dirty="0" smtClean="0"/>
          </a:p>
          <a:p>
            <a:pPr>
              <a:buFontTx/>
              <a:buChar char="-"/>
            </a:pPr>
            <a:endParaRPr lang="en-US" dirty="0" smtClean="0"/>
          </a:p>
          <a:p>
            <a:r>
              <a:rPr lang="en-US" dirty="0" smtClean="0"/>
              <a:t>Could be used for mature Models where client code is written by a different team </a:t>
            </a:r>
          </a:p>
        </p:txBody>
      </p:sp>
      <p:sp>
        <p:nvSpPr>
          <p:cNvPr id="4" name="TextBox 3"/>
          <p:cNvSpPr txBox="1"/>
          <p:nvPr/>
        </p:nvSpPr>
        <p:spPr>
          <a:xfrm>
            <a:off x="3810000" y="23622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886200" y="47244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5134</TotalTime>
  <Words>5973</Words>
  <Application>Microsoft Office PowerPoint</Application>
  <PresentationFormat>On-screen Show (4:3)</PresentationFormat>
  <Paragraphs>810</Paragraphs>
  <Slides>57</Slides>
  <Notes>50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Slide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Slide 22</vt:lpstr>
      <vt:lpstr>Associations</vt:lpstr>
      <vt:lpstr>Entities</vt:lpstr>
      <vt:lpstr>Value Objects</vt:lpstr>
      <vt:lpstr>Services</vt:lpstr>
      <vt:lpstr>Modules</vt:lpstr>
      <vt:lpstr>Aggregates</vt:lpstr>
      <vt:lpstr>Factories</vt:lpstr>
      <vt:lpstr>Repositories</vt:lpstr>
      <vt:lpstr>Cargo Sample</vt:lpstr>
      <vt:lpstr>Slide 32</vt:lpstr>
      <vt:lpstr>Slide 33</vt:lpstr>
      <vt:lpstr>Slide 34</vt:lpstr>
      <vt:lpstr>Collaboration: gathering requirements</vt:lpstr>
      <vt:lpstr>Model Evolution: Step 1</vt:lpstr>
      <vt:lpstr>Model Evolution: Step 2</vt:lpstr>
      <vt:lpstr>Slide 38</vt:lpstr>
      <vt:lpstr>Slide 39</vt:lpstr>
      <vt:lpstr>Cargo’s Ubiquitous Language</vt:lpstr>
      <vt:lpstr>Domain Model Isolation</vt:lpstr>
      <vt:lpstr>Slide 42</vt:lpstr>
      <vt:lpstr>How about design principles &amp; patterns within Domain Layer?</vt:lpstr>
      <vt:lpstr>Specification</vt:lpstr>
      <vt:lpstr>Real Sample</vt:lpstr>
      <vt:lpstr>Strategy (a.k.a Policy)</vt:lpstr>
      <vt:lpstr>Refactoring to Policy</vt:lpstr>
      <vt:lpstr>Slide 48</vt:lpstr>
      <vt:lpstr>Expose to External World</vt:lpstr>
      <vt:lpstr>MVC &amp; Remote Facade</vt:lpstr>
      <vt:lpstr>MVC &amp; Domain Model Isolation</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1175</cp:revision>
  <dcterms:created xsi:type="dcterms:W3CDTF">2009-04-10T08:31:11Z</dcterms:created>
  <dcterms:modified xsi:type="dcterms:W3CDTF">2009-04-30T07:17:45Z</dcterms:modified>
</cp:coreProperties>
</file>