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diagrams/layout9.xml" ContentType="application/vnd.openxmlformats-officedocument.drawingml.diagramLayout+xml"/>
  <Override PartName="/ppt/diagrams/data13.xml" ContentType="application/vnd.openxmlformats-officedocument.drawingml.diagramData+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30.xml" ContentType="application/vnd.openxmlformats-officedocument.presentationml.notesSlide+xml"/>
  <Override PartName="/ppt/diagrams/quickStyle31.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diagrams/quickStyle3.xml" ContentType="application/vnd.openxmlformats-officedocument.drawingml.diagramStyle+xml"/>
  <Override PartName="/ppt/diagrams/data14.xml" ContentType="application/vnd.openxmlformats-officedocument.drawingml.diagramData+xml"/>
  <Override PartName="/ppt/diagrams/colors30.xml" ContentType="application/vnd.openxmlformats-officedocument.drawingml.diagramColors+xml"/>
  <Override PartName="/ppt/diagrams/data32.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data21.xml" ContentType="application/vnd.openxmlformats-officedocument.drawingml.diagramData+xml"/>
  <Override PartName="/ppt/diagrams/quickStyle29.xml" ContentType="application/vnd.openxmlformats-officedocument.drawingml.diagramStyl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18.xml" ContentType="application/vnd.openxmlformats-officedocument.drawingml.diagramStyle+xml"/>
  <Override PartName="/ppt/diagrams/layout29.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layout18.xml" ContentType="application/vnd.openxmlformats-officedocument.drawingml.diagramLayout+xml"/>
  <Override PartName="/ppt/diagrams/quickStyle25.xml" ContentType="application/vnd.openxmlformats-officedocument.drawingml.diagramStyl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layout25.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diagrams/layout14.xml" ContentType="application/vnd.openxmlformats-officedocument.drawingml.diagramLayout+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diagrams/layout7.xml" ContentType="application/vnd.openxmlformats-officedocument.drawingml.diagramLayout+xml"/>
  <Override PartName="/ppt/diagrams/data8.xml" ContentType="application/vnd.openxmlformats-officedocument.drawingml.diagramData+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notesSlides/notesSlide37.xml" ContentType="application/vnd.openxmlformats-officedocument.presentationml.notesSlide+xml"/>
  <Override PartName="/ppt/diagrams/data30.xml" ContentType="application/vnd.openxmlformats-officedocument.drawingml.diagramData+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diagrams/quickStyle27.xml" ContentType="application/vnd.openxmlformats-officedocument.drawingml.diagramStyl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notesSlides/notesSlide34.xml" ContentType="application/vnd.openxmlformats-officedocument.presentationml.notesSlide+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77" r:id="rId5"/>
    <p:sldId id="278" r:id="rId6"/>
    <p:sldId id="264" r:id="rId7"/>
    <p:sldId id="263" r:id="rId8"/>
    <p:sldId id="269" r:id="rId9"/>
    <p:sldId id="267" r:id="rId10"/>
    <p:sldId id="268" r:id="rId11"/>
    <p:sldId id="266" r:id="rId12"/>
    <p:sldId id="259" r:id="rId13"/>
    <p:sldId id="260" r:id="rId14"/>
    <p:sldId id="272" r:id="rId15"/>
    <p:sldId id="273" r:id="rId16"/>
    <p:sldId id="276" r:id="rId17"/>
    <p:sldId id="274" r:id="rId18"/>
    <p:sldId id="275"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2" r:id="rId41"/>
    <p:sldId id="301" r:id="rId42"/>
    <p:sldId id="30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0278" autoAdjust="0"/>
  </p:normalViewPr>
  <p:slideViewPr>
    <p:cSldViewPr>
      <p:cViewPr>
        <p:scale>
          <a:sx n="100" d="100"/>
          <a:sy n="100" d="100"/>
        </p:scale>
        <p:origin x="-14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975726FE-903F-42CF-8418-5F279D9F1AD3}" type="presOf" srcId="{CF5579E7-AF1A-4734-A978-E51698534917}" destId="{099DF8CE-112C-4F4F-92D8-FC50938CC942}" srcOrd="0" destOrd="0" presId="urn:microsoft.com/office/officeart/2005/8/layout/hList1"/>
    <dgm:cxn modelId="{186BABBB-D5F1-42BD-AA7F-693E3C20E704}"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E38673A-7C8D-448B-8EAA-D17C8F01088E}" type="presOf" srcId="{45D17F19-81BB-4004-BFE5-5DF55658AB4C}"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BC220785-287E-4B97-A711-44C261E8D67E}" srcId="{0772301D-55F1-4577-A3CE-D1AD7C2EE7F0}" destId="{45D17F19-81BB-4004-BFE5-5DF55658AB4C}" srcOrd="1" destOrd="0" parTransId="{BE04D5E8-3944-4717-B619-3F2EE65D076A}" sibTransId="{2730CC0A-2D95-44BC-A160-33805D1A511A}"/>
    <dgm:cxn modelId="{FA0C903B-EE07-49F1-B389-7F013699423E}" type="presOf" srcId="{CF5579E7-AF1A-4734-A978-E51698534917}" destId="{099DF8CE-112C-4F4F-92D8-FC50938CC942}"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08E2799-76F6-4548-80E3-C32F68BB7306}" type="presOf" srcId="{8AF5EB9F-3D83-4DE7-AC8D-B21F9583881A}" destId="{7DAE016E-B7E3-4053-95E4-1DBDE70559DB}" srcOrd="0" destOrd="0" presId="urn:microsoft.com/office/officeart/2005/8/layout/hList1"/>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4/26/2009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mk:@MSITStore:F:\Docs\0321127420%20Patterns%20of%20Enterprise%20Application%20Architecture.chm::/0321127420_ch09lev1sec2.html#ch09lev1sec2"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direct  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Infrastructure could</a:t>
            </a:r>
            <a:r>
              <a:rPr lang="en-US" baseline="0" dirty="0" smtClean="0"/>
              <a:t> be:</a:t>
            </a:r>
          </a:p>
          <a:p>
            <a:r>
              <a:rPr lang="en-US" baseline="0" dirty="0" smtClean="0"/>
              <a:t>Persistence</a:t>
            </a:r>
          </a:p>
          <a:p>
            <a:r>
              <a:rPr lang="en-US" baseline="0" dirty="0" smtClean="0"/>
              <a:t>Transaction Management</a:t>
            </a:r>
          </a:p>
          <a:p>
            <a:r>
              <a:rPr lang="en-US" baseline="0" dirty="0" err="1" smtClean="0"/>
              <a:t>Remoting</a:t>
            </a:r>
            <a:endParaRPr lang="en-US" baseline="0" dirty="0" smtClean="0"/>
          </a:p>
          <a:p>
            <a:r>
              <a:rPr lang="en-US" baseline="0" dirty="0" smtClean="0"/>
              <a:t>Scheduling</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i="1" dirty="0" smtClean="0"/>
              <a:t>Building Blocks navigation map</a:t>
            </a:r>
          </a:p>
          <a:p>
            <a:endParaRPr lang="en-US" dirty="0" smtClean="0"/>
          </a:p>
          <a:p>
            <a:r>
              <a:rPr lang="en-US" dirty="0" smtClean="0"/>
              <a:t>Smart UI Anti-Pattern -</a:t>
            </a:r>
            <a:r>
              <a:rPr lang="en-US" sz="1200" b="1" kern="1200" baseline="0" dirty="0" smtClean="0">
                <a:solidFill>
                  <a:schemeClr val="tx1"/>
                </a:solidFill>
                <a:latin typeface="+mn-lt"/>
                <a:ea typeface="+mn-ea"/>
                <a:cs typeface="+mn-cs"/>
              </a:rPr>
              <a:t>Put all the business logic into the user interface. Chop the application into small</a:t>
            </a:r>
          </a:p>
          <a:p>
            <a:r>
              <a:rPr lang="en-US" sz="1200" b="1" kern="1200" baseline="0" dirty="0" smtClean="0">
                <a:solidFill>
                  <a:schemeClr val="tx1"/>
                </a:solidFill>
                <a:latin typeface="+mn-lt"/>
                <a:ea typeface="+mn-ea"/>
                <a:cs typeface="+mn-cs"/>
              </a:rPr>
              <a:t>functions and implement them as separate user interfaces, embedding the business</a:t>
            </a:r>
          </a:p>
          <a:p>
            <a:r>
              <a:rPr lang="en-US" sz="1200" b="1" kern="1200" baseline="0" dirty="0" smtClean="0">
                <a:solidFill>
                  <a:schemeClr val="tx1"/>
                </a:solidFill>
                <a:latin typeface="+mn-lt"/>
                <a:ea typeface="+mn-ea"/>
                <a:cs typeface="+mn-cs"/>
              </a:rPr>
              <a:t>rules into them. Use a relational database as a shared repository of the data. Use the</a:t>
            </a:r>
          </a:p>
          <a:p>
            <a:r>
              <a:rPr lang="en-US" sz="1200" b="1" kern="1200" baseline="0" dirty="0" smtClean="0">
                <a:solidFill>
                  <a:schemeClr val="tx1"/>
                </a:solidFill>
                <a:latin typeface="+mn-lt"/>
                <a:ea typeface="+mn-ea"/>
                <a:cs typeface="+mn-cs"/>
              </a:rPr>
              <a:t>most automated UI building and visual programming tools available.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10000"/>
          </a:bodyPr>
          <a:lstStyle/>
          <a:p>
            <a:r>
              <a:rPr lang="en-US" sz="1200" kern="1200" baseline="0" dirty="0" smtClean="0">
                <a:solidFill>
                  <a:schemeClr val="tx1"/>
                </a:solidFill>
                <a:latin typeface="+mn-lt"/>
                <a:ea typeface="+mn-ea"/>
                <a:cs typeface="+mn-cs"/>
              </a:rPr>
              <a:t>It is important to constrain relationships as much as possible. A bidirectional association means</a:t>
            </a:r>
          </a:p>
          <a:p>
            <a:r>
              <a:rPr lang="en-US" sz="1200" kern="1200" baseline="0" dirty="0" smtClean="0">
                <a:solidFill>
                  <a:schemeClr val="tx1"/>
                </a:solidFill>
                <a:latin typeface="+mn-lt"/>
                <a:ea typeface="+mn-ea"/>
                <a:cs typeface="+mn-cs"/>
              </a:rPr>
              <a:t>that both objects can be understood only together. When application requirements do not call for</a:t>
            </a:r>
          </a:p>
          <a:p>
            <a:r>
              <a:rPr lang="en-US" sz="1200" kern="1200" baseline="0" dirty="0" smtClean="0">
                <a:solidFill>
                  <a:schemeClr val="tx1"/>
                </a:solidFill>
                <a:latin typeface="+mn-lt"/>
                <a:ea typeface="+mn-ea"/>
                <a:cs typeface="+mn-cs"/>
              </a:rPr>
              <a:t>traversal in both directions, adding a traversal direction reduces interdependence and simplifies</a:t>
            </a:r>
          </a:p>
          <a:p>
            <a:r>
              <a:rPr lang="en-US" sz="1200" kern="1200" baseline="0" dirty="0" smtClean="0">
                <a:solidFill>
                  <a:schemeClr val="tx1"/>
                </a:solidFill>
                <a:latin typeface="+mn-lt"/>
                <a:ea typeface="+mn-ea"/>
                <a:cs typeface="+mn-cs"/>
              </a:rPr>
              <a:t>the design. Understanding the domain may reveal a natural directional bias.</a:t>
            </a:r>
          </a:p>
          <a:p>
            <a:r>
              <a:rPr lang="en-US" sz="1200" kern="1200" baseline="0" dirty="0" smtClean="0">
                <a:solidFill>
                  <a:schemeClr val="tx1"/>
                </a:solidFill>
                <a:latin typeface="+mn-lt"/>
                <a:ea typeface="+mn-ea"/>
                <a:cs typeface="+mn-cs"/>
              </a:rPr>
              <a:t>The United States has had many presidents, as have many other countries. This is a bidirectional,</a:t>
            </a:r>
          </a:p>
          <a:p>
            <a:r>
              <a:rPr lang="en-US" sz="1200" kern="1200" baseline="0" dirty="0" smtClean="0">
                <a:solidFill>
                  <a:schemeClr val="tx1"/>
                </a:solidFill>
                <a:latin typeface="+mn-lt"/>
                <a:ea typeface="+mn-ea"/>
                <a:cs typeface="+mn-cs"/>
              </a:rPr>
              <a:t>one-to-many relationship. Yet we seldom would start out with the name "George Washington" and</a:t>
            </a:r>
          </a:p>
          <a:p>
            <a:r>
              <a:rPr lang="en-US" sz="1200" kern="1200" baseline="0" dirty="0" smtClean="0">
                <a:solidFill>
                  <a:schemeClr val="tx1"/>
                </a:solidFill>
                <a:latin typeface="+mn-lt"/>
                <a:ea typeface="+mn-ea"/>
                <a:cs typeface="+mn-cs"/>
              </a:rPr>
              <a:t>ask, "Of which country was he president?" Pragmatically, we can reduce the relationship to a</a:t>
            </a:r>
          </a:p>
          <a:p>
            <a:r>
              <a:rPr lang="en-US" sz="1200" kern="1200" baseline="0" dirty="0" smtClean="0">
                <a:solidFill>
                  <a:schemeClr val="tx1"/>
                </a:solidFill>
                <a:latin typeface="+mn-lt"/>
                <a:ea typeface="+mn-ea"/>
                <a:cs typeface="+mn-cs"/>
              </a:rPr>
              <a:t>unidirectional association, traversable from country to president. This refinement actually reflects</a:t>
            </a:r>
          </a:p>
          <a:p>
            <a:r>
              <a:rPr lang="en-US" sz="1200" kern="1200" baseline="0" dirty="0" smtClean="0">
                <a:solidFill>
                  <a:schemeClr val="tx1"/>
                </a:solidFill>
                <a:latin typeface="+mn-lt"/>
                <a:ea typeface="+mn-ea"/>
                <a:cs typeface="+mn-cs"/>
              </a:rPr>
              <a:t>insight into the domain, as well as making a more practical design. It captures the understanding</a:t>
            </a:r>
          </a:p>
          <a:p>
            <a:r>
              <a:rPr lang="en-US" sz="1200" kern="1200" baseline="0" dirty="0" smtClean="0">
                <a:solidFill>
                  <a:schemeClr val="tx1"/>
                </a:solidFill>
                <a:latin typeface="+mn-lt"/>
                <a:ea typeface="+mn-ea"/>
                <a:cs typeface="+mn-cs"/>
              </a:rPr>
              <a:t>that one direction of the association is much more meaningful and important than the other. It</a:t>
            </a:r>
          </a:p>
          <a:p>
            <a:r>
              <a:rPr lang="en-US" sz="1200" kern="1200" baseline="0" dirty="0" smtClean="0">
                <a:solidFill>
                  <a:schemeClr val="tx1"/>
                </a:solidFill>
                <a:latin typeface="+mn-lt"/>
                <a:ea typeface="+mn-ea"/>
                <a:cs typeface="+mn-cs"/>
              </a:rPr>
              <a:t>keeps the "Person" class independent of the far less fundamental concept of "President.“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Very often, deeper understanding leads to a "qualified" relationship. Looking deeper into</a:t>
            </a:r>
          </a:p>
          <a:p>
            <a:r>
              <a:rPr lang="en-US" sz="1200" kern="1200" baseline="0" dirty="0" smtClean="0">
                <a:solidFill>
                  <a:schemeClr val="tx1"/>
                </a:solidFill>
                <a:latin typeface="+mn-lt"/>
                <a:ea typeface="+mn-ea"/>
                <a:cs typeface="+mn-cs"/>
              </a:rPr>
              <a:t>presidents, we realize that (except in a civil war, perhaps) a country has only one president at a</a:t>
            </a:r>
          </a:p>
          <a:p>
            <a:r>
              <a:rPr lang="en-US" sz="1200" kern="1200" baseline="0" dirty="0" smtClean="0">
                <a:solidFill>
                  <a:schemeClr val="tx1"/>
                </a:solidFill>
                <a:latin typeface="+mn-lt"/>
                <a:ea typeface="+mn-ea"/>
                <a:cs typeface="+mn-cs"/>
              </a:rPr>
              <a:t>time. This qualifier reduces the multiplicity to one-to-one, and explicitly embeds an important rule</a:t>
            </a:r>
          </a:p>
          <a:p>
            <a:r>
              <a:rPr lang="en-US" sz="1200" kern="1200" baseline="0" dirty="0" smtClean="0">
                <a:solidFill>
                  <a:schemeClr val="tx1"/>
                </a:solidFill>
                <a:latin typeface="+mn-lt"/>
                <a:ea typeface="+mn-ea"/>
                <a:cs typeface="+mn-cs"/>
              </a:rPr>
              <a:t>into the model. Who was president of the United States in 1790? George Washington.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Constraining the traversal direction of a many-to-many association effectively reduces its</a:t>
            </a:r>
          </a:p>
          <a:p>
            <a:r>
              <a:rPr lang="en-US" sz="1200" kern="1200" baseline="0" dirty="0" smtClean="0">
                <a:solidFill>
                  <a:schemeClr val="tx1"/>
                </a:solidFill>
                <a:latin typeface="+mn-lt"/>
                <a:ea typeface="+mn-ea"/>
                <a:cs typeface="+mn-cs"/>
              </a:rPr>
              <a:t>implementation to one-to-many—a </a:t>
            </a:r>
            <a:r>
              <a:rPr lang="en-US" sz="1200" i="1" kern="1200" baseline="0" dirty="0" smtClean="0">
                <a:solidFill>
                  <a:schemeClr val="tx1"/>
                </a:solidFill>
                <a:latin typeface="+mn-lt"/>
                <a:ea typeface="+mn-ea"/>
                <a:cs typeface="+mn-cs"/>
              </a:rPr>
              <a:t>much easier design.</a:t>
            </a:r>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sz="1200" b="1" kern="1200" baseline="0" dirty="0" smtClean="0">
                <a:solidFill>
                  <a:schemeClr val="tx1"/>
                </a:solidFill>
                <a:latin typeface="+mn-lt"/>
                <a:ea typeface="+mn-ea"/>
                <a:cs typeface="+mn-cs"/>
              </a:rPr>
              <a:t>Choose MODULES that tell the story of the system and contain a cohesive set of concepts.</a:t>
            </a:r>
          </a:p>
          <a:p>
            <a:r>
              <a:rPr lang="en-US" sz="1200" b="1" kern="1200" baseline="0" dirty="0" smtClean="0">
                <a:solidFill>
                  <a:schemeClr val="tx1"/>
                </a:solidFill>
                <a:latin typeface="+mn-lt"/>
                <a:ea typeface="+mn-ea"/>
                <a:cs typeface="+mn-cs"/>
              </a:rPr>
              <a:t>This often yields low coupling between MODULES, but if it doesn't, look for a way to</a:t>
            </a:r>
          </a:p>
          <a:p>
            <a:r>
              <a:rPr lang="en-US" sz="1200" b="1" kern="1200" baseline="0" dirty="0" smtClean="0">
                <a:solidFill>
                  <a:schemeClr val="tx1"/>
                </a:solidFill>
                <a:latin typeface="+mn-lt"/>
                <a:ea typeface="+mn-ea"/>
                <a:cs typeface="+mn-cs"/>
              </a:rPr>
              <a:t>change the model to disentangle the concepts, or search for an overlooked concept that</a:t>
            </a:r>
          </a:p>
          <a:p>
            <a:r>
              <a:rPr lang="en-US" sz="1200" b="1" kern="1200" baseline="0" dirty="0" smtClean="0">
                <a:solidFill>
                  <a:schemeClr val="tx1"/>
                </a:solidFill>
                <a:latin typeface="+mn-lt"/>
                <a:ea typeface="+mn-ea"/>
                <a:cs typeface="+mn-cs"/>
              </a:rPr>
              <a:t>might be the basis of a MODULE that would bring the elements together in a meaningful</a:t>
            </a:r>
          </a:p>
          <a:p>
            <a:r>
              <a:rPr lang="en-US" sz="1200" b="1" kern="1200" baseline="0" dirty="0" smtClean="0">
                <a:solidFill>
                  <a:schemeClr val="tx1"/>
                </a:solidFill>
                <a:latin typeface="+mn-lt"/>
                <a:ea typeface="+mn-ea"/>
                <a:cs typeface="+mn-cs"/>
              </a:rPr>
              <a:t>way. Seek low coupling in the sense of concepts that can be understood and reasoned</a:t>
            </a:r>
          </a:p>
          <a:p>
            <a:r>
              <a:rPr lang="en-US" sz="1200" b="1" kern="1200" baseline="0" dirty="0" smtClean="0">
                <a:solidFill>
                  <a:schemeClr val="tx1"/>
                </a:solidFill>
                <a:latin typeface="+mn-lt"/>
                <a:ea typeface="+mn-ea"/>
                <a:cs typeface="+mn-cs"/>
              </a:rPr>
              <a:t>about independently of each other. Refine the model until it partitions according to</a:t>
            </a:r>
          </a:p>
          <a:p>
            <a:r>
              <a:rPr lang="en-US" sz="1200" b="1" kern="1200" baseline="0" dirty="0" err="1" smtClean="0">
                <a:solidFill>
                  <a:schemeClr val="tx1"/>
                </a:solidFill>
                <a:latin typeface="+mn-lt"/>
                <a:ea typeface="+mn-ea"/>
                <a:cs typeface="+mn-cs"/>
              </a:rPr>
              <a:t>highlevel</a:t>
            </a:r>
            <a:r>
              <a:rPr lang="en-US" sz="1200" b="1" kern="1200" baseline="0" dirty="0" smtClean="0">
                <a:solidFill>
                  <a:schemeClr val="tx1"/>
                </a:solidFill>
                <a:latin typeface="+mn-lt"/>
                <a:ea typeface="+mn-ea"/>
                <a:cs typeface="+mn-cs"/>
              </a:rPr>
              <a:t> domain concepts and the corresponding code is decoupled as well.</a:t>
            </a:r>
          </a:p>
          <a:p>
            <a:r>
              <a:rPr lang="en-US" sz="1200" b="1" kern="1200" baseline="0" dirty="0" smtClean="0">
                <a:solidFill>
                  <a:schemeClr val="tx1"/>
                </a:solidFill>
                <a:latin typeface="+mn-lt"/>
                <a:ea typeface="+mn-ea"/>
                <a:cs typeface="+mn-cs"/>
              </a:rPr>
              <a:t>Give the MODULES names that become part of the UBIQUITOUS LANGUAGE. MODULES and</a:t>
            </a:r>
          </a:p>
          <a:p>
            <a:r>
              <a:rPr lang="en-US" sz="1200" b="1" kern="1200" baseline="0" dirty="0" smtClean="0">
                <a:solidFill>
                  <a:schemeClr val="tx1"/>
                </a:solidFill>
                <a:latin typeface="+mn-lt"/>
                <a:ea typeface="+mn-ea"/>
                <a:cs typeface="+mn-cs"/>
              </a:rPr>
              <a:t>their names should reflect insight into the domain.</a:t>
            </a:r>
          </a:p>
          <a:p>
            <a:endParaRPr lang="en-US" sz="1200" b="1" kern="1200" baseline="0" dirty="0" smtClean="0">
              <a:solidFill>
                <a:schemeClr val="tx1"/>
              </a:solidFill>
              <a:latin typeface="+mn-lt"/>
              <a:ea typeface="+mn-ea"/>
              <a:cs typeface="+mn-cs"/>
            </a:endParaRPr>
          </a:p>
          <a:p>
            <a:r>
              <a:rPr lang="en-US" dirty="0" smtClean="0"/>
              <a:t>cohesion is a measure of how strongly-related and focused the various responsibilities of a software module are. Cohesion is an ordinal type of measurement and is usually expressed as "high cohesion" or "low cohesion" when being discussed. Modules with high cohesion tend to be preferable because high cohesion is associated with several desirable traits of software including robustness, reliability, reusability, and understandability whereas low cohesion is associated with undesirable traits such as being difficult to maintain, difficult to test, difficult to reuse, and even difficult to understand.</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It is difficult to guarantee the consistency of changes to objects in a model with</a:t>
            </a:r>
          </a:p>
          <a:p>
            <a:r>
              <a:rPr lang="en-US" sz="1200" b="1" kern="1200" baseline="0" dirty="0" smtClean="0">
                <a:solidFill>
                  <a:schemeClr val="tx1"/>
                </a:solidFill>
                <a:latin typeface="+mn-lt"/>
                <a:ea typeface="+mn-ea"/>
                <a:cs typeface="+mn-cs"/>
              </a:rPr>
              <a:t>complex associations. Invariants need to be maintained that apply to closely related</a:t>
            </a:r>
          </a:p>
          <a:p>
            <a:r>
              <a:rPr lang="en-US" sz="1200" b="1" kern="1200" baseline="0" dirty="0" smtClean="0">
                <a:solidFill>
                  <a:schemeClr val="tx1"/>
                </a:solidFill>
                <a:latin typeface="+mn-lt"/>
                <a:ea typeface="+mn-ea"/>
                <a:cs typeface="+mn-cs"/>
              </a:rPr>
              <a:t>groups of objects, not just discrete objects.</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Cluster the ENTITIES and VALUE OBJECTS into AGGREGATES and define boundaries around</a:t>
            </a:r>
          </a:p>
          <a:p>
            <a:r>
              <a:rPr lang="en-US" sz="1200" b="1" kern="1200" baseline="0" dirty="0" smtClean="0">
                <a:solidFill>
                  <a:schemeClr val="tx1"/>
                </a:solidFill>
                <a:latin typeface="+mn-lt"/>
                <a:ea typeface="+mn-ea"/>
                <a:cs typeface="+mn-cs"/>
              </a:rPr>
              <a:t>each. Choose one ENTITY to be the root of each AGGREGATE, and control all access to the</a:t>
            </a:r>
          </a:p>
          <a:p>
            <a:r>
              <a:rPr lang="en-US" sz="1200" b="1" kern="1200" baseline="0" dirty="0" smtClean="0">
                <a:solidFill>
                  <a:schemeClr val="tx1"/>
                </a:solidFill>
                <a:latin typeface="+mn-lt"/>
                <a:ea typeface="+mn-ea"/>
                <a:cs typeface="+mn-cs"/>
              </a:rPr>
              <a:t>objects inside the boundary through the root. Allow external objects to hold references</a:t>
            </a:r>
          </a:p>
          <a:p>
            <a:r>
              <a:rPr lang="en-US" sz="1200" b="1" kern="1200" baseline="0" dirty="0" smtClean="0">
                <a:solidFill>
                  <a:schemeClr val="tx1"/>
                </a:solidFill>
                <a:latin typeface="+mn-lt"/>
                <a:ea typeface="+mn-ea"/>
                <a:cs typeface="+mn-cs"/>
              </a:rPr>
              <a:t>to the root only. Transient references to internal members can be passed out for use</a:t>
            </a:r>
          </a:p>
          <a:p>
            <a:r>
              <a:rPr lang="en-US" sz="1200" b="1" kern="1200" baseline="0" dirty="0" smtClean="0">
                <a:solidFill>
                  <a:schemeClr val="tx1"/>
                </a:solidFill>
                <a:latin typeface="+mn-lt"/>
                <a:ea typeface="+mn-ea"/>
                <a:cs typeface="+mn-cs"/>
              </a:rPr>
              <a:t>within a single operation only. Because the root controls access, it cannot be blindsided</a:t>
            </a:r>
          </a:p>
          <a:p>
            <a:r>
              <a:rPr lang="en-US" sz="1200" b="1" kern="1200" baseline="0" dirty="0" smtClean="0">
                <a:solidFill>
                  <a:schemeClr val="tx1"/>
                </a:solidFill>
                <a:latin typeface="+mn-lt"/>
                <a:ea typeface="+mn-ea"/>
                <a:cs typeface="+mn-cs"/>
              </a:rPr>
              <a:t>by changes to the internals. This arrangement makes it practical to enforce all</a:t>
            </a:r>
          </a:p>
          <a:p>
            <a:r>
              <a:rPr lang="en-US" sz="1200" b="1" kern="1200" baseline="0" dirty="0" smtClean="0">
                <a:solidFill>
                  <a:schemeClr val="tx1"/>
                </a:solidFill>
                <a:latin typeface="+mn-lt"/>
                <a:ea typeface="+mn-ea"/>
                <a:cs typeface="+mn-cs"/>
              </a:rPr>
              <a:t>invariants for objects in the AGGREGATE and for the AGGREGATE as a whole in any state</a:t>
            </a:r>
          </a:p>
          <a:p>
            <a:r>
              <a:rPr lang="en-US" sz="1200" b="1" kern="1200" baseline="0" dirty="0" smtClean="0">
                <a:solidFill>
                  <a:schemeClr val="tx1"/>
                </a:solidFill>
                <a:latin typeface="+mn-lt"/>
                <a:ea typeface="+mn-ea"/>
                <a:cs typeface="+mn-cs"/>
              </a:rPr>
              <a:t>change.</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Consistency boundaries</a:t>
            </a:r>
          </a:p>
          <a:p>
            <a:r>
              <a:rPr lang="en-US" sz="1200" kern="1200" baseline="0" dirty="0" smtClean="0">
                <a:solidFill>
                  <a:schemeClr val="tx1"/>
                </a:solidFill>
                <a:latin typeface="+mn-lt"/>
                <a:ea typeface="+mn-ea"/>
                <a:cs typeface="+mn-cs"/>
              </a:rPr>
              <a:t>–Transactions</a:t>
            </a:r>
          </a:p>
          <a:p>
            <a:r>
              <a:rPr lang="en-US" sz="1200" kern="1200" baseline="0" dirty="0" smtClean="0">
                <a:solidFill>
                  <a:schemeClr val="tx1"/>
                </a:solidFill>
                <a:latin typeface="+mn-lt"/>
                <a:ea typeface="+mn-ea"/>
                <a:cs typeface="+mn-cs"/>
              </a:rPr>
              <a:t>–Distribution</a:t>
            </a:r>
          </a:p>
          <a:p>
            <a:r>
              <a:rPr lang="en-US" sz="1200" kern="1200" baseline="0" dirty="0" smtClean="0">
                <a:solidFill>
                  <a:schemeClr val="tx1"/>
                </a:solidFill>
                <a:latin typeface="+mn-lt"/>
                <a:ea typeface="+mn-ea"/>
                <a:cs typeface="+mn-cs"/>
              </a:rPr>
              <a:t>–Concurrency</a:t>
            </a:r>
          </a:p>
          <a:p>
            <a:r>
              <a:rPr lang="en-US" sz="1200" kern="1200" baseline="0" dirty="0" smtClean="0">
                <a:solidFill>
                  <a:schemeClr val="tx1"/>
                </a:solidFill>
                <a:latin typeface="+mn-lt"/>
                <a:ea typeface="+mn-ea"/>
                <a:cs typeface="+mn-cs"/>
              </a:rPr>
              <a:t>•Conceptual whole</a:t>
            </a:r>
          </a:p>
          <a:p>
            <a:r>
              <a:rPr lang="en-US" sz="1200" kern="1200" baseline="0" dirty="0" smtClean="0">
                <a:solidFill>
                  <a:schemeClr val="tx1"/>
                </a:solidFill>
                <a:latin typeface="+mn-lt"/>
                <a:ea typeface="+mn-ea"/>
                <a:cs typeface="+mn-cs"/>
              </a:rPr>
              <a:t>–Properties</a:t>
            </a:r>
          </a:p>
          <a:p>
            <a:r>
              <a:rPr lang="en-US" sz="1200" kern="1200" baseline="0" dirty="0" smtClean="0">
                <a:solidFill>
                  <a:schemeClr val="tx1"/>
                </a:solidFill>
                <a:latin typeface="+mn-lt"/>
                <a:ea typeface="+mn-ea"/>
                <a:cs typeface="+mn-cs"/>
              </a:rPr>
              <a:t>–Invariants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Creation of an object can be a major operation in itself, but complex assembly</a:t>
            </a:r>
          </a:p>
          <a:p>
            <a:r>
              <a:rPr lang="en-US" sz="1200" b="1" kern="1200" baseline="0" dirty="0" smtClean="0">
                <a:solidFill>
                  <a:schemeClr val="tx1"/>
                </a:solidFill>
                <a:latin typeface="+mn-lt"/>
                <a:ea typeface="+mn-ea"/>
                <a:cs typeface="+mn-cs"/>
              </a:rPr>
              <a:t>operations do not fit the responsibility of the created objects. Combining such</a:t>
            </a:r>
          </a:p>
          <a:p>
            <a:r>
              <a:rPr lang="en-US" sz="1200" b="1" kern="1200" baseline="0" dirty="0" smtClean="0">
                <a:solidFill>
                  <a:schemeClr val="tx1"/>
                </a:solidFill>
                <a:latin typeface="+mn-lt"/>
                <a:ea typeface="+mn-ea"/>
                <a:cs typeface="+mn-cs"/>
              </a:rPr>
              <a:t>responsibilities can produce ungainly designs that are hard to understand. Making the</a:t>
            </a:r>
          </a:p>
          <a:p>
            <a:r>
              <a:rPr lang="en-US" sz="1200" b="1" kern="1200" baseline="0" dirty="0" smtClean="0">
                <a:solidFill>
                  <a:schemeClr val="tx1"/>
                </a:solidFill>
                <a:latin typeface="+mn-lt"/>
                <a:ea typeface="+mn-ea"/>
                <a:cs typeface="+mn-cs"/>
              </a:rPr>
              <a:t>client direct construction muddies the design of the client, breaches encapsulation of</a:t>
            </a:r>
          </a:p>
          <a:p>
            <a:r>
              <a:rPr lang="en-US" sz="1200" b="1" kern="1200" baseline="0" dirty="0" smtClean="0">
                <a:solidFill>
                  <a:schemeClr val="tx1"/>
                </a:solidFill>
                <a:latin typeface="+mn-lt"/>
                <a:ea typeface="+mn-ea"/>
                <a:cs typeface="+mn-cs"/>
              </a:rPr>
              <a:t>the assembled object or AGGREGATE, and overly couples the client to the implementation</a:t>
            </a:r>
          </a:p>
          <a:p>
            <a:r>
              <a:rPr lang="en-US" sz="1200" b="1" kern="1200" baseline="0" dirty="0" smtClean="0">
                <a:solidFill>
                  <a:schemeClr val="tx1"/>
                </a:solidFill>
                <a:latin typeface="+mn-lt"/>
                <a:ea typeface="+mn-ea"/>
                <a:cs typeface="+mn-cs"/>
              </a:rPr>
              <a:t>of the created object.</a:t>
            </a:r>
          </a:p>
          <a:p>
            <a:r>
              <a:rPr lang="en-US" sz="1200" kern="1200" baseline="0" dirty="0" smtClean="0">
                <a:solidFill>
                  <a:schemeClr val="tx1"/>
                </a:solidFill>
                <a:latin typeface="+mn-lt"/>
                <a:ea typeface="+mn-ea"/>
                <a:cs typeface="+mn-cs"/>
              </a:rPr>
              <a:t>Complex object creation is a responsibility of the domain layer, yet that task does not belong to</a:t>
            </a:r>
          </a:p>
          <a:p>
            <a:r>
              <a:rPr lang="en-US" sz="1200" kern="1200" baseline="0" dirty="0" smtClean="0">
                <a:solidFill>
                  <a:schemeClr val="tx1"/>
                </a:solidFill>
                <a:latin typeface="+mn-lt"/>
                <a:ea typeface="+mn-ea"/>
                <a:cs typeface="+mn-cs"/>
              </a:rPr>
              <a:t>the objects that express the model.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Several special-purpose creation patterns— FACTORY METHOD, ABSTRACT FACTORY, and BUILDER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Each creation method is atomic and enforces all invariants of the created object or</a:t>
            </a:r>
          </a:p>
          <a:p>
            <a:r>
              <a:rPr lang="en-US" sz="1200" kern="1200" baseline="0" dirty="0" smtClean="0">
                <a:solidFill>
                  <a:schemeClr val="tx1"/>
                </a:solidFill>
                <a:latin typeface="+mn-lt"/>
                <a:ea typeface="+mn-ea"/>
                <a:cs typeface="+mn-cs"/>
              </a:rPr>
              <a:t>AGGREGATE. A FACTORY should only be able to produce an object in a consistent state. For an</a:t>
            </a:r>
          </a:p>
          <a:p>
            <a:r>
              <a:rPr lang="en-US" sz="1200" kern="1200" baseline="0" dirty="0" smtClean="0">
                <a:solidFill>
                  <a:schemeClr val="tx1"/>
                </a:solidFill>
                <a:latin typeface="+mn-lt"/>
                <a:ea typeface="+mn-ea"/>
                <a:cs typeface="+mn-cs"/>
              </a:rPr>
              <a:t>ENTITY, this means the creation of the entire AGGREGATE, with all invariants satisfied, but</a:t>
            </a:r>
          </a:p>
          <a:p>
            <a:r>
              <a:rPr lang="en-US" sz="1200" kern="1200" baseline="0" dirty="0" smtClean="0">
                <a:solidFill>
                  <a:schemeClr val="tx1"/>
                </a:solidFill>
                <a:latin typeface="+mn-lt"/>
                <a:ea typeface="+mn-ea"/>
                <a:cs typeface="+mn-cs"/>
              </a:rPr>
              <a:t>probably with optional elements still to be added. For an immutable VALUE OBJECT, this means</a:t>
            </a:r>
          </a:p>
          <a:p>
            <a:r>
              <a:rPr lang="en-US" sz="1200" kern="1200" baseline="0" dirty="0" smtClean="0">
                <a:solidFill>
                  <a:schemeClr val="tx1"/>
                </a:solidFill>
                <a:latin typeface="+mn-lt"/>
                <a:ea typeface="+mn-ea"/>
                <a:cs typeface="+mn-cs"/>
              </a:rPr>
              <a:t>that all attributes are initialized to their correct final state. If the interface makes it possible</a:t>
            </a:r>
          </a:p>
          <a:p>
            <a:r>
              <a:rPr lang="en-US" sz="1200" kern="1200" baseline="0" dirty="0" smtClean="0">
                <a:solidFill>
                  <a:schemeClr val="tx1"/>
                </a:solidFill>
                <a:latin typeface="+mn-lt"/>
                <a:ea typeface="+mn-ea"/>
                <a:cs typeface="+mn-cs"/>
              </a:rPr>
              <a:t>to request an object that can't be created correctly, then an exception should be raised or</a:t>
            </a:r>
          </a:p>
          <a:p>
            <a:r>
              <a:rPr lang="en-US" sz="1200" kern="1200" baseline="0" dirty="0" smtClean="0">
                <a:solidFill>
                  <a:schemeClr val="tx1"/>
                </a:solidFill>
                <a:latin typeface="+mn-lt"/>
                <a:ea typeface="+mn-ea"/>
                <a:cs typeface="+mn-cs"/>
              </a:rPr>
              <a:t>some other mechanism should be invoked that will ensure that no improper return value is</a:t>
            </a:r>
          </a:p>
          <a:p>
            <a:r>
              <a:rPr lang="en-US" sz="1200" kern="1200" baseline="0" dirty="0" smtClean="0">
                <a:solidFill>
                  <a:schemeClr val="tx1"/>
                </a:solidFill>
                <a:latin typeface="+mn-lt"/>
                <a:ea typeface="+mn-ea"/>
                <a:cs typeface="+mn-cs"/>
              </a:rPr>
              <a:t>possible.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b="1" kern="1200" baseline="0" dirty="0" smtClean="0">
                <a:solidFill>
                  <a:schemeClr val="tx1"/>
                </a:solidFill>
                <a:latin typeface="+mn-lt"/>
                <a:ea typeface="+mn-ea"/>
                <a:cs typeface="+mn-cs"/>
              </a:rPr>
              <a:t>For each type of object that needs global access, create an object that can provide the</a:t>
            </a:r>
          </a:p>
          <a:p>
            <a:r>
              <a:rPr lang="en-US" sz="1200" b="1" kern="1200" baseline="0" dirty="0" smtClean="0">
                <a:solidFill>
                  <a:schemeClr val="tx1"/>
                </a:solidFill>
                <a:latin typeface="+mn-lt"/>
                <a:ea typeface="+mn-ea"/>
                <a:cs typeface="+mn-cs"/>
              </a:rPr>
              <a:t>illusion of an in-memory collection of all objects of that type. Set up access through a</a:t>
            </a:r>
          </a:p>
          <a:p>
            <a:r>
              <a:rPr lang="en-US" sz="1200" b="1" kern="1200" baseline="0" dirty="0" smtClean="0">
                <a:solidFill>
                  <a:schemeClr val="tx1"/>
                </a:solidFill>
                <a:latin typeface="+mn-lt"/>
                <a:ea typeface="+mn-ea"/>
                <a:cs typeface="+mn-cs"/>
              </a:rPr>
              <a:t>well-known global interface. Provide methods to add and remove objects, which will</a:t>
            </a:r>
          </a:p>
          <a:p>
            <a:r>
              <a:rPr lang="en-US" sz="1200" b="1" kern="1200" baseline="0" dirty="0" smtClean="0">
                <a:solidFill>
                  <a:schemeClr val="tx1"/>
                </a:solidFill>
                <a:latin typeface="+mn-lt"/>
                <a:ea typeface="+mn-ea"/>
                <a:cs typeface="+mn-cs"/>
              </a:rPr>
              <a:t>encapsulate the actual insertion or removal of data in the data store. Provide methods</a:t>
            </a:r>
          </a:p>
          <a:p>
            <a:r>
              <a:rPr lang="en-US" sz="1200" b="1" kern="1200" baseline="0" dirty="0" smtClean="0">
                <a:solidFill>
                  <a:schemeClr val="tx1"/>
                </a:solidFill>
                <a:latin typeface="+mn-lt"/>
                <a:ea typeface="+mn-ea"/>
                <a:cs typeface="+mn-cs"/>
              </a:rPr>
              <a:t>that select objects based on some criteria and return fully instantiated objects or</a:t>
            </a:r>
          </a:p>
          <a:p>
            <a:r>
              <a:rPr lang="en-US" sz="1200" b="1" kern="1200" baseline="0" dirty="0" smtClean="0">
                <a:solidFill>
                  <a:schemeClr val="tx1"/>
                </a:solidFill>
                <a:latin typeface="+mn-lt"/>
                <a:ea typeface="+mn-ea"/>
                <a:cs typeface="+mn-cs"/>
              </a:rPr>
              <a:t>collections of objects whose attribute values meet the criteria, thereby encapsulating</a:t>
            </a:r>
          </a:p>
          <a:p>
            <a:r>
              <a:rPr lang="en-US" sz="1200" b="1" kern="1200" baseline="0" dirty="0" smtClean="0">
                <a:solidFill>
                  <a:schemeClr val="tx1"/>
                </a:solidFill>
                <a:latin typeface="+mn-lt"/>
                <a:ea typeface="+mn-ea"/>
                <a:cs typeface="+mn-cs"/>
              </a:rPr>
              <a:t>the actual storage and query technology. Provide REPOSITORIES only for AGGREGATE roots</a:t>
            </a:r>
          </a:p>
          <a:p>
            <a:r>
              <a:rPr lang="en-US" sz="1200" b="1" kern="1200" baseline="0" dirty="0" smtClean="0">
                <a:solidFill>
                  <a:schemeClr val="tx1"/>
                </a:solidFill>
                <a:latin typeface="+mn-lt"/>
                <a:ea typeface="+mn-ea"/>
                <a:cs typeface="+mn-cs"/>
              </a:rPr>
              <a:t>that actually need direct access. Keep the client focused on the model, delegating all</a:t>
            </a:r>
          </a:p>
          <a:p>
            <a:r>
              <a:rPr lang="en-US" sz="1200" b="1" kern="1200" baseline="0" dirty="0" smtClean="0">
                <a:solidFill>
                  <a:schemeClr val="tx1"/>
                </a:solidFill>
                <a:latin typeface="+mn-lt"/>
                <a:ea typeface="+mn-ea"/>
                <a:cs typeface="+mn-cs"/>
              </a:rPr>
              <a:t>object storage and access to the REPOSITORIES.</a:t>
            </a:r>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REPOSITORIES have many advantages, including the following:</a:t>
            </a:r>
          </a:p>
          <a:p>
            <a:r>
              <a:rPr lang="en-US" sz="1200" kern="1200" baseline="0" dirty="0" smtClean="0">
                <a:solidFill>
                  <a:schemeClr val="tx1"/>
                </a:solidFill>
                <a:latin typeface="+mn-lt"/>
                <a:ea typeface="+mn-ea"/>
                <a:cs typeface="+mn-cs"/>
              </a:rPr>
              <a:t>They present clients with a simple model for obtaining persistent objects and managing their</a:t>
            </a:r>
          </a:p>
          <a:p>
            <a:r>
              <a:rPr lang="en-US" sz="1200" kern="1200" baseline="0" dirty="0" smtClean="0">
                <a:solidFill>
                  <a:schemeClr val="tx1"/>
                </a:solidFill>
                <a:latin typeface="+mn-lt"/>
                <a:ea typeface="+mn-ea"/>
                <a:cs typeface="+mn-cs"/>
              </a:rPr>
              <a:t>life cycle.</a:t>
            </a:r>
          </a:p>
          <a:p>
            <a:r>
              <a:rPr lang="en-US" sz="1200" kern="1200" baseline="0" dirty="0" smtClean="0">
                <a:solidFill>
                  <a:schemeClr val="tx1"/>
                </a:solidFill>
                <a:latin typeface="+mn-lt"/>
                <a:ea typeface="+mn-ea"/>
                <a:cs typeface="+mn-cs"/>
              </a:rPr>
              <a:t>They decouple application and domain design from persistence technology, multiple database</a:t>
            </a:r>
          </a:p>
          <a:p>
            <a:r>
              <a:rPr lang="en-US" sz="1200" kern="1200" baseline="0" dirty="0" smtClean="0">
                <a:solidFill>
                  <a:schemeClr val="tx1"/>
                </a:solidFill>
                <a:latin typeface="+mn-lt"/>
                <a:ea typeface="+mn-ea"/>
                <a:cs typeface="+mn-cs"/>
              </a:rPr>
              <a:t>strategies, or even multiple data sources.</a:t>
            </a:r>
          </a:p>
          <a:p>
            <a:r>
              <a:rPr lang="en-US" sz="1200" kern="1200" baseline="0" dirty="0" smtClean="0">
                <a:solidFill>
                  <a:schemeClr val="tx1"/>
                </a:solidFill>
                <a:latin typeface="+mn-lt"/>
                <a:ea typeface="+mn-ea"/>
                <a:cs typeface="+mn-cs"/>
              </a:rPr>
              <a:t>They communicate design decisions about object access.</a:t>
            </a:r>
          </a:p>
          <a:p>
            <a:r>
              <a:rPr lang="en-US" sz="1200" kern="1200" baseline="0" dirty="0" smtClean="0">
                <a:solidFill>
                  <a:schemeClr val="tx1"/>
                </a:solidFill>
                <a:latin typeface="+mn-lt"/>
                <a:ea typeface="+mn-ea"/>
                <a:cs typeface="+mn-cs"/>
              </a:rPr>
              <a:t>They allow easy substitution of a dummy implementation, for use in testing (typically using</a:t>
            </a:r>
          </a:p>
          <a:p>
            <a:r>
              <a:rPr lang="en-US" sz="1200" kern="1200" baseline="0" dirty="0" smtClean="0">
                <a:solidFill>
                  <a:schemeClr val="tx1"/>
                </a:solidFill>
                <a:latin typeface="+mn-lt"/>
                <a:ea typeface="+mn-ea"/>
                <a:cs typeface="+mn-cs"/>
              </a:rPr>
              <a:t>an in-memory collection).</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Cargo</a:t>
            </a:r>
          </a:p>
          <a:p>
            <a:r>
              <a:rPr lang="en-US" sz="1200" kern="1200" baseline="0" dirty="0" smtClean="0">
                <a:solidFill>
                  <a:schemeClr val="tx1"/>
                </a:solidFill>
                <a:latin typeface="+mn-lt"/>
                <a:ea typeface="+mn-ea"/>
                <a:cs typeface="+mn-cs"/>
              </a:rPr>
              <a:t>Two identical crates must be distinguishable, so </a:t>
            </a:r>
            <a:r>
              <a:rPr lang="en-US" sz="1200" b="1" kern="1200" baseline="0" dirty="0" smtClean="0">
                <a:solidFill>
                  <a:schemeClr val="tx1"/>
                </a:solidFill>
                <a:latin typeface="+mn-lt"/>
                <a:ea typeface="+mn-ea"/>
                <a:cs typeface="+mn-cs"/>
              </a:rPr>
              <a:t>Cargo objects are ENTITIES. In practice, all</a:t>
            </a:r>
          </a:p>
          <a:p>
            <a:r>
              <a:rPr lang="en-US" sz="1200" kern="1200" baseline="0" dirty="0" smtClean="0">
                <a:solidFill>
                  <a:schemeClr val="tx1"/>
                </a:solidFill>
                <a:latin typeface="+mn-lt"/>
                <a:ea typeface="+mn-ea"/>
                <a:cs typeface="+mn-cs"/>
              </a:rPr>
              <a:t>shipping companies assign tracking IDs to each piece of cargo.</a:t>
            </a:r>
          </a:p>
          <a:p>
            <a:r>
              <a:rPr lang="en-US" sz="1200" b="1" kern="1200" baseline="0" dirty="0" smtClean="0">
                <a:solidFill>
                  <a:schemeClr val="tx1"/>
                </a:solidFill>
                <a:latin typeface="+mn-lt"/>
                <a:ea typeface="+mn-ea"/>
                <a:cs typeface="+mn-cs"/>
              </a:rPr>
              <a:t>Location</a:t>
            </a:r>
          </a:p>
          <a:p>
            <a:r>
              <a:rPr lang="en-US" sz="1200" kern="1200" baseline="0" dirty="0" smtClean="0">
                <a:solidFill>
                  <a:schemeClr val="tx1"/>
                </a:solidFill>
                <a:latin typeface="+mn-lt"/>
                <a:ea typeface="+mn-ea"/>
                <a:cs typeface="+mn-cs"/>
              </a:rPr>
              <a:t>Two places with the same name are not the same.</a:t>
            </a:r>
          </a:p>
          <a:p>
            <a:r>
              <a:rPr lang="en-US" sz="1200" b="1" kern="1200" baseline="0" dirty="0" smtClean="0">
                <a:solidFill>
                  <a:schemeClr val="tx1"/>
                </a:solidFill>
                <a:latin typeface="+mn-lt"/>
                <a:ea typeface="+mn-ea"/>
                <a:cs typeface="+mn-cs"/>
              </a:rPr>
              <a:t>Handling Event</a:t>
            </a:r>
          </a:p>
          <a:p>
            <a:r>
              <a:rPr lang="en-US" sz="1200" kern="1200" baseline="0" dirty="0" smtClean="0">
                <a:solidFill>
                  <a:schemeClr val="tx1"/>
                </a:solidFill>
                <a:latin typeface="+mn-lt"/>
                <a:ea typeface="+mn-ea"/>
                <a:cs typeface="+mn-cs"/>
              </a:rPr>
              <a:t>We care about such individual incidents because they allow us to keep track of what is going on.</a:t>
            </a:r>
          </a:p>
          <a:p>
            <a:r>
              <a:rPr lang="en-US" sz="1200" kern="1200" baseline="0" dirty="0" smtClean="0">
                <a:solidFill>
                  <a:schemeClr val="tx1"/>
                </a:solidFill>
                <a:latin typeface="+mn-lt"/>
                <a:ea typeface="+mn-ea"/>
                <a:cs typeface="+mn-cs"/>
              </a:rPr>
              <a:t>They reflect real-world events, which are not usually interchangeable, so they are ENTITIES.</a:t>
            </a:r>
          </a:p>
          <a:p>
            <a:r>
              <a:rPr lang="en-US" sz="1200" b="1" kern="1200" baseline="0" dirty="0" smtClean="0">
                <a:solidFill>
                  <a:schemeClr val="tx1"/>
                </a:solidFill>
                <a:latin typeface="+mn-lt"/>
                <a:ea typeface="+mn-ea"/>
                <a:cs typeface="+mn-cs"/>
              </a:rPr>
              <a:t>Delivery History </a:t>
            </a:r>
          </a:p>
          <a:p>
            <a:r>
              <a:rPr lang="en-US" b="0" dirty="0" smtClean="0"/>
              <a:t>We don’t need an id for the history that will identify the history, we are</a:t>
            </a:r>
            <a:r>
              <a:rPr lang="en-US" b="0" baseline="0" dirty="0" smtClean="0"/>
              <a:t> more interested in its event list which is growing in time.</a:t>
            </a:r>
          </a:p>
          <a:p>
            <a:r>
              <a:rPr lang="en-US" b="1" dirty="0" smtClean="0"/>
              <a:t>Route</a:t>
            </a:r>
            <a:r>
              <a:rPr lang="en-US" b="1" baseline="0" dirty="0" smtClean="0"/>
              <a:t> Specification</a:t>
            </a:r>
          </a:p>
          <a:p>
            <a:r>
              <a:rPr lang="en-US" b="0" baseline="0" dirty="0" smtClean="0"/>
              <a:t>A route is very tight coupled to a specific cargo that is why we are not interested to share it with other Cargoes.</a:t>
            </a:r>
          </a:p>
          <a:p>
            <a:r>
              <a:rPr lang="en-US" b="1" baseline="0" dirty="0" smtClean="0"/>
              <a:t>Itinerary and Legs</a:t>
            </a:r>
          </a:p>
          <a:p>
            <a:r>
              <a:rPr lang="en-US" b="0" baseline="0" dirty="0" smtClean="0"/>
              <a:t>Are plans that are also very tightly coupled to a Route Specification and customer needs (time </a:t>
            </a:r>
            <a:r>
              <a:rPr lang="en-US" b="0" baseline="0" dirty="0" err="1" smtClean="0"/>
              <a:t>vs</a:t>
            </a:r>
            <a:r>
              <a:rPr lang="en-US" b="0" baseline="0" dirty="0" smtClean="0"/>
              <a:t> cost, </a:t>
            </a:r>
            <a:r>
              <a:rPr lang="en-US" b="0" baseline="0" dirty="0" err="1" smtClean="0"/>
              <a:t>ect</a:t>
            </a:r>
            <a:r>
              <a:rPr lang="en-US" b="0" baseline="0" dirty="0" smtClean="0"/>
              <a:t>..)</a:t>
            </a:r>
          </a:p>
          <a:p>
            <a:r>
              <a:rPr lang="en-US" b="0" baseline="0" dirty="0" smtClean="0"/>
              <a:t>That is why they are also Value Objects, so if Rout Specification is changed then is easily to drop Itinerary and set another.</a:t>
            </a:r>
          </a:p>
          <a:p>
            <a:r>
              <a:rPr lang="en-US" b="1" baseline="0" dirty="0" smtClean="0"/>
              <a:t>Voyage</a:t>
            </a:r>
          </a:p>
          <a:p>
            <a:r>
              <a:rPr lang="en-US" b="0" baseline="0" dirty="0" smtClean="0"/>
              <a:t>Represent a real object that is not interchangeable and similar to Cargo also has an Number that identify it, so it’s Entity.</a:t>
            </a:r>
          </a:p>
          <a:p>
            <a:endParaRPr lang="en-US" b="0" baseline="0" dirty="0" smtClean="0"/>
          </a:p>
          <a:p>
            <a:r>
              <a:rPr lang="en-US" sz="1200" b="1" kern="1200" baseline="0" dirty="0" smtClean="0">
                <a:solidFill>
                  <a:schemeClr val="tx1"/>
                </a:solidFill>
                <a:latin typeface="+mn-lt"/>
                <a:ea typeface="+mn-ea"/>
                <a:cs typeface="+mn-cs"/>
              </a:rPr>
              <a:t>AGGREGATE Boundaries</a:t>
            </a:r>
          </a:p>
          <a:p>
            <a:r>
              <a:rPr lang="en-US" sz="1200" b="1" kern="1200" baseline="0" dirty="0" smtClean="0">
                <a:solidFill>
                  <a:schemeClr val="tx1"/>
                </a:solidFill>
                <a:latin typeface="+mn-lt"/>
                <a:ea typeface="+mn-ea"/>
                <a:cs typeface="+mn-cs"/>
              </a:rPr>
              <a:t>Voyage, Location have their own identities and are shared by many Cargoes, so they must be the roots of their own AGGREGATES.</a:t>
            </a:r>
          </a:p>
          <a:p>
            <a:r>
              <a:rPr lang="en-US" sz="1200" kern="1200" baseline="0" dirty="0" smtClean="0">
                <a:solidFill>
                  <a:schemeClr val="tx1"/>
                </a:solidFill>
                <a:latin typeface="+mn-lt"/>
                <a:ea typeface="+mn-ea"/>
                <a:cs typeface="+mn-cs"/>
              </a:rPr>
              <a:t>The </a:t>
            </a:r>
            <a:r>
              <a:rPr lang="en-US" sz="1200" b="1" kern="1200" baseline="0" dirty="0" smtClean="0">
                <a:solidFill>
                  <a:schemeClr val="tx1"/>
                </a:solidFill>
                <a:latin typeface="+mn-lt"/>
                <a:ea typeface="+mn-ea"/>
                <a:cs typeface="+mn-cs"/>
              </a:rPr>
              <a:t>Handling Event is another matter. Previously we have considered possible database</a:t>
            </a:r>
          </a:p>
          <a:p>
            <a:r>
              <a:rPr lang="en-US" sz="1200" kern="1200" baseline="0" dirty="0" smtClean="0">
                <a:solidFill>
                  <a:schemeClr val="tx1"/>
                </a:solidFill>
                <a:latin typeface="+mn-lt"/>
                <a:ea typeface="+mn-ea"/>
                <a:cs typeface="+mn-cs"/>
              </a:rPr>
              <a:t>query that would search for these: one, to find the </a:t>
            </a:r>
            <a:r>
              <a:rPr lang="en-US" sz="1200" b="1" kern="1200" baseline="0" dirty="0" smtClean="0">
                <a:solidFill>
                  <a:schemeClr val="tx1"/>
                </a:solidFill>
                <a:latin typeface="+mn-lt"/>
                <a:ea typeface="+mn-ea"/>
                <a:cs typeface="+mn-cs"/>
              </a:rPr>
              <a:t>Handling Events for a Delivery History.</a:t>
            </a:r>
          </a:p>
          <a:p>
            <a:endParaRPr lang="en-US" sz="1200" b="1" kern="1200" baseline="0" dirty="0" smtClean="0">
              <a:solidFill>
                <a:schemeClr val="tx1"/>
              </a:solidFill>
              <a:latin typeface="+mn-lt"/>
              <a:ea typeface="+mn-ea"/>
              <a:cs typeface="+mn-cs"/>
            </a:endParaRP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Minimum Infrastructure References in the domain</a:t>
            </a:r>
            <a:r>
              <a:rPr lang="en-US" baseline="0" dirty="0" smtClean="0"/>
              <a:t> model, only that is needed to support the domain model.</a:t>
            </a:r>
          </a:p>
          <a:p>
            <a:r>
              <a:rPr lang="en-US" b="1" dirty="0" smtClean="0"/>
              <a:t>Layer </a:t>
            </a:r>
            <a:r>
              <a:rPr lang="en-US" b="1" dirty="0" err="1" smtClean="0"/>
              <a:t>Supertype</a:t>
            </a:r>
            <a:r>
              <a:rPr lang="en-US" b="1" dirty="0" smtClean="0"/>
              <a:t> </a:t>
            </a:r>
            <a:r>
              <a:rPr lang="en-US" dirty="0" smtClean="0"/>
              <a:t>is a simple idea that leads to a very short pattern. All you need is a </a:t>
            </a:r>
            <a:r>
              <a:rPr lang="en-US" dirty="0" err="1" smtClean="0"/>
              <a:t>superclass</a:t>
            </a:r>
            <a:r>
              <a:rPr lang="en-US" dirty="0" smtClean="0"/>
              <a:t> for all the objects in a layer—for example, a </a:t>
            </a:r>
            <a:r>
              <a:rPr lang="en-US" b="1" dirty="0" smtClean="0"/>
              <a:t>Domain Object </a:t>
            </a:r>
            <a:r>
              <a:rPr lang="en-US" b="1" dirty="0" err="1" smtClean="0"/>
              <a:t>superclass</a:t>
            </a:r>
            <a:r>
              <a:rPr lang="en-US" b="1" dirty="0" smtClean="0"/>
              <a:t> </a:t>
            </a:r>
            <a:r>
              <a:rPr lang="en-US" dirty="0" smtClean="0"/>
              <a:t>for all the domain objects in a </a:t>
            </a:r>
            <a:r>
              <a:rPr lang="en-US" dirty="0" smtClean="0">
                <a:hlinkClick r:id="rId3" action="ppaction://hlinkfile"/>
              </a:rPr>
              <a:t>Domain Model</a:t>
            </a:r>
            <a:r>
              <a:rPr lang="en-US" dirty="0" smtClean="0"/>
              <a:t>, to have common</a:t>
            </a:r>
            <a:r>
              <a:rPr lang="en-US" baseline="0" dirty="0" smtClean="0"/>
              <a:t> </a:t>
            </a:r>
            <a:r>
              <a:rPr lang="en-US" b="1" baseline="0" dirty="0" err="1" smtClean="0"/>
              <a:t>comparation</a:t>
            </a:r>
            <a:r>
              <a:rPr lang="en-US" b="1" baseline="0" dirty="0" smtClean="0"/>
              <a:t> logic, or hash calculation</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smtClean="0"/>
              <a:t>Separated Interface</a:t>
            </a:r>
          </a:p>
          <a:p>
            <a:r>
              <a:rPr lang="en-US" dirty="0" smtClean="0"/>
              <a:t>Defines an interface in a separate package from its implementation.</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p>
          <a:p>
            <a:endParaRPr lang="en-US" dirty="0" smtClean="0"/>
          </a:p>
          <a:p>
            <a:r>
              <a:rPr lang="en-US" b="1" dirty="0" smtClean="0"/>
              <a:t>DDD is not a: new technology, framework, or standard… </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4/26/2009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4/26/2009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35.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37.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36.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38.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diagramData" Target="../diagrams/data17.xml"/><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33" Type="http://schemas.openxmlformats.org/officeDocument/2006/relationships/diagramColors" Target="../diagrams/colors18.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openxmlformats.org/officeDocument/2006/relationships/diagramColors" Target="../diagrams/colors17.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openxmlformats.org/officeDocument/2006/relationships/diagramQuickStyle" Target="../diagrams/quickStyle18.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openxmlformats.org/officeDocument/2006/relationships/diagramQuickStyle" Target="../diagrams/quickStyle17.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openxmlformats.org/officeDocument/2006/relationships/diagramLayout" Target="../diagrams/layout18.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openxmlformats.org/officeDocument/2006/relationships/diagramLayout" Target="../diagrams/layout17.xml"/><Relationship Id="rId30" Type="http://schemas.openxmlformats.org/officeDocument/2006/relationships/diagramData" Target="../diagrams/data18.xml"/></Relationships>
</file>

<file path=ppt/slides/_rels/slide39.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37.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3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
        <p:nvSpPr>
          <p:cNvPr id="3" name="TextBox 2"/>
          <p:cNvSpPr txBox="1"/>
          <p:nvPr/>
        </p:nvSpPr>
        <p:spPr>
          <a:xfrm>
            <a:off x="7010400" y="4038600"/>
            <a:ext cx="1514325" cy="369332"/>
          </a:xfrm>
          <a:prstGeom prst="rect">
            <a:avLst/>
          </a:prstGeom>
          <a:noFill/>
        </p:spPr>
        <p:txBody>
          <a:bodyPr wrap="none" rtlCol="0">
            <a:spAutoFit/>
          </a:bodyPr>
          <a:lstStyle/>
          <a:p>
            <a:r>
              <a:rPr lang="en-US" dirty="0" smtClean="0"/>
              <a:t>Martin Fowler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a:t>
            </a:r>
            <a:r>
              <a:rPr lang="en-US" dirty="0" smtClean="0">
                <a:solidFill>
                  <a:srgbClr val="7030A0"/>
                </a:solidFill>
              </a:rPr>
              <a:t>Model</a:t>
            </a:r>
            <a:r>
              <a:rPr lang="en-US" dirty="0" smtClean="0">
                <a:solidFill>
                  <a:srgbClr val="009900"/>
                </a:solidFill>
              </a:rPr>
              <a:t>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27" name="Группа 26"/>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0"/>
            <a:ext cx="8229600" cy="762000"/>
          </a:xfrm>
        </p:spPr>
        <p:txBody>
          <a:bodyPr/>
          <a:lstStyle/>
          <a:p>
            <a:r>
              <a:rPr lang="en-US" dirty="0" smtClean="0"/>
              <a:t>Associations</a:t>
            </a:r>
            <a:endParaRPr lang="en-US" dirty="0"/>
          </a:p>
        </p:txBody>
      </p:sp>
      <p:sp>
        <p:nvSpPr>
          <p:cNvPr id="4" name="Rounded Rectangle 6"/>
          <p:cNvSpPr/>
          <p:nvPr/>
        </p:nvSpPr>
        <p:spPr>
          <a:xfrm>
            <a:off x="304800" y="14478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5" name="Rounded Rectangle 6"/>
          <p:cNvSpPr/>
          <p:nvPr/>
        </p:nvSpPr>
        <p:spPr>
          <a:xfrm>
            <a:off x="304800" y="403860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10" name="TextBox 9"/>
          <p:cNvSpPr txBox="1"/>
          <p:nvPr/>
        </p:nvSpPr>
        <p:spPr>
          <a:xfrm>
            <a:off x="3048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11" name="TextBox 10"/>
          <p:cNvSpPr txBox="1"/>
          <p:nvPr/>
        </p:nvSpPr>
        <p:spPr>
          <a:xfrm>
            <a:off x="1371600" y="3581400"/>
            <a:ext cx="465192" cy="769441"/>
          </a:xfrm>
          <a:prstGeom prst="rect">
            <a:avLst/>
          </a:prstGeom>
          <a:noFill/>
        </p:spPr>
        <p:txBody>
          <a:bodyPr wrap="none" rtlCol="0">
            <a:spAutoFit/>
          </a:bodyPr>
          <a:lstStyle/>
          <a:p>
            <a:r>
              <a:rPr lang="en-US" sz="4400" dirty="0" smtClean="0"/>
              <a:t>*</a:t>
            </a:r>
            <a:endParaRPr lang="en-US" sz="4400" dirty="0"/>
          </a:p>
        </p:txBody>
      </p:sp>
      <p:cxnSp>
        <p:nvCxnSpPr>
          <p:cNvPr id="13" name="Прямая соединительная линия 12"/>
          <p:cNvCxnSpPr>
            <a:stCxn id="4" idx="2"/>
            <a:endCxn id="5" idx="0"/>
          </p:cNvCxnSpPr>
          <p:nvPr/>
        </p:nvCxnSpPr>
        <p:spPr>
          <a:xfrm rot="5400000">
            <a:off x="419100" y="3086100"/>
            <a:ext cx="1905000" cy="1588"/>
          </a:xfrm>
          <a:prstGeom prst="line">
            <a:avLst/>
          </a:prstGeom>
        </p:spPr>
        <p:style>
          <a:lnRef idx="3">
            <a:schemeClr val="dk1"/>
          </a:lnRef>
          <a:fillRef idx="0">
            <a:schemeClr val="dk1"/>
          </a:fillRef>
          <a:effectRef idx="2">
            <a:schemeClr val="dk1"/>
          </a:effectRef>
          <a:fontRef idx="minor">
            <a:schemeClr val="tx1"/>
          </a:fontRef>
        </p:style>
      </p:cxnSp>
      <p:sp>
        <p:nvSpPr>
          <p:cNvPr id="27" name="Rounded Rectangle 6"/>
          <p:cNvSpPr/>
          <p:nvPr/>
        </p:nvSpPr>
        <p:spPr>
          <a:xfrm>
            <a:off x="3505194" y="14514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28" name="Rounded Rectangle 6"/>
          <p:cNvSpPr/>
          <p:nvPr/>
        </p:nvSpPr>
        <p:spPr>
          <a:xfrm>
            <a:off x="3505194" y="4042230"/>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29" name="TextBox 28"/>
          <p:cNvSpPr txBox="1"/>
          <p:nvPr/>
        </p:nvSpPr>
        <p:spPr>
          <a:xfrm>
            <a:off x="3505200" y="34290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0" name="TextBox 29"/>
          <p:cNvSpPr txBox="1"/>
          <p:nvPr/>
        </p:nvSpPr>
        <p:spPr>
          <a:xfrm>
            <a:off x="4648194" y="3585030"/>
            <a:ext cx="465192" cy="769441"/>
          </a:xfrm>
          <a:prstGeom prst="rect">
            <a:avLst/>
          </a:prstGeom>
          <a:noFill/>
        </p:spPr>
        <p:txBody>
          <a:bodyPr wrap="none" rtlCol="0">
            <a:spAutoFit/>
          </a:bodyPr>
          <a:lstStyle/>
          <a:p>
            <a:r>
              <a:rPr lang="en-US" sz="4400" dirty="0" smtClean="0"/>
              <a:t>*</a:t>
            </a:r>
            <a:endParaRPr lang="en-US" sz="4400" dirty="0"/>
          </a:p>
        </p:txBody>
      </p:sp>
      <p:sp>
        <p:nvSpPr>
          <p:cNvPr id="32" name="Rounded Rectangle 6"/>
          <p:cNvSpPr/>
          <p:nvPr/>
        </p:nvSpPr>
        <p:spPr>
          <a:xfrm>
            <a:off x="6578598" y="14405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Country</a:t>
            </a:r>
            <a:endParaRPr lang="en-US" b="1" dirty="0">
              <a:solidFill>
                <a:schemeClr val="tx1"/>
              </a:solidFill>
            </a:endParaRPr>
          </a:p>
        </p:txBody>
      </p:sp>
      <p:sp>
        <p:nvSpPr>
          <p:cNvPr id="33" name="Rounded Rectangle 6"/>
          <p:cNvSpPr/>
          <p:nvPr/>
        </p:nvSpPr>
        <p:spPr>
          <a:xfrm>
            <a:off x="6578598" y="4031346"/>
            <a:ext cx="21336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Person</a:t>
            </a:r>
            <a:endParaRPr lang="en-US" b="1" dirty="0">
              <a:solidFill>
                <a:srgbClr val="009900"/>
              </a:solidFill>
            </a:endParaRPr>
          </a:p>
        </p:txBody>
      </p:sp>
      <p:sp>
        <p:nvSpPr>
          <p:cNvPr id="34" name="TextBox 33"/>
          <p:cNvSpPr txBox="1"/>
          <p:nvPr/>
        </p:nvSpPr>
        <p:spPr>
          <a:xfrm>
            <a:off x="6629400" y="3505200"/>
            <a:ext cx="1072409" cy="369332"/>
          </a:xfrm>
          <a:prstGeom prst="rect">
            <a:avLst/>
          </a:prstGeom>
          <a:solidFill>
            <a:schemeClr val="bg1"/>
          </a:solidFill>
        </p:spPr>
        <p:txBody>
          <a:bodyPr wrap="none" rtlCol="0">
            <a:spAutoFit/>
          </a:bodyPr>
          <a:lstStyle/>
          <a:p>
            <a:r>
              <a:rPr lang="en-US" dirty="0" smtClean="0">
                <a:solidFill>
                  <a:schemeClr val="accent1">
                    <a:lumMod val="50000"/>
                  </a:schemeClr>
                </a:solidFill>
              </a:rPr>
              <a:t>President</a:t>
            </a:r>
            <a:endParaRPr lang="en-US" dirty="0">
              <a:solidFill>
                <a:schemeClr val="accent1">
                  <a:lumMod val="50000"/>
                </a:schemeClr>
              </a:solidFill>
            </a:endParaRPr>
          </a:p>
        </p:txBody>
      </p:sp>
      <p:sp>
        <p:nvSpPr>
          <p:cNvPr id="35" name="TextBox 34"/>
          <p:cNvSpPr txBox="1"/>
          <p:nvPr/>
        </p:nvSpPr>
        <p:spPr>
          <a:xfrm>
            <a:off x="8026398" y="3574146"/>
            <a:ext cx="465192" cy="769441"/>
          </a:xfrm>
          <a:prstGeom prst="rect">
            <a:avLst/>
          </a:prstGeom>
          <a:noFill/>
        </p:spPr>
        <p:txBody>
          <a:bodyPr wrap="none" rtlCol="0">
            <a:spAutoFit/>
          </a:bodyPr>
          <a:lstStyle/>
          <a:p>
            <a:r>
              <a:rPr lang="en-US" sz="4400" dirty="0" smtClean="0"/>
              <a:t>*</a:t>
            </a:r>
            <a:endParaRPr lang="en-US" sz="4400" dirty="0"/>
          </a:p>
        </p:txBody>
      </p:sp>
      <p:cxnSp>
        <p:nvCxnSpPr>
          <p:cNvPr id="42" name="Прямая со стрелкой 41"/>
          <p:cNvCxnSpPr>
            <a:stCxn id="27" idx="2"/>
            <a:endCxn id="28" idx="0"/>
          </p:cNvCxnSpPr>
          <p:nvPr/>
        </p:nvCxnSpPr>
        <p:spPr>
          <a:xfrm rot="5400000">
            <a:off x="3619494" y="3089730"/>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3" name="Прямая со стрелкой 42"/>
          <p:cNvCxnSpPr/>
          <p:nvPr/>
        </p:nvCxnSpPr>
        <p:spPr>
          <a:xfrm rot="5400000">
            <a:off x="6744494" y="3085306"/>
            <a:ext cx="19050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4" name="TextBox 43"/>
          <p:cNvSpPr txBox="1"/>
          <p:nvPr/>
        </p:nvSpPr>
        <p:spPr>
          <a:xfrm>
            <a:off x="7300686" y="2133600"/>
            <a:ext cx="790794"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Period</a:t>
            </a:r>
            <a:endParaRPr lang="en-US" dirty="0"/>
          </a:p>
        </p:txBody>
      </p:sp>
      <p:sp>
        <p:nvSpPr>
          <p:cNvPr id="45" name="Стрелка вправо 44"/>
          <p:cNvSpPr/>
          <p:nvPr/>
        </p:nvSpPr>
        <p:spPr>
          <a:xfrm>
            <a:off x="25908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Стрелка вправо 45"/>
          <p:cNvSpPr/>
          <p:nvPr/>
        </p:nvSpPr>
        <p:spPr>
          <a:xfrm>
            <a:off x="5867400" y="2743200"/>
            <a:ext cx="609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Entities</a:t>
            </a:r>
            <a:endParaRPr lang="en-US" dirty="0"/>
          </a:p>
        </p:txBody>
      </p:sp>
      <p:sp>
        <p:nvSpPr>
          <p:cNvPr id="3" name="Содержимое 2"/>
          <p:cNvSpPr>
            <a:spLocks noGrp="1"/>
          </p:cNvSpPr>
          <p:nvPr>
            <p:ph idx="1"/>
          </p:nvPr>
        </p:nvSpPr>
        <p:spPr/>
        <p:txBody>
          <a:bodyPr/>
          <a:lstStyle/>
          <a:p>
            <a:r>
              <a:rPr lang="en-US" dirty="0" smtClean="0"/>
              <a:t>An object defined primarily by its identity and not its attributes</a:t>
            </a:r>
          </a:p>
          <a:p>
            <a:r>
              <a:rPr lang="en-US" dirty="0" smtClean="0"/>
              <a:t>Could be a person, a customer, an order, etc.</a:t>
            </a:r>
          </a:p>
          <a:p>
            <a:r>
              <a:rPr lang="en-US" dirty="0" smtClean="0"/>
              <a:t>Not all objects have meaningful identities…</a:t>
            </a:r>
          </a:p>
          <a:p>
            <a:r>
              <a:rPr lang="en-US" dirty="0" smtClean="0"/>
              <a:t>In some systems, a class may be an ENTITY, in others maybe not</a:t>
            </a:r>
          </a:p>
          <a:p>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62"/>
          </a:xfrm>
        </p:spPr>
        <p:txBody>
          <a:bodyPr/>
          <a:lstStyle/>
          <a:p>
            <a:r>
              <a:rPr lang="en-US" dirty="0" smtClean="0"/>
              <a:t>Value Objects</a:t>
            </a:r>
            <a:endParaRPr lang="en-US" dirty="0"/>
          </a:p>
        </p:txBody>
      </p:sp>
      <p:sp>
        <p:nvSpPr>
          <p:cNvPr id="3" name="Содержимое 2"/>
          <p:cNvSpPr>
            <a:spLocks noGrp="1"/>
          </p:cNvSpPr>
          <p:nvPr>
            <p:ph idx="1"/>
          </p:nvPr>
        </p:nvSpPr>
        <p:spPr/>
        <p:txBody>
          <a:bodyPr/>
          <a:lstStyle/>
          <a:p>
            <a:r>
              <a:rPr lang="en-US" dirty="0" smtClean="0"/>
              <a:t>Represent an aspect of the domain with NO conceptual identity</a:t>
            </a:r>
          </a:p>
          <a:p>
            <a:r>
              <a:rPr lang="en-US" dirty="0" smtClean="0"/>
              <a:t>Use when you care about </a:t>
            </a:r>
            <a:r>
              <a:rPr lang="en-US" i="1" u="sng" dirty="0" smtClean="0"/>
              <a:t>what</a:t>
            </a:r>
            <a:r>
              <a:rPr lang="en-US" dirty="0" smtClean="0"/>
              <a:t> something is, not </a:t>
            </a:r>
            <a:r>
              <a:rPr lang="en-US" i="1" u="sng" dirty="0" smtClean="0"/>
              <a:t>who</a:t>
            </a:r>
            <a:r>
              <a:rPr lang="en-US" dirty="0" smtClean="0"/>
              <a:t> they are</a:t>
            </a:r>
          </a:p>
          <a:p>
            <a:r>
              <a:rPr lang="en-US" dirty="0" smtClean="0"/>
              <a:t>Simple, immutable objects</a:t>
            </a:r>
          </a:p>
          <a:p>
            <a:r>
              <a:rPr lang="en-US" dirty="0" smtClean="0"/>
              <a:t>NOT is same thing as a DTO [Fowler </a:t>
            </a:r>
            <a:r>
              <a:rPr lang="en-US" dirty="0" err="1" smtClean="0"/>
              <a:t>PoEAA</a:t>
            </a:r>
            <a:r>
              <a:rPr lang="en-US" dirty="0" smtClean="0"/>
              <a:t>]</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Services</a:t>
            </a:r>
            <a:endParaRPr lang="en-US" dirty="0"/>
          </a:p>
        </p:txBody>
      </p:sp>
      <p:sp>
        <p:nvSpPr>
          <p:cNvPr id="3" name="Содержимое 2"/>
          <p:cNvSpPr>
            <a:spLocks noGrp="1"/>
          </p:cNvSpPr>
          <p:nvPr>
            <p:ph idx="1"/>
          </p:nvPr>
        </p:nvSpPr>
        <p:spPr/>
        <p:txBody>
          <a:bodyPr>
            <a:normAutofit lnSpcReduction="10000"/>
          </a:bodyPr>
          <a:lstStyle/>
          <a:p>
            <a:r>
              <a:rPr lang="en-US" dirty="0" smtClean="0"/>
              <a:t>An operation offered as an interface that stands alone in the model</a:t>
            </a:r>
          </a:p>
          <a:p>
            <a:r>
              <a:rPr lang="en-US" dirty="0" smtClean="0"/>
              <a:t>Does not fit into any of the objects in the model</a:t>
            </a:r>
          </a:p>
          <a:p>
            <a:r>
              <a:rPr lang="en-US" dirty="0" smtClean="0"/>
              <a:t>Stateless</a:t>
            </a:r>
          </a:p>
          <a:p>
            <a:r>
              <a:rPr lang="en-US" dirty="0" smtClean="0"/>
              <a:t>To be used judiciously (do not turn your app into a Transaction Script)</a:t>
            </a:r>
          </a:p>
          <a:p>
            <a:r>
              <a:rPr lang="en-US" dirty="0" smtClean="0"/>
              <a:t>Use when an operation is an important domain concept</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Modules</a:t>
            </a:r>
            <a:endParaRPr lang="en-US" dirty="0"/>
          </a:p>
        </p:txBody>
      </p:sp>
      <p:sp>
        <p:nvSpPr>
          <p:cNvPr id="3" name="Содержимое 2"/>
          <p:cNvSpPr>
            <a:spLocks noGrp="1"/>
          </p:cNvSpPr>
          <p:nvPr>
            <p:ph idx="1"/>
          </p:nvPr>
        </p:nvSpPr>
        <p:spPr/>
        <p:txBody>
          <a:bodyPr/>
          <a:lstStyle/>
          <a:p>
            <a:r>
              <a:rPr lang="en-US" dirty="0" smtClean="0"/>
              <a:t>Is larger grain of modeling and design</a:t>
            </a:r>
          </a:p>
          <a:p>
            <a:r>
              <a:rPr lang="en-US" dirty="0" smtClean="0"/>
              <a:t>A method of organized related concepts</a:t>
            </a:r>
          </a:p>
          <a:p>
            <a:r>
              <a:rPr lang="en-US" dirty="0" smtClean="0"/>
              <a:t>Low coupling and high cohesion</a:t>
            </a:r>
          </a:p>
          <a:p>
            <a:r>
              <a:rPr lang="en-US" dirty="0" smtClean="0"/>
              <a:t>Communications mechanism.</a:t>
            </a:r>
          </a:p>
          <a:p>
            <a:r>
              <a:rPr lang="en-US" dirty="0" smtClean="0"/>
              <a:t>Could be Administration, Invoicing, Reports</a:t>
            </a:r>
            <a:r>
              <a:rPr lang="en-US" i="1"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Aggregates</a:t>
            </a:r>
            <a:endParaRPr lang="en-US" dirty="0"/>
          </a:p>
        </p:txBody>
      </p:sp>
      <p:sp>
        <p:nvSpPr>
          <p:cNvPr id="3" name="Содержимое 2"/>
          <p:cNvSpPr>
            <a:spLocks noGrp="1"/>
          </p:cNvSpPr>
          <p:nvPr>
            <p:ph idx="1"/>
          </p:nvPr>
        </p:nvSpPr>
        <p:spPr/>
        <p:txBody>
          <a:bodyPr/>
          <a:lstStyle/>
          <a:p>
            <a:r>
              <a:rPr lang="en-US" dirty="0" smtClean="0"/>
              <a:t>A cluster of associated objects that is treated as a conceptual whole</a:t>
            </a:r>
          </a:p>
          <a:p>
            <a:r>
              <a:rPr lang="en-US" dirty="0" smtClean="0"/>
              <a:t>Define consistency boundaries</a:t>
            </a:r>
          </a:p>
          <a:p>
            <a:r>
              <a:rPr lang="en-US" dirty="0" smtClean="0"/>
              <a:t>A unit for the purpose of data changes</a:t>
            </a:r>
          </a:p>
          <a:p>
            <a:r>
              <a:rPr lang="en-US" dirty="0" smtClean="0"/>
              <a:t>Is controlled by root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Factories</a:t>
            </a:r>
            <a:endParaRPr lang="en-US" dirty="0"/>
          </a:p>
        </p:txBody>
      </p:sp>
      <p:sp>
        <p:nvSpPr>
          <p:cNvPr id="3" name="Content Placeholder 2"/>
          <p:cNvSpPr>
            <a:spLocks noGrp="1"/>
          </p:cNvSpPr>
          <p:nvPr>
            <p:ph idx="1"/>
          </p:nvPr>
        </p:nvSpPr>
        <p:spPr/>
        <p:txBody>
          <a:bodyPr/>
          <a:lstStyle/>
          <a:p>
            <a:r>
              <a:rPr lang="en-US" dirty="0" smtClean="0"/>
              <a:t>Shifts complicated object creation to FACTORY</a:t>
            </a:r>
          </a:p>
          <a:p>
            <a:r>
              <a:rPr lang="en-US" dirty="0" smtClean="0"/>
              <a:t>Enforce invariants</a:t>
            </a:r>
          </a:p>
          <a:p>
            <a:r>
              <a:rPr lang="en-US" dirty="0" smtClean="0"/>
              <a:t>Decouple clients and hide creation details</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a:p>
            <a:r>
              <a:rPr lang="en-US" dirty="0" smtClean="0"/>
              <a:t>Complexity becomes inevitable </a:t>
            </a:r>
          </a:p>
          <a:p>
            <a:endParaRPr lang="en-US"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Repositories</a:t>
            </a:r>
            <a:endParaRPr lang="en-US" dirty="0"/>
          </a:p>
        </p:txBody>
      </p:sp>
      <p:sp>
        <p:nvSpPr>
          <p:cNvPr id="3" name="Content Placeholder 2"/>
          <p:cNvSpPr>
            <a:spLocks noGrp="1"/>
          </p:cNvSpPr>
          <p:nvPr>
            <p:ph idx="1"/>
          </p:nvPr>
        </p:nvSpPr>
        <p:spPr/>
        <p:txBody>
          <a:bodyPr/>
          <a:lstStyle/>
          <a:p>
            <a:r>
              <a:rPr lang="en-US" dirty="0" smtClean="0"/>
              <a:t>Provide illusion of an in-memory collection</a:t>
            </a:r>
          </a:p>
          <a:p>
            <a:r>
              <a:rPr lang="en-US" dirty="0" smtClean="0"/>
              <a:t>Provide a simple model for obtaining persistent objects</a:t>
            </a:r>
          </a:p>
          <a:p>
            <a:r>
              <a:rPr lang="en-US" dirty="0" smtClean="0"/>
              <a:t>Decouple domain model from persistence technology</a:t>
            </a:r>
          </a:p>
          <a:p>
            <a:r>
              <a:rPr lang="en-US" dirty="0" smtClean="0"/>
              <a:t>Communicate design decisions about object access</a:t>
            </a:r>
          </a:p>
          <a:p>
            <a:r>
              <a:rPr lang="en-US" dirty="0" smtClean="0"/>
              <a:t>IS NOT just DAO with CRUD</a:t>
            </a:r>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600200"/>
            <a:ext cx="8229600" cy="4525963"/>
          </a:xfrm>
        </p:spPr>
        <p:txBody>
          <a:bodyPr/>
          <a:lstStyle/>
          <a:p>
            <a:pPr>
              <a:buNone/>
            </a:pPr>
            <a:r>
              <a:rPr lang="en-US" dirty="0" smtClean="0"/>
              <a:t>1. Book </a:t>
            </a:r>
            <a:r>
              <a:rPr lang="en-US" dirty="0" smtClean="0"/>
              <a:t>cargo in advance</a:t>
            </a:r>
          </a:p>
          <a:p>
            <a:pPr>
              <a:buNone/>
            </a:pPr>
            <a:r>
              <a:rPr lang="en-US" dirty="0" smtClean="0"/>
              <a:t>2. Track </a:t>
            </a:r>
            <a:r>
              <a:rPr lang="en-US" dirty="0" smtClean="0"/>
              <a:t>key handling of customer cargo</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67917"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057400"/>
            <a:ext cx="3819525" cy="253365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4800600"/>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858000" y="2209800"/>
            <a:ext cx="1219200" cy="1066800"/>
          </a:xfrm>
          <a:prstGeom prst="curvedConnector3">
            <a:avLst>
              <a:gd name="adj1" fmla="val 21094"/>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16200000" flipH="1">
            <a:off x="5562600" y="4343400"/>
            <a:ext cx="1828800" cy="1524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477000" y="4267200"/>
            <a:ext cx="1600200" cy="838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checkerboard(across)">
                                      <p:cBhvr>
                                        <p:cTn id="7" dur="500"/>
                                        <p:tgtEl>
                                          <p:spTgt spid="2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checkerboard(across)">
                                      <p:cBhvr>
                                        <p:cTn id="13" dur="500"/>
                                        <p:tgtEl>
                                          <p:spTgt spid="1028"/>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checkerboard(across)">
                                      <p:cBhvr>
                                        <p:cTn id="18" dur="500"/>
                                        <p:tgtEl>
                                          <p:spTgt spid="35"/>
                                        </p:tgtEl>
                                      </p:cBhvr>
                                    </p:animEffect>
                                  </p:childTnLst>
                                </p:cTn>
                              </p:par>
                              <p:par>
                                <p:cTn id="19" presetID="5" presetClass="entr" presetSubtype="10"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checkerboard(across)">
                                      <p:cBhvr>
                                        <p:cTn id="21" dur="500"/>
                                        <p:tgtEl>
                                          <p:spTgt spid="37"/>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checkerboard(across)">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endParaRPr lang="en-US" dirty="0" smtClean="0"/>
          </a:p>
          <a:p>
            <a:pPr marL="342900" indent="-342900"/>
            <a:r>
              <a:rPr lang="en-US" dirty="0" smtClean="0"/>
              <a:t>Trade </a:t>
            </a:r>
            <a:r>
              <a:rPr lang="en-US" dirty="0" smtClean="0"/>
              <a:t>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a:t>
            </a:r>
            <a:r>
              <a:rPr lang="en-US" dirty="0" smtClean="0"/>
              <a:t>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a:t>
            </a:r>
            <a:r>
              <a:rPr lang="en-US" dirty="0" smtClean="0"/>
              <a:t>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grpSp>
        <p:nvGrpSpPr>
          <p:cNvPr id="78" name="Группа 77"/>
          <p:cNvGrpSpPr/>
          <p:nvPr/>
        </p:nvGrpSpPr>
        <p:grpSpPr>
          <a:xfrm>
            <a:off x="228600" y="1676400"/>
            <a:ext cx="2667000" cy="3810000"/>
            <a:chOff x="304800" y="1676400"/>
            <a:chExt cx="3581400" cy="3810000"/>
          </a:xfrm>
        </p:grpSpPr>
        <p:sp>
          <p:nvSpPr>
            <p:cNvPr id="15"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16"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2667000" y="1954213"/>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2667000" y="1954213"/>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1366838" y="2351121"/>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304800" y="2787650"/>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1287463" y="3303621"/>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1327150" y="4613308"/>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3048000" y="3733800"/>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Группа 73"/>
          <p:cNvGrpSpPr/>
          <p:nvPr/>
        </p:nvGrpSpPr>
        <p:grpSpPr>
          <a:xfrm>
            <a:off x="228600" y="1222375"/>
            <a:ext cx="1905000" cy="3810000"/>
            <a:chOff x="228600" y="1222375"/>
            <a:chExt cx="2363788" cy="3810000"/>
          </a:xfrm>
        </p:grpSpPr>
        <p:sp>
          <p:nvSpPr>
            <p:cNvPr id="38" name="Rounded Rectangle 3"/>
            <p:cNvSpPr/>
            <p:nvPr/>
          </p:nvSpPr>
          <p:spPr>
            <a:xfrm>
              <a:off x="228600" y="1222375"/>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39" name="Rounded Rectangle 4"/>
            <p:cNvSpPr/>
            <p:nvPr/>
          </p:nvSpPr>
          <p:spPr>
            <a:xfrm>
              <a:off x="228600" y="2016125"/>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590800" y="1500188"/>
              <a:ext cx="1588"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590800" y="1500188"/>
              <a:ext cx="1588"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290638" y="1897096"/>
              <a:ext cx="238125" cy="1588"/>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588"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1211263" y="2849596"/>
              <a:ext cx="396875"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250950" y="4159283"/>
              <a:ext cx="3175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a:t>
            </a:r>
            <a:r>
              <a:rPr lang="en-US" b="1" dirty="0" smtClean="0"/>
              <a:t>Interface Pattern</a:t>
            </a:r>
            <a:endParaRPr lang="en-US" b="1" dirty="0" smtClean="0"/>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a:t>
            </a:r>
            <a:r>
              <a:rPr lang="en-US" dirty="0" smtClean="0"/>
              <a:t>cargo in advance</a:t>
            </a:r>
          </a:p>
          <a:p>
            <a:pPr>
              <a:buNone/>
            </a:pPr>
            <a:endParaRPr lang="en-US" dirty="0"/>
          </a:p>
        </p:txBody>
      </p:sp>
      <p:sp>
        <p:nvSpPr>
          <p:cNvPr id="5" name="Rounded Rectangle 3"/>
          <p:cNvSpPr/>
          <p:nvPr/>
        </p:nvSpPr>
        <p:spPr>
          <a:xfrm>
            <a:off x="228600" y="1222375"/>
            <a:ext cx="190372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6"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0960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Brings to front the “Core Domain Knowledge”</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29200" y="5410200"/>
            <a:ext cx="3657600" cy="914400"/>
          </a:xfrm>
        </p:spPr>
        <p:txBody>
          <a:bodyPr>
            <a:normAutofit/>
          </a:bodyPr>
          <a:lstStyle/>
          <a:p>
            <a:r>
              <a:rPr lang="en-US" sz="3200" dirty="0" smtClean="0"/>
              <a:t>Atom Model</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
        <p:nvSpPr>
          <p:cNvPr id="4" name="Заголовок 1"/>
          <p:cNvSpPr txBox="1">
            <a:spLocks/>
          </p:cNvSpPr>
          <p:nvPr/>
        </p:nvSpPr>
        <p:spPr>
          <a:xfrm>
            <a:off x="152400" y="152400"/>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Domain Driven Design is based on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4029</TotalTime>
  <Words>4420</Words>
  <Application>Microsoft Office PowerPoint</Application>
  <PresentationFormat>Экран (4:3)</PresentationFormat>
  <Paragraphs>602</Paragraphs>
  <Slides>42</Slides>
  <Notes>39</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Atom Model</vt:lpstr>
      <vt:lpstr>Even Music has a Model</vt:lpstr>
      <vt:lpstr>The key to controlling complexity is a good domain model.</vt:lpstr>
      <vt:lpstr>Слайд 11</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Слайд 22</vt:lpstr>
      <vt:lpstr>Associations</vt:lpstr>
      <vt:lpstr>Entities</vt:lpstr>
      <vt:lpstr>Value Objects</vt:lpstr>
      <vt:lpstr>Services</vt:lpstr>
      <vt:lpstr>Modules</vt:lpstr>
      <vt:lpstr>Aggregates</vt:lpstr>
      <vt:lpstr>Factories</vt:lpstr>
      <vt:lpstr>Repositories</vt:lpstr>
      <vt:lpstr>Cargo Sample</vt:lpstr>
      <vt:lpstr>Слайд 32</vt:lpstr>
      <vt:lpstr>Слайд 33</vt:lpstr>
      <vt:lpstr>Слайд 34</vt:lpstr>
      <vt:lpstr>Collaboration: gathering requirements</vt:lpstr>
      <vt:lpstr>Model Evolution: Step 1</vt:lpstr>
      <vt:lpstr>Model Evolution: Step 2</vt:lpstr>
      <vt:lpstr>Слайд 38</vt:lpstr>
      <vt:lpstr>Слайд 39</vt:lpstr>
      <vt:lpstr>Domain Model Isolation</vt:lpstr>
      <vt:lpstr>Слайд 41</vt:lpstr>
      <vt:lpstr>Слайд 42</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846</cp:revision>
  <dcterms:created xsi:type="dcterms:W3CDTF">2009-04-10T08:31:11Z</dcterms:created>
  <dcterms:modified xsi:type="dcterms:W3CDTF">2009-04-26T20:46:06Z</dcterms:modified>
</cp:coreProperties>
</file>