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6"/>
  </p:notesMasterIdLst>
  <p:sldIdLst>
    <p:sldId id="256" r:id="rId2"/>
    <p:sldId id="321" r:id="rId3"/>
    <p:sldId id="258" r:id="rId4"/>
    <p:sldId id="257" r:id="rId5"/>
    <p:sldId id="264" r:id="rId6"/>
    <p:sldId id="319" r:id="rId7"/>
    <p:sldId id="269" r:id="rId8"/>
    <p:sldId id="267" r:id="rId9"/>
    <p:sldId id="266" r:id="rId10"/>
    <p:sldId id="272" r:id="rId11"/>
    <p:sldId id="274" r:id="rId12"/>
    <p:sldId id="320" r:id="rId13"/>
    <p:sldId id="276" r:id="rId14"/>
    <p:sldId id="277" r:id="rId15"/>
    <p:sldId id="275" r:id="rId16"/>
    <p:sldId id="279" r:id="rId17"/>
    <p:sldId id="280" r:id="rId18"/>
    <p:sldId id="281" r:id="rId19"/>
    <p:sldId id="282" r:id="rId20"/>
    <p:sldId id="291" r:id="rId21"/>
    <p:sldId id="294" r:id="rId22"/>
    <p:sldId id="293" r:id="rId23"/>
    <p:sldId id="292" r:id="rId24"/>
    <p:sldId id="295" r:id="rId25"/>
    <p:sldId id="296" r:id="rId26"/>
    <p:sldId id="297" r:id="rId27"/>
    <p:sldId id="298" r:id="rId28"/>
    <p:sldId id="299" r:id="rId29"/>
    <p:sldId id="313" r:id="rId30"/>
    <p:sldId id="302" r:id="rId31"/>
    <p:sldId id="301" r:id="rId32"/>
    <p:sldId id="306" r:id="rId33"/>
    <p:sldId id="309" r:id="rId34"/>
    <p:sldId id="310" r:id="rId35"/>
    <p:sldId id="303" r:id="rId36"/>
    <p:sldId id="304" r:id="rId37"/>
    <p:sldId id="305" r:id="rId38"/>
    <p:sldId id="312" r:id="rId39"/>
    <p:sldId id="278" r:id="rId40"/>
    <p:sldId id="317" r:id="rId41"/>
    <p:sldId id="314" r:id="rId42"/>
    <p:sldId id="311" r:id="rId43"/>
    <p:sldId id="315" r:id="rId44"/>
    <p:sldId id="316"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3366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5/14/2009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err="1" smtClean="0"/>
              <a:t>Scropul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de a face o </a:t>
            </a:r>
            <a:r>
              <a:rPr lang="en-US" sz="1300" b="1" baseline="0" dirty="0" err="1" smtClean="0"/>
              <a:t>introducere</a:t>
            </a:r>
            <a:r>
              <a:rPr lang="en-US" sz="1300" b="1" baseline="0" dirty="0" smtClean="0"/>
              <a:t> cit in </a:t>
            </a:r>
            <a:r>
              <a:rPr lang="en-US" sz="1300" b="1" baseline="0" dirty="0" err="1" smtClean="0"/>
              <a:t>teorie</a:t>
            </a:r>
            <a:r>
              <a:rPr lang="en-US" sz="1300" b="1" baseline="0" dirty="0" smtClean="0"/>
              <a:t> </a:t>
            </a:r>
            <a:r>
              <a:rPr lang="en-US" sz="1300" b="1" baseline="0" dirty="0" err="1" smtClean="0"/>
              <a:t>atit</a:t>
            </a:r>
            <a:r>
              <a:rPr lang="en-US" sz="1300" b="1" baseline="0" dirty="0" smtClean="0"/>
              <a:t> </a:t>
            </a:r>
            <a:r>
              <a:rPr lang="en-US" sz="1300" b="1" baseline="0" dirty="0" err="1" smtClean="0"/>
              <a:t>si</a:t>
            </a:r>
            <a:r>
              <a:rPr lang="en-US" sz="1300" b="1" baseline="0" dirty="0" smtClean="0"/>
              <a:t> in </a:t>
            </a:r>
            <a:r>
              <a:rPr lang="en-US" sz="1300" b="1" baseline="0" dirty="0" err="1" smtClean="0"/>
              <a:t>practica</a:t>
            </a:r>
            <a:r>
              <a:rPr lang="en-US" sz="1300" b="1" baseline="0" dirty="0" smtClean="0"/>
              <a:t>.</a:t>
            </a:r>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CLICK1</a:t>
            </a:r>
          </a:p>
          <a:p>
            <a:r>
              <a:rPr lang="en-US" dirty="0" err="1" smtClean="0"/>
              <a:t>Prezentarea</a:t>
            </a:r>
            <a:r>
              <a:rPr lang="en-US" dirty="0" smtClean="0"/>
              <a:t> </a:t>
            </a:r>
            <a:r>
              <a:rPr lang="en-US" dirty="0" err="1" smtClean="0"/>
              <a:t>consta</a:t>
            </a:r>
            <a:r>
              <a:rPr lang="en-US" baseline="0" dirty="0" smtClean="0"/>
              <a:t> din 4 </a:t>
            </a:r>
            <a:r>
              <a:rPr lang="en-US" baseline="0" dirty="0" err="1" smtClean="0"/>
              <a:t>parti</a:t>
            </a:r>
            <a:r>
              <a:rPr lang="en-US" baseline="0" dirty="0" smtClean="0"/>
              <a:t>.</a:t>
            </a:r>
          </a:p>
          <a:p>
            <a:pPr marL="228600" indent="-228600">
              <a:buNone/>
            </a:pPr>
            <a:r>
              <a:rPr lang="en-US" baseline="0" dirty="0" smtClean="0"/>
              <a:t>1.Introducere in </a:t>
            </a:r>
            <a:r>
              <a:rPr lang="en-US" baseline="0" dirty="0" err="1" smtClean="0"/>
              <a:t>principii</a:t>
            </a:r>
            <a:r>
              <a:rPr lang="en-US" baseline="0" dirty="0" smtClean="0"/>
              <a:t> de </a:t>
            </a:r>
            <a:r>
              <a:rPr lang="en-US" baseline="0" dirty="0" err="1" smtClean="0"/>
              <a:t>baza</a:t>
            </a:r>
            <a:endParaRPr lang="en-US" baseline="0" dirty="0" smtClean="0"/>
          </a:p>
          <a:p>
            <a:pPr marL="228600" indent="-228600">
              <a:buNone/>
            </a:pPr>
            <a:r>
              <a:rPr lang="en-US" baseline="0" dirty="0" smtClean="0"/>
              <a:t>2.Bulding Blocks Patterns – care </a:t>
            </a:r>
            <a:r>
              <a:rPr lang="en-US" baseline="0" dirty="0" err="1" smtClean="0"/>
              <a:t>este</a:t>
            </a:r>
            <a:r>
              <a:rPr lang="en-US" baseline="0" dirty="0" smtClean="0"/>
              <a:t> un set de </a:t>
            </a:r>
            <a:r>
              <a:rPr lang="en-US" baseline="0" dirty="0" err="1" smtClean="0"/>
              <a:t>patterne</a:t>
            </a:r>
            <a:r>
              <a:rPr lang="en-US" baseline="0" dirty="0" smtClean="0"/>
              <a:t> </a:t>
            </a:r>
            <a:r>
              <a:rPr lang="en-US" baseline="0" dirty="0" err="1" smtClean="0"/>
              <a:t>pentru</a:t>
            </a:r>
            <a:r>
              <a:rPr lang="en-US" baseline="0" dirty="0" smtClean="0"/>
              <a:t> a </a:t>
            </a:r>
            <a:r>
              <a:rPr lang="en-US" baseline="0" dirty="0" err="1" smtClean="0"/>
              <a:t>exprima</a:t>
            </a:r>
            <a:r>
              <a:rPr lang="en-US" baseline="0" dirty="0" smtClean="0"/>
              <a:t> un domain model</a:t>
            </a:r>
          </a:p>
          <a:p>
            <a:pPr marL="228600" indent="-228600">
              <a:buNone/>
            </a:pPr>
            <a:r>
              <a:rPr lang="en-US" baseline="0" dirty="0" smtClean="0"/>
              <a:t>3.Un </a:t>
            </a:r>
            <a:r>
              <a:rPr lang="en-US" baseline="0" dirty="0" err="1" smtClean="0"/>
              <a:t>exemplu</a:t>
            </a:r>
            <a:r>
              <a:rPr lang="en-US" baseline="0" dirty="0" smtClean="0"/>
              <a:t> </a:t>
            </a:r>
            <a:r>
              <a:rPr lang="en-US" baseline="0" dirty="0" smtClean="0"/>
              <a:t>de </a:t>
            </a:r>
            <a:r>
              <a:rPr lang="en-US" baseline="0" dirty="0" err="1" smtClean="0"/>
              <a:t>aplicare</a:t>
            </a:r>
            <a:r>
              <a:rPr lang="en-US" baseline="0" dirty="0" smtClean="0"/>
              <a:t> a </a:t>
            </a:r>
            <a:r>
              <a:rPr lang="en-US" baseline="0" dirty="0" err="1" smtClean="0"/>
              <a:t>acestor</a:t>
            </a:r>
            <a:r>
              <a:rPr lang="en-US" baseline="0" dirty="0" smtClean="0"/>
              <a:t> </a:t>
            </a:r>
            <a:r>
              <a:rPr lang="en-US" baseline="0" dirty="0" err="1" smtClean="0"/>
              <a:t>paterne</a:t>
            </a:r>
            <a:r>
              <a:rPr lang="en-US" baseline="0" dirty="0" smtClean="0"/>
              <a:t> ca process </a:t>
            </a:r>
            <a:r>
              <a:rPr lang="en-US" baseline="0" dirty="0" err="1" smtClean="0"/>
              <a:t>si</a:t>
            </a:r>
            <a:r>
              <a:rPr lang="en-US" baseline="0" dirty="0" smtClean="0"/>
              <a:t> </a:t>
            </a:r>
            <a:r>
              <a:rPr lang="en-US" baseline="0" dirty="0" err="1" smtClean="0"/>
              <a:t>architectura</a:t>
            </a:r>
            <a:endParaRPr lang="en-US" baseline="0" dirty="0" smtClean="0"/>
          </a:p>
          <a:p>
            <a:pPr marL="228600" indent="-228600">
              <a:buNone/>
            </a:pPr>
            <a:r>
              <a:rPr lang="en-US" baseline="0" dirty="0" err="1" smtClean="0"/>
              <a:t>bazat</a:t>
            </a:r>
            <a:r>
              <a:rPr lang="en-US" baseline="0" dirty="0" smtClean="0"/>
              <a:t> </a:t>
            </a:r>
            <a:r>
              <a:rPr lang="en-US" baseline="0" dirty="0" err="1" smtClean="0"/>
              <a:t>pe</a:t>
            </a:r>
            <a:r>
              <a:rPr lang="en-US" baseline="0" dirty="0" smtClean="0"/>
              <a:t> un business domain real </a:t>
            </a:r>
            <a:r>
              <a:rPr lang="en-US" baseline="0" dirty="0" err="1" smtClean="0"/>
              <a:t>dar</a:t>
            </a:r>
            <a:r>
              <a:rPr lang="en-US" baseline="0" dirty="0" smtClean="0"/>
              <a:t> </a:t>
            </a:r>
            <a:r>
              <a:rPr lang="en-US" baseline="0" dirty="0" err="1" smtClean="0"/>
              <a:t>foarte</a:t>
            </a:r>
            <a:r>
              <a:rPr lang="en-US" baseline="0" dirty="0" smtClean="0"/>
              <a:t> </a:t>
            </a:r>
            <a:r>
              <a:rPr lang="en-US" baseline="0" dirty="0" err="1" smtClean="0"/>
              <a:t>simplificat</a:t>
            </a:r>
            <a:endParaRPr lang="en-US" baseline="0" dirty="0" smtClean="0"/>
          </a:p>
          <a:p>
            <a:pPr marL="228600" indent="-228600">
              <a:buNone/>
            </a:pPr>
            <a:r>
              <a:rPr lang="en-US" baseline="0" dirty="0" smtClean="0"/>
              <a:t>4.Concluzii</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err="1" smtClean="0"/>
              <a:t>cerintse</a:t>
            </a:r>
            <a:r>
              <a:rPr lang="en-US" baseline="0" dirty="0" smtClean="0"/>
              <a:t>:</a:t>
            </a:r>
            <a:endParaRPr lang="en-US" baseline="0" dirty="0" smtClean="0"/>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a:t>
            </a:r>
            <a:r>
              <a:rPr lang="en-US" baseline="0" dirty="0" smtClean="0"/>
              <a:t>se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ieftena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smtClean="0"/>
              <a:t>cargo.</a:t>
            </a:r>
            <a:endParaRPr lang="en-US" b="1" baseline="0" dirty="0" smtClean="0"/>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a:t>
            </a:r>
            <a:r>
              <a:rPr lang="en-US" b="1" baseline="0" dirty="0" smtClean="0"/>
              <a:t>tracking ID</a:t>
            </a:r>
            <a:r>
              <a:rPr lang="en-US" b="1" baseline="0" dirty="0" smtClean="0"/>
              <a:t>,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a:t>
            </a:r>
            <a:r>
              <a:rPr lang="en-US" b="0" baseline="0" dirty="0" smtClean="0"/>
              <a:t>Object.</a:t>
            </a:r>
          </a:p>
          <a:p>
            <a:pPr defTabSz="966612">
              <a:defRPr/>
            </a:pPr>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smtClean="0"/>
              <a:t>alt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Itinerary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pPr defTabSz="966612">
              <a:defRPr/>
            </a:pPr>
            <a:endParaRPr lang="en-US" b="0" baseline="0" dirty="0" smtClean="0"/>
          </a:p>
          <a:p>
            <a:pPr defTabSz="966612">
              <a:defRPr/>
            </a:pPr>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sunt</a:t>
            </a:r>
            <a:r>
              <a:rPr lang="en-US" sz="1300" dirty="0" smtClean="0"/>
              <a:t> </a:t>
            </a:r>
            <a:r>
              <a:rPr lang="en-US" sz="1300" dirty="0" smtClean="0"/>
              <a:t>create de </a:t>
            </a:r>
            <a:r>
              <a:rPr lang="en-US" sz="1300" dirty="0" err="1" smtClean="0"/>
              <a:t>operatori</a:t>
            </a:r>
            <a:r>
              <a:rPr lang="en-US" sz="1300" dirty="0" smtClean="0"/>
              <a:t> in </a:t>
            </a:r>
            <a:r>
              <a:rPr lang="en-US" sz="1300" dirty="0" err="1" smtClean="0"/>
              <a:t>porturi</a:t>
            </a:r>
            <a:r>
              <a:rPr lang="en-US" sz="1300" dirty="0" smtClean="0"/>
              <a:t>, </a:t>
            </a:r>
            <a:endParaRPr lang="en-US" sz="1300" dirty="0" smtClean="0"/>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dirty="0"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paternelor</a:t>
            </a:r>
            <a:r>
              <a:rPr lang="en-US" b="0" baseline="0" dirty="0" smtClean="0"/>
              <a:t> </a:t>
            </a:r>
            <a:r>
              <a:rPr lang="en-US" b="0" baseline="0" dirty="0" smtClean="0"/>
              <a:t>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smtClean="0"/>
              <a:t>am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inregistra</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dat</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r>
              <a:rPr lang="en-US" baseline="0" dirty="0" smtClean="0"/>
              <a:t>.</a:t>
            </a:r>
          </a:p>
          <a:p>
            <a:endParaRPr lang="en-US" baseline="0" dirty="0" smtClean="0"/>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endParaRPr lang="en-US" baseline="0" dirty="0" smtClean="0"/>
          </a:p>
          <a:p>
            <a:r>
              <a:rPr lang="en-US" b="1" baseline="0" dirty="0" smtClean="0"/>
              <a:t>Big Design Up-Front </a:t>
            </a:r>
            <a:r>
              <a:rPr lang="en-US" baseline="0" dirty="0" smtClean="0"/>
              <a:t>– </a:t>
            </a:r>
            <a:r>
              <a:rPr lang="en-US" baseline="0" dirty="0" err="1" smtClean="0"/>
              <a:t>este</a:t>
            </a:r>
            <a:r>
              <a:rPr lang="en-US" baseline="0" dirty="0" smtClean="0"/>
              <a:t> un </a:t>
            </a:r>
            <a:r>
              <a:rPr lang="en-US" baseline="0" dirty="0" err="1" smtClean="0"/>
              <a:t>termen</a:t>
            </a:r>
            <a:r>
              <a:rPr lang="en-US" baseline="0" dirty="0" smtClean="0"/>
              <a:t> </a:t>
            </a:r>
            <a:r>
              <a:rPr lang="en-US" baseline="0" dirty="0" err="1" smtClean="0"/>
              <a:t>comun</a:t>
            </a:r>
            <a:r>
              <a:rPr lang="en-US" baseline="0" dirty="0" smtClean="0"/>
              <a:t> </a:t>
            </a:r>
            <a:r>
              <a:rPr lang="en-US" baseline="0" dirty="0" err="1" smtClean="0"/>
              <a:t>pentru</a:t>
            </a:r>
            <a:r>
              <a:rPr lang="en-US" baseline="0" dirty="0" smtClean="0"/>
              <a:t> </a:t>
            </a:r>
            <a:r>
              <a:rPr lang="en-US" baseline="0" dirty="0" err="1" smtClean="0"/>
              <a:t>orice</a:t>
            </a:r>
            <a:r>
              <a:rPr lang="en-US" baseline="0" dirty="0" smtClean="0"/>
              <a:t> </a:t>
            </a:r>
            <a:r>
              <a:rPr lang="en-US" sz="1200" i="0" kern="1200" dirty="0" err="1" smtClean="0">
                <a:solidFill>
                  <a:schemeClr val="tx1"/>
                </a:solidFill>
                <a:latin typeface="+mn-lt"/>
                <a:ea typeface="+mn-ea"/>
                <a:cs typeface="+mn-cs"/>
              </a:rPr>
              <a:t>abordare</a:t>
            </a:r>
            <a:r>
              <a:rPr lang="en-US" sz="1200" i="0" kern="1200" dirty="0" smtClean="0">
                <a:solidFill>
                  <a:schemeClr val="tx1"/>
                </a:solidFill>
                <a:latin typeface="+mn-lt"/>
                <a:ea typeface="+mn-ea"/>
                <a:cs typeface="+mn-cs"/>
              </a:rPr>
              <a:t> </a:t>
            </a:r>
            <a:r>
              <a:rPr lang="en-US" baseline="0" dirty="0" smtClean="0"/>
              <a:t>de software development in care</a:t>
            </a:r>
          </a:p>
          <a:p>
            <a:r>
              <a:rPr lang="en-US" baseline="0" dirty="0" err="1" smtClean="0"/>
              <a:t>designul</a:t>
            </a:r>
            <a:r>
              <a:rPr lang="en-US" baseline="0" dirty="0" smtClean="0"/>
              <a:t> </a:t>
            </a:r>
            <a:r>
              <a:rPr lang="en-US" baseline="0" dirty="0" err="1" smtClean="0"/>
              <a:t>este</a:t>
            </a:r>
            <a:r>
              <a:rPr lang="en-US" baseline="0" dirty="0" smtClean="0"/>
              <a:t> </a:t>
            </a:r>
            <a:r>
              <a:rPr lang="en-US" baseline="0" dirty="0" err="1" smtClean="0"/>
              <a:t>perfectionat</a:t>
            </a:r>
            <a:r>
              <a:rPr lang="en-US" baseline="0" dirty="0" smtClean="0"/>
              <a:t> </a:t>
            </a:r>
            <a:r>
              <a:rPr lang="en-US" baseline="0" dirty="0" err="1" smtClean="0"/>
              <a:t>si</a:t>
            </a:r>
            <a:r>
              <a:rPr lang="en-US" baseline="0" dirty="0" smtClean="0"/>
              <a:t> </a:t>
            </a:r>
            <a:r>
              <a:rPr lang="en-US" baseline="0" dirty="0" err="1" smtClean="0"/>
              <a:t>finisat</a:t>
            </a:r>
            <a:r>
              <a:rPr lang="en-US" baseline="0" dirty="0" smtClean="0"/>
              <a:t> </a:t>
            </a:r>
            <a:r>
              <a:rPr lang="en-US" baseline="0" dirty="0" err="1" smtClean="0"/>
              <a:t>pina</a:t>
            </a:r>
            <a:r>
              <a:rPr lang="en-US" baseline="0" dirty="0" smtClean="0"/>
              <a:t> se </a:t>
            </a:r>
            <a:r>
              <a:rPr lang="en-US" baseline="0" dirty="0" err="1" smtClean="0"/>
              <a:t>incepe</a:t>
            </a:r>
            <a:r>
              <a:rPr lang="en-US" baseline="0" dirty="0" smtClean="0"/>
              <a:t> </a:t>
            </a:r>
            <a:r>
              <a:rPr lang="en-US" baseline="0" dirty="0" err="1" smtClean="0"/>
              <a:t>implementarea</a:t>
            </a:r>
            <a:r>
              <a:rPr lang="en-US" baseline="0" dirty="0" smtClean="0"/>
              <a:t>, cum </a:t>
            </a:r>
            <a:r>
              <a:rPr lang="en-US" baseline="0" dirty="0" err="1" smtClean="0"/>
              <a:t>si</a:t>
            </a:r>
            <a:r>
              <a:rPr lang="en-US" baseline="0" dirty="0" smtClean="0"/>
              <a:t> se </a:t>
            </a:r>
            <a:r>
              <a:rPr lang="en-US" baseline="0" dirty="0" err="1" smtClean="0"/>
              <a:t>intimpla</a:t>
            </a:r>
            <a:r>
              <a:rPr lang="en-US" baseline="0" dirty="0" smtClean="0"/>
              <a:t> in waterfall.</a:t>
            </a:r>
          </a:p>
          <a:p>
            <a:r>
              <a:rPr lang="en-US" baseline="0" dirty="0" smtClean="0"/>
              <a:t>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a:t>
            </a:r>
            <a:r>
              <a:rPr lang="en-US" baseline="0" dirty="0" smtClean="0"/>
              <a:t>a </a:t>
            </a:r>
            <a:r>
              <a:rPr lang="en-US" baseline="0" dirty="0" err="1" smtClean="0"/>
              <a:t>fost</a:t>
            </a:r>
            <a:r>
              <a:rPr lang="en-US" baseline="0" dirty="0" smtClean="0"/>
              <a:t> </a:t>
            </a:r>
            <a:r>
              <a:rPr lang="en-US" baseline="0" dirty="0" err="1" smtClean="0"/>
              <a:t>dupa</a:t>
            </a:r>
            <a:r>
              <a:rPr lang="en-US" baseline="0" dirty="0" smtClean="0"/>
              <a:t> </a:t>
            </a:r>
            <a:r>
              <a:rPr lang="en-US" baseline="0" dirty="0" smtClean="0"/>
              <a:t>design </a:t>
            </a:r>
            <a:r>
              <a:rPr lang="en-US" baseline="0" dirty="0" err="1" smtClean="0"/>
              <a:t>fara</a:t>
            </a:r>
            <a:r>
              <a:rPr lang="en-US" baseline="0" dirty="0" smtClean="0"/>
              <a:t> a introduce un </a:t>
            </a:r>
            <a:r>
              <a:rPr lang="en-US" baseline="0" dirty="0" err="1" smtClean="0"/>
              <a:t>careva</a:t>
            </a:r>
            <a:r>
              <a:rPr lang="en-US" baseline="0" dirty="0" smtClean="0"/>
              <a:t> improvement</a:t>
            </a:r>
            <a:r>
              <a:rPr lang="en-US" baseline="0" dirty="0" smtClean="0"/>
              <a:t>.</a:t>
            </a:r>
          </a:p>
          <a:p>
            <a:endParaRPr lang="en-US" baseline="0" dirty="0" smtClean="0"/>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smtClean="0"/>
              <a:t>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r>
              <a:rPr lang="en-US" baseline="0" dirty="0" smtClean="0"/>
              <a:t>.</a:t>
            </a:r>
          </a:p>
          <a:p>
            <a:endParaRPr lang="en-US" baseline="0" dirty="0" smtClean="0"/>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combina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smtClean="0"/>
              <a:t>framework-</a:t>
            </a:r>
            <a:r>
              <a:rPr lang="en-US" baseline="0" dirty="0" err="1" smtClean="0"/>
              <a:t>urilor</a:t>
            </a:r>
            <a:r>
              <a:rPr lang="en-US" baseline="0" dirty="0" smtClean="0"/>
              <a:t> </a:t>
            </a:r>
            <a:r>
              <a:rPr lang="en-US" baseline="0" dirty="0" smtClean="0"/>
              <a:t>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abstractiza</a:t>
            </a:r>
            <a:r>
              <a:rPr lang="en-US" baseline="0" dirty="0" smtClean="0"/>
              <a:t> </a:t>
            </a:r>
            <a:r>
              <a:rPr lang="en-US" baseline="0" dirty="0" smtClean="0"/>
              <a:t>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5/14/2009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21.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5.xml"/><Relationship Id="rId16" Type="http://schemas.openxmlformats.org/officeDocument/2006/relationships/image" Target="../media/image20.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9.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6.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7.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4.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3.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7.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30.png"/><Relationship Id="rId2" Type="http://schemas.openxmlformats.org/officeDocument/2006/relationships/notesSlide" Target="../notesSlides/notesSlide34.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NOT a standard, framework or technology</a:t>
            </a:r>
          </a:p>
          <a:p>
            <a:r>
              <a:rPr lang="en-US" dirty="0" smtClean="0"/>
              <a:t>Set of principles, patterns and practices </a:t>
            </a:r>
          </a:p>
          <a:p>
            <a:r>
              <a:rPr lang="en-US" dirty="0" smtClean="0"/>
              <a:t>Is discovered and NOT invented</a:t>
            </a:r>
          </a:p>
          <a:p>
            <a:r>
              <a:rPr lang="en-US" dirty="0" smtClean="0"/>
              <a:t>DDD enforce Object Oriented principles</a:t>
            </a:r>
          </a:p>
          <a:p>
            <a:r>
              <a:rPr lang="en-US" dirty="0" smtClean="0"/>
              <a:t>Etc..</a:t>
            </a:r>
            <a:endParaRPr lang="en-US" dirty="0"/>
          </a:p>
        </p:txBody>
      </p:sp>
      <p:sp>
        <p:nvSpPr>
          <p:cNvPr id="4" name="Прямоугольник 3"/>
          <p:cNvSpPr/>
          <p:nvPr/>
        </p:nvSpPr>
        <p:spPr>
          <a:xfrm>
            <a:off x="1752600" y="5257800"/>
            <a:ext cx="6781800" cy="646331"/>
          </a:xfrm>
          <a:prstGeom prst="rect">
            <a:avLst/>
          </a:prstGeom>
        </p:spPr>
        <p:txBody>
          <a:bodyPr wrap="square">
            <a:spAutoFit/>
          </a:bodyPr>
          <a:lstStyle/>
          <a:p>
            <a:r>
              <a:rPr lang="en-US" sz="3600" dirty="0" smtClean="0">
                <a:solidFill>
                  <a:srgbClr val="FF0000"/>
                </a:solidFill>
              </a:rPr>
              <a:t>…To reduce Complexity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85800"/>
            <a:ext cx="8229600" cy="1143000"/>
          </a:xfrm>
        </p:spPr>
        <p:txBody>
          <a:bodyPr/>
          <a:lstStyle/>
          <a:p>
            <a:r>
              <a:rPr lang="en-US" dirty="0" smtClean="0"/>
              <a:t>Building blocks</a:t>
            </a:r>
            <a:endParaRPr lang="en-US" dirty="0"/>
          </a:p>
        </p:txBody>
      </p:sp>
      <p:pic>
        <p:nvPicPr>
          <p:cNvPr id="3074" name="Picture 2"/>
          <p:cNvPicPr>
            <a:picLocks noChangeAspect="1" noChangeArrowheads="1"/>
          </p:cNvPicPr>
          <p:nvPr/>
        </p:nvPicPr>
        <p:blipFill>
          <a:blip r:embed="rId3"/>
          <a:srcRect/>
          <a:stretch>
            <a:fillRect/>
          </a:stretch>
        </p:blipFill>
        <p:spPr bwMode="auto">
          <a:xfrm>
            <a:off x="4800600" y="0"/>
            <a:ext cx="45720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трелка вправо 8"/>
          <p:cNvSpPr/>
          <p:nvPr/>
        </p:nvSpPr>
        <p:spPr>
          <a:xfrm>
            <a:off x="0" y="762000"/>
            <a:ext cx="9144000" cy="5791200"/>
          </a:xfrm>
          <a:prstGeom prst="rightArrow">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0" scaled="1"/>
            <a:tileRec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 name="TextBox 9"/>
          <p:cNvSpPr txBox="1"/>
          <p:nvPr/>
        </p:nvSpPr>
        <p:spPr>
          <a:xfrm>
            <a:off x="0" y="3505200"/>
            <a:ext cx="2168927" cy="830997"/>
          </a:xfrm>
          <a:prstGeom prst="rect">
            <a:avLst/>
          </a:prstGeom>
          <a:noFill/>
        </p:spPr>
        <p:txBody>
          <a:bodyPr wrap="none" rtlCol="0">
            <a:spAutoFit/>
          </a:bodyPr>
          <a:lstStyle/>
          <a:p>
            <a:r>
              <a:rPr lang="en-US" sz="2400" b="1" dirty="0" smtClean="0">
                <a:solidFill>
                  <a:srgbClr val="00B0F0"/>
                </a:solidFill>
              </a:rPr>
              <a:t>1. Introduction:</a:t>
            </a:r>
          </a:p>
          <a:p>
            <a:r>
              <a:rPr lang="en-US" sz="2400" b="1" dirty="0" smtClean="0">
                <a:solidFill>
                  <a:srgbClr val="00B0F0"/>
                </a:solidFill>
              </a:rPr>
              <a:t>Basic Theory</a:t>
            </a:r>
            <a:endParaRPr lang="en-US" sz="2400" b="1" dirty="0">
              <a:solidFill>
                <a:srgbClr val="00B0F0"/>
              </a:solidFill>
            </a:endParaRPr>
          </a:p>
        </p:txBody>
      </p:sp>
      <p:sp>
        <p:nvSpPr>
          <p:cNvPr id="11" name="TextBox 10"/>
          <p:cNvSpPr txBox="1"/>
          <p:nvPr/>
        </p:nvSpPr>
        <p:spPr>
          <a:xfrm>
            <a:off x="2209800" y="3505200"/>
            <a:ext cx="2495235" cy="830997"/>
          </a:xfrm>
          <a:prstGeom prst="rect">
            <a:avLst/>
          </a:prstGeom>
          <a:noFill/>
        </p:spPr>
        <p:txBody>
          <a:bodyPr wrap="none" rtlCol="0">
            <a:spAutoFit/>
          </a:bodyPr>
          <a:lstStyle/>
          <a:p>
            <a:pPr algn="ctr"/>
            <a:r>
              <a:rPr lang="en-US" sz="2400" b="1" dirty="0" smtClean="0">
                <a:solidFill>
                  <a:schemeClr val="accent1">
                    <a:lumMod val="75000"/>
                  </a:schemeClr>
                </a:solidFill>
              </a:rPr>
              <a:t>2. Building Blocks:</a:t>
            </a:r>
          </a:p>
          <a:p>
            <a:pPr algn="ctr"/>
            <a:r>
              <a:rPr lang="en-US" sz="2400" b="1" dirty="0" smtClean="0">
                <a:solidFill>
                  <a:schemeClr val="accent1">
                    <a:lumMod val="75000"/>
                  </a:schemeClr>
                </a:solidFill>
              </a:rPr>
              <a:t>Patterns</a:t>
            </a:r>
            <a:endParaRPr lang="en-US" sz="2400" b="1" dirty="0">
              <a:solidFill>
                <a:schemeClr val="accent1">
                  <a:lumMod val="75000"/>
                </a:schemeClr>
              </a:solidFill>
            </a:endParaRPr>
          </a:p>
        </p:txBody>
      </p:sp>
      <p:sp>
        <p:nvSpPr>
          <p:cNvPr id="12" name="TextBox 11"/>
          <p:cNvSpPr txBox="1"/>
          <p:nvPr/>
        </p:nvSpPr>
        <p:spPr>
          <a:xfrm>
            <a:off x="4191000" y="3505200"/>
            <a:ext cx="3083536" cy="830997"/>
          </a:xfrm>
          <a:prstGeom prst="rect">
            <a:avLst/>
          </a:prstGeom>
          <a:noFill/>
        </p:spPr>
        <p:txBody>
          <a:bodyPr wrap="none" rtlCol="0">
            <a:spAutoFit/>
          </a:bodyPr>
          <a:lstStyle/>
          <a:p>
            <a:pPr algn="ctr"/>
            <a:r>
              <a:rPr lang="en-US" sz="2400" b="1" dirty="0" smtClean="0">
                <a:solidFill>
                  <a:srgbClr val="000066"/>
                </a:solidFill>
              </a:rPr>
              <a:t>3. Sample: </a:t>
            </a:r>
          </a:p>
          <a:p>
            <a:pPr algn="ctr"/>
            <a:r>
              <a:rPr lang="en-US" sz="2400" b="1" dirty="0" smtClean="0">
                <a:solidFill>
                  <a:srgbClr val="000066"/>
                </a:solidFill>
              </a:rPr>
              <a:t>Process &amp; Architecture</a:t>
            </a:r>
            <a:endParaRPr lang="en-US" sz="2400" b="1" dirty="0">
              <a:solidFill>
                <a:srgbClr val="000066"/>
              </a:solidFill>
            </a:endParaRPr>
          </a:p>
        </p:txBody>
      </p:sp>
      <p:sp>
        <p:nvSpPr>
          <p:cNvPr id="13" name="TextBox 12"/>
          <p:cNvSpPr txBox="1"/>
          <p:nvPr/>
        </p:nvSpPr>
        <p:spPr>
          <a:xfrm>
            <a:off x="7086600" y="3462866"/>
            <a:ext cx="1931491" cy="461665"/>
          </a:xfrm>
          <a:prstGeom prst="rect">
            <a:avLst/>
          </a:prstGeom>
          <a:noFill/>
        </p:spPr>
        <p:txBody>
          <a:bodyPr wrap="none" rtlCol="0">
            <a:spAutoFit/>
          </a:bodyPr>
          <a:lstStyle/>
          <a:p>
            <a:r>
              <a:rPr lang="en-US" sz="2400" b="1" dirty="0" smtClean="0"/>
              <a:t>4.Conclusions</a:t>
            </a:r>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457200" y="1447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 and transparency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pic>
        <p:nvPicPr>
          <p:cNvPr id="6" name="Picture 2"/>
          <p:cNvPicPr>
            <a:picLocks noChangeAspect="1" noChangeArrowheads="1"/>
          </p:cNvPicPr>
          <p:nvPr/>
        </p:nvPicPr>
        <p:blipFill>
          <a:blip r:embed="rId3"/>
          <a:srcRect/>
          <a:stretch>
            <a:fillRect/>
          </a:stretch>
        </p:blipFill>
        <p:spPr bwMode="auto">
          <a:xfrm>
            <a:off x="6286500" y="3733800"/>
            <a:ext cx="28575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0" y="4648200"/>
            <a:ext cx="6781800" cy="646331"/>
          </a:xfrm>
          <a:prstGeom prst="rect">
            <a:avLst/>
          </a:prstGeom>
        </p:spPr>
        <p:txBody>
          <a:bodyPr wrap="square">
            <a:spAutoFit/>
          </a:bodyPr>
          <a:lstStyle/>
          <a:p>
            <a:r>
              <a:rPr lang="en-US" sz="3600" dirty="0" smtClean="0">
                <a:solidFill>
                  <a:srgbClr val="FF0000"/>
                </a:solidFill>
              </a:rPr>
              <a:t>Complexity becomes inevitable </a:t>
            </a:r>
          </a:p>
        </p:txBody>
      </p:sp>
      <p:pic>
        <p:nvPicPr>
          <p:cNvPr id="1026" name="Picture 2"/>
          <p:cNvPicPr>
            <a:picLocks noChangeAspect="1" noChangeArrowheads="1"/>
          </p:cNvPicPr>
          <p:nvPr/>
        </p:nvPicPr>
        <p:blipFill>
          <a:blip r:embed="rId3"/>
          <a:srcRect/>
          <a:stretch>
            <a:fillRect/>
          </a:stretch>
        </p:blipFill>
        <p:spPr bwMode="auto">
          <a:xfrm>
            <a:off x="6172200" y="3276600"/>
            <a:ext cx="2695575"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pic>
        <p:nvPicPr>
          <p:cNvPr id="6147" name="Picture 3"/>
          <p:cNvPicPr>
            <a:picLocks noChangeAspect="1" noChangeArrowheads="1"/>
          </p:cNvPicPr>
          <p:nvPr/>
        </p:nvPicPr>
        <p:blipFill>
          <a:blip r:embed="rId3"/>
          <a:srcRect/>
          <a:stretch>
            <a:fillRect/>
          </a:stretch>
        </p:blipFill>
        <p:spPr bwMode="auto">
          <a:xfrm>
            <a:off x="6248400" y="3581400"/>
            <a:ext cx="2495550"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pic>
        <p:nvPicPr>
          <p:cNvPr id="7170" name="Picture 2"/>
          <p:cNvPicPr>
            <a:picLocks noChangeAspect="1" noChangeArrowheads="1"/>
          </p:cNvPicPr>
          <p:nvPr/>
        </p:nvPicPr>
        <p:blipFill>
          <a:blip r:embed="rId3"/>
          <a:srcRect/>
          <a:stretch>
            <a:fillRect/>
          </a:stretch>
        </p:blipFill>
        <p:spPr bwMode="auto">
          <a:xfrm>
            <a:off x="4514850" y="3962400"/>
            <a:ext cx="4629150" cy="265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pic>
        <p:nvPicPr>
          <p:cNvPr id="2050" name="Picture 2"/>
          <p:cNvPicPr>
            <a:picLocks noChangeAspect="1" noChangeArrowheads="1"/>
          </p:cNvPicPr>
          <p:nvPr/>
        </p:nvPicPr>
        <p:blipFill>
          <a:blip r:embed="rId3"/>
          <a:srcRect/>
          <a:stretch>
            <a:fillRect/>
          </a:stretch>
        </p:blipFill>
        <p:spPr bwMode="auto">
          <a:xfrm>
            <a:off x="5334000" y="2667000"/>
            <a:ext cx="3467100"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9270</TotalTime>
  <Words>6762</Words>
  <Application>Microsoft Office PowerPoint</Application>
  <PresentationFormat>Экран (4:3)</PresentationFormat>
  <Paragraphs>973</Paragraphs>
  <Slides>44</Slides>
  <Notes>43</Notes>
  <HiddenSlides>0</HiddenSlides>
  <MMClips>0</MMClips>
  <ScaleCrop>false</ScaleCrop>
  <HeadingPairs>
    <vt:vector size="4" baseType="variant">
      <vt:variant>
        <vt:lpstr>Тема</vt:lpstr>
      </vt:variant>
      <vt:variant>
        <vt:i4>1</vt:i4>
      </vt:variant>
      <vt:variant>
        <vt:lpstr>Заголовки слайдов</vt:lpstr>
      </vt:variant>
      <vt:variant>
        <vt:i4>44</vt:i4>
      </vt:variant>
    </vt:vector>
  </HeadingPairs>
  <TitlesOfParts>
    <vt:vector size="45" baseType="lpstr">
      <vt:lpstr>Office Theme</vt:lpstr>
      <vt:lpstr>Domain-Driven Design (DDD) from theory to practice</vt:lpstr>
      <vt:lpstr>Слайд 2</vt:lpstr>
      <vt:lpstr>Before start</vt:lpstr>
      <vt:lpstr>Why DDD nowadays?</vt:lpstr>
      <vt:lpstr>Domain - particular field of knowledge</vt:lpstr>
      <vt:lpstr>Two main DDD premises</vt:lpstr>
      <vt:lpstr>Atom Models Evolution</vt:lpstr>
      <vt:lpstr>Even Music has a Model</vt:lpstr>
      <vt:lpstr>Слайд 9</vt:lpstr>
      <vt:lpstr>Domain Model - is a rigorously organized and selective abstraction of the (Business) Domain knowledge. </vt:lpstr>
      <vt:lpstr>Collaboration</vt:lpstr>
      <vt:lpstr>Слайд 12</vt:lpstr>
      <vt:lpstr>Ubiquitous Language</vt:lpstr>
      <vt:lpstr>What is DDD?</vt:lpstr>
      <vt:lpstr>Building blocks</vt:lpstr>
      <vt:lpstr>Classic Layering</vt:lpstr>
      <vt:lpstr>DDD recommended-Layering</vt:lpstr>
      <vt:lpstr>Organizing Domain Logic Patterns</vt:lpstr>
      <vt:lpstr>Слайд 19</vt:lpstr>
      <vt:lpstr>Cargo Sample</vt:lpstr>
      <vt:lpstr>Слайд 21</vt:lpstr>
      <vt:lpstr>Слайд 22</vt:lpstr>
      <vt:lpstr>Слайд 23</vt:lpstr>
      <vt:lpstr>Collaboration: gathering requirements</vt:lpstr>
      <vt:lpstr>Model Evolution: Step 1</vt:lpstr>
      <vt:lpstr>Model Evolution: Step 2</vt:lpstr>
      <vt:lpstr>Слайд 27</vt:lpstr>
      <vt:lpstr>Слайд 28</vt:lpstr>
      <vt:lpstr>Cargo’s Ubiquitous Language</vt:lpstr>
      <vt:lpstr>Domain Model Isolation</vt:lpstr>
      <vt:lpstr>Слайд 31</vt:lpstr>
      <vt:lpstr>How about design principles &amp; patterns within Domain Layer?</vt:lpstr>
      <vt:lpstr>Strategy (a.k.a Policy)</vt:lpstr>
      <vt:lpstr>Refactoring to Policy</vt:lpstr>
      <vt:lpstr>Слайд 35</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2358</cp:revision>
  <dcterms:created xsi:type="dcterms:W3CDTF">2009-04-10T08:31:11Z</dcterms:created>
  <dcterms:modified xsi:type="dcterms:W3CDTF">2009-05-14T19:33:51Z</dcterms:modified>
</cp:coreProperties>
</file>