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4" r:id="rId1"/>
  </p:sldMasterIdLst>
  <p:notesMasterIdLst>
    <p:notesMasterId r:id="rId20"/>
  </p:notesMasterIdLst>
  <p:sldIdLst>
    <p:sldId id="256" r:id="rId2"/>
    <p:sldId id="258" r:id="rId3"/>
    <p:sldId id="257" r:id="rId4"/>
    <p:sldId id="264" r:id="rId5"/>
    <p:sldId id="263" r:id="rId6"/>
    <p:sldId id="270" r:id="rId7"/>
    <p:sldId id="269" r:id="rId8"/>
    <p:sldId id="267" r:id="rId9"/>
    <p:sldId id="268" r:id="rId10"/>
    <p:sldId id="266" r:id="rId11"/>
    <p:sldId id="259" r:id="rId12"/>
    <p:sldId id="260" r:id="rId13"/>
    <p:sldId id="272" r:id="rId14"/>
    <p:sldId id="273" r:id="rId15"/>
    <p:sldId id="276" r:id="rId16"/>
    <p:sldId id="274" r:id="rId17"/>
    <p:sldId id="275" r:id="rId18"/>
    <p:sldId id="271"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9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76404" autoAdjust="0"/>
  </p:normalViewPr>
  <p:slideViewPr>
    <p:cSldViewPr>
      <p:cViewPr varScale="1">
        <p:scale>
          <a:sx n="81" d="100"/>
          <a:sy n="81" d="100"/>
        </p:scale>
        <p:origin x="-840"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B025BB-2E79-40D8-8C4B-B985B2186BF8}" type="datetimeFigureOut">
              <a:rPr lang="en-US" smtClean="0"/>
              <a:pPr/>
              <a:t>4/13/2009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5B2715-B0E0-4A76-9B24-AC64393DF8BD}"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dirty="0" smtClean="0">
                <a:solidFill>
                  <a:schemeClr val="tx1"/>
                </a:solidFill>
                <a:latin typeface="+mn-lt"/>
                <a:ea typeface="+mn-ea"/>
                <a:cs typeface="+mn-cs"/>
              </a:rPr>
              <a:t>Synopsis</a:t>
            </a:r>
            <a:r>
              <a:rPr lang="en-US" sz="1200" kern="1200" dirty="0" smtClean="0">
                <a:solidFill>
                  <a:schemeClr val="tx1"/>
                </a:solidFill>
                <a:latin typeface="+mn-lt"/>
                <a:ea typeface="+mn-ea"/>
                <a:cs typeface="+mn-cs"/>
              </a:rPr>
              <a:t>: Domain Driven Design (DDD) – is a buzzword nowadays, and is more and more widely adopted and applied, why? Because nowadays more and more often are automated complex business domains to reduce human work or expand it to compete for market place, so DDD is a proven set of patterns and practices that makes a manageable shape for complex business domains. Instead of going inevitably with each change or feature to the legacy software, applying DDD you will discover and open new patterns and practices horizons in dealing with software complexity.</a:t>
            </a:r>
          </a:p>
          <a:p>
            <a:r>
              <a:rPr lang="en-US" sz="1200" i="1" kern="1200" dirty="0" smtClean="0">
                <a:solidFill>
                  <a:schemeClr val="tx1"/>
                </a:solidFill>
                <a:latin typeface="+mn-lt"/>
                <a:ea typeface="+mn-ea"/>
                <a:cs typeface="+mn-cs"/>
              </a:rPr>
              <a:t>“The key to controlling complexity is a good domain model.”</a:t>
            </a:r>
            <a:r>
              <a:rPr lang="en-US" sz="1200" kern="1200" dirty="0" smtClean="0">
                <a:solidFill>
                  <a:schemeClr val="tx1"/>
                </a:solidFill>
                <a:latin typeface="+mn-lt"/>
                <a:ea typeface="+mn-ea"/>
                <a:cs typeface="+mn-cs"/>
              </a:rPr>
              <a:t> – Martin Fowler, in foreword for the book “</a:t>
            </a:r>
            <a:r>
              <a:rPr lang="en-US" sz="1200" i="1" kern="1200" dirty="0" smtClean="0">
                <a:solidFill>
                  <a:schemeClr val="tx1"/>
                </a:solidFill>
                <a:latin typeface="+mn-lt"/>
                <a:ea typeface="+mn-ea"/>
                <a:cs typeface="+mn-cs"/>
              </a:rPr>
              <a:t>Domain-Driven Design: Tackling Complexity in the Heart of Software”</a:t>
            </a:r>
            <a:r>
              <a:rPr lang="en-US" sz="1200" kern="1200" dirty="0" smtClean="0">
                <a:solidFill>
                  <a:schemeClr val="tx1"/>
                </a:solidFill>
                <a:latin typeface="+mn-lt"/>
                <a:ea typeface="+mn-ea"/>
                <a:cs typeface="+mn-cs"/>
              </a:rPr>
              <a:t> written by Eric Evans. </a:t>
            </a:r>
          </a:p>
          <a:p>
            <a:endParaRPr lang="en-US" sz="1200" kern="1200" dirty="0" smtClean="0">
              <a:solidFill>
                <a:schemeClr val="tx1"/>
              </a:solidFill>
              <a:latin typeface="+mn-lt"/>
              <a:ea typeface="+mn-ea"/>
              <a:cs typeface="+mn-cs"/>
            </a:endParaRPr>
          </a:p>
          <a:p>
            <a:r>
              <a:rPr lang="en-US" sz="1200" b="1" kern="1200" dirty="0" smtClean="0">
                <a:solidFill>
                  <a:schemeClr val="tx1"/>
                </a:solidFill>
                <a:latin typeface="+mn-lt"/>
                <a:ea typeface="+mn-ea"/>
                <a:cs typeface="+mn-cs"/>
              </a:rPr>
              <a:t>Artur Trosin </a:t>
            </a:r>
            <a:r>
              <a:rPr lang="en-US" sz="1200" kern="1200" dirty="0" smtClean="0">
                <a:solidFill>
                  <a:schemeClr val="tx1"/>
                </a:solidFill>
                <a:latin typeface="+mn-lt"/>
                <a:ea typeface="+mn-ea"/>
                <a:cs typeface="+mn-cs"/>
              </a:rPr>
              <a:t>is software architect; he has practical experience applying Domain Driven Design using .Net technologies and is very interested in various methods and techniques of improving software quality through simple and maintainable solutions. His focus is to turn modern tools and technologies into software building blocks that align with well known discovered principles. </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Cu cit </a:t>
            </a:r>
            <a:r>
              <a:rPr lang="en-US" dirty="0" err="1" smtClean="0"/>
              <a:t>mai</a:t>
            </a:r>
            <a:r>
              <a:rPr lang="en-US" dirty="0" smtClean="0"/>
              <a:t> </a:t>
            </a:r>
            <a:r>
              <a:rPr lang="en-US" dirty="0" err="1" smtClean="0"/>
              <a:t>bine</a:t>
            </a:r>
            <a:r>
              <a:rPr lang="en-US" baseline="0" dirty="0" smtClean="0"/>
              <a:t> </a:t>
            </a:r>
            <a:r>
              <a:rPr lang="en-US" baseline="0" dirty="0" err="1" smtClean="0"/>
              <a:t>ar</a:t>
            </a:r>
            <a:r>
              <a:rPr lang="en-US" baseline="0" dirty="0" smtClean="0"/>
              <a:t> </a:t>
            </a:r>
            <a:r>
              <a:rPr lang="en-US" baseline="0" dirty="0" err="1" smtClean="0"/>
              <a:t>sa</a:t>
            </a:r>
            <a:r>
              <a:rPr lang="en-US" baseline="0" dirty="0" smtClean="0"/>
              <a:t> fie </a:t>
            </a:r>
            <a:r>
              <a:rPr lang="en-US" baseline="0" dirty="0" err="1" smtClean="0"/>
              <a:t>inteles</a:t>
            </a:r>
            <a:r>
              <a:rPr lang="en-US" baseline="0" dirty="0" smtClean="0"/>
              <a:t> business </a:t>
            </a:r>
            <a:r>
              <a:rPr lang="en-US" baseline="0" dirty="0" err="1" smtClean="0"/>
              <a:t>domainul</a:t>
            </a:r>
            <a:r>
              <a:rPr lang="en-US" baseline="0" dirty="0" smtClean="0"/>
              <a:t> </a:t>
            </a:r>
            <a:r>
              <a:rPr lang="en-US" baseline="0" dirty="0" err="1" smtClean="0"/>
              <a:t>si</a:t>
            </a:r>
            <a:r>
              <a:rPr lang="en-US" baseline="0" dirty="0" smtClean="0"/>
              <a:t> cu </a:t>
            </a:r>
            <a:r>
              <a:rPr lang="en-US" baseline="0" dirty="0" err="1" smtClean="0"/>
              <a:t>atit</a:t>
            </a:r>
            <a:r>
              <a:rPr lang="en-US" baseline="0" dirty="0" smtClean="0"/>
              <a:t> </a:t>
            </a:r>
            <a:r>
              <a:rPr lang="en-US" baseline="0" dirty="0" err="1" smtClean="0"/>
              <a:t>mai</a:t>
            </a:r>
            <a:r>
              <a:rPr lang="en-US" baseline="0" dirty="0" smtClean="0"/>
              <a:t> </a:t>
            </a:r>
            <a:r>
              <a:rPr lang="en-US" baseline="0" dirty="0" err="1" smtClean="0"/>
              <a:t>mari</a:t>
            </a:r>
            <a:r>
              <a:rPr lang="en-US" baseline="0" dirty="0" smtClean="0"/>
              <a:t> </a:t>
            </a:r>
            <a:r>
              <a:rPr lang="en-US" baseline="0" dirty="0" err="1" smtClean="0"/>
              <a:t>sansele</a:t>
            </a:r>
            <a:r>
              <a:rPr lang="en-US" baseline="0" dirty="0" smtClean="0"/>
              <a:t> ca </a:t>
            </a:r>
            <a:r>
              <a:rPr lang="en-US" baseline="0" dirty="0" err="1" smtClean="0"/>
              <a:t>softul</a:t>
            </a:r>
            <a:r>
              <a:rPr lang="en-US" baseline="0" dirty="0" smtClean="0"/>
              <a:t> </a:t>
            </a:r>
            <a:r>
              <a:rPr lang="en-US" baseline="0" dirty="0" err="1" smtClean="0"/>
              <a:t>produs</a:t>
            </a:r>
            <a:r>
              <a:rPr lang="en-US" baseline="0" dirty="0" smtClean="0"/>
              <a:t> de </a:t>
            </a:r>
            <a:r>
              <a:rPr lang="en-US" baseline="0" dirty="0" err="1" smtClean="0"/>
              <a:t>developeri</a:t>
            </a:r>
            <a:r>
              <a:rPr lang="en-US" baseline="0" dirty="0" smtClean="0"/>
              <a:t> </a:t>
            </a:r>
            <a:r>
              <a:rPr lang="en-US" baseline="0" dirty="0" err="1" smtClean="0"/>
              <a:t>va</a:t>
            </a:r>
            <a:r>
              <a:rPr lang="en-US" baseline="0" dirty="0" smtClean="0"/>
              <a:t> </a:t>
            </a:r>
            <a:r>
              <a:rPr lang="en-US" baseline="0" dirty="0" err="1" smtClean="0"/>
              <a:t>fi</a:t>
            </a:r>
            <a:r>
              <a:rPr lang="en-US" baseline="0" dirty="0" smtClean="0"/>
              <a:t> </a:t>
            </a:r>
          </a:p>
          <a:p>
            <a:r>
              <a:rPr lang="en-US" baseline="0" dirty="0" err="1" smtClean="0"/>
              <a:t>Anume</a:t>
            </a:r>
            <a:r>
              <a:rPr lang="en-US" baseline="0" dirty="0" smtClean="0"/>
              <a:t> </a:t>
            </a:r>
            <a:r>
              <a:rPr lang="en-US" baseline="0" dirty="0" err="1" smtClean="0"/>
              <a:t>aceea</a:t>
            </a:r>
            <a:r>
              <a:rPr lang="en-US" baseline="0" dirty="0" smtClean="0"/>
              <a:t> </a:t>
            </a:r>
            <a:r>
              <a:rPr lang="en-US" baseline="0" dirty="0" err="1" smtClean="0"/>
              <a:t>ce</a:t>
            </a:r>
            <a:r>
              <a:rPr lang="en-US" baseline="0" dirty="0" smtClean="0"/>
              <a:t> se </a:t>
            </a:r>
            <a:r>
              <a:rPr lang="en-US" baseline="0" dirty="0" err="1" smtClean="0"/>
              <a:t>cere</a:t>
            </a:r>
            <a:r>
              <a:rPr lang="en-US" baseline="0" dirty="0" smtClean="0"/>
              <a:t> de business </a:t>
            </a:r>
            <a:r>
              <a:rPr lang="en-US" baseline="0" dirty="0" err="1" smtClean="0"/>
              <a:t>experti</a:t>
            </a:r>
            <a:r>
              <a:rPr lang="en-US" baseline="0" dirty="0" smtClean="0"/>
              <a:t>.</a:t>
            </a:r>
          </a:p>
          <a:p>
            <a:r>
              <a:rPr lang="en-US" baseline="0" dirty="0" err="1" smtClean="0"/>
              <a:t>Problema</a:t>
            </a:r>
            <a:r>
              <a:rPr lang="en-US" baseline="0" dirty="0" smtClean="0"/>
              <a:t> </a:t>
            </a:r>
            <a:r>
              <a:rPr lang="en-US" baseline="0" dirty="0" err="1" smtClean="0"/>
              <a:t>este</a:t>
            </a:r>
            <a:r>
              <a:rPr lang="en-US" baseline="0" dirty="0" smtClean="0"/>
              <a:t> ca Business </a:t>
            </a:r>
            <a:r>
              <a:rPr lang="en-US" baseline="0" dirty="0" err="1" smtClean="0"/>
              <a:t>expertii</a:t>
            </a:r>
            <a:r>
              <a:rPr lang="en-US" baseline="0" dirty="0" smtClean="0"/>
              <a:t> nu </a:t>
            </a:r>
            <a:r>
              <a:rPr lang="en-US" baseline="0" dirty="0" err="1" smtClean="0"/>
              <a:t>inteleg</a:t>
            </a:r>
            <a:r>
              <a:rPr lang="en-US" baseline="0" dirty="0" smtClean="0"/>
              <a:t> </a:t>
            </a:r>
            <a:r>
              <a:rPr lang="en-US" baseline="0" dirty="0" err="1" smtClean="0"/>
              <a:t>partea</a:t>
            </a:r>
            <a:r>
              <a:rPr lang="en-US" baseline="0" dirty="0" smtClean="0"/>
              <a:t> </a:t>
            </a:r>
            <a:r>
              <a:rPr lang="en-US" baseline="0" dirty="0" err="1" smtClean="0"/>
              <a:t>tehnica</a:t>
            </a:r>
            <a:r>
              <a:rPr lang="en-US" baseline="0" dirty="0" smtClean="0"/>
              <a:t> a </a:t>
            </a:r>
            <a:r>
              <a:rPr lang="en-US" baseline="0" dirty="0" err="1" smtClean="0"/>
              <a:t>lucrurilor</a:t>
            </a:r>
            <a:r>
              <a:rPr lang="en-US" baseline="0" dirty="0" smtClean="0"/>
              <a:t> </a:t>
            </a:r>
            <a:r>
              <a:rPr lang="en-US" baseline="0" dirty="0" err="1" smtClean="0"/>
              <a:t>dar</a:t>
            </a:r>
            <a:r>
              <a:rPr lang="en-US" baseline="0" dirty="0" smtClean="0"/>
              <a:t> </a:t>
            </a:r>
            <a:r>
              <a:rPr lang="en-US" baseline="0" dirty="0" err="1" smtClean="0"/>
              <a:t>developerii</a:t>
            </a:r>
            <a:r>
              <a:rPr lang="en-US" baseline="0" dirty="0" smtClean="0"/>
              <a:t> nu </a:t>
            </a:r>
            <a:r>
              <a:rPr lang="en-US" baseline="0" dirty="0" err="1" smtClean="0"/>
              <a:t>cunosc</a:t>
            </a:r>
            <a:r>
              <a:rPr lang="en-US" baseline="0" dirty="0" smtClean="0"/>
              <a:t> </a:t>
            </a:r>
            <a:r>
              <a:rPr lang="en-US" baseline="0" dirty="0" err="1" smtClean="0"/>
              <a:t>domainul</a:t>
            </a:r>
            <a:r>
              <a:rPr lang="en-US" baseline="0" dirty="0" smtClean="0"/>
              <a:t>, </a:t>
            </a:r>
          </a:p>
          <a:p>
            <a:r>
              <a:rPr lang="en-US" baseline="0" dirty="0" smtClean="0"/>
              <a:t>Cum </a:t>
            </a:r>
            <a:r>
              <a:rPr lang="en-US" baseline="0" dirty="0" err="1" smtClean="0"/>
              <a:t>rezolvam</a:t>
            </a:r>
            <a:r>
              <a:rPr lang="en-US" baseline="0" dirty="0" smtClean="0"/>
              <a:t> </a:t>
            </a:r>
            <a:r>
              <a:rPr lang="en-US" baseline="0" dirty="0" err="1" smtClean="0"/>
              <a:t>problema</a:t>
            </a:r>
            <a:r>
              <a:rPr lang="en-US" baseline="0" dirty="0" smtClean="0"/>
              <a:t>?</a:t>
            </a:r>
          </a:p>
          <a:p>
            <a:r>
              <a:rPr lang="en-US" sz="1200" kern="1200" baseline="0" dirty="0" smtClean="0">
                <a:solidFill>
                  <a:schemeClr val="tx1"/>
                </a:solidFill>
                <a:latin typeface="+mn-lt"/>
                <a:ea typeface="+mn-ea"/>
                <a:cs typeface="+mn-cs"/>
              </a:rPr>
              <a:t>Technical people often feel the need to "shield" the business experts from the domain model. They</a:t>
            </a:r>
          </a:p>
          <a:p>
            <a:r>
              <a:rPr lang="en-US" sz="1200" kern="1200" baseline="0" dirty="0" smtClean="0">
                <a:solidFill>
                  <a:schemeClr val="tx1"/>
                </a:solidFill>
                <a:latin typeface="+mn-lt"/>
                <a:ea typeface="+mn-ea"/>
                <a:cs typeface="+mn-cs"/>
              </a:rPr>
              <a:t>say:</a:t>
            </a:r>
          </a:p>
          <a:p>
            <a:r>
              <a:rPr lang="en-US" sz="1200" kern="1200" baseline="0" dirty="0" smtClean="0">
                <a:solidFill>
                  <a:schemeClr val="tx1"/>
                </a:solidFill>
                <a:latin typeface="+mn-lt"/>
                <a:ea typeface="+mn-ea"/>
                <a:cs typeface="+mn-cs"/>
              </a:rPr>
              <a:t>"Too abstract for them."</a:t>
            </a:r>
          </a:p>
          <a:p>
            <a:r>
              <a:rPr lang="en-US" sz="1200" kern="1200" baseline="0" dirty="0" smtClean="0">
                <a:solidFill>
                  <a:schemeClr val="tx1"/>
                </a:solidFill>
                <a:latin typeface="+mn-lt"/>
                <a:ea typeface="+mn-ea"/>
                <a:cs typeface="+mn-cs"/>
              </a:rPr>
              <a:t>"They don't understand objects."</a:t>
            </a:r>
          </a:p>
          <a:p>
            <a:r>
              <a:rPr lang="en-US" sz="1200" kern="1200" baseline="0" dirty="0" smtClean="0">
                <a:solidFill>
                  <a:schemeClr val="tx1"/>
                </a:solidFill>
                <a:latin typeface="+mn-lt"/>
                <a:ea typeface="+mn-ea"/>
                <a:cs typeface="+mn-cs"/>
              </a:rPr>
              <a:t>"We have to collect requirements in their terminology."</a:t>
            </a:r>
          </a:p>
          <a:p>
            <a:r>
              <a:rPr lang="en-US" sz="1200" kern="1200" baseline="0" dirty="0" smtClean="0">
                <a:solidFill>
                  <a:schemeClr val="tx1"/>
                </a:solidFill>
                <a:latin typeface="+mn-lt"/>
                <a:ea typeface="+mn-ea"/>
                <a:cs typeface="+mn-cs"/>
              </a:rPr>
              <a:t>These are just a few of the reasons I've heard for having two languages on the team. Forget</a:t>
            </a:r>
          </a:p>
          <a:p>
            <a:r>
              <a:rPr lang="en-US" sz="1200" kern="1200" baseline="0" dirty="0" smtClean="0">
                <a:solidFill>
                  <a:schemeClr val="tx1"/>
                </a:solidFill>
                <a:latin typeface="+mn-lt"/>
                <a:ea typeface="+mn-ea"/>
                <a:cs typeface="+mn-cs"/>
              </a:rPr>
              <a:t>them.</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11</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12</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sz="1200" b="1" kern="1200" baseline="0" dirty="0" smtClean="0">
                <a:solidFill>
                  <a:schemeClr val="tx1"/>
                </a:solidFill>
                <a:latin typeface="+mn-lt"/>
                <a:ea typeface="+mn-ea"/>
                <a:cs typeface="+mn-cs"/>
              </a:rPr>
              <a:t>-if a implementation is disconnected from the model then the model has a little or not value</a:t>
            </a:r>
          </a:p>
          <a:p>
            <a:r>
              <a:rPr lang="en-US" sz="1200" kern="1200" baseline="0" dirty="0" smtClean="0">
                <a:solidFill>
                  <a:schemeClr val="tx1"/>
                </a:solidFill>
                <a:latin typeface="+mn-lt"/>
                <a:ea typeface="+mn-ea"/>
                <a:cs typeface="+mn-cs"/>
              </a:rPr>
              <a:t>A domain model is not a particular diagram; it is the idea that the</a:t>
            </a:r>
          </a:p>
          <a:p>
            <a:r>
              <a:rPr lang="en-US" sz="1200" kern="1200" baseline="0" dirty="0" smtClean="0">
                <a:solidFill>
                  <a:schemeClr val="tx1"/>
                </a:solidFill>
                <a:latin typeface="+mn-lt"/>
                <a:ea typeface="+mn-ea"/>
                <a:cs typeface="+mn-cs"/>
              </a:rPr>
              <a:t>diagram is intended to convey. It is not just the knowledge in a domain</a:t>
            </a:r>
          </a:p>
          <a:p>
            <a:r>
              <a:rPr lang="en-US" sz="1200" kern="1200" baseline="0" dirty="0" smtClean="0">
                <a:solidFill>
                  <a:schemeClr val="tx1"/>
                </a:solidFill>
                <a:latin typeface="+mn-lt"/>
                <a:ea typeface="+mn-ea"/>
                <a:cs typeface="+mn-cs"/>
              </a:rPr>
              <a:t>expert’s head; </a:t>
            </a:r>
            <a:r>
              <a:rPr lang="en-US" sz="1200" i="1" kern="1200" baseline="0" dirty="0" smtClean="0">
                <a:solidFill>
                  <a:schemeClr val="tx1"/>
                </a:solidFill>
                <a:latin typeface="+mn-lt"/>
                <a:ea typeface="+mn-ea"/>
                <a:cs typeface="+mn-cs"/>
              </a:rPr>
              <a:t>it is a rigorously organized and selective abstraction</a:t>
            </a:r>
          </a:p>
          <a:p>
            <a:r>
              <a:rPr lang="en-US" sz="1200" i="1" kern="1200" baseline="0" dirty="0" smtClean="0">
                <a:solidFill>
                  <a:schemeClr val="tx1"/>
                </a:solidFill>
                <a:latin typeface="+mn-lt"/>
                <a:ea typeface="+mn-ea"/>
                <a:cs typeface="+mn-cs"/>
              </a:rPr>
              <a:t>of that knowledge. A diagram can represent and communicate a</a:t>
            </a:r>
          </a:p>
          <a:p>
            <a:r>
              <a:rPr lang="en-US" sz="1200" kern="1200" baseline="0" dirty="0" smtClean="0">
                <a:solidFill>
                  <a:schemeClr val="tx1"/>
                </a:solidFill>
                <a:latin typeface="+mn-lt"/>
                <a:ea typeface="+mn-ea"/>
                <a:cs typeface="+mn-cs"/>
              </a:rPr>
              <a:t>model, as can carefully written code, as can an English sentence.</a:t>
            </a:r>
          </a:p>
          <a:p>
            <a:r>
              <a:rPr lang="en-US" sz="1200" kern="1200" baseline="0" dirty="0" smtClean="0">
                <a:solidFill>
                  <a:schemeClr val="tx1"/>
                </a:solidFill>
                <a:latin typeface="+mn-lt"/>
                <a:ea typeface="+mn-ea"/>
                <a:cs typeface="+mn-cs"/>
              </a:rPr>
              <a:t>Domain modeling is not a matter of making as “realistic” a</a:t>
            </a:r>
          </a:p>
          <a:p>
            <a:r>
              <a:rPr lang="en-US" sz="1200" kern="1200" baseline="0" dirty="0" smtClean="0">
                <a:solidFill>
                  <a:schemeClr val="tx1"/>
                </a:solidFill>
                <a:latin typeface="+mn-lt"/>
                <a:ea typeface="+mn-ea"/>
                <a:cs typeface="+mn-cs"/>
              </a:rPr>
              <a:t>model as possible. Even in a domain of tangible real-world things,</a:t>
            </a:r>
          </a:p>
          <a:p>
            <a:r>
              <a:rPr lang="en-US" sz="1200" kern="1200" baseline="0" dirty="0" smtClean="0">
                <a:solidFill>
                  <a:schemeClr val="tx1"/>
                </a:solidFill>
                <a:latin typeface="+mn-lt"/>
                <a:ea typeface="+mn-ea"/>
                <a:cs typeface="+mn-cs"/>
              </a:rPr>
              <a:t>our model is an artificial creation. Nor is it just the construction of a</a:t>
            </a:r>
          </a:p>
          <a:p>
            <a:r>
              <a:rPr lang="en-US" sz="1200" kern="1200" baseline="0" dirty="0" smtClean="0">
                <a:solidFill>
                  <a:schemeClr val="tx1"/>
                </a:solidFill>
                <a:latin typeface="+mn-lt"/>
                <a:ea typeface="+mn-ea"/>
                <a:cs typeface="+mn-cs"/>
              </a:rPr>
              <a:t>software mechanism that gives the necessary results. It is more like</a:t>
            </a:r>
          </a:p>
          <a:p>
            <a:r>
              <a:rPr lang="en-US" sz="1200" kern="1200" baseline="0" dirty="0" smtClean="0">
                <a:solidFill>
                  <a:schemeClr val="tx1"/>
                </a:solidFill>
                <a:latin typeface="+mn-lt"/>
                <a:ea typeface="+mn-ea"/>
                <a:cs typeface="+mn-cs"/>
              </a:rPr>
              <a:t>moviemaking, loosely representing reality to a particular purpose.</a:t>
            </a:r>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13</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Problem: </a:t>
            </a:r>
          </a:p>
          <a:p>
            <a:r>
              <a:rPr lang="en-US" dirty="0" smtClean="0"/>
              <a:t>A project faces serious problems when its language is fractured. Domain experts use their jargon while technical team members have their own language tuned for discussing the domain in terms of design.</a:t>
            </a:r>
          </a:p>
          <a:p>
            <a:endParaRPr lang="en-US" dirty="0" smtClean="0"/>
          </a:p>
          <a:p>
            <a:r>
              <a:rPr lang="en-US" dirty="0" smtClean="0"/>
              <a:t>The terminology of day-to-day discussions is disconnected from the terminology embedded in the code (ultimately the most important product of the software project). And even the same person uses different language in speech and in writing, so that the most incisive impression of the domain often emerges in a transient form that is never captured in the code or even in writing.</a:t>
            </a:r>
          </a:p>
          <a:p>
            <a:endParaRPr lang="en-US" dirty="0" smtClean="0"/>
          </a:p>
          <a:p>
            <a:r>
              <a:rPr lang="en-US" dirty="0" smtClean="0"/>
              <a:t>Translation blunts communication and makes knowledge crunching anemic.</a:t>
            </a:r>
          </a:p>
          <a:p>
            <a:endParaRPr lang="en-US" dirty="0" smtClean="0"/>
          </a:p>
          <a:p>
            <a:r>
              <a:rPr lang="en-US" dirty="0" smtClean="0"/>
              <a:t>Yet none of these dialects can be a common language because none serves all needs.</a:t>
            </a:r>
          </a:p>
          <a:p>
            <a:endParaRPr lang="en-US" dirty="0" smtClean="0"/>
          </a:p>
          <a:p>
            <a:r>
              <a:rPr lang="en-US" dirty="0" smtClean="0"/>
              <a:t>Solution: </a:t>
            </a:r>
          </a:p>
          <a:p>
            <a:r>
              <a:rPr lang="en-US" dirty="0" smtClean="0"/>
              <a:t>Use the model as a backbone of a language. Commit the team to exercising that language relentlessly in all communication within the team and in the code. Use the same language in diagrams, writing and especially speech.</a:t>
            </a:r>
          </a:p>
          <a:p>
            <a:r>
              <a:rPr lang="en-US" sz="1200" b="1" kern="1200" baseline="0" dirty="0" smtClean="0">
                <a:solidFill>
                  <a:schemeClr val="tx1"/>
                </a:solidFill>
                <a:latin typeface="+mn-lt"/>
                <a:ea typeface="+mn-ea"/>
                <a:cs typeface="+mn-cs"/>
              </a:rPr>
              <a:t>Recognize that a change in the UBIQUITOUS LANGUAGE is a change to the model.</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14</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a:p>
        </p:txBody>
      </p:sp>
      <p:sp>
        <p:nvSpPr>
          <p:cNvPr id="4" name="Номер слайда 3"/>
          <p:cNvSpPr>
            <a:spLocks noGrp="1"/>
          </p:cNvSpPr>
          <p:nvPr>
            <p:ph type="sldNum" sz="quarter" idx="10"/>
          </p:nvPr>
        </p:nvSpPr>
        <p:spPr/>
        <p:txBody>
          <a:bodyPr/>
          <a:lstStyle/>
          <a:p>
            <a:fld id="{5D5B2715-B0E0-4A76-9B24-AC64393DF8BD}" type="slidenum">
              <a:rPr lang="en-US" smtClean="0"/>
              <a:pPr/>
              <a:t>15</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lnSpcReduction="10000"/>
          </a:bodyPr>
          <a:lstStyle/>
          <a:p>
            <a:r>
              <a:rPr lang="en-US" dirty="0" smtClean="0"/>
              <a:t>Iteratively </a:t>
            </a:r>
          </a:p>
          <a:p>
            <a:r>
              <a:rPr lang="en-US" dirty="0" smtClean="0"/>
              <a:t>Intention</a:t>
            </a:r>
            <a:r>
              <a:rPr lang="en-US" baseline="0" dirty="0" smtClean="0"/>
              <a:t> revealing  interface</a:t>
            </a:r>
          </a:p>
          <a:p>
            <a:r>
              <a:rPr lang="en-US" sz="1200" b="1" i="1" kern="1200" baseline="0" dirty="0" smtClean="0">
                <a:solidFill>
                  <a:schemeClr val="tx1"/>
                </a:solidFill>
                <a:latin typeface="+mn-lt"/>
                <a:ea typeface="+mn-ea"/>
                <a:cs typeface="+mn-cs"/>
              </a:rPr>
              <a:t>Binding the model and the implementation.</a:t>
            </a:r>
          </a:p>
          <a:p>
            <a:r>
              <a:rPr lang="en-US" sz="1200" b="1" i="1" kern="1200" baseline="0" dirty="0" smtClean="0">
                <a:solidFill>
                  <a:schemeClr val="tx1"/>
                </a:solidFill>
                <a:latin typeface="+mn-lt"/>
                <a:ea typeface="+mn-ea"/>
                <a:cs typeface="+mn-cs"/>
              </a:rPr>
              <a:t>Cultivating a language based on the model.</a:t>
            </a:r>
          </a:p>
          <a:p>
            <a:r>
              <a:rPr lang="en-US" sz="1200" b="1" i="1" kern="1200" baseline="0" dirty="0" smtClean="0">
                <a:solidFill>
                  <a:schemeClr val="tx1"/>
                </a:solidFill>
                <a:latin typeface="+mn-lt"/>
                <a:ea typeface="+mn-ea"/>
                <a:cs typeface="+mn-cs"/>
              </a:rPr>
              <a:t>Developing a knowledge-rich model</a:t>
            </a:r>
            <a:r>
              <a:rPr lang="en-US" sz="1200" i="1" kern="1200" baseline="0" dirty="0" smtClean="0">
                <a:solidFill>
                  <a:schemeClr val="tx1"/>
                </a:solidFill>
                <a:latin typeface="+mn-lt"/>
                <a:ea typeface="+mn-ea"/>
                <a:cs typeface="+mn-cs"/>
              </a:rPr>
              <a:t>. The objects had behavior and enforced rules. The model</a:t>
            </a:r>
          </a:p>
          <a:p>
            <a:r>
              <a:rPr lang="en-US" sz="1200" kern="1200" baseline="0" dirty="0" smtClean="0">
                <a:solidFill>
                  <a:schemeClr val="tx1"/>
                </a:solidFill>
                <a:latin typeface="+mn-lt"/>
                <a:ea typeface="+mn-ea"/>
                <a:cs typeface="+mn-cs"/>
              </a:rPr>
              <a:t>wasn't just a data schema; it was integral to solving a complex problem. It captured</a:t>
            </a:r>
          </a:p>
          <a:p>
            <a:r>
              <a:rPr lang="en-US" sz="1200" kern="1200" baseline="0" dirty="0" smtClean="0">
                <a:solidFill>
                  <a:schemeClr val="tx1"/>
                </a:solidFill>
                <a:latin typeface="+mn-lt"/>
                <a:ea typeface="+mn-ea"/>
                <a:cs typeface="+mn-cs"/>
              </a:rPr>
              <a:t>knowledge of various kinds.</a:t>
            </a:r>
          </a:p>
          <a:p>
            <a:r>
              <a:rPr lang="en-US" sz="1200" b="1" i="1" kern="1200" baseline="0" dirty="0" smtClean="0">
                <a:solidFill>
                  <a:schemeClr val="tx1"/>
                </a:solidFill>
                <a:latin typeface="+mn-lt"/>
                <a:ea typeface="+mn-ea"/>
                <a:cs typeface="+mn-cs"/>
              </a:rPr>
              <a:t>Distilling the model. </a:t>
            </a:r>
            <a:r>
              <a:rPr lang="en-US" sz="1200" i="1" kern="1200" baseline="0" dirty="0" smtClean="0">
                <a:solidFill>
                  <a:schemeClr val="tx1"/>
                </a:solidFill>
                <a:latin typeface="+mn-lt"/>
                <a:ea typeface="+mn-ea"/>
                <a:cs typeface="+mn-cs"/>
              </a:rPr>
              <a:t>Important concepts were added to the model as it became more</a:t>
            </a:r>
          </a:p>
          <a:p>
            <a:r>
              <a:rPr lang="en-US" sz="1200" kern="1200" baseline="0" dirty="0" smtClean="0">
                <a:solidFill>
                  <a:schemeClr val="tx1"/>
                </a:solidFill>
                <a:latin typeface="+mn-lt"/>
                <a:ea typeface="+mn-ea"/>
                <a:cs typeface="+mn-cs"/>
              </a:rPr>
              <a:t>complete, but equally important, concepts were dropped when they didn't prove useful or</a:t>
            </a:r>
          </a:p>
          <a:p>
            <a:r>
              <a:rPr lang="en-US" sz="1200" kern="1200" baseline="0" dirty="0" smtClean="0">
                <a:solidFill>
                  <a:schemeClr val="tx1"/>
                </a:solidFill>
                <a:latin typeface="+mn-lt"/>
                <a:ea typeface="+mn-ea"/>
                <a:cs typeface="+mn-cs"/>
              </a:rPr>
              <a:t>central. When an unneeded concept was tied to one that was needed, a new model was</a:t>
            </a:r>
          </a:p>
          <a:p>
            <a:r>
              <a:rPr lang="en-US" sz="1200" kern="1200" baseline="0" dirty="0" smtClean="0">
                <a:solidFill>
                  <a:schemeClr val="tx1"/>
                </a:solidFill>
                <a:latin typeface="+mn-lt"/>
                <a:ea typeface="+mn-ea"/>
                <a:cs typeface="+mn-cs"/>
              </a:rPr>
              <a:t>found that distinguished the essential concept so that the other could be dropped.</a:t>
            </a:r>
          </a:p>
          <a:p>
            <a:r>
              <a:rPr lang="en-US" sz="1200" b="1" i="1" kern="1200" baseline="0" dirty="0" smtClean="0">
                <a:solidFill>
                  <a:schemeClr val="tx1"/>
                </a:solidFill>
                <a:latin typeface="+mn-lt"/>
                <a:ea typeface="+mn-ea"/>
                <a:cs typeface="+mn-cs"/>
              </a:rPr>
              <a:t>Brainstorming and experimenting. The language, combined with sketche</a:t>
            </a:r>
            <a:r>
              <a:rPr lang="en-US" sz="1200" i="1" kern="1200" baseline="0" dirty="0" smtClean="0">
                <a:solidFill>
                  <a:schemeClr val="tx1"/>
                </a:solidFill>
                <a:latin typeface="+mn-lt"/>
                <a:ea typeface="+mn-ea"/>
                <a:cs typeface="+mn-cs"/>
              </a:rPr>
              <a:t>s and a</a:t>
            </a:r>
          </a:p>
          <a:p>
            <a:r>
              <a:rPr lang="en-US" sz="1200" kern="1200" baseline="0" dirty="0" smtClean="0">
                <a:solidFill>
                  <a:schemeClr val="tx1"/>
                </a:solidFill>
                <a:latin typeface="+mn-lt"/>
                <a:ea typeface="+mn-ea"/>
                <a:cs typeface="+mn-cs"/>
              </a:rPr>
              <a:t>brainstorming attitude, turned our discussions into laboratories of the model, in which</a:t>
            </a:r>
          </a:p>
          <a:p>
            <a:r>
              <a:rPr lang="en-US" sz="1200" kern="1200" baseline="0" dirty="0" smtClean="0">
                <a:solidFill>
                  <a:schemeClr val="tx1"/>
                </a:solidFill>
                <a:latin typeface="+mn-lt"/>
                <a:ea typeface="+mn-ea"/>
                <a:cs typeface="+mn-cs"/>
              </a:rPr>
              <a:t>hundreds of experimental variations could be exercised, tried, and judged. As the team went</a:t>
            </a:r>
          </a:p>
          <a:p>
            <a:r>
              <a:rPr lang="en-US" sz="1200" kern="1200" baseline="0" dirty="0" smtClean="0">
                <a:solidFill>
                  <a:schemeClr val="tx1"/>
                </a:solidFill>
                <a:latin typeface="+mn-lt"/>
                <a:ea typeface="+mn-ea"/>
                <a:cs typeface="+mn-cs"/>
              </a:rPr>
              <a:t>through scenarios, the spoken expressions themselves provided a quick viability test of a</a:t>
            </a:r>
          </a:p>
          <a:p>
            <a:r>
              <a:rPr lang="en-US" sz="1200" kern="1200" baseline="0" dirty="0" smtClean="0">
                <a:solidFill>
                  <a:schemeClr val="tx1"/>
                </a:solidFill>
                <a:latin typeface="+mn-lt"/>
                <a:ea typeface="+mn-ea"/>
                <a:cs typeface="+mn-cs"/>
              </a:rPr>
              <a:t>proposed model, as the ear could quickly detect either the clarity and ease or the</a:t>
            </a:r>
          </a:p>
          <a:p>
            <a:r>
              <a:rPr lang="en-US" sz="1200" kern="1200" baseline="0" dirty="0" smtClean="0">
                <a:solidFill>
                  <a:schemeClr val="tx1"/>
                </a:solidFill>
                <a:latin typeface="+mn-lt"/>
                <a:ea typeface="+mn-ea"/>
                <a:cs typeface="+mn-cs"/>
              </a:rPr>
              <a:t>awkwardness of expression.</a:t>
            </a:r>
            <a:endParaRPr lang="en-US" baseline="0" dirty="0" smtClean="0"/>
          </a:p>
          <a:p>
            <a:r>
              <a:rPr lang="en-US" sz="1200" b="1" kern="1200" baseline="0" dirty="0" smtClean="0">
                <a:solidFill>
                  <a:schemeClr val="tx1"/>
                </a:solidFill>
                <a:latin typeface="+mn-lt"/>
                <a:ea typeface="+mn-ea"/>
                <a:cs typeface="+mn-cs"/>
              </a:rPr>
              <a:t>This kind of </a:t>
            </a:r>
            <a:r>
              <a:rPr lang="en-US" sz="1200" b="1" i="1" kern="1200" baseline="0" dirty="0" smtClean="0">
                <a:solidFill>
                  <a:schemeClr val="tx1"/>
                </a:solidFill>
                <a:latin typeface="+mn-lt"/>
                <a:ea typeface="+mn-ea"/>
                <a:cs typeface="+mn-cs"/>
              </a:rPr>
              <a:t>knowledge crunching turns the</a:t>
            </a:r>
          </a:p>
          <a:p>
            <a:r>
              <a:rPr lang="en-US" sz="1200" b="1" kern="1200" baseline="0" dirty="0" smtClean="0">
                <a:solidFill>
                  <a:schemeClr val="tx1"/>
                </a:solidFill>
                <a:latin typeface="+mn-lt"/>
                <a:ea typeface="+mn-ea"/>
                <a:cs typeface="+mn-cs"/>
              </a:rPr>
              <a:t>knowledge of the team into valuable models.</a:t>
            </a:r>
            <a:endParaRPr lang="en-US" b="1"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16</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Most   of  the software solutions in nowadays are designed to automate different domains, and a large number of systems are specific to particular needs of a business, so common software solutions in high competitive business less and less find their place in market. Why I’m discussing that? Because DDD is not only about the pure design but also teach how to abstract a complex Domain in a software solution where you will discover new ways of dealing with complexity, changes, communication  ,…  Instead of making the system ugly, very hard to understand, un-maintainable and where any change in the system leads to a deeper legacy. </a:t>
            </a:r>
          </a:p>
          <a:p>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3</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Domain examples: Banking, Accounting, Public Relationship..</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4</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For most of the</a:t>
            </a:r>
            <a:r>
              <a:rPr lang="en-US" baseline="0" dirty="0" smtClean="0"/>
              <a:t> project it’s true!... For other it’s not </a:t>
            </a:r>
            <a:r>
              <a:rPr lang="en-US" dirty="0" smtClean="0"/>
              <a:t>Frameworks,</a:t>
            </a:r>
            <a:r>
              <a:rPr lang="en-US" baseline="0" dirty="0" smtClean="0"/>
              <a:t> router, etc.. Are not in that category.</a:t>
            </a:r>
            <a:endParaRPr lang="en-US" dirty="0"/>
          </a:p>
        </p:txBody>
      </p:sp>
      <p:sp>
        <p:nvSpPr>
          <p:cNvPr id="4" name="Slide Number Placeholder 3"/>
          <p:cNvSpPr>
            <a:spLocks noGrp="1"/>
          </p:cNvSpPr>
          <p:nvPr>
            <p:ph type="sldNum" sz="quarter" idx="10"/>
          </p:nvPr>
        </p:nvSpPr>
        <p:spPr/>
        <p:txBody>
          <a:bodyPr/>
          <a:lstStyle/>
          <a:p>
            <a:fld id="{5D5B2715-B0E0-4A76-9B24-AC64393DF8BD}"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Model evolution</a:t>
            </a:r>
          </a:p>
          <a:p>
            <a:r>
              <a:rPr lang="en-US" dirty="0" smtClean="0"/>
              <a:t>Model should not be realistic</a:t>
            </a:r>
          </a:p>
          <a:p>
            <a:r>
              <a:rPr lang="en-US" dirty="0" smtClean="0"/>
              <a:t>Model helps</a:t>
            </a:r>
            <a:r>
              <a:rPr lang="en-US" baseline="0" dirty="0" smtClean="0"/>
              <a:t> us to enter to domain</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err="1" smtClean="0"/>
              <a:t>Enstein</a:t>
            </a:r>
            <a:r>
              <a:rPr lang="en-US" dirty="0" smtClean="0"/>
              <a:t>: Theory of all… theory on</a:t>
            </a:r>
            <a:r>
              <a:rPr lang="en-US" baseline="0" dirty="0" smtClean="0"/>
              <a:t> atom level and on stars level</a:t>
            </a:r>
          </a:p>
          <a:p>
            <a:endParaRPr lang="en-US" baseline="0" dirty="0" smtClean="0"/>
          </a:p>
          <a:p>
            <a:r>
              <a:rPr lang="en-US" sz="1200" kern="1200" baseline="0" dirty="0" smtClean="0">
                <a:solidFill>
                  <a:schemeClr val="tx1"/>
                </a:solidFill>
                <a:latin typeface="+mn-lt"/>
                <a:ea typeface="+mn-ea"/>
                <a:cs typeface="+mn-cs"/>
              </a:rPr>
              <a:t>Projects that have no domain model at all, but just write code to fulfill one function after another,</a:t>
            </a:r>
          </a:p>
          <a:p>
            <a:r>
              <a:rPr lang="en-US" sz="1200" kern="1200" baseline="0" dirty="0" smtClean="0">
                <a:solidFill>
                  <a:schemeClr val="tx1"/>
                </a:solidFill>
                <a:latin typeface="+mn-lt"/>
                <a:ea typeface="+mn-ea"/>
                <a:cs typeface="+mn-cs"/>
              </a:rPr>
              <a:t>gain few of the advantages of knowledge crunching and communication discussed in the previous</a:t>
            </a:r>
          </a:p>
          <a:p>
            <a:r>
              <a:rPr lang="en-US" sz="1200" kern="1200" baseline="0" dirty="0" smtClean="0">
                <a:solidFill>
                  <a:schemeClr val="tx1"/>
                </a:solidFill>
                <a:latin typeface="+mn-lt"/>
                <a:ea typeface="+mn-ea"/>
                <a:cs typeface="+mn-cs"/>
              </a:rPr>
              <a:t>two chapters. A complex domain will swamp them.</a:t>
            </a:r>
            <a:endParaRPr lang="en-US" dirty="0" smtClean="0"/>
          </a:p>
          <a:p>
            <a:endParaRPr lang="en-US" baseline="0" dirty="0" smtClean="0"/>
          </a:p>
          <a:p>
            <a:r>
              <a:rPr lang="en-US" sz="1200" kern="1200" baseline="0" dirty="0" smtClean="0">
                <a:solidFill>
                  <a:schemeClr val="tx1"/>
                </a:solidFill>
                <a:latin typeface="+mn-lt"/>
                <a:ea typeface="+mn-ea"/>
                <a:cs typeface="+mn-cs"/>
              </a:rPr>
              <a:t>The key to controlling complexity is a good domain model, a model that goes beyond a surface</a:t>
            </a:r>
          </a:p>
          <a:p>
            <a:r>
              <a:rPr lang="en-US" sz="1200" kern="1200" baseline="0" dirty="0" smtClean="0">
                <a:solidFill>
                  <a:schemeClr val="tx1"/>
                </a:solidFill>
                <a:latin typeface="+mn-lt"/>
                <a:ea typeface="+mn-ea"/>
                <a:cs typeface="+mn-cs"/>
              </a:rPr>
              <a:t>vision of a domain by introducing an underlying structure, which gives the software developers the</a:t>
            </a:r>
          </a:p>
          <a:p>
            <a:r>
              <a:rPr lang="en-US" sz="1200" kern="1200" baseline="0" dirty="0" smtClean="0">
                <a:solidFill>
                  <a:schemeClr val="tx1"/>
                </a:solidFill>
                <a:latin typeface="+mn-lt"/>
                <a:ea typeface="+mn-ea"/>
                <a:cs typeface="+mn-cs"/>
              </a:rPr>
              <a:t>leverage they need. A good domain model can be incredibly valuable, but it's not something that's</a:t>
            </a:r>
          </a:p>
          <a:p>
            <a:r>
              <a:rPr lang="en-US" sz="1200" kern="1200" baseline="0" dirty="0" smtClean="0">
                <a:solidFill>
                  <a:schemeClr val="tx1"/>
                </a:solidFill>
                <a:latin typeface="+mn-lt"/>
                <a:ea typeface="+mn-ea"/>
                <a:cs typeface="+mn-cs"/>
              </a:rPr>
              <a:t>easy to make. Few people can do it well, and it's very hard to teach.</a:t>
            </a:r>
          </a:p>
          <a:p>
            <a:endParaRPr lang="en-US" sz="1200" kern="1200" baseline="0" dirty="0" smtClean="0">
              <a:solidFill>
                <a:schemeClr val="tx1"/>
              </a:solidFill>
              <a:latin typeface="+mn-lt"/>
              <a:ea typeface="+mn-ea"/>
              <a:cs typeface="+mn-cs"/>
            </a:endParaRP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7</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Sheet music can be used as a record of, a guide to, or a means to perform, a piece of music. Although it does not take the place of the sound of a performed work, sheet music can be studied to create a performance and to elucidate aspects of the music that may not be obvious from mere listening. Authoritative musical information about a piece can be gained by studying the written sketches and early versions of compositions that the composer might have retained, as well as the final autograph score and personal markings on proofs and printed scores</a:t>
            </a:r>
          </a:p>
          <a:p>
            <a:endParaRPr lang="en-US" dirty="0" smtClean="0"/>
          </a:p>
        </p:txBody>
      </p:sp>
      <p:sp>
        <p:nvSpPr>
          <p:cNvPr id="4" name="Номер слайда 3"/>
          <p:cNvSpPr>
            <a:spLocks noGrp="1"/>
          </p:cNvSpPr>
          <p:nvPr>
            <p:ph type="sldNum" sz="quarter" idx="10"/>
          </p:nvPr>
        </p:nvSpPr>
        <p:spPr/>
        <p:txBody>
          <a:bodyPr/>
          <a:lstStyle/>
          <a:p>
            <a:fld id="{5D5B2715-B0E0-4A76-9B24-AC64393DF8BD}" type="slidenum">
              <a:rPr lang="en-US" smtClean="0"/>
              <a:pPr/>
              <a:t>8</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9</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r>
              <a:rPr lang="en-US" dirty="0" smtClean="0"/>
              <a:t>Is</a:t>
            </a:r>
            <a:r>
              <a:rPr lang="en-US" baseline="0" dirty="0" smtClean="0"/>
              <a:t> it realistic?</a:t>
            </a:r>
          </a:p>
          <a:p>
            <a:r>
              <a:rPr lang="en-US" baseline="0" dirty="0" smtClean="0"/>
              <a:t>Which earth representation is better?</a:t>
            </a:r>
          </a:p>
          <a:p>
            <a:r>
              <a:rPr lang="en-US" baseline="0" dirty="0" smtClean="0"/>
              <a:t>We should not represent the entire WORLD model but just purpose of the model…</a:t>
            </a:r>
          </a:p>
          <a:p>
            <a:endParaRPr lang="en-US" dirty="0"/>
          </a:p>
        </p:txBody>
      </p:sp>
      <p:sp>
        <p:nvSpPr>
          <p:cNvPr id="4" name="Номер слайда 3"/>
          <p:cNvSpPr>
            <a:spLocks noGrp="1"/>
          </p:cNvSpPr>
          <p:nvPr>
            <p:ph type="sldNum" sz="quarter" idx="10"/>
          </p:nvPr>
        </p:nvSpPr>
        <p:spPr/>
        <p:txBody>
          <a:bodyPr/>
          <a:lstStyle/>
          <a:p>
            <a:fld id="{5D5B2715-B0E0-4A76-9B24-AC64393DF8BD}" type="slidenum">
              <a:rPr lang="en-US" smtClean="0"/>
              <a:pPr/>
              <a:t>10</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92DA68B-07B5-4D40-903F-69FBB0125CEF}" type="datetimeFigureOut">
              <a:rPr lang="en-US" smtClean="0"/>
              <a:pPr/>
              <a:t>4/13/2009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9D29213-A70E-4A1D-9676-1E0879D521D6}"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2DA68B-07B5-4D40-903F-69FBB0125CEF}" type="datetimeFigureOut">
              <a:rPr lang="en-US" smtClean="0"/>
              <a:pPr/>
              <a:t>4/13/2009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D29213-A70E-4A1D-9676-1E0879D521D6}"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2030" y="1371600"/>
            <a:ext cx="8229600" cy="1447800"/>
          </a:xfrm>
        </p:spPr>
        <p:txBody>
          <a:bodyPr>
            <a:normAutofit/>
          </a:bodyPr>
          <a:lstStyle/>
          <a:p>
            <a:r>
              <a:rPr lang="en-US" dirty="0" smtClean="0"/>
              <a:t>Domain-driven design</a:t>
            </a:r>
            <a:br>
              <a:rPr lang="en-US" dirty="0" smtClean="0"/>
            </a:br>
            <a:r>
              <a:rPr lang="en-US" sz="3300" dirty="0" smtClean="0"/>
              <a:t>from theory to practice</a:t>
            </a:r>
            <a:endParaRPr lang="en-US" sz="3300" dirty="0"/>
          </a:p>
        </p:txBody>
      </p:sp>
      <p:sp>
        <p:nvSpPr>
          <p:cNvPr id="3" name="Subtitle 2"/>
          <p:cNvSpPr>
            <a:spLocks noGrp="1"/>
          </p:cNvSpPr>
          <p:nvPr>
            <p:ph type="subTitle" idx="1"/>
          </p:nvPr>
        </p:nvSpPr>
        <p:spPr>
          <a:xfrm>
            <a:off x="4038600" y="4800600"/>
            <a:ext cx="4800600" cy="1752600"/>
          </a:xfrm>
        </p:spPr>
        <p:txBody>
          <a:bodyPr/>
          <a:lstStyle/>
          <a:p>
            <a:r>
              <a:rPr lang="en-US" dirty="0" smtClean="0"/>
              <a:t>Artur Trosin</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85800" y="0"/>
            <a:ext cx="7620000" cy="3048000"/>
          </a:xfrm>
          <a:prstGeom prst="rect">
            <a:avLst/>
          </a:prstGeom>
          <a:noFill/>
          <a:ln w="9525">
            <a:noFill/>
            <a:miter lim="800000"/>
            <a:headEnd/>
            <a:tailEnd/>
          </a:ln>
          <a:effectLst/>
        </p:spPr>
      </p:pic>
      <p:pic>
        <p:nvPicPr>
          <p:cNvPr id="3" name="Picture 3"/>
          <p:cNvPicPr>
            <a:picLocks noChangeAspect="1" noChangeArrowheads="1"/>
          </p:cNvPicPr>
          <p:nvPr/>
        </p:nvPicPr>
        <p:blipFill>
          <a:blip r:embed="rId4"/>
          <a:srcRect/>
          <a:stretch>
            <a:fillRect/>
          </a:stretch>
        </p:blipFill>
        <p:spPr bwMode="auto">
          <a:xfrm>
            <a:off x="1219200" y="3657600"/>
            <a:ext cx="6324600" cy="2924175"/>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28600"/>
            <a:ext cx="7010399" cy="808038"/>
          </a:xfrm>
        </p:spPr>
        <p:txBody>
          <a:bodyPr>
            <a:normAutofit fontScale="90000"/>
          </a:bodyPr>
          <a:lstStyle/>
          <a:p>
            <a:r>
              <a:rPr lang="en-US" dirty="0" smtClean="0"/>
              <a:t>They are two different worlds!</a:t>
            </a:r>
            <a:endParaRPr lang="en-US" dirty="0"/>
          </a:p>
        </p:txBody>
      </p:sp>
      <p:sp>
        <p:nvSpPr>
          <p:cNvPr id="7" name="Rounded Rectangle 6"/>
          <p:cNvSpPr/>
          <p:nvPr/>
        </p:nvSpPr>
        <p:spPr>
          <a:xfrm>
            <a:off x="152400" y="1981200"/>
            <a:ext cx="2514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lumMod val="95000"/>
                    <a:lumOff val="5000"/>
                  </a:schemeClr>
                </a:solidFill>
              </a:rPr>
              <a:t>Business Domain</a:t>
            </a:r>
          </a:p>
          <a:p>
            <a:pPr algn="ctr"/>
            <a:r>
              <a:rPr lang="en-US" dirty="0" smtClean="0">
                <a:solidFill>
                  <a:srgbClr val="FF0000"/>
                </a:solidFill>
              </a:rPr>
              <a:t>(business experts)</a:t>
            </a:r>
            <a:endParaRPr lang="en-US" dirty="0">
              <a:solidFill>
                <a:srgbClr val="FF0000"/>
              </a:solidFill>
            </a:endParaRPr>
          </a:p>
        </p:txBody>
      </p:sp>
      <p:sp>
        <p:nvSpPr>
          <p:cNvPr id="10" name="Rounded Rectangle 9"/>
          <p:cNvSpPr/>
          <p:nvPr/>
        </p:nvSpPr>
        <p:spPr>
          <a:xfrm>
            <a:off x="6265464" y="2057400"/>
            <a:ext cx="2573736"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p>
          <a:p>
            <a:pPr algn="ctr"/>
            <a:r>
              <a:rPr lang="en-US" dirty="0" smtClean="0">
                <a:solidFill>
                  <a:srgbClr val="FF0000"/>
                </a:solidFill>
              </a:rPr>
              <a:t>(development team)</a:t>
            </a:r>
            <a:endParaRPr lang="en-US" dirty="0">
              <a:solidFill>
                <a:srgbClr val="FF0000"/>
              </a:solidFill>
            </a:endParaRPr>
          </a:p>
        </p:txBody>
      </p:sp>
      <p:sp>
        <p:nvSpPr>
          <p:cNvPr id="12" name="Left-Right Arrow 11"/>
          <p:cNvSpPr/>
          <p:nvPr/>
        </p:nvSpPr>
        <p:spPr>
          <a:xfrm>
            <a:off x="2514600" y="2281535"/>
            <a:ext cx="3886200" cy="1066800"/>
          </a:xfrm>
          <a:prstGeom prst="leftRightArrow">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009900"/>
                </a:solidFill>
              </a:rPr>
              <a:t>We need to bring them together</a:t>
            </a:r>
          </a:p>
          <a:p>
            <a:pPr algn="ctr"/>
            <a:r>
              <a:rPr lang="en-US" dirty="0" smtClean="0">
                <a:solidFill>
                  <a:srgbClr val="009900"/>
                </a:solidFill>
              </a:rPr>
              <a:t>(business domain &amp; technical)</a:t>
            </a:r>
            <a:endParaRPr lang="en-US" dirty="0">
              <a:solidFill>
                <a:srgbClr val="009900"/>
              </a:solidFill>
            </a:endParaRPr>
          </a:p>
        </p:txBody>
      </p:sp>
      <p:sp>
        <p:nvSpPr>
          <p:cNvPr id="13" name="TextBox 12"/>
          <p:cNvSpPr txBox="1"/>
          <p:nvPr/>
        </p:nvSpPr>
        <p:spPr>
          <a:xfrm>
            <a:off x="533400" y="4034135"/>
            <a:ext cx="8229600" cy="461665"/>
          </a:xfrm>
          <a:prstGeom prst="rect">
            <a:avLst/>
          </a:prstGeom>
          <a:noFill/>
        </p:spPr>
        <p:txBody>
          <a:bodyPr wrap="square" rtlCol="0">
            <a:spAutoFit/>
          </a:bodyPr>
          <a:lstStyle/>
          <a:p>
            <a:r>
              <a:rPr lang="en-US" sz="2400" dirty="0" smtClean="0">
                <a:solidFill>
                  <a:srgbClr val="009900"/>
                </a:solidFill>
              </a:rPr>
              <a:t>Successes depends on “how well you bring them together”</a:t>
            </a:r>
            <a:endParaRPr lang="en-US" sz="2400" dirty="0">
              <a:solidFill>
                <a:srgbClr val="0099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ox(in)">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box(in)">
                                      <p:cBhvr>
                                        <p:cTn id="1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We need common view and language!</a:t>
            </a:r>
            <a:endParaRPr lang="en-US" dirty="0"/>
          </a:p>
        </p:txBody>
      </p:sp>
      <p:sp>
        <p:nvSpPr>
          <p:cNvPr id="7" name="Rounded Rectangle 6"/>
          <p:cNvSpPr/>
          <p:nvPr/>
        </p:nvSpPr>
        <p:spPr>
          <a:xfrm>
            <a:off x="838200" y="28194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9" name="Rounded Rectangle 8"/>
          <p:cNvSpPr/>
          <p:nvPr/>
        </p:nvSpPr>
        <p:spPr>
          <a:xfrm>
            <a:off x="3352800" y="28194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10" name="Rounded Rectangle 9"/>
          <p:cNvSpPr/>
          <p:nvPr/>
        </p:nvSpPr>
        <p:spPr>
          <a:xfrm>
            <a:off x="6553200" y="27432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6" name="Стрелка вправо 5"/>
          <p:cNvSpPr/>
          <p:nvPr/>
        </p:nvSpPr>
        <p:spPr>
          <a:xfrm rot="-10800000">
            <a:off x="2895600" y="4038600"/>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Стрелка вправо 7"/>
          <p:cNvSpPr/>
          <p:nvPr/>
        </p:nvSpPr>
        <p:spPr>
          <a:xfrm>
            <a:off x="2897872" y="3044568"/>
            <a:ext cx="36576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533400" y="2209800"/>
            <a:ext cx="8229600" cy="1143000"/>
          </a:xfrm>
        </p:spPr>
        <p:txBody>
          <a:bodyPr>
            <a:normAutofit fontScale="90000"/>
          </a:bodyPr>
          <a:lstStyle/>
          <a:p>
            <a:r>
              <a:rPr lang="en-US" dirty="0" smtClean="0"/>
              <a:t>Domain Model -</a:t>
            </a:r>
            <a:r>
              <a:rPr lang="en-US" i="1" dirty="0" smtClean="0"/>
              <a:t> is a rigorously organized and selective abstraction of the Business Domain knowledge. </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381000" y="1447800"/>
            <a:ext cx="8229600" cy="2819400"/>
          </a:xfrm>
        </p:spPr>
        <p:txBody>
          <a:bodyPr>
            <a:normAutofit fontScale="90000"/>
          </a:bodyPr>
          <a:lstStyle/>
          <a:p>
            <a:r>
              <a:rPr lang="en-US" dirty="0" smtClean="0"/>
              <a:t>Ubiquitous Language - A language structured around the domain model and used by all team members to connect all the activities of the team with the software.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28600"/>
            <a:ext cx="8229600" cy="762000"/>
          </a:xfrm>
        </p:spPr>
        <p:txBody>
          <a:bodyPr/>
          <a:lstStyle/>
          <a:p>
            <a:r>
              <a:rPr lang="en-US" dirty="0" smtClean="0"/>
              <a:t>Ubiquitous Language</a:t>
            </a:r>
            <a:endParaRPr lang="en-US" dirty="0"/>
          </a:p>
        </p:txBody>
      </p:sp>
      <p:sp>
        <p:nvSpPr>
          <p:cNvPr id="4" name="Oval 3"/>
          <p:cNvSpPr/>
          <p:nvPr/>
        </p:nvSpPr>
        <p:spPr>
          <a:xfrm>
            <a:off x="3048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895600" y="1295400"/>
            <a:ext cx="5943600" cy="4191000"/>
          </a:xfrm>
          <a:prstGeom prst="ellipse">
            <a:avLst/>
          </a:prstGeom>
          <a:solidFill>
            <a:schemeClr val="accent1">
              <a:alpha val="2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p:cNvSpPr txBox="1"/>
          <p:nvPr/>
        </p:nvSpPr>
        <p:spPr>
          <a:xfrm>
            <a:off x="6400800" y="2514600"/>
            <a:ext cx="1800493" cy="646331"/>
          </a:xfrm>
          <a:prstGeom prst="rect">
            <a:avLst/>
          </a:prstGeom>
          <a:noFill/>
        </p:spPr>
        <p:txBody>
          <a:bodyPr wrap="none" rtlCol="0">
            <a:spAutoFit/>
          </a:bodyPr>
          <a:lstStyle/>
          <a:p>
            <a:pPr algn="ctr"/>
            <a:r>
              <a:rPr lang="en-US" dirty="0" smtClean="0"/>
              <a:t>Technical aspects</a:t>
            </a:r>
          </a:p>
          <a:p>
            <a:pPr algn="ctr"/>
            <a:r>
              <a:rPr lang="en-US" dirty="0" smtClean="0"/>
              <a:t>o</a:t>
            </a:r>
            <a:r>
              <a:rPr lang="en-US" dirty="0" smtClean="0"/>
              <a:t>f design</a:t>
            </a:r>
            <a:endParaRPr lang="en-US" dirty="0"/>
          </a:p>
        </p:txBody>
      </p:sp>
      <p:sp>
        <p:nvSpPr>
          <p:cNvPr id="7" name="TextBox 6"/>
          <p:cNvSpPr txBox="1"/>
          <p:nvPr/>
        </p:nvSpPr>
        <p:spPr>
          <a:xfrm>
            <a:off x="6019800" y="1828800"/>
            <a:ext cx="1642501" cy="369332"/>
          </a:xfrm>
          <a:prstGeom prst="rect">
            <a:avLst/>
          </a:prstGeom>
          <a:noFill/>
        </p:spPr>
        <p:txBody>
          <a:bodyPr wrap="none" rtlCol="0">
            <a:spAutoFit/>
          </a:bodyPr>
          <a:lstStyle/>
          <a:p>
            <a:r>
              <a:rPr lang="en-US" dirty="0" smtClean="0"/>
              <a:t>Technical terms</a:t>
            </a:r>
            <a:endParaRPr lang="en-US" dirty="0"/>
          </a:p>
        </p:txBody>
      </p:sp>
      <p:sp>
        <p:nvSpPr>
          <p:cNvPr id="8" name="TextBox 7"/>
          <p:cNvSpPr txBox="1"/>
          <p:nvPr/>
        </p:nvSpPr>
        <p:spPr>
          <a:xfrm>
            <a:off x="6400800" y="3352800"/>
            <a:ext cx="1762021" cy="646331"/>
          </a:xfrm>
          <a:prstGeom prst="rect">
            <a:avLst/>
          </a:prstGeom>
          <a:noFill/>
        </p:spPr>
        <p:txBody>
          <a:bodyPr wrap="none" rtlCol="0">
            <a:spAutoFit/>
          </a:bodyPr>
          <a:lstStyle/>
          <a:p>
            <a:pPr algn="ctr"/>
            <a:r>
              <a:rPr lang="en-US" dirty="0" smtClean="0"/>
              <a:t>Technical design </a:t>
            </a:r>
          </a:p>
          <a:p>
            <a:pPr algn="ctr"/>
            <a:r>
              <a:rPr lang="en-US" dirty="0" smtClean="0"/>
              <a:t>patterns</a:t>
            </a:r>
            <a:endParaRPr lang="en-US" dirty="0"/>
          </a:p>
        </p:txBody>
      </p:sp>
      <p:sp>
        <p:nvSpPr>
          <p:cNvPr id="9" name="TextBox 8"/>
          <p:cNvSpPr txBox="1"/>
          <p:nvPr/>
        </p:nvSpPr>
        <p:spPr>
          <a:xfrm>
            <a:off x="6096000" y="4267200"/>
            <a:ext cx="1682384" cy="646331"/>
          </a:xfrm>
          <a:prstGeom prst="rect">
            <a:avLst/>
          </a:prstGeom>
          <a:noFill/>
        </p:spPr>
        <p:txBody>
          <a:bodyPr wrap="none" rtlCol="0">
            <a:spAutoFit/>
          </a:bodyPr>
          <a:lstStyle/>
          <a:p>
            <a:pPr algn="ctr"/>
            <a:r>
              <a:rPr lang="en-US" dirty="0" smtClean="0"/>
              <a:t>S.O.L.I.D design </a:t>
            </a:r>
          </a:p>
          <a:p>
            <a:pPr algn="ctr"/>
            <a:r>
              <a:rPr lang="en-US" dirty="0" smtClean="0"/>
              <a:t>principles</a:t>
            </a:r>
            <a:endParaRPr lang="en-US" dirty="0"/>
          </a:p>
        </p:txBody>
      </p:sp>
      <p:sp>
        <p:nvSpPr>
          <p:cNvPr id="10" name="TextBox 9"/>
          <p:cNvSpPr txBox="1"/>
          <p:nvPr/>
        </p:nvSpPr>
        <p:spPr>
          <a:xfrm>
            <a:off x="3505200" y="1981200"/>
            <a:ext cx="2195153" cy="646331"/>
          </a:xfrm>
          <a:prstGeom prst="rect">
            <a:avLst/>
          </a:prstGeom>
          <a:noFill/>
        </p:spPr>
        <p:txBody>
          <a:bodyPr wrap="square" rtlCol="0">
            <a:spAutoFit/>
          </a:bodyPr>
          <a:lstStyle/>
          <a:p>
            <a:endParaRPr lang="en-US" dirty="0" smtClean="0"/>
          </a:p>
          <a:p>
            <a:r>
              <a:rPr lang="en-US" dirty="0" smtClean="0"/>
              <a:t>Domain Model Terms</a:t>
            </a:r>
            <a:endParaRPr lang="en-US" dirty="0"/>
          </a:p>
        </p:txBody>
      </p:sp>
      <p:sp>
        <p:nvSpPr>
          <p:cNvPr id="11" name="TextBox 10"/>
          <p:cNvSpPr txBox="1"/>
          <p:nvPr/>
        </p:nvSpPr>
        <p:spPr>
          <a:xfrm>
            <a:off x="4038600" y="2971800"/>
            <a:ext cx="1443024" cy="369332"/>
          </a:xfrm>
          <a:prstGeom prst="rect">
            <a:avLst/>
          </a:prstGeom>
          <a:noFill/>
        </p:spPr>
        <p:txBody>
          <a:bodyPr wrap="none" rtlCol="0">
            <a:spAutoFit/>
          </a:bodyPr>
          <a:lstStyle/>
          <a:p>
            <a:r>
              <a:rPr lang="en-US" dirty="0" smtClean="0"/>
              <a:t>DDD Patterns</a:t>
            </a:r>
            <a:endParaRPr lang="en-US" dirty="0"/>
          </a:p>
        </p:txBody>
      </p:sp>
      <p:sp>
        <p:nvSpPr>
          <p:cNvPr id="12" name="TextBox 11"/>
          <p:cNvSpPr txBox="1"/>
          <p:nvPr/>
        </p:nvSpPr>
        <p:spPr>
          <a:xfrm>
            <a:off x="3733800" y="3810000"/>
            <a:ext cx="1905330" cy="369332"/>
          </a:xfrm>
          <a:prstGeom prst="rect">
            <a:avLst/>
          </a:prstGeom>
          <a:noFill/>
        </p:spPr>
        <p:txBody>
          <a:bodyPr wrap="none" rtlCol="0">
            <a:spAutoFit/>
          </a:bodyPr>
          <a:lstStyle/>
          <a:p>
            <a:r>
              <a:rPr lang="en-US" dirty="0" smtClean="0"/>
              <a:t>Bounded Contexts</a:t>
            </a:r>
            <a:endParaRPr lang="en-US" dirty="0"/>
          </a:p>
        </p:txBody>
      </p:sp>
      <p:sp>
        <p:nvSpPr>
          <p:cNvPr id="13" name="TextBox 12"/>
          <p:cNvSpPr txBox="1"/>
          <p:nvPr/>
        </p:nvSpPr>
        <p:spPr>
          <a:xfrm>
            <a:off x="1143000" y="1828800"/>
            <a:ext cx="1821974" cy="923330"/>
          </a:xfrm>
          <a:prstGeom prst="rect">
            <a:avLst/>
          </a:prstGeom>
          <a:noFill/>
        </p:spPr>
        <p:txBody>
          <a:bodyPr wrap="none" rtlCol="0">
            <a:spAutoFit/>
          </a:bodyPr>
          <a:lstStyle/>
          <a:p>
            <a:pPr algn="ctr"/>
            <a:r>
              <a:rPr lang="en-US" dirty="0" smtClean="0"/>
              <a:t>Business terms</a:t>
            </a:r>
          </a:p>
          <a:p>
            <a:pPr algn="ctr"/>
            <a:r>
              <a:rPr lang="en-US" dirty="0" smtClean="0"/>
              <a:t>d</a:t>
            </a:r>
            <a:r>
              <a:rPr lang="en-US" dirty="0" smtClean="0"/>
              <a:t>evelopers don’t </a:t>
            </a:r>
          </a:p>
          <a:p>
            <a:pPr algn="ctr"/>
            <a:r>
              <a:rPr lang="en-US" dirty="0" smtClean="0"/>
              <a:t>understand</a:t>
            </a:r>
            <a:endParaRPr lang="en-US" dirty="0"/>
          </a:p>
        </p:txBody>
      </p:sp>
      <p:sp>
        <p:nvSpPr>
          <p:cNvPr id="14" name="TextBox 13"/>
          <p:cNvSpPr txBox="1"/>
          <p:nvPr/>
        </p:nvSpPr>
        <p:spPr>
          <a:xfrm>
            <a:off x="609600" y="3505200"/>
            <a:ext cx="2289409" cy="923330"/>
          </a:xfrm>
          <a:prstGeom prst="rect">
            <a:avLst/>
          </a:prstGeom>
          <a:noFill/>
        </p:spPr>
        <p:txBody>
          <a:bodyPr wrap="none" rtlCol="0">
            <a:spAutoFit/>
          </a:bodyPr>
          <a:lstStyle/>
          <a:p>
            <a:pPr algn="ctr"/>
            <a:r>
              <a:rPr lang="en-US" dirty="0" smtClean="0"/>
              <a:t>Business terms</a:t>
            </a:r>
          </a:p>
          <a:p>
            <a:pPr algn="ctr"/>
            <a:r>
              <a:rPr lang="en-US" dirty="0" smtClean="0"/>
              <a:t>e</a:t>
            </a:r>
            <a:r>
              <a:rPr lang="en-US" dirty="0" smtClean="0"/>
              <a:t>veryone uses that </a:t>
            </a:r>
          </a:p>
          <a:p>
            <a:pPr algn="ctr"/>
            <a:r>
              <a:rPr lang="en-US" dirty="0" smtClean="0"/>
              <a:t>d</a:t>
            </a:r>
            <a:r>
              <a:rPr lang="en-US" dirty="0" smtClean="0"/>
              <a:t>on’t appear in design</a:t>
            </a:r>
            <a:endParaRPr lang="en-US" dirty="0"/>
          </a:p>
        </p:txBody>
      </p:sp>
      <p:sp>
        <p:nvSpPr>
          <p:cNvPr id="15" name="TextBox 14"/>
          <p:cNvSpPr txBox="1"/>
          <p:nvPr/>
        </p:nvSpPr>
        <p:spPr>
          <a:xfrm>
            <a:off x="0" y="5638800"/>
            <a:ext cx="2961003" cy="369332"/>
          </a:xfrm>
          <a:prstGeom prst="rect">
            <a:avLst/>
          </a:prstGeom>
          <a:noFill/>
        </p:spPr>
        <p:txBody>
          <a:bodyPr wrap="none" rtlCol="0">
            <a:spAutoFit/>
          </a:bodyPr>
          <a:lstStyle/>
          <a:p>
            <a:r>
              <a:rPr lang="en-US" dirty="0" smtClean="0"/>
              <a:t>Candidates to fold into model</a:t>
            </a:r>
            <a:endParaRPr lang="en-US" dirty="0"/>
          </a:p>
        </p:txBody>
      </p:sp>
      <p:cxnSp>
        <p:nvCxnSpPr>
          <p:cNvPr id="18" name="Straight Connector 17"/>
          <p:cNvCxnSpPr>
            <a:stCxn id="15" idx="0"/>
            <a:endCxn id="14" idx="2"/>
          </p:cNvCxnSpPr>
          <p:nvPr/>
        </p:nvCxnSpPr>
        <p:spPr>
          <a:xfrm rot="5400000" flipH="1" flipV="1">
            <a:off x="1012268" y="4896764"/>
            <a:ext cx="1210270" cy="27380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 idx="2"/>
            <a:endCxn id="10" idx="0"/>
          </p:cNvCxnSpPr>
          <p:nvPr/>
        </p:nvCxnSpPr>
        <p:spPr>
          <a:xfrm rot="16200000" flipH="1">
            <a:off x="4092088" y="1470511"/>
            <a:ext cx="990600" cy="3077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Collaboration</a:t>
            </a:r>
            <a:endParaRPr lang="en-US" dirty="0"/>
          </a:p>
        </p:txBody>
      </p:sp>
      <p:sp>
        <p:nvSpPr>
          <p:cNvPr id="4" name="Rounded Rectangle 6"/>
          <p:cNvSpPr/>
          <p:nvPr/>
        </p:nvSpPr>
        <p:spPr>
          <a:xfrm>
            <a:off x="304800" y="19050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Business</a:t>
            </a:r>
            <a:r>
              <a:rPr lang="en-US" dirty="0" smtClean="0"/>
              <a:t> </a:t>
            </a:r>
            <a:r>
              <a:rPr lang="en-US" b="1" dirty="0" smtClean="0">
                <a:solidFill>
                  <a:srgbClr val="009900"/>
                </a:solidFill>
              </a:rPr>
              <a:t>Domain</a:t>
            </a:r>
            <a:endParaRPr lang="en-US" b="1" dirty="0">
              <a:solidFill>
                <a:srgbClr val="009900"/>
              </a:solidFill>
            </a:endParaRPr>
          </a:p>
        </p:txBody>
      </p:sp>
      <p:sp>
        <p:nvSpPr>
          <p:cNvPr id="5" name="Rounded Rectangle 8"/>
          <p:cNvSpPr/>
          <p:nvPr/>
        </p:nvSpPr>
        <p:spPr>
          <a:xfrm>
            <a:off x="2743200" y="4267200"/>
            <a:ext cx="28956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rgbClr val="009900"/>
                </a:solidFill>
              </a:rPr>
              <a:t>Domain</a:t>
            </a:r>
            <a:r>
              <a:rPr lang="en-US" dirty="0" smtClean="0">
                <a:solidFill>
                  <a:srgbClr val="7030A0"/>
                </a:solidFill>
              </a:rPr>
              <a:t> </a:t>
            </a:r>
            <a:r>
              <a:rPr lang="en-US" b="1" dirty="0" smtClean="0">
                <a:solidFill>
                  <a:srgbClr val="7030A0"/>
                </a:solidFill>
              </a:rPr>
              <a:t>Model</a:t>
            </a:r>
          </a:p>
          <a:p>
            <a:pPr algn="ctr"/>
            <a:r>
              <a:rPr lang="en-US" b="1" dirty="0" smtClean="0">
                <a:solidFill>
                  <a:schemeClr val="tx1"/>
                </a:solidFill>
              </a:rPr>
              <a:t>&amp;</a:t>
            </a:r>
          </a:p>
          <a:p>
            <a:pPr algn="ctr"/>
            <a:r>
              <a:rPr lang="en-US" b="1" dirty="0" smtClean="0">
                <a:solidFill>
                  <a:schemeClr val="accent1">
                    <a:lumMod val="50000"/>
                  </a:schemeClr>
                </a:solidFill>
              </a:rPr>
              <a:t>Ubiquities Language</a:t>
            </a:r>
            <a:endParaRPr lang="en-US" b="1" dirty="0">
              <a:solidFill>
                <a:schemeClr val="accent1">
                  <a:lumMod val="50000"/>
                </a:schemeClr>
              </a:solidFill>
            </a:endParaRPr>
          </a:p>
        </p:txBody>
      </p:sp>
      <p:sp>
        <p:nvSpPr>
          <p:cNvPr id="6" name="Rounded Rectangle 9"/>
          <p:cNvSpPr/>
          <p:nvPr/>
        </p:nvSpPr>
        <p:spPr>
          <a:xfrm>
            <a:off x="6324600" y="18288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Development</a:t>
            </a:r>
            <a:endParaRPr lang="en-US" dirty="0">
              <a:solidFill>
                <a:schemeClr val="tx1"/>
              </a:solidFill>
            </a:endParaRPr>
          </a:p>
        </p:txBody>
      </p:sp>
      <p:sp>
        <p:nvSpPr>
          <p:cNvPr id="9" name="Rounded Rectangle 9"/>
          <p:cNvSpPr/>
          <p:nvPr/>
        </p:nvSpPr>
        <p:spPr>
          <a:xfrm>
            <a:off x="6477000" y="4419600"/>
            <a:ext cx="2057400" cy="1676400"/>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Software </a:t>
            </a:r>
            <a:endParaRPr lang="en-US" dirty="0">
              <a:solidFill>
                <a:schemeClr val="tx1"/>
              </a:solidFill>
            </a:endParaRPr>
          </a:p>
        </p:txBody>
      </p:sp>
      <p:sp>
        <p:nvSpPr>
          <p:cNvPr id="10" name="Стрелка вправо 9"/>
          <p:cNvSpPr/>
          <p:nvPr/>
        </p:nvSpPr>
        <p:spPr>
          <a:xfrm rot="27000000">
            <a:off x="6926580" y="3741420"/>
            <a:ext cx="1143000" cy="3657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Produce</a:t>
            </a:r>
            <a:endParaRPr lang="en-US" dirty="0"/>
          </a:p>
        </p:txBody>
      </p:sp>
      <p:sp>
        <p:nvSpPr>
          <p:cNvPr id="14" name="Стрелка влево 13"/>
          <p:cNvSpPr/>
          <p:nvPr/>
        </p:nvSpPr>
        <p:spPr>
          <a:xfrm>
            <a:off x="5410200" y="5334000"/>
            <a:ext cx="1143000" cy="38728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Based on</a:t>
            </a:r>
            <a:endParaRPr lang="en-US" dirty="0"/>
          </a:p>
        </p:txBody>
      </p:sp>
      <p:sp>
        <p:nvSpPr>
          <p:cNvPr id="16" name="Выноска со стрелкой вниз 15"/>
          <p:cNvSpPr/>
          <p:nvPr/>
        </p:nvSpPr>
        <p:spPr>
          <a:xfrm>
            <a:off x="2362200" y="2514600"/>
            <a:ext cx="3962400" cy="1752600"/>
          </a:xfrm>
          <a:prstGeom prst="downArrowCallout">
            <a:avLst>
              <a:gd name="adj1" fmla="val 25000"/>
              <a:gd name="adj2" fmla="val 25000"/>
              <a:gd name="adj3" fmla="val 90299"/>
              <a:gd name="adj4" fmla="val 6497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676400" y="1371600"/>
            <a:ext cx="5272277" cy="400110"/>
          </a:xfrm>
          <a:prstGeom prst="rect">
            <a:avLst/>
          </a:prstGeom>
          <a:noFill/>
        </p:spPr>
        <p:txBody>
          <a:bodyPr wrap="none" rtlCol="0">
            <a:spAutoFit/>
          </a:bodyPr>
          <a:lstStyle/>
          <a:p>
            <a:r>
              <a:rPr lang="en-US" sz="2000" b="1" dirty="0" smtClean="0">
                <a:solidFill>
                  <a:srgbClr val="009900"/>
                </a:solidFill>
              </a:rPr>
              <a:t>Domain Experts and Developers produce Model</a:t>
            </a:r>
            <a:endParaRPr lang="en-US" sz="2000" b="1" dirty="0">
              <a:solidFill>
                <a:srgbClr val="009900"/>
              </a:solidFill>
            </a:endParaRPr>
          </a:p>
        </p:txBody>
      </p:sp>
      <p:sp>
        <p:nvSpPr>
          <p:cNvPr id="18" name="Стрелка вправо 17"/>
          <p:cNvSpPr/>
          <p:nvPr/>
        </p:nvSpPr>
        <p:spPr>
          <a:xfrm>
            <a:off x="5486400" y="4724400"/>
            <a:ext cx="1447800" cy="381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Reflected in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endParaRPr lang="en-US"/>
          </a:p>
        </p:txBody>
      </p:sp>
      <p:sp>
        <p:nvSpPr>
          <p:cNvPr id="3" name="Содержимое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So what is DDD?</a:t>
            </a:r>
            <a:endParaRPr lang="en-US" dirty="0"/>
          </a:p>
        </p:txBody>
      </p:sp>
      <p:sp>
        <p:nvSpPr>
          <p:cNvPr id="3" name="Содержимое 2"/>
          <p:cNvSpPr>
            <a:spLocks noGrp="1"/>
          </p:cNvSpPr>
          <p:nvPr>
            <p:ph idx="1"/>
          </p:nvPr>
        </p:nvSpPr>
        <p:spPr/>
        <p:txBody>
          <a:bodyPr/>
          <a:lstStyle/>
          <a:p>
            <a:r>
              <a:rPr lang="en-US" dirty="0" smtClean="0"/>
              <a:t>Is as set of pattern and practices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Who’ve read…?</a:t>
            </a:r>
            <a:endParaRPr lang="en-US" dirty="0"/>
          </a:p>
        </p:txBody>
      </p:sp>
      <p:pic>
        <p:nvPicPr>
          <p:cNvPr id="1027" name="Picture 3"/>
          <p:cNvPicPr>
            <a:picLocks noChangeAspect="1" noChangeArrowheads="1"/>
          </p:cNvPicPr>
          <p:nvPr/>
        </p:nvPicPr>
        <p:blipFill>
          <a:blip r:embed="rId3"/>
          <a:srcRect/>
          <a:stretch>
            <a:fillRect/>
          </a:stretch>
        </p:blipFill>
        <p:spPr bwMode="auto">
          <a:xfrm>
            <a:off x="3657600" y="1524000"/>
            <a:ext cx="1828800" cy="2414014"/>
          </a:xfrm>
          <a:prstGeom prst="rect">
            <a:avLst/>
          </a:prstGeom>
          <a:noFill/>
          <a:ln w="9525">
            <a:noFill/>
            <a:miter lim="800000"/>
            <a:headEnd/>
            <a:tailEnd/>
          </a:ln>
          <a:effectLst/>
        </p:spPr>
      </p:pic>
      <p:pic>
        <p:nvPicPr>
          <p:cNvPr id="1031" name="Picture 7"/>
          <p:cNvPicPr>
            <a:picLocks noChangeAspect="1" noChangeArrowheads="1"/>
          </p:cNvPicPr>
          <p:nvPr/>
        </p:nvPicPr>
        <p:blipFill>
          <a:blip r:embed="rId4"/>
          <a:srcRect/>
          <a:stretch>
            <a:fillRect/>
          </a:stretch>
        </p:blipFill>
        <p:spPr bwMode="auto">
          <a:xfrm>
            <a:off x="2514600" y="4191000"/>
            <a:ext cx="1554480" cy="17526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5"/>
          <a:srcRect/>
          <a:stretch>
            <a:fillRect/>
          </a:stretch>
        </p:blipFill>
        <p:spPr bwMode="auto">
          <a:xfrm>
            <a:off x="381000" y="4191000"/>
            <a:ext cx="1676400" cy="1752600"/>
          </a:xfrm>
          <a:prstGeom prst="rect">
            <a:avLst/>
          </a:prstGeom>
          <a:noFill/>
          <a:ln w="9525">
            <a:noFill/>
            <a:miter lim="800000"/>
            <a:headEnd/>
            <a:tailEnd/>
          </a:ln>
          <a:effectLst/>
        </p:spPr>
      </p:pic>
      <p:pic>
        <p:nvPicPr>
          <p:cNvPr id="1033" name="Picture 9"/>
          <p:cNvPicPr>
            <a:picLocks noChangeAspect="1" noChangeArrowheads="1"/>
          </p:cNvPicPr>
          <p:nvPr/>
        </p:nvPicPr>
        <p:blipFill>
          <a:blip r:embed="rId6"/>
          <a:srcRect/>
          <a:stretch>
            <a:fillRect/>
          </a:stretch>
        </p:blipFill>
        <p:spPr bwMode="auto">
          <a:xfrm>
            <a:off x="4648200" y="4191000"/>
            <a:ext cx="1554480" cy="1752607"/>
          </a:xfrm>
          <a:prstGeom prst="rect">
            <a:avLst/>
          </a:prstGeom>
          <a:noFill/>
          <a:ln w="9525">
            <a:noFill/>
            <a:miter lim="800000"/>
            <a:headEnd/>
            <a:tailEnd/>
          </a:ln>
          <a:effectLst/>
        </p:spPr>
      </p:pic>
      <p:pic>
        <p:nvPicPr>
          <p:cNvPr id="1034" name="Picture 10"/>
          <p:cNvPicPr>
            <a:picLocks noChangeAspect="1" noChangeArrowheads="1"/>
          </p:cNvPicPr>
          <p:nvPr/>
        </p:nvPicPr>
        <p:blipFill>
          <a:blip r:embed="rId7"/>
          <a:srcRect/>
          <a:stretch>
            <a:fillRect/>
          </a:stretch>
        </p:blipFill>
        <p:spPr bwMode="auto">
          <a:xfrm>
            <a:off x="6781800" y="4191000"/>
            <a:ext cx="1554480" cy="175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DDD nowadays?</a:t>
            </a:r>
            <a:endParaRPr lang="en-US" dirty="0"/>
          </a:p>
        </p:txBody>
      </p:sp>
      <p:sp>
        <p:nvSpPr>
          <p:cNvPr id="5" name="Content Placeholder 4"/>
          <p:cNvSpPr>
            <a:spLocks noGrp="1"/>
          </p:cNvSpPr>
          <p:nvPr>
            <p:ph idx="1"/>
          </p:nvPr>
        </p:nvSpPr>
        <p:spPr>
          <a:xfrm>
            <a:off x="457200" y="1981201"/>
            <a:ext cx="8229600" cy="3841375"/>
          </a:xfrm>
        </p:spPr>
        <p:txBody>
          <a:bodyPr/>
          <a:lstStyle/>
          <a:p>
            <a:r>
              <a:rPr lang="en-US" dirty="0" smtClean="0"/>
              <a:t>Automation of various business domains</a:t>
            </a:r>
          </a:p>
          <a:p>
            <a:r>
              <a:rPr lang="en-US" dirty="0" smtClean="0"/>
              <a:t>High competition for a market place</a:t>
            </a:r>
          </a:p>
          <a:p>
            <a:r>
              <a:rPr lang="en-US" dirty="0" smtClean="0"/>
              <a:t>Growing business complexity </a:t>
            </a:r>
          </a:p>
          <a:p>
            <a:endParaRPr lang="en-US" dirty="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62200"/>
            <a:ext cx="8229600" cy="1143000"/>
          </a:xfrm>
        </p:spPr>
        <p:txBody>
          <a:bodyPr>
            <a:normAutofit fontScale="90000"/>
          </a:bodyPr>
          <a:lstStyle/>
          <a:p>
            <a:r>
              <a:rPr lang="en-US" dirty="0" smtClean="0"/>
              <a:t>Domain - particular field of knowledge</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676400"/>
            <a:ext cx="8229600" cy="1600200"/>
          </a:xfrm>
        </p:spPr>
        <p:txBody>
          <a:bodyPr>
            <a:normAutofit fontScale="90000"/>
          </a:bodyPr>
          <a:lstStyle/>
          <a:p>
            <a:r>
              <a:rPr lang="en-US" dirty="0" smtClean="0"/>
              <a:t>	Complexity of most software projects is understanding the </a:t>
            </a:r>
            <a:r>
              <a:rPr lang="en-US" u="sng" dirty="0" smtClean="0">
                <a:solidFill>
                  <a:srgbClr val="009900"/>
                </a:solidFill>
              </a:rPr>
              <a:t>business domain</a:t>
            </a:r>
            <a:r>
              <a:rPr lang="en-US" dirty="0" smtClean="0"/>
              <a:t> and </a:t>
            </a:r>
            <a:r>
              <a:rPr lang="en-US" dirty="0" smtClean="0">
                <a:solidFill>
                  <a:srgbClr val="FF0000"/>
                </a:solidFill>
              </a:rPr>
              <a:t>not a technical </a:t>
            </a:r>
            <a:r>
              <a:rPr lang="en-US" dirty="0" smtClean="0"/>
              <a:t>one.</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28600" y="2514600"/>
            <a:ext cx="8229600" cy="1143000"/>
          </a:xfrm>
        </p:spPr>
        <p:txBody>
          <a:bodyPr>
            <a:normAutofit fontScale="90000"/>
          </a:bodyPr>
          <a:lstStyle/>
          <a:p>
            <a:r>
              <a:rPr lang="en-US" dirty="0" smtClean="0"/>
              <a:t>Domain Driven Design is based on models.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Atom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2667000" y="2677319"/>
            <a:ext cx="3810000" cy="237172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Even Music has a Model</a:t>
            </a:r>
            <a:endParaRPr lang="en-US" dirty="0"/>
          </a:p>
        </p:txBody>
      </p:sp>
      <p:pic>
        <p:nvPicPr>
          <p:cNvPr id="2050" name="Picture 2"/>
          <p:cNvPicPr>
            <a:picLocks noGrp="1" noChangeAspect="1" noChangeArrowheads="1"/>
          </p:cNvPicPr>
          <p:nvPr>
            <p:ph idx="1"/>
          </p:nvPr>
        </p:nvPicPr>
        <p:blipFill>
          <a:blip r:embed="rId3"/>
          <a:srcRect/>
          <a:stretch>
            <a:fillRect/>
          </a:stretch>
        </p:blipFill>
        <p:spPr bwMode="auto">
          <a:xfrm>
            <a:off x="1219200" y="1905000"/>
            <a:ext cx="5943600" cy="3429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438400"/>
            <a:ext cx="8229600" cy="1143000"/>
          </a:xfrm>
        </p:spPr>
        <p:txBody>
          <a:bodyPr>
            <a:normAutofit fontScale="90000"/>
          </a:bodyPr>
          <a:lstStyle/>
          <a:p>
            <a:r>
              <a:rPr lang="en-US" dirty="0" smtClean="0"/>
              <a:t>The key to controlling complexity is a good </a:t>
            </a:r>
            <a:r>
              <a:rPr lang="en-US" dirty="0" smtClean="0">
                <a:solidFill>
                  <a:srgbClr val="009900"/>
                </a:solidFill>
              </a:rPr>
              <a:t>domain model</a:t>
            </a:r>
            <a:r>
              <a:rPr lang="en-US" dirty="0" smtClean="0"/>
              <a:t>.</a:t>
            </a:r>
            <a:endParaRPr lang="en-US" dirty="0"/>
          </a:p>
        </p:txBody>
      </p:sp>
    </p:spTree>
  </p:cSld>
  <p:clrMapOvr>
    <a:masterClrMapping/>
  </p:clrMapOvr>
</p:sld>
</file>

<file path=ppt/theme/theme1.xml><?xml version="1.0" encoding="utf-8"?>
<a:theme xmlns:a="http://schemas.openxmlformats.org/drawingml/2006/main" name="Office Theme">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690</TotalTime>
  <Words>1525</Words>
  <Application>Microsoft Office PowerPoint</Application>
  <PresentationFormat>On-screen Show (4:3)</PresentationFormat>
  <Paragraphs>153</Paragraphs>
  <Slides>18</Slides>
  <Notes>15</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Domain-driven design from theory to practice</vt:lpstr>
      <vt:lpstr>Who’ve read…?</vt:lpstr>
      <vt:lpstr>Why DDD nowadays?</vt:lpstr>
      <vt:lpstr>Domain - particular field of knowledge</vt:lpstr>
      <vt:lpstr> Complexity of most software projects is understanding the business domain and not a technical one.</vt:lpstr>
      <vt:lpstr>Domain Driven Design is based on models.</vt:lpstr>
      <vt:lpstr>Atom Model</vt:lpstr>
      <vt:lpstr>Even Music has a Model</vt:lpstr>
      <vt:lpstr>The key to controlling complexity is a good domain model.</vt:lpstr>
      <vt:lpstr>Slide 10</vt:lpstr>
      <vt:lpstr>They are two different worlds!</vt:lpstr>
      <vt:lpstr>We need common view and language!</vt:lpstr>
      <vt:lpstr>Domain Model - is a rigorously organized and selective abstraction of the Business Domain knowledge. </vt:lpstr>
      <vt:lpstr>Ubiquitous Language - A language structured around the domain model and used by all team members to connect all the activities of the team with the software.</vt:lpstr>
      <vt:lpstr>Ubiquitous Language</vt:lpstr>
      <vt:lpstr>Collaboration</vt:lpstr>
      <vt:lpstr>Slide 17</vt:lpstr>
      <vt:lpstr>So what is DDD?</vt:lpstr>
    </vt:vector>
  </TitlesOfParts>
  <Company>Endava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Domain-driven design from theory to practice</dc:title>
  <dc:creator> </dc:creator>
  <cp:lastModifiedBy> </cp:lastModifiedBy>
  <cp:revision>224</cp:revision>
  <dcterms:created xsi:type="dcterms:W3CDTF">2009-04-10T08:31:11Z</dcterms:created>
  <dcterms:modified xsi:type="dcterms:W3CDTF">2009-04-13T06:26:02Z</dcterms:modified>
</cp:coreProperties>
</file>