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notesSlides/notesSlide38.xml" ContentType="application/vnd.openxmlformats-officedocument.presentationml.notes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notesSlides/notesSlide41.xml" ContentType="application/vnd.openxmlformats-officedocument.presentationml.notesSlide+xml"/>
  <Override PartName="/ppt/diagrams/layout28.xml" ContentType="application/vnd.openxmlformats-officedocument.drawingml.diagramLayout+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quickStyle22.xml" ContentType="application/vnd.openxmlformats-officedocument.drawingml.diagramStyle+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notesSlides/notesSlide44.xml" ContentType="application/vnd.openxmlformats-officedocument.presentationml.notesSlide+xml"/>
  <Override PartName="/ppt/diagrams/layout38.xml" ContentType="application/vnd.openxmlformats-officedocument.drawingml.diagramLayout+xml"/>
  <Override PartName="/ppt/diagrams/quickStyle45.xml" ContentType="application/vnd.openxmlformats-officedocument.drawingml.diagramStyl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notesSlides/notesSlide40.xml" ContentType="application/vnd.openxmlformats-officedocument.presentationml.notesSlid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Override PartName="/ppt/diagrams/layout15.xml" ContentType="application/vnd.openxmlformats-officedocument.drawingml.diagramLayout+xml"/>
  <Override PartName="/ppt/diagrams/layout26.xml" ContentType="application/vnd.openxmlformats-officedocument.drawingml.diagramLayout+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60"/>
  </p:notesMasterIdLst>
  <p:sldIdLst>
    <p:sldId id="256" r:id="rId2"/>
    <p:sldId id="258" r:id="rId3"/>
    <p:sldId id="257" r:id="rId4"/>
    <p:sldId id="264" r:id="rId5"/>
    <p:sldId id="319" r:id="rId6"/>
    <p:sldId id="269" r:id="rId7"/>
    <p:sldId id="267" r:id="rId8"/>
    <p:sldId id="266" r:id="rId9"/>
    <p:sldId id="272" r:id="rId10"/>
    <p:sldId id="259" r:id="rId11"/>
    <p:sldId id="277" r:id="rId12"/>
    <p:sldId id="278" r:id="rId13"/>
    <p:sldId id="263" r:id="rId14"/>
    <p:sldId id="268" r:id="rId15"/>
    <p:sldId id="260" r:id="rId16"/>
    <p:sldId id="273" r:id="rId17"/>
    <p:sldId id="276" r:id="rId18"/>
    <p:sldId id="274" r:id="rId19"/>
    <p:sldId id="275"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13" r:id="rId42"/>
    <p:sldId id="302" r:id="rId43"/>
    <p:sldId id="301" r:id="rId44"/>
    <p:sldId id="306" r:id="rId45"/>
    <p:sldId id="307" r:id="rId46"/>
    <p:sldId id="308" r:id="rId47"/>
    <p:sldId id="309" r:id="rId48"/>
    <p:sldId id="310" r:id="rId49"/>
    <p:sldId id="303" r:id="rId50"/>
    <p:sldId id="304" r:id="rId51"/>
    <p:sldId id="305" r:id="rId52"/>
    <p:sldId id="312" r:id="rId53"/>
    <p:sldId id="317" r:id="rId54"/>
    <p:sldId id="314" r:id="rId55"/>
    <p:sldId id="311" r:id="rId56"/>
    <p:sldId id="318" r:id="rId57"/>
    <p:sldId id="315" r:id="rId58"/>
    <p:sldId id="31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66"/>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75571" autoAdjust="0"/>
  </p:normalViewPr>
  <p:slideViewPr>
    <p:cSldViewPr>
      <p:cViewPr>
        <p:scale>
          <a:sx n="100" d="100"/>
          <a:sy n="100" d="100"/>
        </p:scale>
        <p:origin x="-510" y="5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5/3/2009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inima</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a:t>
            </a:r>
            <a:r>
              <a:rPr lang="en-US" dirty="0" smtClean="0"/>
              <a:t>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Inainte</a:t>
            </a:r>
            <a:r>
              <a:rPr lang="en-US" dirty="0" smtClean="0"/>
              <a:t> de a </a:t>
            </a:r>
            <a:r>
              <a:rPr lang="en-US" dirty="0" err="1" smtClean="0"/>
              <a:t>incepe</a:t>
            </a:r>
            <a:r>
              <a:rPr lang="en-US" dirty="0" smtClean="0"/>
              <a:t>, </a:t>
            </a:r>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a:t>
            </a:r>
            <a:r>
              <a:rPr lang="en-US" dirty="0" smtClean="0"/>
              <a:t>Banking, Accounting, Public </a:t>
            </a:r>
            <a:r>
              <a:rPr lang="en-US" dirty="0" smtClean="0"/>
              <a:t>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Changes in the model can change the</a:t>
            </a:r>
            <a:r>
              <a:rPr lang="en-US" b="1" baseline="0" dirty="0" smtClean="0"/>
              <a:t> language and vise versa, changes in the UL change the model.</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28600" indent="-228600">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28600" indent="-228600">
              <a:buNone/>
            </a:pPr>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685800" lvl="1" indent="-228600">
              <a:buAutoNum type="arabicPeriod"/>
            </a:pPr>
            <a:r>
              <a:rPr lang="en-US" baseline="0" dirty="0" err="1" smtClean="0"/>
              <a:t>Pentru</a:t>
            </a:r>
            <a:r>
              <a:rPr lang="en-US" baseline="0" dirty="0" smtClean="0"/>
              <a:t> </a:t>
            </a:r>
            <a:r>
              <a:rPr lang="en-US" baseline="0" dirty="0" err="1" smtClean="0"/>
              <a:t>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685800" lvl="1" indent="-228600">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un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685800" lvl="1" indent="-228600">
              <a:buAutoNum type="arabicPeriod"/>
            </a:pPr>
            <a:endParaRPr lang="en-US" baseline="0" dirty="0" smtClean="0"/>
          </a:p>
          <a:p>
            <a:pPr marL="685800" lvl="1" indent="-228600">
              <a:buNone/>
            </a:pPr>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685800" lvl="1" indent="-228600">
              <a:buNone/>
            </a:pPr>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685800" lvl="1" indent="-228600">
              <a:buNone/>
            </a:pPr>
            <a:r>
              <a:rPr lang="en-US" baseline="0" dirty="0" err="1" smtClean="0"/>
              <a:t>si</a:t>
            </a:r>
            <a:r>
              <a:rPr lang="en-US" baseline="0" dirty="0" smtClean="0"/>
              <a:t> de-al </a:t>
            </a:r>
            <a:r>
              <a:rPr lang="en-US" baseline="0" dirty="0" err="1" smtClean="0"/>
              <a:t>exprima</a:t>
            </a:r>
            <a:r>
              <a:rPr lang="en-US" baseline="0" dirty="0" smtClean="0"/>
              <a:t> in software.</a:t>
            </a:r>
          </a:p>
          <a:p>
            <a:pPr marL="685800" lvl="1" indent="-228600">
              <a:buNone/>
            </a:pPr>
            <a:endParaRPr lang="en-US" baseline="0" dirty="0" smtClean="0"/>
          </a:p>
          <a:p>
            <a:pPr marL="228600" indent="-228600">
              <a:buNone/>
            </a:pPr>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28600" indent="-228600">
              <a:buNone/>
            </a:pPr>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endParaRPr lang="en-US" baseline="0" dirty="0" smtClean="0"/>
          </a:p>
          <a:p>
            <a:pPr marL="228600" indent="-228600">
              <a:buNone/>
            </a:pPr>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 language, programs can be extremely expressive, and make the strongest connection</a:t>
            </a:r>
          </a:p>
          <a:p>
            <a:r>
              <a:rPr lang="en-US" sz="1200" kern="1200" baseline="0" dirty="0" smtClean="0">
                <a:solidFill>
                  <a:schemeClr val="tx1"/>
                </a:solidFill>
                <a:latin typeface="+mn-lt"/>
                <a:ea typeface="+mn-ea"/>
                <a:cs typeface="+mn-cs"/>
              </a:rPr>
              <a:t>with the UBIQUITOUS LANGUAGE. This is an exciting concept, but domain-specific languages also</a:t>
            </a:r>
          </a:p>
          <a:p>
            <a:r>
              <a:rPr lang="en-US" sz="1200" kern="1200" baseline="0" dirty="0" smtClean="0">
                <a:solidFill>
                  <a:schemeClr val="tx1"/>
                </a:solidFill>
                <a:latin typeface="+mn-lt"/>
                <a:ea typeface="+mn-ea"/>
                <a:cs typeface="+mn-cs"/>
              </a:rPr>
              <a:t>have their drawbacks in the approaches I've seen based on object-oriented technology.</a:t>
            </a:r>
          </a:p>
          <a:p>
            <a:r>
              <a:rPr lang="en-US" sz="1200" kern="1200" baseline="0" dirty="0" smtClean="0">
                <a:solidFill>
                  <a:schemeClr val="tx1"/>
                </a:solidFill>
                <a:latin typeface="+mn-lt"/>
                <a:ea typeface="+mn-ea"/>
                <a:cs typeface="+mn-cs"/>
              </a:rPr>
              <a:t>To refine the model, a developer needs to be able to modify the language. This may involve</a:t>
            </a:r>
          </a:p>
          <a:p>
            <a:r>
              <a:rPr lang="en-US" sz="1200" kern="1200" baseline="0" dirty="0" smtClean="0">
                <a:solidFill>
                  <a:schemeClr val="tx1"/>
                </a:solidFill>
                <a:latin typeface="+mn-lt"/>
                <a:ea typeface="+mn-ea"/>
                <a:cs typeface="+mn-cs"/>
              </a:rPr>
              <a:t>modifying grammar declarations and other language-interpreting features, as well as modifying</a:t>
            </a:r>
          </a:p>
          <a:p>
            <a:r>
              <a:rPr lang="en-US" sz="1200" kern="1200" baseline="0" dirty="0" smtClean="0">
                <a:solidFill>
                  <a:schemeClr val="tx1"/>
                </a:solidFill>
                <a:latin typeface="+mn-lt"/>
                <a:ea typeface="+mn-ea"/>
                <a:cs typeface="+mn-cs"/>
              </a:rPr>
              <a:t>underlying class libraries. I'm all in favor of learning advanced technology and design concepts, but</a:t>
            </a:r>
          </a:p>
          <a:p>
            <a:r>
              <a:rPr lang="en-US" sz="1200" kern="1200" baseline="0" dirty="0" smtClean="0">
                <a:solidFill>
                  <a:schemeClr val="tx1"/>
                </a:solidFill>
                <a:latin typeface="+mn-lt"/>
                <a:ea typeface="+mn-ea"/>
                <a:cs typeface="+mn-cs"/>
              </a:rPr>
              <a:t>we have to soberly assess the skills of a particular team, as well as the likely skills of future</a:t>
            </a:r>
          </a:p>
          <a:p>
            <a:r>
              <a:rPr lang="en-US" sz="1200" kern="1200" baseline="0" dirty="0" smtClean="0">
                <a:solidFill>
                  <a:schemeClr val="tx1"/>
                </a:solidFill>
                <a:latin typeface="+mn-lt"/>
                <a:ea typeface="+mn-ea"/>
                <a:cs typeface="+mn-cs"/>
              </a:rPr>
              <a:t>maintenance teams.</a:t>
            </a:r>
          </a:p>
          <a:p>
            <a:r>
              <a:rPr lang="en-US" sz="1200" kern="1200" baseline="0" dirty="0" smtClean="0">
                <a:solidFill>
                  <a:schemeClr val="tx1"/>
                </a:solidFill>
                <a:latin typeface="+mn-lt"/>
                <a:ea typeface="+mn-ea"/>
                <a:cs typeface="+mn-cs"/>
              </a:rPr>
              <a:t>Another drawback is that it can be difficult to </a:t>
            </a:r>
            <a:r>
              <a:rPr lang="en-US" sz="1200" kern="1200" baseline="0" dirty="0" err="1" smtClean="0">
                <a:solidFill>
                  <a:schemeClr val="tx1"/>
                </a:solidFill>
                <a:latin typeface="+mn-lt"/>
                <a:ea typeface="+mn-ea"/>
                <a:cs typeface="+mn-cs"/>
              </a:rPr>
              <a:t>refactor</a:t>
            </a:r>
            <a:r>
              <a:rPr lang="en-US" sz="1200" kern="1200" baseline="0" dirty="0" smtClean="0">
                <a:solidFill>
                  <a:schemeClr val="tx1"/>
                </a:solidFill>
                <a:latin typeface="+mn-lt"/>
                <a:ea typeface="+mn-ea"/>
                <a:cs typeface="+mn-cs"/>
              </a:rPr>
              <a:t> client</a:t>
            </a:r>
          </a:p>
          <a:p>
            <a:r>
              <a:rPr lang="en-US" sz="1200" kern="1200" baseline="0" dirty="0" smtClean="0">
                <a:solidFill>
                  <a:schemeClr val="tx1"/>
                </a:solidFill>
                <a:latin typeface="+mn-lt"/>
                <a:ea typeface="+mn-ea"/>
                <a:cs typeface="+mn-cs"/>
              </a:rPr>
              <a:t>code to conform to a revised model and its associated domain-specific language. Of course,</a:t>
            </a:r>
          </a:p>
          <a:p>
            <a:r>
              <a:rPr lang="en-US" sz="1200" kern="1200" baseline="0" dirty="0" smtClean="0">
                <a:solidFill>
                  <a:schemeClr val="tx1"/>
                </a:solidFill>
                <a:latin typeface="+mn-lt"/>
                <a:ea typeface="+mn-ea"/>
                <a:cs typeface="+mn-cs"/>
              </a:rPr>
              <a:t>someone may come up with a technical fix for the refactoring problems.</a:t>
            </a:r>
          </a:p>
          <a:p>
            <a:r>
              <a:rPr lang="en-US" sz="1200" kern="1200" baseline="0" dirty="0" smtClean="0">
                <a:solidFill>
                  <a:schemeClr val="tx1"/>
                </a:solidFill>
                <a:latin typeface="+mn-lt"/>
                <a:ea typeface="+mn-ea"/>
                <a:cs typeface="+mn-cs"/>
              </a:rPr>
              <a:t>This technique might be most useful for very mature models, perhaps where client code is being</a:t>
            </a:r>
          </a:p>
          <a:p>
            <a:r>
              <a:rPr lang="en-US" sz="1200" kern="1200" baseline="0" dirty="0" smtClean="0">
                <a:solidFill>
                  <a:schemeClr val="tx1"/>
                </a:solidFill>
                <a:latin typeface="+mn-lt"/>
                <a:ea typeface="+mn-ea"/>
                <a:cs typeface="+mn-cs"/>
              </a:rPr>
              <a:t>written by a different team. Generally, such setups lead to the poisonous distinction between</a:t>
            </a:r>
          </a:p>
          <a:p>
            <a:r>
              <a:rPr lang="en-US" sz="1200" kern="1200" baseline="0" dirty="0" smtClean="0">
                <a:solidFill>
                  <a:schemeClr val="tx1"/>
                </a:solidFill>
                <a:latin typeface="+mn-lt"/>
                <a:ea typeface="+mn-ea"/>
                <a:cs typeface="+mn-cs"/>
              </a:rPr>
              <a:t>highly technical framework builders and technically unskilled application builders, but it doesn't</a:t>
            </a:r>
          </a:p>
          <a:p>
            <a:r>
              <a:rPr lang="en-US" sz="1200" kern="1200" baseline="0" dirty="0" smtClean="0">
                <a:solidFill>
                  <a:schemeClr val="tx1"/>
                </a:solidFill>
                <a:latin typeface="+mn-lt"/>
                <a:ea typeface="+mn-ea"/>
                <a:cs typeface="+mn-cs"/>
              </a:rPr>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56</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28600" indent="-228600">
              <a:buAutoNum type="arabicPeriod"/>
            </a:pPr>
            <a:r>
              <a:rPr lang="en-US" dirty="0" err="1" smtClean="0"/>
              <a:t>Comunica</a:t>
            </a:r>
            <a:endParaRPr lang="en-US" dirty="0" smtClean="0"/>
          </a:p>
          <a:p>
            <a:pPr marL="228600" indent="-228600">
              <a:buAutoNum type="arabicPeriod"/>
            </a:pPr>
            <a:r>
              <a:rPr lang="en-US" dirty="0" err="1" smtClean="0"/>
              <a:t>Descoperi</a:t>
            </a:r>
            <a:endParaRPr lang="en-US" dirty="0" smtClean="0"/>
          </a:p>
          <a:p>
            <a:pPr marL="228600" indent="-228600">
              <a:buAutoNum type="arabicPeriod"/>
            </a:pPr>
            <a:r>
              <a:rPr lang="en-US" dirty="0" err="1" smtClean="0"/>
              <a:t>Invata</a:t>
            </a:r>
            <a:endParaRPr lang="en-US" dirty="0" smtClean="0"/>
          </a:p>
          <a:p>
            <a:pPr marL="228600" indent="-228600">
              <a:buAutoNum type="arabicPeriod"/>
            </a:pPr>
            <a:r>
              <a:rPr lang="en-US" dirty="0" err="1" smtClean="0"/>
              <a:t>Evalua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Explica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Experimenta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Collecta</a:t>
            </a:r>
            <a:r>
              <a:rPr lang="en-US" baseline="0" dirty="0" smtClean="0"/>
              <a:t> date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28600" indent="-228600">
              <a:buAutoNum type="arabicPeriod"/>
            </a:pPr>
            <a:endParaRPr lang="en-US" dirty="0" smtClean="0"/>
          </a:p>
          <a:p>
            <a:pPr marL="228600" indent="-228600">
              <a:buNone/>
            </a:pPr>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CLICK SLIDE,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a:t>
            </a:r>
            <a:r>
              <a:rPr lang="en-US" dirty="0" smtClean="0"/>
              <a:t>-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Einstein: </a:t>
            </a:r>
            <a:r>
              <a:rPr lang="en-US" dirty="0" smtClean="0"/>
              <a:t>Theory of all… theory on</a:t>
            </a:r>
            <a:r>
              <a:rPr lang="en-US" baseline="0" dirty="0" smtClean="0"/>
              <a:t> atom level and on stars </a:t>
            </a:r>
            <a:r>
              <a:rPr lang="en-US" baseline="0" dirty="0" smtClean="0"/>
              <a:t>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scientists learned about the structure of the atom through experiments, they modified their models of the atom to fit their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how the Atomic model has changed over the years and talks about the scientists who made them all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endParaRPr lang="en-US" baseline="0" dirty="0" smtClean="0"/>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ne </a:t>
            </a:r>
            <a:r>
              <a:rPr lang="en-US" baseline="0" dirty="0" err="1" smtClean="0"/>
              <a:t>da</a:t>
            </a:r>
            <a:r>
              <a:rPr lang="en-US" baseline="0" dirty="0" smtClean="0"/>
              <a:t> </a:t>
            </a:r>
            <a:r>
              <a:rPr lang="en-US" baseline="0" dirty="0" err="1" smtClean="0"/>
              <a:t>posibilitate</a:t>
            </a:r>
            <a:r>
              <a:rPr lang="en-US" baseline="0" dirty="0" smtClean="0"/>
              <a:t>:</a:t>
            </a:r>
          </a:p>
          <a:p>
            <a:pPr marL="228600" indent="-228600">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28600" indent="-228600">
              <a:buAutoNum type="arabicPeriod"/>
            </a:pPr>
            <a:r>
              <a:rPr lang="en-US" dirty="0" smtClean="0"/>
              <a:t>De </a:t>
            </a:r>
            <a:r>
              <a:rPr lang="en-US" baseline="0" dirty="0" smtClean="0"/>
              <a:t>a </a:t>
            </a:r>
            <a:r>
              <a:rPr lang="en-US" baseline="0" dirty="0" err="1" smtClean="0"/>
              <a:t>studia</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unui</a:t>
            </a:r>
            <a:r>
              <a:rPr lang="en-US" baseline="0" dirty="0" smtClean="0"/>
              <a:t> </a:t>
            </a:r>
            <a:r>
              <a:rPr lang="en-US" baseline="0" dirty="0" err="1" smtClean="0"/>
              <a:t>ascultator</a:t>
            </a:r>
            <a:r>
              <a:rPr lang="en-US" baseline="0" dirty="0" smtClean="0"/>
              <a:t> de </a:t>
            </a:r>
            <a:r>
              <a:rPr lang="en-US" baseline="0" dirty="0" err="1" smtClean="0"/>
              <a:t>muzica</a:t>
            </a:r>
            <a:endParaRPr lang="en-US" baseline="0" dirty="0" smtClean="0"/>
          </a:p>
          <a:p>
            <a:pPr marL="228600" indent="-228600">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28600" indent="-228600">
              <a:buAutoNum type="arabicPeriod"/>
            </a:pPr>
            <a:r>
              <a:rPr lang="en-US" baseline="0" dirty="0" smtClean="0"/>
              <a:t>…etc..</a:t>
            </a:r>
          </a:p>
          <a:p>
            <a:pPr marL="228600" indent="-228600">
              <a:buNone/>
            </a:pPr>
            <a:endParaRPr lang="en-US" baseline="0" dirty="0" smtClean="0"/>
          </a:p>
          <a:p>
            <a:pPr marL="228600" indent="-228600">
              <a:buNone/>
            </a:pPr>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28600" indent="-228600">
              <a:buNone/>
            </a:pPr>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28600" indent="-228600">
              <a:buNone/>
            </a:pPr>
            <a:r>
              <a:rPr lang="en-US" baseline="0" dirty="0" smtClean="0"/>
              <a:t>-------------------------------------------------------------------------------------------------------------------------------------------------</a:t>
            </a:r>
            <a:endParaRPr lang="en-US" dirty="0" smtClean="0"/>
          </a:p>
          <a:p>
            <a:endParaRPr lang="en-US" dirty="0" smtClean="0"/>
          </a:p>
          <a:p>
            <a:r>
              <a:rPr lang="en-US" dirty="0" smtClean="0"/>
              <a:t>Sheet </a:t>
            </a:r>
            <a:r>
              <a:rPr lang="en-US" dirty="0" smtClean="0"/>
              <a:t>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concludem</a:t>
            </a:r>
            <a:r>
              <a:rPr lang="en-US" sz="1200" b="1" kern="1200" baseline="0" dirty="0" smtClean="0">
                <a:solidFill>
                  <a:schemeClr val="tx1"/>
                </a:solidFill>
                <a:latin typeface="+mn-lt"/>
                <a:ea typeface="+mn-ea"/>
                <a:cs typeface="+mn-cs"/>
              </a:rPr>
              <a:t>, Domain Model in DDD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un set de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bine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chibzuite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organizate</a:t>
            </a:r>
            <a:r>
              <a:rPr lang="en-US" sz="1200" b="1" kern="1200" baseline="0" dirty="0" smtClean="0">
                <a:solidFill>
                  <a:schemeClr val="tx1"/>
                </a:solidFill>
                <a:latin typeface="+mn-lt"/>
                <a:ea typeface="+mn-ea"/>
                <a:cs typeface="+mn-cs"/>
              </a:rPr>
              <a:t>. </a:t>
            </a:r>
          </a:p>
          <a:p>
            <a:r>
              <a:rPr lang="en-US" sz="1200" b="1" kern="1200" baseline="0" dirty="0" err="1" smtClean="0">
                <a:solidFill>
                  <a:schemeClr val="tx1"/>
                </a:solidFill>
                <a:latin typeface="+mn-lt"/>
                <a:ea typeface="+mn-ea"/>
                <a:cs typeface="+mn-cs"/>
              </a:rPr>
              <a:t>Aceste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reprezinta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niste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cunostintelor</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careva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domeniu</a:t>
            </a:r>
            <a:r>
              <a:rPr lang="en-US" sz="1200" b="1" kern="1200" baseline="0" dirty="0" smtClean="0">
                <a:solidFill>
                  <a:schemeClr val="tx1"/>
                </a:solidFill>
                <a:latin typeface="+mn-lt"/>
                <a:ea typeface="+mn-ea"/>
                <a:cs typeface="+mn-cs"/>
              </a:rPr>
              <a:t> dat.</a:t>
            </a:r>
          </a:p>
          <a:p>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Proiectele</a:t>
            </a:r>
            <a:r>
              <a:rPr lang="en-US" sz="1200" b="1" kern="1200" baseline="0" dirty="0" smtClean="0">
                <a:solidFill>
                  <a:schemeClr val="tx1"/>
                </a:solidFill>
                <a:latin typeface="+mn-lt"/>
                <a:ea typeface="+mn-ea"/>
                <a:cs typeface="+mn-cs"/>
              </a:rPr>
              <a:t> care </a:t>
            </a:r>
            <a:r>
              <a:rPr lang="en-US" sz="1200" b="1" kern="1200" baseline="0" dirty="0" err="1" smtClean="0">
                <a:solidFill>
                  <a:schemeClr val="tx1"/>
                </a:solidFill>
                <a:latin typeface="+mn-lt"/>
                <a:ea typeface="+mn-ea"/>
                <a:cs typeface="+mn-cs"/>
              </a:rPr>
              <a:t>care</a:t>
            </a:r>
            <a:r>
              <a:rPr lang="en-US" sz="1200" b="1" kern="1200" baseline="0" dirty="0" smtClean="0">
                <a:solidFill>
                  <a:schemeClr val="tx1"/>
                </a:solidFill>
                <a:latin typeface="+mn-lt"/>
                <a:ea typeface="+mn-ea"/>
                <a:cs typeface="+mn-cs"/>
              </a:rPr>
              <a:t> nu au un domain model </a:t>
            </a:r>
            <a:r>
              <a:rPr lang="en-US" sz="1200" b="1" kern="1200" baseline="0" dirty="0" err="1" smtClean="0">
                <a:solidFill>
                  <a:schemeClr val="tx1"/>
                </a:solidFill>
                <a:latin typeface="+mn-lt"/>
                <a:ea typeface="+mn-ea"/>
                <a:cs typeface="+mn-cs"/>
              </a:rPr>
              <a:t>dar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pur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simplu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scriu</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p>
          <a:p>
            <a:r>
              <a:rPr lang="en-US" sz="1200" b="1" kern="1200" baseline="0" dirty="0" err="1" smtClean="0">
                <a:solidFill>
                  <a:schemeClr val="tx1"/>
                </a:solidFill>
                <a:latin typeface="+mn-lt"/>
                <a:ea typeface="+mn-ea"/>
                <a:cs typeface="+mn-cs"/>
              </a:rPr>
              <a:t>realiza</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functia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alta</a:t>
            </a:r>
            <a:r>
              <a:rPr lang="en-US" sz="1200" b="1" kern="1200" baseline="0" dirty="0" smtClean="0">
                <a:solidFill>
                  <a:schemeClr val="tx1"/>
                </a:solidFill>
                <a:latin typeface="+mn-lt"/>
                <a:ea typeface="+mn-ea"/>
                <a:cs typeface="+mn-cs"/>
              </a:rPr>
              <a:t>,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t>
            </a:r>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5/3/2009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7.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8.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9.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41.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7.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r>
              <a:rPr lang="en-US" dirty="0" smtClean="0"/>
              <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a:t>
            </a:r>
            <a:r>
              <a:rPr lang="en-US" dirty="0" smtClean="0"/>
              <a:t>complexity</a:t>
            </a:r>
            <a:endParaRPr lang="en-US" dirty="0" smtClean="0"/>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334000" y="50292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a:t>
            </a:r>
            <a:r>
              <a:rPr lang="en-US" u="sng" dirty="0" smtClean="0"/>
              <a:t>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a:t>
            </a:r>
            <a:r>
              <a:rPr lang="en-US" u="sng" dirty="0" smtClean="0">
                <a:solidFill>
                  <a:srgbClr val="009900"/>
                </a:solidFill>
              </a:rPr>
              <a:t>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a:t>
            </a:r>
            <a:r>
              <a:rPr lang="en-US" u="sng" dirty="0" smtClean="0"/>
              <a:t>model</a:t>
            </a:r>
          </a:p>
          <a:p>
            <a:pPr marL="514350" indent="-514350">
              <a:buAutoNum type="arabicPeriod"/>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2362200"/>
            <a:ext cx="8229600" cy="1447800"/>
          </a:xfrm>
        </p:spPr>
        <p:txBody>
          <a:bodyPr>
            <a:normAutofit fontScale="70000" lnSpcReduction="20000"/>
          </a:bodyPr>
          <a:lstStyle/>
          <a:p>
            <a:r>
              <a:rPr lang="en-US" dirty="0" smtClean="0"/>
              <a:t>Anemic Domain Model</a:t>
            </a:r>
          </a:p>
          <a:p>
            <a:r>
              <a:rPr lang="en-US" dirty="0" smtClean="0"/>
              <a:t>Big Design Up-Front  (BDUF)</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a:p>
            <a:r>
              <a:rPr lang="en-US" dirty="0" smtClean="0"/>
              <a:t>Continuous Integration </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Make programs more expressive</a:t>
            </a:r>
          </a:p>
          <a:p>
            <a:r>
              <a:rPr lang="en-US" dirty="0" smtClean="0"/>
              <a:t>Strongest connection to Ubiquitous Language</a:t>
            </a:r>
          </a:p>
          <a:p>
            <a:endParaRPr lang="en-US" dirty="0" smtClean="0"/>
          </a:p>
          <a:p>
            <a:r>
              <a:rPr lang="en-US" dirty="0" smtClean="0"/>
              <a:t>Model refinement can become a problem:             -Developer needs to modify the DSL(grammar declarations,  interpretation,…)</a:t>
            </a:r>
          </a:p>
          <a:p>
            <a:pPr>
              <a:buNone/>
            </a:pPr>
            <a:r>
              <a:rPr lang="en-US" dirty="0" smtClean="0"/>
              <a:t>    -Difficulties to </a:t>
            </a:r>
            <a:r>
              <a:rPr lang="en-US" dirty="0" err="1" smtClean="0"/>
              <a:t>refactor</a:t>
            </a:r>
            <a:endParaRPr lang="en-US" dirty="0" smtClean="0"/>
          </a:p>
          <a:p>
            <a:pPr>
              <a:buFontTx/>
              <a:buChar char="-"/>
            </a:pPr>
            <a:endParaRPr lang="en-US" dirty="0" smtClean="0"/>
          </a:p>
          <a:p>
            <a:r>
              <a:rPr lang="en-US" dirty="0" smtClean="0"/>
              <a:t>Could be used for mature Models where client code is written by a different team </a:t>
            </a:r>
          </a:p>
        </p:txBody>
      </p:sp>
      <p:sp>
        <p:nvSpPr>
          <p:cNvPr id="4" name="TextBox 3"/>
          <p:cNvSpPr txBox="1"/>
          <p:nvPr/>
        </p:nvSpPr>
        <p:spPr>
          <a:xfrm>
            <a:off x="3810000" y="23622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886200" y="47244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a:t>
            </a:r>
            <a:r>
              <a:rPr lang="en-US" sz="3200" dirty="0" smtClean="0"/>
              <a:t>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5364</TotalTime>
  <Words>6746</Words>
  <Application>Microsoft Office PowerPoint</Application>
  <PresentationFormat>Экран (4:3)</PresentationFormat>
  <Paragraphs>900</Paragraphs>
  <Slides>58</Slides>
  <Notes>51</Notes>
  <HiddenSlides>0</HiddenSlides>
  <MMClips>0</MMClips>
  <ScaleCrop>false</ScaleCrop>
  <HeadingPairs>
    <vt:vector size="4" baseType="variant">
      <vt:variant>
        <vt:lpstr>Тема</vt:lpstr>
      </vt:variant>
      <vt:variant>
        <vt:i4>1</vt:i4>
      </vt:variant>
      <vt:variant>
        <vt:lpstr>Заголовки слайдов</vt:lpstr>
      </vt:variant>
      <vt:variant>
        <vt:i4>58</vt:i4>
      </vt:variant>
    </vt:vector>
  </HeadingPairs>
  <TitlesOfParts>
    <vt:vector size="59"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They are two different worlds!</vt:lpstr>
      <vt:lpstr>Why DDD?</vt:lpstr>
      <vt:lpstr>DDD benefits?</vt:lpstr>
      <vt:lpstr> Complexity of most software projects is understanding the business domain and not a technical one.</vt:lpstr>
      <vt:lpstr>The key to controlling complexity is a good domain model.</vt:lpstr>
      <vt:lpstr>We need common view and language!</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Слайд 23</vt:lpstr>
      <vt:lpstr>Associations</vt:lpstr>
      <vt:lpstr>Entities</vt:lpstr>
      <vt:lpstr>Value Objects</vt:lpstr>
      <vt:lpstr>Services</vt:lpstr>
      <vt:lpstr>Modules</vt:lpstr>
      <vt:lpstr>Aggregates</vt:lpstr>
      <vt:lpstr>Factories</vt:lpstr>
      <vt:lpstr>Repositories</vt:lpstr>
      <vt:lpstr>Cargo Sample</vt:lpstr>
      <vt:lpstr>Слайд 33</vt:lpstr>
      <vt:lpstr>Слайд 34</vt:lpstr>
      <vt:lpstr>Слайд 35</vt:lpstr>
      <vt:lpstr>Collaboration: gathering requirements</vt:lpstr>
      <vt:lpstr>Model Evolution: Step 1</vt:lpstr>
      <vt:lpstr>Model Evolution: Step 2</vt:lpstr>
      <vt:lpstr>Слайд 39</vt:lpstr>
      <vt:lpstr>Слайд 40</vt:lpstr>
      <vt:lpstr>Cargo’s Ubiquitous Language</vt:lpstr>
      <vt:lpstr>Domain Model Isolation</vt:lpstr>
      <vt:lpstr>Слайд 43</vt:lpstr>
      <vt:lpstr>How about design principles &amp; patterns within Domain Layer?</vt:lpstr>
      <vt:lpstr>Specification</vt:lpstr>
      <vt:lpstr>Real Sample</vt:lpstr>
      <vt:lpstr>Strategy (a.k.a Policy)</vt:lpstr>
      <vt:lpstr>Refactoring to Policy</vt:lpstr>
      <vt:lpstr>Слайд 49</vt:lpstr>
      <vt:lpstr>Expose to External World</vt:lpstr>
      <vt:lpstr>MVC &amp; Remote Facade</vt:lpstr>
      <vt:lpstr>MVC &amp; Domain Model Isolation</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1324</cp:revision>
  <dcterms:created xsi:type="dcterms:W3CDTF">2009-04-10T08:31:11Z</dcterms:created>
  <dcterms:modified xsi:type="dcterms:W3CDTF">2009-05-03T15:06:37Z</dcterms:modified>
</cp:coreProperties>
</file>