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notesSlides/notesSlide30.xml" ContentType="application/vnd.openxmlformats-officedocument.presentationml.notesSlide+xml"/>
  <Override PartName="/ppt/diagrams/quickStyle31.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data21.xml" ContentType="application/vnd.openxmlformats-officedocument.drawingml.diagramData+xml"/>
  <Override PartName="/ppt/diagrams/quickStyle29.xml" ContentType="application/vnd.openxmlformats-officedocument.drawingml.diagramStyl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ppt/diagrams/layout29.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18.xml" ContentType="application/vnd.openxmlformats-officedocument.drawingml.diagramLayout+xml"/>
  <Override PartName="/ppt/diagrams/quickStyle25.xml" ContentType="application/vnd.openxmlformats-officedocument.drawingml.diagramStyl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layout25.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diagrams/data30.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6"/>
  </p:notesMasterIdLst>
  <p:sldIdLst>
    <p:sldId id="256" r:id="rId2"/>
    <p:sldId id="258" r:id="rId3"/>
    <p:sldId id="257" r:id="rId4"/>
    <p:sldId id="277" r:id="rId5"/>
    <p:sldId id="278" r:id="rId6"/>
    <p:sldId id="264" r:id="rId7"/>
    <p:sldId id="263" r:id="rId8"/>
    <p:sldId id="269" r:id="rId9"/>
    <p:sldId id="267" r:id="rId10"/>
    <p:sldId id="268" r:id="rId11"/>
    <p:sldId id="266" r:id="rId12"/>
    <p:sldId id="259" r:id="rId13"/>
    <p:sldId id="260" r:id="rId14"/>
    <p:sldId id="272" r:id="rId15"/>
    <p:sldId id="273" r:id="rId16"/>
    <p:sldId id="276" r:id="rId17"/>
    <p:sldId id="274" r:id="rId18"/>
    <p:sldId id="275"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2" r:id="rId41"/>
    <p:sldId id="301" r:id="rId42"/>
    <p:sldId id="303" r:id="rId43"/>
    <p:sldId id="304" r:id="rId44"/>
    <p:sldId id="30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6571" autoAdjust="0"/>
  </p:normalViewPr>
  <p:slideViewPr>
    <p:cSldViewPr>
      <p:cViewPr>
        <p:scale>
          <a:sx n="100" d="100"/>
          <a:sy n="100" d="100"/>
        </p:scale>
        <p:origin x="-702" y="34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186BABBB-D5F1-42BD-AA7F-693E3C20E704}" type="presOf" srcId="{8AF5EB9F-3D83-4DE7-AC8D-B21F9583881A}" destId="{7DAE016E-B7E3-4053-95E4-1DBDE70559DB}" srcOrd="0" destOrd="0" presId="urn:microsoft.com/office/officeart/2005/8/layout/hList1"/>
    <dgm:cxn modelId="{975726FE-903F-42CF-8418-5F279D9F1AD3}"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4/27/2009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Cargo</a:t>
            </a:r>
          </a:p>
          <a:p>
            <a:r>
              <a:rPr lang="en-US" sz="1200" kern="1200" baseline="0" dirty="0" smtClean="0">
                <a:solidFill>
                  <a:schemeClr val="tx1"/>
                </a:solidFill>
                <a:latin typeface="+mn-lt"/>
                <a:ea typeface="+mn-ea"/>
                <a:cs typeface="+mn-cs"/>
              </a:rPr>
              <a:t>Two identical crates must be distinguishable, so </a:t>
            </a:r>
            <a:r>
              <a:rPr lang="en-US" sz="1200" b="1" kern="1200" baseline="0" dirty="0" smtClean="0">
                <a:solidFill>
                  <a:schemeClr val="tx1"/>
                </a:solidFill>
                <a:latin typeface="+mn-lt"/>
                <a:ea typeface="+mn-ea"/>
                <a:cs typeface="+mn-cs"/>
              </a:rPr>
              <a:t>Cargo objects are ENTITIES. In practice, all</a:t>
            </a:r>
          </a:p>
          <a:p>
            <a:r>
              <a:rPr lang="en-US" sz="1200" kern="1200" baseline="0" dirty="0" smtClean="0">
                <a:solidFill>
                  <a:schemeClr val="tx1"/>
                </a:solidFill>
                <a:latin typeface="+mn-lt"/>
                <a:ea typeface="+mn-ea"/>
                <a:cs typeface="+mn-cs"/>
              </a:rPr>
              <a:t>shipping companies assign tracking IDs to each piece of cargo.</a:t>
            </a:r>
          </a:p>
          <a:p>
            <a:r>
              <a:rPr lang="en-US" sz="1200" b="1" kern="1200" baseline="0" dirty="0" smtClean="0">
                <a:solidFill>
                  <a:schemeClr val="tx1"/>
                </a:solidFill>
                <a:latin typeface="+mn-lt"/>
                <a:ea typeface="+mn-ea"/>
                <a:cs typeface="+mn-cs"/>
              </a:rPr>
              <a:t>Location</a:t>
            </a:r>
          </a:p>
          <a:p>
            <a:r>
              <a:rPr lang="en-US" sz="1200" kern="1200" baseline="0" dirty="0" smtClean="0">
                <a:solidFill>
                  <a:schemeClr val="tx1"/>
                </a:solidFill>
                <a:latin typeface="+mn-lt"/>
                <a:ea typeface="+mn-ea"/>
                <a:cs typeface="+mn-cs"/>
              </a:rPr>
              <a:t>Two places with the same name are not the same.</a:t>
            </a:r>
          </a:p>
          <a:p>
            <a:r>
              <a:rPr lang="en-US" sz="1200" b="1" kern="1200" baseline="0" dirty="0" smtClean="0">
                <a:solidFill>
                  <a:schemeClr val="tx1"/>
                </a:solidFill>
                <a:latin typeface="+mn-lt"/>
                <a:ea typeface="+mn-ea"/>
                <a:cs typeface="+mn-cs"/>
              </a:rPr>
              <a:t>Handling Event</a:t>
            </a:r>
          </a:p>
          <a:p>
            <a:r>
              <a:rPr lang="en-US" sz="1200" kern="1200" baseline="0" dirty="0" smtClean="0">
                <a:solidFill>
                  <a:schemeClr val="tx1"/>
                </a:solidFill>
                <a:latin typeface="+mn-lt"/>
                <a:ea typeface="+mn-ea"/>
                <a:cs typeface="+mn-cs"/>
              </a:rPr>
              <a:t>We care about such individual incidents because they allow us to keep track of what is going on.</a:t>
            </a:r>
          </a:p>
          <a:p>
            <a:r>
              <a:rPr lang="en-US" sz="1200" kern="1200" baseline="0" dirty="0" smtClean="0">
                <a:solidFill>
                  <a:schemeClr val="tx1"/>
                </a:solidFill>
                <a:latin typeface="+mn-lt"/>
                <a:ea typeface="+mn-ea"/>
                <a:cs typeface="+mn-cs"/>
              </a:rPr>
              <a:t>They reflect real-world events, which are not usually interchangeable, so they are ENTITIES.</a:t>
            </a:r>
          </a:p>
          <a:p>
            <a:r>
              <a:rPr lang="en-US" sz="1200" b="1" kern="1200" baseline="0" dirty="0" smtClean="0">
                <a:solidFill>
                  <a:schemeClr val="tx1"/>
                </a:solidFill>
                <a:latin typeface="+mn-lt"/>
                <a:ea typeface="+mn-ea"/>
                <a:cs typeface="+mn-cs"/>
              </a:rPr>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200" b="1" kern="1200" baseline="0" dirty="0" smtClean="0">
                <a:solidFill>
                  <a:schemeClr val="tx1"/>
                </a:solidFill>
                <a:latin typeface="+mn-lt"/>
                <a:ea typeface="+mn-ea"/>
                <a:cs typeface="+mn-cs"/>
              </a:rPr>
              <a:t>AGGREGATE Boundaries</a:t>
            </a:r>
          </a:p>
          <a:p>
            <a:r>
              <a:rPr lang="en-US" sz="1200" b="1" kern="1200" baseline="0" dirty="0" smtClean="0">
                <a:solidFill>
                  <a:schemeClr val="tx1"/>
                </a:solidFill>
                <a:latin typeface="+mn-lt"/>
                <a:ea typeface="+mn-ea"/>
                <a:cs typeface="+mn-cs"/>
              </a:rPr>
              <a:t>Voyage, Location have their own identities and are shared by many Cargoes, so they must be the roots of their own AGGREGATES.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Handling Event is another matter. Previously we have considered possible database</a:t>
            </a:r>
          </a:p>
          <a:p>
            <a:r>
              <a:rPr lang="en-US" sz="1200" kern="1200" baseline="0" dirty="0" smtClean="0">
                <a:solidFill>
                  <a:schemeClr val="tx1"/>
                </a:solidFill>
                <a:latin typeface="+mn-lt"/>
                <a:ea typeface="+mn-ea"/>
                <a:cs typeface="+mn-cs"/>
              </a:rPr>
              <a:t>query that would search for these: one, to find the </a:t>
            </a:r>
            <a:r>
              <a:rPr lang="en-US" sz="1200" b="1" kern="1200" baseline="0" dirty="0" smtClean="0">
                <a:solidFill>
                  <a:schemeClr val="tx1"/>
                </a:solidFill>
                <a:latin typeface="+mn-lt"/>
                <a:ea typeface="+mn-ea"/>
                <a:cs typeface="+mn-cs"/>
              </a:rPr>
              <a:t>Handling Events for a Delivery History.</a:t>
            </a:r>
          </a:p>
          <a:p>
            <a:endParaRPr lang="en-US" sz="1200" b="1" kern="1200" baseline="0" dirty="0" smtClean="0">
              <a:solidFill>
                <a:schemeClr val="tx1"/>
              </a:solidFill>
              <a:latin typeface="+mn-lt"/>
              <a:ea typeface="+mn-ea"/>
              <a:cs typeface="+mn-cs"/>
            </a:endParaRP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4/27/2009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5.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6.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Colors" Target="../diagrams/colors13.xml"/><Relationship Id="rId18" Type="http://schemas.openxmlformats.org/officeDocument/2006/relationships/diagramData" Target="../diagrams/data15.xml"/><Relationship Id="rId26" Type="http://schemas.openxmlformats.org/officeDocument/2006/relationships/diagramData" Target="../diagrams/data17.xml"/><Relationship Id="rId3" Type="http://schemas.openxmlformats.org/officeDocument/2006/relationships/diagramLayout" Target="../diagrams/layout11.xml"/><Relationship Id="rId21" Type="http://schemas.openxmlformats.org/officeDocument/2006/relationships/diagramColors" Target="../diagrams/colors15.xml"/><Relationship Id="rId7" Type="http://schemas.openxmlformats.org/officeDocument/2006/relationships/diagramLayout" Target="../diagrams/layout12.xml"/><Relationship Id="rId12" Type="http://schemas.openxmlformats.org/officeDocument/2006/relationships/diagramQuickStyle" Target="../diagrams/quickStyle13.xml"/><Relationship Id="rId17" Type="http://schemas.openxmlformats.org/officeDocument/2006/relationships/diagramColors" Target="../diagrams/colors14.xml"/><Relationship Id="rId25" Type="http://schemas.openxmlformats.org/officeDocument/2006/relationships/diagramColors" Target="../diagrams/colors16.xml"/><Relationship Id="rId33" Type="http://schemas.openxmlformats.org/officeDocument/2006/relationships/diagramColors" Target="../diagrams/colors18.xml"/><Relationship Id="rId2" Type="http://schemas.openxmlformats.org/officeDocument/2006/relationships/diagramData" Target="../diagrams/data11.xml"/><Relationship Id="rId16" Type="http://schemas.openxmlformats.org/officeDocument/2006/relationships/diagramQuickStyle" Target="../diagrams/quickStyle14.xml"/><Relationship Id="rId20" Type="http://schemas.openxmlformats.org/officeDocument/2006/relationships/diagramQuickStyle" Target="../diagrams/quickStyle15.xml"/><Relationship Id="rId29" Type="http://schemas.openxmlformats.org/officeDocument/2006/relationships/diagramColors" Target="../diagrams/colors17.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openxmlformats.org/officeDocument/2006/relationships/diagramLayout" Target="../diagrams/layout13.xml"/><Relationship Id="rId24" Type="http://schemas.openxmlformats.org/officeDocument/2006/relationships/diagramQuickStyle" Target="../diagrams/quickStyle16.xml"/><Relationship Id="rId32" Type="http://schemas.openxmlformats.org/officeDocument/2006/relationships/diagramQuickStyle" Target="../diagrams/quickStyle18.xml"/><Relationship Id="rId5" Type="http://schemas.openxmlformats.org/officeDocument/2006/relationships/diagramColors" Target="../diagrams/colors11.xml"/><Relationship Id="rId15" Type="http://schemas.openxmlformats.org/officeDocument/2006/relationships/diagramLayout" Target="../diagrams/layout14.xml"/><Relationship Id="rId23" Type="http://schemas.openxmlformats.org/officeDocument/2006/relationships/diagramLayout" Target="../diagrams/layout16.xml"/><Relationship Id="rId28" Type="http://schemas.openxmlformats.org/officeDocument/2006/relationships/diagramQuickStyle" Target="../diagrams/quickStyle17.xml"/><Relationship Id="rId10" Type="http://schemas.openxmlformats.org/officeDocument/2006/relationships/diagramData" Target="../diagrams/data13.xml"/><Relationship Id="rId19" Type="http://schemas.openxmlformats.org/officeDocument/2006/relationships/diagramLayout" Target="../diagrams/layout15.xml"/><Relationship Id="rId31" Type="http://schemas.openxmlformats.org/officeDocument/2006/relationships/diagramLayout" Target="../diagrams/layout18.xml"/><Relationship Id="rId4" Type="http://schemas.openxmlformats.org/officeDocument/2006/relationships/diagramQuickStyle" Target="../diagrams/quickStyle11.xml"/><Relationship Id="rId9" Type="http://schemas.openxmlformats.org/officeDocument/2006/relationships/diagramColors" Target="../diagrams/colors12.xml"/><Relationship Id="rId14" Type="http://schemas.openxmlformats.org/officeDocument/2006/relationships/diagramData" Target="../diagrams/data14.xml"/><Relationship Id="rId22" Type="http://schemas.openxmlformats.org/officeDocument/2006/relationships/diagramData" Target="../diagrams/data16.xml"/><Relationship Id="rId27" Type="http://schemas.openxmlformats.org/officeDocument/2006/relationships/diagramLayout" Target="../diagrams/layout17.xml"/><Relationship Id="rId30" Type="http://schemas.openxmlformats.org/officeDocument/2006/relationships/diagramData" Target="../diagrams/data18.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38.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3.png"/></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a:t>
            </a:r>
            <a:r>
              <a:rPr lang="en-US" dirty="0" smtClean="0">
                <a:solidFill>
                  <a:srgbClr val="7030A0"/>
                </a:solidFill>
              </a:rPr>
              <a:t>Model</a:t>
            </a:r>
            <a:r>
              <a:rPr lang="en-US" dirty="0" smtClean="0">
                <a:solidFill>
                  <a:srgbClr val="009900"/>
                </a:solidFill>
              </a:rPr>
              <a:t>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a:p>
            <a:r>
              <a:rPr lang="en-US" dirty="0" smtClean="0"/>
              <a:t>Complexity becomes inevitable </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67917"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057400"/>
            <a:ext cx="3819525" cy="253365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4800600"/>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858000" y="2209800"/>
            <a:ext cx="1219200" cy="1066800"/>
          </a:xfrm>
          <a:prstGeom prst="curvedConnector3">
            <a:avLst>
              <a:gd name="adj1" fmla="val 21094"/>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16200000" flipH="1">
            <a:off x="5562600" y="4343400"/>
            <a:ext cx="1828800" cy="1524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477000" y="4267200"/>
            <a:ext cx="1600200" cy="838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heckerboard(across)">
                                      <p:cBhvr>
                                        <p:cTn id="10" dur="500"/>
                                        <p:tgtEl>
                                          <p:spTgt spid="23"/>
                                        </p:tgtEl>
                                      </p:cBhvr>
                                    </p:animEffect>
                                  </p:childTnLst>
                                </p:cTn>
                              </p:par>
                              <p:par>
                                <p:cTn id="11" presetID="5" presetClass="entr" presetSubtype="1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checkerboard(across)">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checkerboard(across)">
                                      <p:cBhvr>
                                        <p:cTn id="18" dur="500"/>
                                        <p:tgtEl>
                                          <p:spTgt spid="35"/>
                                        </p:tgtEl>
                                      </p:cBhvr>
                                    </p:animEffect>
                                  </p:childTnLst>
                                </p:cTn>
                              </p:par>
                              <p:par>
                                <p:cTn id="19" presetID="5" presetClass="entr" presetSubtype="1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checkerboard(across)">
                                      <p:cBhvr>
                                        <p:cTn id="21" dur="500"/>
                                        <p:tgtEl>
                                          <p:spTgt spid="37"/>
                                        </p:tgtEl>
                                      </p:cBhvr>
                                    </p:animEffect>
                                  </p:childTnLst>
                                </p:cTn>
                              </p:par>
                              <p:par>
                                <p:cTn id="22" presetID="5" presetClass="entr" presetSubtype="1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checkerboard(across)">
                                      <p:cBhvr>
                                        <p:cTn id="24" dur="500"/>
                                        <p:tgtEl>
                                          <p:spTgt spid="32"/>
                                        </p:tgtEl>
                                      </p:cBhvr>
                                    </p:animEffect>
                                  </p:childTnLst>
                                </p:cTn>
                              </p:par>
                              <p:par>
                                <p:cTn id="25" presetID="5"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48200" y="990600"/>
            <a:ext cx="35052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 act Use Case Scenarios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81000" y="14478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72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3"/>
          <a:srcRect/>
          <a:stretch>
            <a:fillRect/>
          </a:stretch>
        </p:blipFill>
        <p:spPr bwMode="auto">
          <a:xfrm>
            <a:off x="3200400" y="1600200"/>
            <a:ext cx="5210175" cy="3886200"/>
          </a:xfrm>
          <a:prstGeom prst="rect">
            <a:avLst/>
          </a:prstGeom>
          <a:noFill/>
          <a:ln w="9525">
            <a:noFill/>
            <a:miter lim="800000"/>
            <a:headEnd/>
            <a:tailEnd/>
          </a:ln>
          <a:effectLst/>
        </p:spPr>
      </p:pic>
      <p:sp>
        <p:nvSpPr>
          <p:cNvPr id="16" name="Стрелка вправо 15"/>
          <p:cNvSpPr/>
          <p:nvPr/>
        </p:nvSpPr>
        <p:spPr>
          <a:xfrm rot="1880831">
            <a:off x="2175221" y="1994733"/>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28600" y="685800"/>
            <a:ext cx="3505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Facade Pattern</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2162"/>
          </a:xfrm>
        </p:spPr>
        <p:txBody>
          <a:bodyPr/>
          <a:lstStyle/>
          <a:p>
            <a:endParaRPr lang="en-US" dirty="0"/>
          </a:p>
        </p:txBody>
      </p:sp>
      <p:sp>
        <p:nvSpPr>
          <p:cNvPr id="4" name="Rounded Rectangle 3"/>
          <p:cNvSpPr/>
          <p:nvPr/>
        </p:nvSpPr>
        <p:spPr>
          <a:xfrm>
            <a:off x="990600" y="1447800"/>
            <a:ext cx="7543800" cy="426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0" y="5410200"/>
            <a:ext cx="3657600" cy="914400"/>
          </a:xfrm>
        </p:spPr>
        <p:txBody>
          <a:bodyPr>
            <a:normAutofit/>
          </a:bodyPr>
          <a:lstStyle/>
          <a:p>
            <a:r>
              <a:rPr lang="en-US" sz="3200" dirty="0" smtClean="0"/>
              <a:t>Atom Model</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
        <p:nvSpPr>
          <p:cNvPr id="4" name="Заголовок 1"/>
          <p:cNvSpPr txBox="1">
            <a:spLocks/>
          </p:cNvSpPr>
          <p:nvPr/>
        </p:nvSpPr>
        <p:spPr>
          <a:xfrm>
            <a:off x="152400" y="152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Domain Driven Design is based on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4533</TotalTime>
  <Words>4475</Words>
  <Application>Microsoft Office PowerPoint</Application>
  <PresentationFormat>Экран (4:3)</PresentationFormat>
  <Paragraphs>614</Paragraphs>
  <Slides>44</Slides>
  <Notes>41</Notes>
  <HiddenSlides>0</HiddenSlides>
  <MMClips>0</MMClips>
  <ScaleCrop>false</ScaleCrop>
  <HeadingPairs>
    <vt:vector size="4" baseType="variant">
      <vt:variant>
        <vt:lpstr>Тема</vt:lpstr>
      </vt:variant>
      <vt:variant>
        <vt:i4>1</vt:i4>
      </vt:variant>
      <vt:variant>
        <vt:lpstr>Заголовки слайдов</vt:lpstr>
      </vt:variant>
      <vt:variant>
        <vt:i4>44</vt:i4>
      </vt:variant>
    </vt:vector>
  </HeadingPairs>
  <TitlesOfParts>
    <vt:vector size="45"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Atom Model</vt:lpstr>
      <vt:lpstr>Even Music has a Model</vt:lpstr>
      <vt:lpstr>The key to controlling complexity is a good domain model.</vt:lpstr>
      <vt:lpstr>Слайд 11</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Слайд 22</vt:lpstr>
      <vt:lpstr>Associations</vt:lpstr>
      <vt:lpstr>Entities</vt:lpstr>
      <vt:lpstr>Value Objects</vt:lpstr>
      <vt:lpstr>Services</vt:lpstr>
      <vt:lpstr>Modules</vt:lpstr>
      <vt:lpstr>Aggregates</vt:lpstr>
      <vt:lpstr>Factories</vt:lpstr>
      <vt:lpstr>Repositories</vt:lpstr>
      <vt:lpstr>Cargo Sample</vt:lpstr>
      <vt:lpstr>Слайд 32</vt:lpstr>
      <vt:lpstr>Слайд 33</vt:lpstr>
      <vt:lpstr>Слайд 34</vt:lpstr>
      <vt:lpstr>Collaboration: gathering requirements</vt:lpstr>
      <vt:lpstr>Model Evolution: Step 1</vt:lpstr>
      <vt:lpstr>Model Evolution: Step 2</vt:lpstr>
      <vt:lpstr>Слайд 38</vt:lpstr>
      <vt:lpstr>Слайд 39</vt:lpstr>
      <vt:lpstr>Domain Model Isolation</vt:lpstr>
      <vt:lpstr>Слайд 41</vt:lpstr>
      <vt:lpstr>Слайд 42</vt:lpstr>
      <vt:lpstr>Expose to External World</vt:lpstr>
      <vt:lpstr>Слайд 44</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885</cp:revision>
  <dcterms:created xsi:type="dcterms:W3CDTF">2009-04-10T08:31:11Z</dcterms:created>
  <dcterms:modified xsi:type="dcterms:W3CDTF">2009-04-27T19:49:09Z</dcterms:modified>
</cp:coreProperties>
</file>