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diagrams/quickStyle39.xml" ContentType="application/vnd.openxmlformats-officedocument.drawingml.diagramStyle+xml"/>
  <Override PartName="/ppt/notesSlides/notesSlide49.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64" r:id="rId5"/>
    <p:sldId id="319" r:id="rId6"/>
    <p:sldId id="269" r:id="rId7"/>
    <p:sldId id="267" r:id="rId8"/>
    <p:sldId id="266" r:id="rId9"/>
    <p:sldId id="272" r:id="rId10"/>
    <p:sldId id="274" r:id="rId11"/>
    <p:sldId id="273" r:id="rId12"/>
    <p:sldId id="276" r:id="rId13"/>
    <p:sldId id="259" r:id="rId14"/>
    <p:sldId id="260" r:id="rId15"/>
    <p:sldId id="277" r:id="rId16"/>
    <p:sldId id="275"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4" r:id="rId31"/>
    <p:sldId id="293" r:id="rId32"/>
    <p:sldId id="292" r:id="rId33"/>
    <p:sldId id="295" r:id="rId34"/>
    <p:sldId id="296" r:id="rId35"/>
    <p:sldId id="297" r:id="rId36"/>
    <p:sldId id="298" r:id="rId37"/>
    <p:sldId id="299" r:id="rId38"/>
    <p:sldId id="313" r:id="rId39"/>
    <p:sldId id="302" r:id="rId40"/>
    <p:sldId id="301" r:id="rId41"/>
    <p:sldId id="306" r:id="rId42"/>
    <p:sldId id="307" r:id="rId43"/>
    <p:sldId id="308" r:id="rId44"/>
    <p:sldId id="309" r:id="rId45"/>
    <p:sldId id="310" r:id="rId46"/>
    <p:sldId id="303" r:id="rId47"/>
    <p:sldId id="304" r:id="rId48"/>
    <p:sldId id="305" r:id="rId49"/>
    <p:sldId id="312" r:id="rId50"/>
    <p:sldId id="278" r:id="rId51"/>
    <p:sldId id="317" r:id="rId52"/>
    <p:sldId id="314" r:id="rId53"/>
    <p:sldId id="311" r:id="rId54"/>
    <p:sldId id="318"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0066"/>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76155" autoAdjust="0"/>
  </p:normalViewPr>
  <p:slideViewPr>
    <p:cSldViewPr>
      <p:cViewPr>
        <p:scale>
          <a:sx n="100" d="100"/>
          <a:sy n="100" d="100"/>
        </p:scale>
        <p:origin x="468" y="3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5/5/2009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care Business </a:t>
            </a:r>
            <a:r>
              <a:rPr lang="en-US" dirty="0" err="1" smtClean="0"/>
              <a:t>Expertii</a:t>
            </a:r>
            <a:r>
              <a:rPr lang="en-US" dirty="0" smtClean="0"/>
              <a:t>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p>
          <a:p>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dirty="0" smtClean="0"/>
              <a:t> </a:t>
            </a:r>
            <a:r>
              <a:rPr lang="en-US" dirty="0" err="1" smtClean="0"/>
              <a:t>sau</a:t>
            </a:r>
            <a:r>
              <a:rPr lang="en-US" dirty="0" smtClean="0"/>
              <a:t> in general</a:t>
            </a:r>
            <a:r>
              <a:rPr lang="en-US" baseline="0" dirty="0" smtClean="0"/>
              <a:t> nu </a:t>
            </a:r>
            <a:r>
              <a:rPr lang="en-US" baseline="0" dirty="0" err="1" smtClean="0"/>
              <a:t>inteleg</a:t>
            </a:r>
            <a:r>
              <a:rPr lang="en-US" baseline="0" dirty="0" smtClean="0"/>
              <a:t> </a:t>
            </a:r>
            <a:r>
              <a:rPr lang="en-US" baseline="0" dirty="0" err="1" smtClean="0"/>
              <a:t>majoritatea</a:t>
            </a:r>
            <a:r>
              <a:rPr lang="en-US" baseline="0" dirty="0" smtClean="0"/>
              <a:t> </a:t>
            </a:r>
            <a:r>
              <a:rPr lang="en-US" baseline="0" dirty="0" err="1" smtClean="0"/>
              <a:t>termenilor</a:t>
            </a:r>
            <a:r>
              <a:rPr lang="en-US" baseline="0" dirty="0" smtClean="0"/>
              <a:t> a business </a:t>
            </a:r>
            <a:r>
              <a:rPr lang="en-US" baseline="0" dirty="0" err="1" smtClean="0"/>
              <a:t>expertilor</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a:t>
            </a:r>
            <a:r>
              <a:rPr lang="en-US" baseline="0" dirty="0" err="1" smtClean="0"/>
              <a:t>il</a:t>
            </a:r>
            <a:r>
              <a:rPr lang="en-US" baseline="0" dirty="0" smtClean="0"/>
              <a:t>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endParaRPr lang="en-US" baseline="0" dirty="0" smtClean="0"/>
          </a:p>
          <a:p>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scriere</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200" b="1" kern="1200" baseline="0" dirty="0" smtClean="0">
                <a:solidFill>
                  <a:schemeClr val="tx1"/>
                </a:solidFill>
                <a:latin typeface="+mn-lt"/>
                <a:ea typeface="+mn-ea"/>
                <a:cs typeface="+mn-cs"/>
              </a:rPr>
              <a:t>UBIQUITOUS LANGUAGE, </a:t>
            </a:r>
          </a:p>
          <a:p>
            <a:r>
              <a:rPr lang="en-US" sz="1200" b="1" kern="1200" baseline="0" dirty="0" smtClean="0">
                <a:solidFill>
                  <a:schemeClr val="tx1"/>
                </a:solidFill>
                <a:latin typeface="+mn-lt"/>
                <a:ea typeface="+mn-ea"/>
                <a:cs typeface="+mn-cs"/>
              </a:rPr>
              <a:t>CLICK 2</a:t>
            </a:r>
          </a:p>
          <a:p>
            <a:r>
              <a:rPr lang="en-US" sz="1200" b="1" kern="1200" baseline="0" dirty="0" err="1" smtClean="0">
                <a:solidFill>
                  <a:schemeClr val="tx1"/>
                </a:solidFill>
                <a:latin typeface="+mn-lt"/>
                <a:ea typeface="+mn-ea"/>
                <a:cs typeface="+mn-cs"/>
              </a:rPr>
              <a:t>acest</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il</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folosim</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comunica</a:t>
            </a:r>
            <a:r>
              <a:rPr lang="en-US" sz="1200" b="1" kern="1200" baseline="0" dirty="0" smtClean="0">
                <a:solidFill>
                  <a:schemeClr val="tx1"/>
                </a:solidFill>
                <a:latin typeface="+mn-lt"/>
                <a:ea typeface="+mn-ea"/>
                <a:cs typeface="+mn-cs"/>
              </a:rPr>
              <a:t> cu business </a:t>
            </a:r>
            <a:r>
              <a:rPr lang="en-US" sz="1200" b="1" kern="1200" baseline="0" dirty="0" err="1" smtClean="0">
                <a:solidFill>
                  <a:schemeClr val="tx1"/>
                </a:solidFill>
                <a:latin typeface="+mn-lt"/>
                <a:ea typeface="+mn-ea"/>
                <a:cs typeface="+mn-cs"/>
              </a:rPr>
              <a:t>experti</a:t>
            </a:r>
            <a:r>
              <a:rPr lang="en-US" sz="1200" b="1" kern="1200" baseline="0" dirty="0" smtClean="0">
                <a:solidFill>
                  <a:schemeClr val="tx1"/>
                </a:solidFill>
                <a:latin typeface="+mn-lt"/>
                <a:ea typeface="+mn-ea"/>
                <a:cs typeface="+mn-cs"/>
              </a:rPr>
              <a:t>, cu </a:t>
            </a:r>
            <a:r>
              <a:rPr lang="en-US" sz="1200" b="1" kern="1200" baseline="0" dirty="0" err="1" smtClean="0">
                <a:solidFill>
                  <a:schemeClr val="tx1"/>
                </a:solidFill>
                <a:latin typeface="+mn-lt"/>
                <a:ea typeface="+mn-ea"/>
                <a:cs typeface="+mn-cs"/>
              </a:rPr>
              <a:t>echipa</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In </a:t>
            </a:r>
            <a:r>
              <a:rPr lang="en-US" sz="1200" b="1" kern="1200" baseline="0" dirty="0" err="1" smtClean="0">
                <a:solidFill>
                  <a:schemeClr val="tx1"/>
                </a:solidFill>
                <a:latin typeface="+mn-lt"/>
                <a:ea typeface="+mn-ea"/>
                <a:cs typeface="+mn-cs"/>
              </a:rPr>
              <a:t>diferite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forme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discutii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Schimbarile</a:t>
            </a:r>
            <a:r>
              <a:rPr lang="en-US" sz="1200" b="1" kern="1200" baseline="0" dirty="0" smtClean="0">
                <a:solidFill>
                  <a:schemeClr val="tx1"/>
                </a:solidFill>
                <a:latin typeface="+mn-lt"/>
                <a:ea typeface="+mn-ea"/>
                <a:cs typeface="+mn-cs"/>
              </a:rPr>
              <a:t> in UBIQUITOUS LANGUAGE se reflect in domain model, code,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Si </a:t>
            </a:r>
            <a:r>
              <a:rPr lang="en-US" sz="1200" b="1" kern="1200" baseline="0" dirty="0" err="1" smtClean="0">
                <a:solidFill>
                  <a:schemeClr val="tx1"/>
                </a:solidFill>
                <a:latin typeface="+mn-lt"/>
                <a:ea typeface="+mn-ea"/>
                <a:cs typeface="+mn-cs"/>
              </a:rPr>
              <a:t>invers</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daca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model </a:t>
            </a:r>
            <a:r>
              <a:rPr lang="en-US" sz="1200" b="1" kern="1200" baseline="0" dirty="0" err="1" smtClean="0">
                <a:solidFill>
                  <a:schemeClr val="tx1"/>
                </a:solidFill>
                <a:latin typeface="+mn-lt"/>
                <a:ea typeface="+mn-ea"/>
                <a:cs typeface="+mn-cs"/>
              </a:rPr>
              <a:t>apar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schimbari</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limbaj</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diagrame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ect</a:t>
            </a:r>
            <a:r>
              <a:rPr lang="en-US" sz="1200" b="1" kern="1200" baseline="0" dirty="0" smtClean="0">
                <a:solidFill>
                  <a:schemeClr val="tx1"/>
                </a:solidFill>
                <a:latin typeface="+mn-lt"/>
                <a:ea typeface="+mn-ea"/>
                <a:cs typeface="+mn-cs"/>
              </a:rPr>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aseline="0"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smtClean="0"/>
          </a:p>
          <a:p>
            <a:endParaRPr lang="en-US" dirty="0" smtClean="0"/>
          </a:p>
          <a:p>
            <a:endParaRPr lang="en-US" dirty="0" smtClean="0"/>
          </a:p>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smtClean="0"/>
          </a:p>
          <a:p>
            <a:endParaRPr lang="en-US" dirty="0" smtClean="0"/>
          </a:p>
          <a:p>
            <a:r>
              <a:rPr lang="en-US" dirty="0" smtClean="0"/>
              <a:t>----------------------------------------------------------------------------</a:t>
            </a:r>
          </a:p>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in business </a:t>
            </a:r>
            <a:r>
              <a:rPr lang="en-US" baseline="0" dirty="0" err="1" smtClean="0"/>
              <a:t>domeniul</a:t>
            </a:r>
            <a:endParaRPr lang="en-US" baseline="0" dirty="0" smtClean="0"/>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a:p>
            <a:r>
              <a:rPr lang="en-US" dirty="0" smtClean="0"/>
              <a:t>------------------------------------------------------------------------------------------</a:t>
            </a:r>
          </a:p>
          <a:p>
            <a:r>
              <a:rPr lang="en-US" dirty="0" smtClean="0"/>
              <a:t>Ubiquitous Language - A language structured around the domain model and used by all team members to connect all the activities of the team with the software.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patterne</a:t>
            </a:r>
            <a:r>
              <a:rPr lang="en-US" baseline="0" dirty="0" smtClean="0"/>
              <a:t>. </a:t>
            </a:r>
          </a:p>
          <a:p>
            <a:r>
              <a:rPr lang="en-US" baseline="0" dirty="0" err="1" smtClean="0"/>
              <a:t>Aceste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lui</a:t>
            </a:r>
            <a:r>
              <a:rPr lang="en-US" baseline="0" dirty="0" smtClean="0"/>
              <a:t> in </a:t>
            </a:r>
            <a:r>
              <a:rPr lang="en-US" baseline="0" dirty="0" err="1" smtClean="0"/>
              <a:t>marea</a:t>
            </a:r>
            <a:r>
              <a:rPr lang="en-US" baseline="0" dirty="0" smtClean="0"/>
              <a:t> parte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dirty="0" smtClean="0"/>
          </a:p>
          <a:p>
            <a:r>
              <a:rPr lang="en-US" dirty="0" smtClean="0"/>
              <a:t>---------------------------------------------</a:t>
            </a:r>
          </a:p>
          <a:p>
            <a:endParaRPr lang="en-US" dirty="0" smtClean="0"/>
          </a:p>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se </a:t>
            </a:r>
            <a:r>
              <a:rPr lang="en-US" baseline="0" dirty="0" err="1" smtClean="0"/>
              <a:t>recomanda</a:t>
            </a:r>
            <a:r>
              <a:rPr lang="en-US" baseline="0" dirty="0" smtClean="0"/>
              <a:t> de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is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endParaRPr lang="en-US" baseline="0" dirty="0" smtClean="0"/>
          </a:p>
          <a:p>
            <a:r>
              <a:rPr lang="en-US" baseline="0" dirty="0" smtClean="0"/>
              <a:t>Un Anti-</a:t>
            </a:r>
            <a:r>
              <a:rPr lang="en-US" baseline="0" dirty="0" err="1" smtClean="0"/>
              <a:t>patern</a:t>
            </a:r>
            <a:r>
              <a:rPr lang="en-US" baseline="0" dirty="0" smtClean="0"/>
              <a:t>.</a:t>
            </a:r>
            <a:endParaRPr lang="en-US" dirty="0" smtClean="0"/>
          </a:p>
          <a:p>
            <a:r>
              <a:rPr lang="en-US" dirty="0" smtClean="0"/>
              <a:t>------------------------------------------------</a:t>
            </a:r>
          </a:p>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diagrame</a:t>
            </a:r>
            <a:r>
              <a:rPr lang="en-US" dirty="0" smtClean="0"/>
              <a:t> care </a:t>
            </a:r>
            <a:r>
              <a:rPr lang="en-US" dirty="0" err="1" smtClean="0"/>
              <a:t>reprezinta</a:t>
            </a:r>
            <a:r>
              <a:rPr lang="en-US" baseline="0" dirty="0" smtClean="0"/>
              <a:t> layering </a:t>
            </a:r>
            <a:r>
              <a:rPr lang="en-US" baseline="0" dirty="0" err="1" smtClean="0"/>
              <a:t>recomandat</a:t>
            </a:r>
            <a:r>
              <a:rPr lang="en-US" baseline="0" dirty="0" smtClean="0"/>
              <a:t> in </a:t>
            </a:r>
            <a:r>
              <a:rPr lang="en-US" baseline="0" dirty="0" err="1" smtClean="0"/>
              <a:t>cadrul</a:t>
            </a:r>
            <a:r>
              <a:rPr lang="en-US" baseline="0" dirty="0" smtClean="0"/>
              <a:t> </a:t>
            </a:r>
            <a:r>
              <a:rPr lang="en-US" baseline="0" dirty="0" err="1" smtClean="0"/>
              <a:t>proiectelor</a:t>
            </a:r>
            <a:r>
              <a:rPr lang="en-US" baseline="0" dirty="0" smtClean="0"/>
              <a:t> DDD.</a:t>
            </a:r>
          </a:p>
          <a:p>
            <a:endParaRPr lang="en-US" baseline="0" dirty="0" smtClean="0"/>
          </a:p>
          <a:p>
            <a:r>
              <a:rPr lang="en-US"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a:t>
            </a:r>
            <a:r>
              <a:rPr lang="en-US" baseline="0" dirty="0" err="1" smtClean="0"/>
              <a:t>momente</a:t>
            </a:r>
            <a:r>
              <a:rPr lang="en-US" baseline="0" dirty="0" smtClean="0"/>
              <a: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de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un minimum de </a:t>
            </a:r>
            <a:r>
              <a:rPr lang="en-US" baseline="0" dirty="0" err="1" smtClean="0"/>
              <a:t>dependente</a:t>
            </a:r>
            <a:r>
              <a:rPr lang="en-US" baseline="0" dirty="0" smtClean="0"/>
              <a:t> de </a:t>
            </a:r>
            <a:r>
              <a:rPr lang="en-US" baseline="0" dirty="0" err="1" smtClean="0"/>
              <a:t>layere</a:t>
            </a:r>
            <a:r>
              <a:rPr lang="en-US" baseline="0" dirty="0" smtClean="0"/>
              <a:t>, ex: </a:t>
            </a:r>
            <a:r>
              <a:rPr lang="en-US" baseline="0" dirty="0" err="1" smtClean="0"/>
              <a:t>Infrastructura</a:t>
            </a:r>
            <a:r>
              <a:rPr lang="en-US" baseline="0" dirty="0" smtClean="0"/>
              <a:t> de validation.</a:t>
            </a:r>
          </a:p>
          <a:p>
            <a:endParaRPr lang="en-US" dirty="0" smtClean="0"/>
          </a:p>
          <a:p>
            <a:r>
              <a:rPr lang="en-US" dirty="0" smtClean="0"/>
              <a:t>La domain layer pot </a:t>
            </a:r>
            <a:r>
              <a:rPr lang="en-US" dirty="0" err="1" smtClean="0"/>
              <a:t>fi</a:t>
            </a:r>
            <a:r>
              <a:rPr lang="en-US" dirty="0" smtClean="0"/>
              <a:t> </a:t>
            </a:r>
            <a:r>
              <a:rPr lang="en-US" dirty="0" err="1" smtClean="0"/>
              <a:t>referinte</a:t>
            </a:r>
            <a:r>
              <a:rPr lang="en-US" dirty="0" smtClean="0"/>
              <a:t> din </a:t>
            </a:r>
            <a:r>
              <a:rPr lang="en-US" dirty="0" err="1" smtClean="0"/>
              <a:t>alte</a:t>
            </a:r>
            <a:r>
              <a:rPr lang="en-US" dirty="0" smtClean="0"/>
              <a:t> </a:t>
            </a:r>
            <a:r>
              <a:rPr lang="en-US" dirty="0" err="1" smtClean="0"/>
              <a:t>layere</a:t>
            </a:r>
            <a:r>
              <a:rPr lang="en-US" dirty="0" smtClean="0"/>
              <a:t>.</a:t>
            </a:r>
          </a:p>
          <a:p>
            <a:endParaRPr lang="en-US" dirty="0" smtClean="0"/>
          </a:p>
          <a:p>
            <a:r>
              <a:rPr lang="en-US"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r>
              <a:rPr lang="en-US" dirty="0" smtClean="0"/>
              <a:t>Application</a:t>
            </a:r>
            <a:r>
              <a:rPr lang="en-US" baseline="0" dirty="0" smtClean="0"/>
              <a:t> Layer,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a:t>
            </a:r>
            <a:r>
              <a:rPr lang="en-US" baseline="0" dirty="0" err="1" smtClean="0"/>
              <a:t>ect</a:t>
            </a:r>
            <a:r>
              <a:rPr lang="en-US" baseline="0" dirty="0" smtClean="0"/>
              <a:t>..</a:t>
            </a:r>
          </a:p>
          <a:p>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ca </a:t>
            </a:r>
            <a:r>
              <a:rPr lang="en-US" baseline="0" dirty="0" err="1" smtClean="0"/>
              <a:t>acest</a:t>
            </a:r>
            <a:r>
              <a:rPr lang="en-US" baseline="0" dirty="0" smtClean="0"/>
              <a:t> application layer </a:t>
            </a:r>
            <a:r>
              <a:rPr lang="en-US" baseline="0" dirty="0" err="1" smtClean="0"/>
              <a:t>sa</a:t>
            </a:r>
            <a:r>
              <a:rPr lang="en-US" baseline="0" dirty="0" smtClean="0"/>
              <a:t> nu </a:t>
            </a:r>
            <a:r>
              <a:rPr lang="en-US" baseline="0" dirty="0" err="1" smtClean="0"/>
              <a:t>contina</a:t>
            </a:r>
            <a:r>
              <a:rPr lang="en-US" baseline="0" dirty="0" smtClean="0"/>
              <a:t> </a:t>
            </a:r>
            <a:r>
              <a:rPr lang="en-US" baseline="0" dirty="0" err="1" smtClean="0"/>
              <a:t>multa</a:t>
            </a:r>
            <a:r>
              <a:rPr lang="en-US" baseline="0" dirty="0" smtClean="0"/>
              <a:t> </a:t>
            </a:r>
            <a:r>
              <a:rPr lang="en-US" baseline="0" dirty="0" err="1" smtClean="0"/>
              <a:t>logica</a:t>
            </a:r>
            <a:r>
              <a:rPr lang="en-US" baseline="0" dirty="0" smtClean="0"/>
              <a:t> </a:t>
            </a:r>
            <a:r>
              <a:rPr lang="en-US" baseline="0" dirty="0" err="1" smtClean="0"/>
              <a:t>caci</a:t>
            </a:r>
            <a:r>
              <a:rPr lang="en-US" baseline="0" dirty="0" smtClean="0"/>
              <a:t> </a:t>
            </a:r>
            <a:r>
              <a:rPr lang="en-US" baseline="0" dirty="0" err="1" smtClean="0"/>
              <a:t>acest</a:t>
            </a:r>
            <a:r>
              <a:rPr lang="en-US" baseline="0" dirty="0" smtClean="0"/>
              <a:t> layer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uneste</a:t>
            </a:r>
            <a:r>
              <a:rPr lang="en-US" baseline="0" dirty="0" smtClean="0"/>
              <a:t> </a:t>
            </a:r>
            <a:r>
              <a:rPr lang="en-US" baseline="0" dirty="0" err="1" smtClean="0"/>
              <a:t>infrastructura</a:t>
            </a:r>
            <a:r>
              <a:rPr lang="en-US" baseline="0" dirty="0" smtClean="0"/>
              <a:t> </a:t>
            </a:r>
            <a:r>
              <a:rPr lang="en-US" baseline="0" dirty="0" err="1" smtClean="0"/>
              <a:t>si</a:t>
            </a:r>
            <a:r>
              <a:rPr lang="en-US" baseline="0" dirty="0" smtClean="0"/>
              <a:t> domain </a:t>
            </a:r>
            <a:r>
              <a:rPr lang="en-US" baseline="0" dirty="0" err="1" smtClean="0"/>
              <a:t>si</a:t>
            </a:r>
            <a:r>
              <a:rPr lang="en-US" baseline="0" dirty="0" smtClean="0"/>
              <a:t> </a:t>
            </a:r>
            <a:r>
              <a:rPr lang="en-US" baseline="0" dirty="0" err="1" smtClean="0"/>
              <a:t>delegeaza</a:t>
            </a:r>
            <a:r>
              <a:rPr lang="en-US" baseline="0" dirty="0" smtClean="0"/>
              <a:t>. </a:t>
            </a:r>
          </a:p>
          <a:p>
            <a:endParaRPr lang="en-US" baseline="0" dirty="0" smtClean="0"/>
          </a:p>
          <a:p>
            <a:r>
              <a:rPr lang="en-US" baseline="0" dirty="0" smtClean="0"/>
              <a:t>Presentation Layer –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mode </a:t>
            </a:r>
            <a:r>
              <a:rPr lang="en-US" baseline="0" dirty="0" err="1" smtClean="0"/>
              <a:t>negativ</a:t>
            </a:r>
            <a:r>
              <a:rPr lang="en-US" baseline="0" dirty="0" smtClean="0"/>
              <a:t>.</a:t>
            </a:r>
          </a:p>
          <a:p>
            <a:endParaRPr lang="en-US" baseline="0" dirty="0" smtClean="0"/>
          </a:p>
          <a:p>
            <a:r>
              <a:rPr lang="en-US" dirty="0" smtClean="0"/>
              <a:t>--------------------------------------------------------------------------------------------------</a:t>
            </a:r>
          </a:p>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err="1" smtClean="0"/>
              <a:t>Dupa</a:t>
            </a:r>
            <a:r>
              <a:rPr lang="en-US" b="1" dirty="0" smtClean="0"/>
              <a:t> Martin Fowler </a:t>
            </a:r>
            <a:r>
              <a:rPr lang="en-US" b="1" dirty="0" err="1" smtClean="0"/>
              <a:t>sunt</a:t>
            </a:r>
            <a:r>
              <a:rPr lang="en-US" b="1" dirty="0" smtClean="0"/>
              <a:t> </a:t>
            </a:r>
            <a:r>
              <a:rPr lang="en-US" b="1" dirty="0" err="1" smtClean="0"/>
              <a:t>trei</a:t>
            </a:r>
            <a:r>
              <a:rPr lang="en-US" b="1" dirty="0" smtClean="0"/>
              <a:t> </a:t>
            </a:r>
            <a:r>
              <a:rPr lang="en-US" b="1" dirty="0" err="1" smtClean="0"/>
              <a:t>paterne</a:t>
            </a:r>
            <a:r>
              <a:rPr lang="en-US" b="1" dirty="0" smtClean="0"/>
              <a:t> de</a:t>
            </a:r>
            <a:r>
              <a:rPr lang="en-US" b="1" baseline="0" dirty="0" smtClean="0"/>
              <a:t> </a:t>
            </a:r>
            <a:r>
              <a:rPr lang="en-US" b="1" baseline="0" dirty="0" err="1" smtClean="0"/>
              <a:t>organizare</a:t>
            </a:r>
            <a:r>
              <a:rPr lang="en-US" b="1" baseline="0" dirty="0" smtClean="0"/>
              <a:t> a domain </a:t>
            </a:r>
            <a:r>
              <a:rPr lang="en-US" b="1" baseline="0" dirty="0" err="1" smtClean="0"/>
              <a:t>logicii</a:t>
            </a:r>
            <a:r>
              <a:rPr lang="en-US" b="1" baseline="0" dirty="0" smtClean="0"/>
              <a:t>:</a:t>
            </a:r>
          </a:p>
          <a:p>
            <a:r>
              <a:rPr lang="en-US" b="1" baseline="0" dirty="0" smtClean="0"/>
              <a:t>Transaction script – in care </a:t>
            </a:r>
            <a:r>
              <a:rPr lang="en-US" b="1" baseline="0" dirty="0" err="1" smtClean="0"/>
              <a:t>este</a:t>
            </a:r>
            <a:r>
              <a:rPr lang="en-US" b="1" baseline="0" dirty="0" smtClean="0"/>
              <a:t> </a:t>
            </a:r>
            <a:r>
              <a:rPr lang="en-US" b="1" baseline="0" dirty="0" err="1" smtClean="0"/>
              <a:t>logica</a:t>
            </a:r>
            <a:r>
              <a:rPr lang="en-US" b="1" baseline="0" dirty="0" smtClean="0"/>
              <a:t> </a:t>
            </a:r>
            <a:r>
              <a:rPr lang="en-US" b="1" baseline="0" dirty="0" err="1" smtClean="0"/>
              <a:t>este</a:t>
            </a:r>
            <a:r>
              <a:rPr lang="en-US" b="1" baseline="0" dirty="0" smtClean="0"/>
              <a:t> </a:t>
            </a:r>
            <a:r>
              <a:rPr lang="en-US" b="1" baseline="0" dirty="0" err="1" smtClean="0"/>
              <a:t>organizata</a:t>
            </a:r>
            <a:r>
              <a:rPr lang="en-US" b="1" baseline="0" dirty="0" smtClean="0"/>
              <a:t> ca un set de </a:t>
            </a:r>
            <a:r>
              <a:rPr lang="en-US" b="1" baseline="0" dirty="0" err="1" smtClean="0"/>
              <a:t>chemari</a:t>
            </a:r>
            <a:r>
              <a:rPr lang="en-US" b="1" baseline="0" dirty="0" smtClean="0"/>
              <a:t> de </a:t>
            </a:r>
            <a:r>
              <a:rPr lang="en-US" b="1" baseline="0" dirty="0" err="1" smtClean="0"/>
              <a:t>methode</a:t>
            </a:r>
            <a:r>
              <a:rPr lang="en-US" b="1" baseline="0" dirty="0" smtClean="0"/>
              <a:t>, care </a:t>
            </a:r>
            <a:r>
              <a:rPr lang="en-US" b="1" baseline="0" dirty="0" err="1" smtClean="0"/>
              <a:t>primesc</a:t>
            </a:r>
            <a:r>
              <a:rPr lang="en-US" b="1" baseline="0" dirty="0" smtClean="0"/>
              <a:t> date din UI, </a:t>
            </a:r>
            <a:r>
              <a:rPr lang="en-US" b="1" baseline="0" dirty="0" err="1" smtClean="0"/>
              <a:t>fac</a:t>
            </a:r>
            <a:r>
              <a:rPr lang="en-US" b="1" baseline="0" dirty="0" smtClean="0"/>
              <a:t> </a:t>
            </a:r>
            <a:r>
              <a:rPr lang="en-US" b="1" baseline="0" dirty="0" err="1" smtClean="0"/>
              <a:t>cerva</a:t>
            </a:r>
            <a:r>
              <a:rPr lang="en-US" b="1" baseline="0" dirty="0" smtClean="0"/>
              <a:t> </a:t>
            </a:r>
            <a:r>
              <a:rPr lang="en-US" b="1" baseline="0" dirty="0" err="1" smtClean="0"/>
              <a:t>calculari</a:t>
            </a:r>
            <a:r>
              <a:rPr lang="en-US" b="1" baseline="0" dirty="0" smtClean="0"/>
              <a:t> </a:t>
            </a:r>
          </a:p>
          <a:p>
            <a:r>
              <a:rPr lang="en-US" b="1" baseline="0" dirty="0" smtClean="0"/>
              <a:t>Si </a:t>
            </a:r>
            <a:r>
              <a:rPr lang="en-US" b="1" baseline="0" dirty="0" err="1" smtClean="0"/>
              <a:t>salveaza</a:t>
            </a:r>
            <a:r>
              <a:rPr lang="en-US" b="1" baseline="0" dirty="0" smtClean="0"/>
              <a:t> in DB.</a:t>
            </a:r>
          </a:p>
          <a:p>
            <a:r>
              <a:rPr lang="en-US" b="1" baseline="0" dirty="0" smtClean="0"/>
              <a:t>Domain Model – in care </a:t>
            </a:r>
            <a:r>
              <a:rPr lang="en-US" b="1" baseline="0" dirty="0" err="1" smtClean="0"/>
              <a:t>Logica</a:t>
            </a:r>
            <a:r>
              <a:rPr lang="en-US" b="1" baseline="0" dirty="0" smtClean="0"/>
              <a:t> </a:t>
            </a:r>
            <a:r>
              <a:rPr lang="en-US" b="1" baseline="0" dirty="0" err="1" smtClean="0"/>
              <a:t>si</a:t>
            </a:r>
            <a:r>
              <a:rPr lang="en-US" b="1" baseline="0" dirty="0" smtClean="0"/>
              <a:t> </a:t>
            </a:r>
            <a:r>
              <a:rPr lang="en-US" b="1" baseline="0" dirty="0" err="1" smtClean="0"/>
              <a:t>starea</a:t>
            </a:r>
            <a:r>
              <a:rPr lang="en-US" b="1" baseline="0" dirty="0" smtClean="0"/>
              <a:t> ii in </a:t>
            </a:r>
            <a:r>
              <a:rPr lang="en-US" b="1" baseline="0" dirty="0" err="1" smtClean="0"/>
              <a:t>acelasi</a:t>
            </a:r>
            <a:r>
              <a:rPr lang="en-US" b="1" baseline="0" dirty="0" smtClean="0"/>
              <a:t> </a:t>
            </a:r>
            <a:r>
              <a:rPr lang="en-US" b="1" baseline="0" dirty="0" err="1" smtClean="0"/>
              <a:t>obiect</a:t>
            </a:r>
            <a:endParaRPr lang="en-US" b="1" baseline="0" dirty="0" smtClean="0"/>
          </a:p>
          <a:p>
            <a:r>
              <a:rPr lang="en-US" b="1" baseline="0" dirty="0" smtClean="0"/>
              <a:t>Si Table Module – care </a:t>
            </a:r>
            <a:r>
              <a:rPr lang="en-US" b="1" baseline="0" dirty="0" err="1" smtClean="0"/>
              <a:t>este</a:t>
            </a:r>
            <a:r>
              <a:rPr lang="en-US" b="1" baseline="0" dirty="0" smtClean="0"/>
              <a:t> la prima </a:t>
            </a:r>
            <a:r>
              <a:rPr lang="en-US" b="1" baseline="0" dirty="0" err="1" smtClean="0"/>
              <a:t>vedere</a:t>
            </a:r>
            <a:r>
              <a:rPr lang="en-US" b="1" baseline="0" dirty="0" smtClean="0"/>
              <a:t> </a:t>
            </a:r>
            <a:r>
              <a:rPr lang="en-US" b="1" baseline="0" dirty="0" err="1" smtClean="0"/>
              <a:t>asemanator</a:t>
            </a:r>
            <a:r>
              <a:rPr lang="en-US" b="1" baseline="0" dirty="0" smtClean="0"/>
              <a:t> cu Domain Model </a:t>
            </a:r>
            <a:r>
              <a:rPr lang="en-US" b="1" baseline="0" dirty="0" err="1" smtClean="0"/>
              <a:t>dar</a:t>
            </a:r>
            <a:r>
              <a:rPr lang="en-US" b="1" baseline="0" dirty="0" smtClean="0"/>
              <a:t> </a:t>
            </a:r>
            <a:r>
              <a:rPr lang="en-US" b="1" baseline="0" dirty="0" err="1" smtClean="0"/>
              <a:t>principala</a:t>
            </a:r>
            <a:r>
              <a:rPr lang="en-US" b="1" baseline="0" dirty="0" smtClean="0"/>
              <a:t> </a:t>
            </a:r>
            <a:r>
              <a:rPr lang="en-US" b="1" baseline="0" dirty="0" err="1" smtClean="0"/>
              <a:t>diferenta</a:t>
            </a:r>
            <a:r>
              <a:rPr lang="en-US" b="1" baseline="0" dirty="0" smtClean="0"/>
              <a:t> </a:t>
            </a:r>
            <a:r>
              <a:rPr lang="en-US" b="1" baseline="0" dirty="0" err="1" smtClean="0"/>
              <a:t>este</a:t>
            </a:r>
            <a:r>
              <a:rPr lang="en-US" b="1" baseline="0" dirty="0" smtClean="0"/>
              <a:t> ca </a:t>
            </a:r>
            <a:r>
              <a:rPr lang="en-US" b="1" baseline="0" dirty="0" err="1" smtClean="0"/>
              <a:t>daca</a:t>
            </a:r>
            <a:r>
              <a:rPr lang="en-US" b="1" baseline="0" dirty="0" smtClean="0"/>
              <a:t> o </a:t>
            </a:r>
            <a:r>
              <a:rPr lang="en-US" b="1" baseline="0" dirty="0" err="1" smtClean="0"/>
              <a:t>clasa</a:t>
            </a:r>
            <a:r>
              <a:rPr lang="en-US" b="1" baseline="0" dirty="0" smtClean="0"/>
              <a:t> din </a:t>
            </a:r>
            <a:r>
              <a:rPr lang="en-US" b="1" baseline="0" dirty="0" err="1" smtClean="0"/>
              <a:t>dupa</a:t>
            </a:r>
            <a:r>
              <a:rPr lang="en-US" b="1" baseline="0" dirty="0" smtClean="0"/>
              <a:t> Domain Model </a:t>
            </a:r>
            <a:r>
              <a:rPr lang="en-US" b="1" baseline="0" dirty="0" err="1" smtClean="0"/>
              <a:t>patern</a:t>
            </a:r>
            <a:r>
              <a:rPr lang="en-US" b="1" baseline="0" dirty="0" smtClean="0"/>
              <a:t> </a:t>
            </a:r>
            <a:r>
              <a:rPr lang="en-US" b="1" baseline="0" dirty="0" err="1" smtClean="0"/>
              <a:t>reprezinta</a:t>
            </a:r>
            <a:r>
              <a:rPr lang="en-US" b="1" baseline="0" dirty="0" smtClean="0"/>
              <a:t> un </a:t>
            </a:r>
            <a:r>
              <a:rPr lang="en-US" b="1" baseline="0" dirty="0" err="1" smtClean="0"/>
              <a:t>singur</a:t>
            </a:r>
            <a:r>
              <a:rPr lang="en-US" b="1" baseline="0" dirty="0" smtClean="0"/>
              <a:t> row din table in Table Module o </a:t>
            </a:r>
            <a:r>
              <a:rPr lang="en-US" b="1" baseline="0" dirty="0" err="1" smtClean="0"/>
              <a:t>clasa</a:t>
            </a:r>
            <a:r>
              <a:rPr lang="en-US" b="1" baseline="0" dirty="0" smtClean="0"/>
              <a:t> </a:t>
            </a:r>
            <a:r>
              <a:rPr lang="en-US" b="1" baseline="0" dirty="0" err="1" smtClean="0"/>
              <a:t>reprezinta</a:t>
            </a:r>
            <a:r>
              <a:rPr lang="en-US" b="1" baseline="0" dirty="0" smtClean="0"/>
              <a:t> </a:t>
            </a:r>
            <a:r>
              <a:rPr lang="en-US" b="1" baseline="0" dirty="0" err="1" smtClean="0"/>
              <a:t>mai</a:t>
            </a:r>
            <a:r>
              <a:rPr lang="en-US" b="1" baseline="0" dirty="0" smtClean="0"/>
              <a:t> </a:t>
            </a:r>
            <a:r>
              <a:rPr lang="en-US" b="1" baseline="0" dirty="0" err="1" smtClean="0"/>
              <a:t>multe</a:t>
            </a:r>
            <a:r>
              <a:rPr lang="en-US" b="1" baseline="0" dirty="0" smtClean="0"/>
              <a:t> </a:t>
            </a:r>
            <a:r>
              <a:rPr lang="en-US" b="1" baseline="0" dirty="0" err="1" smtClean="0"/>
              <a:t>recorduri</a:t>
            </a:r>
            <a:r>
              <a:rPr lang="en-US" b="1" baseline="0" dirty="0" smtClean="0"/>
              <a:t> din </a:t>
            </a:r>
            <a:r>
              <a:rPr lang="en-US" b="1" baseline="0" dirty="0" err="1" smtClean="0"/>
              <a:t>tabel</a:t>
            </a:r>
            <a:r>
              <a:rPr lang="en-US" b="1" baseline="0" dirty="0" smtClean="0"/>
              <a:t>.</a:t>
            </a:r>
          </a:p>
          <a:p>
            <a:endParaRPr lang="en-US" b="1" baseline="0" dirty="0" smtClean="0"/>
          </a:p>
          <a:p>
            <a:r>
              <a:rPr lang="en-US" b="1" baseline="0" dirty="0" err="1" smtClean="0"/>
              <a:t>Acum</a:t>
            </a:r>
            <a:r>
              <a:rPr lang="en-US" b="1" baseline="0" dirty="0" smtClean="0"/>
              <a:t> </a:t>
            </a:r>
            <a:r>
              <a:rPr lang="en-US" b="1" baseline="0" dirty="0" err="1" smtClean="0"/>
              <a:t>putem</a:t>
            </a:r>
            <a:r>
              <a:rPr lang="en-US" b="1" baseline="0" dirty="0" smtClean="0"/>
              <a:t> </a:t>
            </a:r>
            <a:r>
              <a:rPr lang="en-US" b="1" baseline="0" dirty="0" err="1" smtClean="0"/>
              <a:t>trage</a:t>
            </a:r>
            <a:r>
              <a:rPr lang="en-US" b="1" baseline="0" dirty="0" smtClean="0"/>
              <a:t> </a:t>
            </a:r>
            <a:r>
              <a:rPr lang="en-US" b="1" baseline="0" dirty="0" err="1" smtClean="0"/>
              <a:t>careva</a:t>
            </a:r>
            <a:r>
              <a:rPr lang="en-US" b="1" baseline="0" dirty="0" smtClean="0"/>
              <a:t> </a:t>
            </a:r>
            <a:r>
              <a:rPr lang="en-US" b="1" baseline="0" dirty="0" err="1" smtClean="0"/>
              <a:t>concluzii</a:t>
            </a:r>
            <a:r>
              <a:rPr lang="en-US" b="1" baseline="0" dirty="0" smtClean="0"/>
              <a:t> </a:t>
            </a:r>
            <a:r>
              <a:rPr lang="en-US" b="1" baseline="0" dirty="0" err="1" smtClean="0"/>
              <a:t>interesante</a:t>
            </a:r>
            <a:r>
              <a:rPr lang="en-US" b="1" baseline="0" dirty="0" smtClean="0"/>
              <a:t>,</a:t>
            </a:r>
          </a:p>
          <a:p>
            <a:r>
              <a:rPr lang="en-US" b="1" baseline="0" dirty="0" err="1" smtClean="0"/>
              <a:t>Pentru</a:t>
            </a:r>
            <a:r>
              <a:rPr lang="en-US" b="1" baseline="0" dirty="0" smtClean="0"/>
              <a:t> a </a:t>
            </a:r>
            <a:r>
              <a:rPr lang="en-US" b="1" baseline="0" dirty="0" err="1" smtClean="0"/>
              <a:t>incepe</a:t>
            </a:r>
            <a:r>
              <a:rPr lang="en-US" b="1" baseline="0" dirty="0" smtClean="0"/>
              <a:t> development cu Table Module </a:t>
            </a:r>
            <a:r>
              <a:rPr lang="en-US" b="1" baseline="0" dirty="0" err="1" smtClean="0"/>
              <a:t>sau</a:t>
            </a:r>
            <a:r>
              <a:rPr lang="en-US" b="1" baseline="0" dirty="0" smtClean="0"/>
              <a:t> Transaction scrip </a:t>
            </a:r>
            <a:r>
              <a:rPr lang="en-US" b="1" baseline="0" dirty="0" err="1" smtClean="0"/>
              <a:t>ia</a:t>
            </a:r>
            <a:r>
              <a:rPr lang="en-US" b="1" baseline="0" dirty="0" smtClean="0"/>
              <a:t> </a:t>
            </a:r>
            <a:r>
              <a:rPr lang="en-US" b="1" baseline="0" dirty="0" err="1" smtClean="0"/>
              <a:t>relativ</a:t>
            </a:r>
            <a:r>
              <a:rPr lang="en-US" b="1" baseline="0" dirty="0" smtClean="0"/>
              <a:t> </a:t>
            </a:r>
            <a:r>
              <a:rPr lang="en-US" b="1" baseline="0" dirty="0" err="1" smtClean="0"/>
              <a:t>putin</a:t>
            </a:r>
            <a:r>
              <a:rPr lang="en-US" b="1" baseline="0" dirty="0" smtClean="0"/>
              <a:t> effort </a:t>
            </a:r>
            <a:r>
              <a:rPr lang="en-US" b="1" baseline="0" dirty="0" err="1" smtClean="0"/>
              <a:t>daca</a:t>
            </a:r>
            <a:r>
              <a:rPr lang="en-US" b="1" baseline="0" dirty="0" smtClean="0"/>
              <a:t> de </a:t>
            </a:r>
            <a:r>
              <a:rPr lang="en-US" b="1" baseline="0" dirty="0" err="1" smtClean="0"/>
              <a:t>comparat</a:t>
            </a:r>
            <a:r>
              <a:rPr lang="en-US" b="1" baseline="0" dirty="0" smtClean="0"/>
              <a:t> cu Domain Model pattern,</a:t>
            </a:r>
          </a:p>
          <a:p>
            <a:r>
              <a:rPr lang="en-US" b="1" baseline="0" dirty="0" smtClean="0"/>
              <a:t>DAR </a:t>
            </a:r>
            <a:r>
              <a:rPr lang="en-US" b="1" baseline="0" dirty="0" err="1" smtClean="0"/>
              <a:t>daca</a:t>
            </a:r>
            <a:r>
              <a:rPr lang="en-US" b="1" baseline="0" dirty="0" smtClean="0"/>
              <a:t> </a:t>
            </a:r>
            <a:r>
              <a:rPr lang="en-US" b="1" baseline="0" dirty="0" err="1" smtClean="0"/>
              <a:t>complexitatea</a:t>
            </a:r>
            <a:r>
              <a:rPr lang="en-US" b="1" baseline="0" dirty="0" smtClean="0"/>
              <a:t> </a:t>
            </a:r>
            <a:r>
              <a:rPr lang="en-US" b="1" baseline="0" dirty="0" err="1" smtClean="0"/>
              <a:t>creste</a:t>
            </a:r>
            <a:r>
              <a:rPr lang="en-US" b="1" baseline="0" dirty="0" smtClean="0"/>
              <a:t> a domain </a:t>
            </a:r>
            <a:r>
              <a:rPr lang="en-US" b="1" baseline="0" dirty="0" err="1" smtClean="0"/>
              <a:t>logicii</a:t>
            </a:r>
            <a:r>
              <a:rPr lang="en-US" b="1" baseline="0" dirty="0" smtClean="0"/>
              <a:t> care </a:t>
            </a:r>
            <a:r>
              <a:rPr lang="en-US" b="1" baseline="0" dirty="0" err="1" smtClean="0"/>
              <a:t>urmeaza</a:t>
            </a:r>
            <a:r>
              <a:rPr lang="en-US" b="1" baseline="0" dirty="0" smtClean="0"/>
              <a:t> de a </a:t>
            </a:r>
            <a:r>
              <a:rPr lang="en-US" b="1" baseline="0" dirty="0" err="1" smtClean="0"/>
              <a:t>implementa</a:t>
            </a:r>
            <a:r>
              <a:rPr lang="en-US" b="1" baseline="0" dirty="0" smtClean="0"/>
              <a:t> </a:t>
            </a:r>
            <a:r>
              <a:rPr lang="en-US" b="1" baseline="0" dirty="0" err="1" smtClean="0"/>
              <a:t>atunci</a:t>
            </a:r>
            <a:r>
              <a:rPr lang="en-US" b="1" baseline="0" dirty="0" smtClean="0"/>
              <a:t> </a:t>
            </a:r>
            <a:r>
              <a:rPr lang="en-US" b="1" baseline="0" dirty="0" err="1" smtClean="0"/>
              <a:t>efortul</a:t>
            </a:r>
            <a:r>
              <a:rPr lang="en-US" b="1" baseline="0" dirty="0" smtClean="0"/>
              <a:t> de a </a:t>
            </a:r>
            <a:r>
              <a:rPr lang="en-US" b="1" baseline="0" dirty="0" err="1" smtClean="0"/>
              <a:t>implementa</a:t>
            </a:r>
            <a:r>
              <a:rPr lang="en-US" b="1" baseline="0" dirty="0" smtClean="0"/>
              <a:t> </a:t>
            </a:r>
            <a:r>
              <a:rPr lang="en-US" b="1" baseline="0" dirty="0" err="1" smtClean="0"/>
              <a:t>creste</a:t>
            </a:r>
            <a:r>
              <a:rPr lang="en-US" b="1" baseline="0" dirty="0" smtClean="0"/>
              <a:t> exponential,</a:t>
            </a:r>
          </a:p>
          <a:p>
            <a:r>
              <a:rPr lang="en-US" b="1" baseline="0" dirty="0" err="1" smtClean="0"/>
              <a:t>Pe</a:t>
            </a:r>
            <a:r>
              <a:rPr lang="en-US" b="1" baseline="0" dirty="0" smtClean="0"/>
              <a:t> </a:t>
            </a:r>
            <a:r>
              <a:rPr lang="en-US" b="1" baseline="0" dirty="0" err="1" smtClean="0"/>
              <a:t>cind</a:t>
            </a:r>
            <a:r>
              <a:rPr lang="en-US" b="1" baseline="0" dirty="0" smtClean="0"/>
              <a:t> la domain model ii </a:t>
            </a:r>
            <a:r>
              <a:rPr lang="en-US" b="1" baseline="0" dirty="0" err="1" smtClean="0"/>
              <a:t>liniar</a:t>
            </a:r>
            <a:r>
              <a:rPr lang="en-US" b="1" baseline="0" dirty="0" smtClean="0"/>
              <a:t>.</a:t>
            </a:r>
          </a:p>
          <a:p>
            <a:r>
              <a:rPr lang="en-US" b="1" baseline="0" dirty="0" smtClean="0"/>
              <a:t> </a:t>
            </a:r>
            <a:endParaRPr lang="en-US" b="1" dirty="0" smtClean="0"/>
          </a:p>
          <a:p>
            <a:r>
              <a:rPr lang="en-US" b="1" dirty="0" smtClean="0"/>
              <a:t>----------------------------------------------------------------------------------------------------------------------------</a:t>
            </a:r>
          </a:p>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DDD</a:t>
            </a:r>
            <a:r>
              <a:rPr lang="en-US" b="1" i="1" baseline="0" dirty="0" smtClean="0"/>
              <a:t> se </a:t>
            </a:r>
            <a:r>
              <a:rPr lang="en-US" b="1" i="1" baseline="0" dirty="0" err="1" smtClean="0"/>
              <a:t>bazeaza</a:t>
            </a:r>
            <a:r>
              <a:rPr lang="en-US" b="1" i="1" baseline="0" dirty="0" smtClean="0"/>
              <a:t> </a:t>
            </a:r>
            <a:r>
              <a:rPr lang="en-US" b="1" i="1" baseline="0" dirty="0" err="1" smtClean="0"/>
              <a:t>pe</a:t>
            </a:r>
            <a:r>
              <a:rPr lang="en-US" b="1" i="1" baseline="0" dirty="0" smtClean="0"/>
              <a:t> </a:t>
            </a:r>
            <a:r>
              <a:rPr lang="en-US" b="1" i="1" baseline="0" dirty="0" err="1" smtClean="0"/>
              <a:t>modele</a:t>
            </a:r>
            <a:r>
              <a:rPr lang="en-US" b="1" i="1" baseline="0" dirty="0" smtClean="0"/>
              <a:t> </a:t>
            </a:r>
            <a:r>
              <a:rPr lang="en-US" b="1" i="1" baseline="0" dirty="0" err="1" smtClean="0"/>
              <a:t>si</a:t>
            </a:r>
            <a:r>
              <a:rPr lang="en-US" b="1" i="1" baseline="0" dirty="0" smtClean="0"/>
              <a:t> design </a:t>
            </a:r>
            <a:r>
              <a:rPr lang="en-US" b="1" i="1" baseline="0" dirty="0" err="1" smtClean="0"/>
              <a:t>bazat</a:t>
            </a:r>
            <a:r>
              <a:rPr lang="en-US" b="1" i="1" baseline="0" dirty="0" smtClean="0"/>
              <a:t> </a:t>
            </a:r>
            <a:r>
              <a:rPr lang="en-US" b="1" i="1" baseline="0" dirty="0" err="1" smtClean="0"/>
              <a:t>pe</a:t>
            </a:r>
            <a:r>
              <a:rPr lang="en-US" b="1" i="1" baseline="0" dirty="0" smtClean="0"/>
              <a:t> model.</a:t>
            </a:r>
          </a:p>
          <a:p>
            <a:r>
              <a:rPr lang="en-US" b="1" i="1" baseline="0" dirty="0" err="1" smtClean="0"/>
              <a:t>Deci</a:t>
            </a:r>
            <a:r>
              <a:rPr lang="en-US" b="1" i="1" baseline="0" dirty="0" smtClean="0"/>
              <a:t> </a:t>
            </a:r>
            <a:r>
              <a:rPr lang="en-US" b="1" i="1" baseline="0" dirty="0" err="1" smtClean="0"/>
              <a:t>daca</a:t>
            </a:r>
            <a:r>
              <a:rPr lang="en-US" b="1" i="1" baseline="0" dirty="0" smtClean="0"/>
              <a:t> ne </a:t>
            </a:r>
            <a:r>
              <a:rPr lang="en-US" b="1" i="1" baseline="0" dirty="0" err="1" smtClean="0"/>
              <a:t>ducem</a:t>
            </a:r>
            <a:r>
              <a:rPr lang="en-US" b="1" i="1" baseline="0" dirty="0" smtClean="0"/>
              <a:t> </a:t>
            </a:r>
            <a:r>
              <a:rPr lang="en-US" b="1" i="1" baseline="0" dirty="0" err="1" smtClean="0"/>
              <a:t>pe</a:t>
            </a:r>
            <a:r>
              <a:rPr lang="en-US" b="1" i="1" baseline="0" dirty="0" smtClean="0"/>
              <a:t> </a:t>
            </a:r>
            <a:r>
              <a:rPr lang="en-US" b="1" i="1" baseline="0" dirty="0" err="1" smtClean="0"/>
              <a:t>calea</a:t>
            </a:r>
            <a:r>
              <a:rPr lang="en-US" b="1" i="1" baseline="0" dirty="0" smtClean="0"/>
              <a:t> de model driven design </a:t>
            </a:r>
            <a:r>
              <a:rPr lang="en-US" b="1" i="1" baseline="0" dirty="0" err="1" smtClean="0"/>
              <a:t>atunci</a:t>
            </a:r>
            <a:r>
              <a:rPr lang="en-US" b="1" i="1" baseline="0" dirty="0" smtClean="0"/>
              <a:t> </a:t>
            </a:r>
            <a:r>
              <a:rPr lang="en-US" b="1" i="1" baseline="0" dirty="0" err="1" smtClean="0"/>
              <a:t>aceasta</a:t>
            </a:r>
            <a:r>
              <a:rPr lang="en-US" b="1" i="1" baseline="0" dirty="0" smtClean="0"/>
              <a:t> </a:t>
            </a:r>
            <a:r>
              <a:rPr lang="en-US" b="1" i="1" baseline="0" dirty="0" err="1" smtClean="0"/>
              <a:t>cale</a:t>
            </a:r>
            <a:r>
              <a:rPr lang="en-US" b="1" i="1" baseline="0" dirty="0" smtClean="0"/>
              <a:t> </a:t>
            </a:r>
            <a:r>
              <a:rPr lang="en-US" b="1" i="1" baseline="0" dirty="0" err="1" smtClean="0"/>
              <a:t>este</a:t>
            </a:r>
            <a:r>
              <a:rPr lang="en-US" b="1" i="1" baseline="0" dirty="0" smtClean="0"/>
              <a:t> </a:t>
            </a:r>
            <a:r>
              <a:rPr lang="en-US" b="1" i="1" baseline="0" dirty="0" err="1" smtClean="0"/>
              <a:t>incompatibili</a:t>
            </a:r>
            <a:r>
              <a:rPr lang="en-US" b="1" i="1" baseline="0" dirty="0" smtClean="0"/>
              <a:t> </a:t>
            </a:r>
            <a:r>
              <a:rPr lang="en-US" b="1" i="1" baseline="0" dirty="0" err="1" smtClean="0"/>
              <a:t>si</a:t>
            </a:r>
            <a:r>
              <a:rPr lang="en-US" b="1" i="1" baseline="0" dirty="0" smtClean="0"/>
              <a:t>  mutual </a:t>
            </a:r>
            <a:r>
              <a:rPr lang="en-US" b="1" i="1" baseline="0" dirty="0" err="1" smtClean="0"/>
              <a:t>exclusiva</a:t>
            </a:r>
            <a:endParaRPr lang="en-US" b="1" i="1" baseline="0" dirty="0" smtClean="0"/>
          </a:p>
          <a:p>
            <a:r>
              <a:rPr lang="en-US" b="1" i="1" baseline="0" dirty="0" smtClean="0"/>
              <a:t>cu </a:t>
            </a:r>
            <a:r>
              <a:rPr lang="en-US" b="1" i="1" baseline="0" dirty="0" err="1" smtClean="0"/>
              <a:t>calea</a:t>
            </a:r>
            <a:r>
              <a:rPr lang="en-US" b="1" i="1" baseline="0" dirty="0" smtClean="0"/>
              <a:t> Smart UI.  </a:t>
            </a:r>
          </a:p>
          <a:p>
            <a:r>
              <a:rPr lang="en-US" b="1" i="1" baseline="0" dirty="0" smtClean="0"/>
              <a:t>CLICK 1</a:t>
            </a:r>
          </a:p>
          <a:p>
            <a:r>
              <a:rPr lang="en-US" b="1" i="1" baseline="0" dirty="0" err="1" smtClean="0"/>
              <a:t>Unde</a:t>
            </a:r>
            <a:r>
              <a:rPr lang="en-US" b="1" i="1" baseline="0" dirty="0" smtClean="0"/>
              <a:t> </a:t>
            </a:r>
            <a:r>
              <a:rPr lang="en-US" b="1" i="1" baseline="0" dirty="0" err="1" smtClean="0"/>
              <a:t>toata</a:t>
            </a:r>
            <a:r>
              <a:rPr lang="en-US" b="1" i="1" baseline="0" dirty="0" smtClean="0"/>
              <a:t> </a:t>
            </a:r>
            <a:r>
              <a:rPr lang="en-US" b="1" i="1" baseline="0" dirty="0" err="1" smtClean="0"/>
              <a:t>logica</a:t>
            </a:r>
            <a:r>
              <a:rPr lang="en-US" b="1" i="1" baseline="0" dirty="0" smtClean="0"/>
              <a:t> </a:t>
            </a:r>
            <a:r>
              <a:rPr lang="en-US" b="1" i="1" baseline="0" dirty="0" err="1" smtClean="0"/>
              <a:t>este</a:t>
            </a:r>
            <a:r>
              <a:rPr lang="en-US" b="1" i="1" baseline="0" dirty="0" smtClean="0"/>
              <a:t> in UI.</a:t>
            </a:r>
          </a:p>
          <a:p>
            <a:endParaRPr lang="en-US" b="1" i="1" dirty="0" smtClean="0"/>
          </a:p>
          <a:p>
            <a:r>
              <a:rPr lang="en-US" b="1" i="1" dirty="0" smtClean="0"/>
              <a:t>CLICK2</a:t>
            </a:r>
          </a:p>
          <a:p>
            <a:r>
              <a:rPr lang="en-US" b="1" i="1" dirty="0" smtClean="0"/>
              <a:t>Layered Architecture</a:t>
            </a:r>
            <a:r>
              <a:rPr lang="en-US" b="1" i="1" baseline="0" dirty="0" smtClean="0"/>
              <a:t> </a:t>
            </a:r>
            <a:r>
              <a:rPr lang="en-US" b="1" i="1" baseline="0" dirty="0" err="1" smtClean="0"/>
              <a:t>dupa</a:t>
            </a:r>
            <a:r>
              <a:rPr lang="en-US" b="1" i="1" baseline="0" dirty="0" smtClean="0"/>
              <a:t> cite am </a:t>
            </a:r>
            <a:r>
              <a:rPr lang="en-US" b="1" i="1" baseline="0" dirty="0" err="1" smtClean="0"/>
              <a:t>vazut</a:t>
            </a:r>
            <a:r>
              <a:rPr lang="en-US" b="1" i="1" baseline="0" dirty="0" smtClean="0"/>
              <a:t> ne </a:t>
            </a:r>
            <a:r>
              <a:rPr lang="en-US" b="1" i="1" baseline="0" dirty="0" err="1" smtClean="0"/>
              <a:t>permite</a:t>
            </a:r>
            <a:r>
              <a:rPr lang="en-US" b="1" i="1" baseline="0" dirty="0" smtClean="0"/>
              <a:t> </a:t>
            </a:r>
            <a:r>
              <a:rPr lang="en-US" b="1" i="1" baseline="0" dirty="0" err="1" smtClean="0"/>
              <a:t>sa</a:t>
            </a:r>
            <a:r>
              <a:rPr lang="en-US" b="1" i="1" baseline="0" dirty="0" smtClean="0"/>
              <a:t> </a:t>
            </a:r>
            <a:r>
              <a:rPr lang="en-US" b="1" i="1" baseline="0" dirty="0" err="1" smtClean="0"/>
              <a:t>izolam</a:t>
            </a:r>
            <a:r>
              <a:rPr lang="en-US" b="1" i="1" baseline="0" dirty="0" smtClean="0"/>
              <a:t> domain layer de </a:t>
            </a:r>
            <a:r>
              <a:rPr lang="en-US" b="1" i="1" baseline="0" dirty="0" err="1" smtClean="0"/>
              <a:t>celelalte</a:t>
            </a:r>
            <a:r>
              <a:rPr lang="en-US" b="1" i="1" baseline="0" dirty="0" smtClean="0"/>
              <a:t> </a:t>
            </a:r>
            <a:r>
              <a:rPr lang="en-US" b="1" i="1" baseline="0" dirty="0" err="1" smtClean="0"/>
              <a:t>layere</a:t>
            </a:r>
            <a:r>
              <a:rPr lang="en-US" b="1" i="1" baseline="0" dirty="0" smtClean="0"/>
              <a:t>.</a:t>
            </a:r>
          </a:p>
          <a:p>
            <a:endParaRPr lang="en-US" b="1" i="1" dirty="0" smtClean="0"/>
          </a:p>
          <a:p>
            <a:r>
              <a:rPr lang="en-US" b="1" i="1" dirty="0" err="1" smtClean="0"/>
              <a:t>Acum</a:t>
            </a:r>
            <a:r>
              <a:rPr lang="en-US" b="1" i="1" dirty="0" smtClean="0"/>
              <a:t> Building Blocks </a:t>
            </a:r>
            <a:r>
              <a:rPr lang="en-US" b="1" i="1" dirty="0" err="1" smtClean="0"/>
              <a:t>pentru</a:t>
            </a:r>
            <a:r>
              <a:rPr lang="en-US" b="1" i="1" dirty="0" smtClean="0"/>
              <a:t> un domain model </a:t>
            </a:r>
            <a:r>
              <a:rPr lang="en-US" b="1" i="1" dirty="0" err="1" smtClean="0"/>
              <a:t>sunt</a:t>
            </a:r>
            <a:r>
              <a:rPr lang="en-US" b="1" i="1"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se </a:t>
            </a:r>
            <a:r>
              <a:rPr lang="en-US" b="0" i="0" dirty="0" err="1" smtClean="0"/>
              <a:t>definiesc</a:t>
            </a:r>
            <a:r>
              <a:rPr lang="en-US" b="0" i="0" dirty="0" smtClean="0"/>
              <a:t> </a:t>
            </a:r>
            <a:r>
              <a:rPr lang="en-US" b="0" i="0" dirty="0" err="1" smtClean="0"/>
              <a:t>dupa</a:t>
            </a:r>
            <a:r>
              <a:rPr lang="en-US" b="0" i="0" dirty="0" smtClean="0"/>
              <a:t> o </a:t>
            </a:r>
            <a:r>
              <a:rPr lang="en-US" b="0" i="0" dirty="0" err="1" smtClean="0"/>
              <a:t>identiate</a:t>
            </a:r>
            <a:r>
              <a:rPr lang="en-US" b="0" i="0" dirty="0" smtClean="0"/>
              <a:t> </a:t>
            </a:r>
            <a:r>
              <a:rPr lang="en-US" b="0" i="0" dirty="0" err="1" smtClean="0"/>
              <a:t>si</a:t>
            </a:r>
            <a:r>
              <a:rPr lang="en-US" b="0" i="0" dirty="0" smtClean="0"/>
              <a:t> </a:t>
            </a:r>
          </a:p>
          <a:p>
            <a:r>
              <a:rPr lang="en-US" b="0" i="0" dirty="0" smtClean="0"/>
              <a:t>nu</a:t>
            </a:r>
            <a:r>
              <a:rPr lang="en-US" b="0" i="0" baseline="0" dirty="0" smtClean="0"/>
              <a:t> </a:t>
            </a:r>
            <a:r>
              <a:rPr lang="en-US" b="0" i="0" baseline="0" dirty="0" err="1" smtClean="0"/>
              <a:t>attributele</a:t>
            </a:r>
            <a:r>
              <a:rPr lang="en-US" b="0" i="0" baseline="0" dirty="0" smtClean="0"/>
              <a:t> </a:t>
            </a:r>
            <a:r>
              <a:rPr lang="en-US" b="0" i="0" baseline="0" dirty="0" err="1" smtClean="0"/>
              <a:t>obiectului</a:t>
            </a:r>
            <a:r>
              <a:rPr lang="en-US" b="0" i="0" baseline="0" dirty="0" smtClean="0"/>
              <a:t>.</a:t>
            </a:r>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nu </a:t>
            </a:r>
            <a:r>
              <a:rPr lang="en-US" b="0" i="0" baseline="0" dirty="0" err="1" smtClean="0"/>
              <a:t>putem</a:t>
            </a:r>
            <a:r>
              <a:rPr lang="en-US" b="0" i="0" baseline="0" dirty="0" smtClean="0"/>
              <a:t> face </a:t>
            </a:r>
            <a:r>
              <a:rPr lang="en-US" b="0" i="0" baseline="0" dirty="0" err="1" smtClean="0"/>
              <a:t>destictie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1" baseline="0" dirty="0" smtClean="0"/>
              <a:t>Nu </a:t>
            </a:r>
            <a:r>
              <a:rPr lang="en-US" b="1" i="1" baseline="0" dirty="0" err="1" smtClean="0"/>
              <a:t>toate</a:t>
            </a:r>
            <a:r>
              <a:rPr lang="en-US" b="1" i="1" baseline="0" dirty="0" smtClean="0"/>
              <a:t> </a:t>
            </a:r>
            <a:r>
              <a:rPr lang="en-US" b="1" i="1" baseline="0" dirty="0" err="1" smtClean="0"/>
              <a:t>obiectele</a:t>
            </a:r>
            <a:r>
              <a:rPr lang="en-US" b="1" i="1" baseline="0" dirty="0" smtClean="0"/>
              <a:t> au un </a:t>
            </a:r>
            <a:r>
              <a:rPr lang="en-US" b="1" i="1" baseline="0" dirty="0" err="1" smtClean="0"/>
              <a:t>careva</a:t>
            </a:r>
            <a:r>
              <a:rPr lang="en-US" b="1" i="1" baseline="0" dirty="0" smtClean="0"/>
              <a:t> Id.</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a:t>
            </a:r>
            <a:r>
              <a:rPr lang="en-US" b="0" i="0" baseline="0" dirty="0" err="1" smtClean="0"/>
              <a:t>vin</a:t>
            </a:r>
            <a:r>
              <a:rPr lang="en-US" b="0" i="0" baseline="0" dirty="0" smtClean="0"/>
              <a:t> in constructor </a:t>
            </a:r>
            <a:r>
              <a:rPr lang="en-US" b="0" i="0" baseline="0" dirty="0" err="1" smtClean="0"/>
              <a:t>si</a:t>
            </a:r>
            <a:r>
              <a:rPr lang="en-US" b="0" i="0" baseline="0" dirty="0" smtClean="0"/>
              <a:t> </a:t>
            </a:r>
          </a:p>
          <a:p>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ne-am </a:t>
            </a:r>
            <a:r>
              <a:rPr lang="en-US" b="0" i="0" baseline="0" dirty="0" err="1" smtClean="0"/>
              <a:t>asteptat</a:t>
            </a:r>
            <a:r>
              <a:rPr lang="en-US" b="0" i="0" baseline="0" dirty="0" smtClean="0"/>
              <a:t>.</a:t>
            </a:r>
          </a:p>
          <a:p>
            <a:endParaRPr lang="en-US" b="1" i="1" baseline="0" dirty="0" smtClean="0"/>
          </a:p>
          <a:p>
            <a:r>
              <a:rPr lang="en-US" b="1" i="1" baseline="0" dirty="0" smtClean="0"/>
              <a:t>Mai </a:t>
            </a:r>
            <a:r>
              <a:rPr lang="en-US" b="1" i="1" baseline="0" dirty="0" err="1" smtClean="0"/>
              <a:t>mult</a:t>
            </a:r>
            <a:r>
              <a:rPr lang="en-US" b="1" i="1" baseline="0" dirty="0" smtClean="0"/>
              <a:t> ca </a:t>
            </a:r>
            <a:r>
              <a:rPr lang="en-US" b="1" i="1" baseline="0" dirty="0" err="1" smtClean="0"/>
              <a:t>atit</a:t>
            </a:r>
            <a:r>
              <a:rPr lang="en-US" b="1" i="1" baseline="0" dirty="0" smtClean="0"/>
              <a:t> un </a:t>
            </a:r>
            <a:r>
              <a:rPr lang="en-US" b="1" i="1" baseline="0" dirty="0" err="1" smtClean="0"/>
              <a:t>obiect</a:t>
            </a:r>
            <a:r>
              <a:rPr lang="en-US" b="1" i="1" baseline="0" dirty="0" smtClean="0"/>
              <a:t> </a:t>
            </a:r>
            <a:r>
              <a:rPr lang="en-US" b="1" i="1" baseline="0" dirty="0" err="1" smtClean="0"/>
              <a:t>inr</a:t>
            </a:r>
            <a:r>
              <a:rPr lang="en-US" b="1" i="1" baseline="0" dirty="0" smtClean="0"/>
              <a:t>-un </a:t>
            </a:r>
            <a:r>
              <a:rPr lang="en-US" b="1" i="1" baseline="0" dirty="0" err="1" smtClean="0"/>
              <a:t>sistem</a:t>
            </a:r>
            <a:r>
              <a:rPr lang="en-US" b="1" i="1" baseline="0" dirty="0" smtClean="0"/>
              <a:t> </a:t>
            </a:r>
            <a:r>
              <a:rPr lang="en-US" b="1" i="1" baseline="0" dirty="0" err="1" smtClean="0"/>
              <a:t>poate</a:t>
            </a:r>
            <a:r>
              <a:rPr lang="en-US" b="1" i="1" baseline="0" dirty="0" smtClean="0"/>
              <a:t> </a:t>
            </a:r>
            <a:r>
              <a:rPr lang="en-US" b="1" i="1" baseline="0" dirty="0" err="1" smtClean="0"/>
              <a:t>fi</a:t>
            </a:r>
            <a:r>
              <a:rPr lang="en-US" b="1" i="1" baseline="0" dirty="0" smtClean="0"/>
              <a:t> </a:t>
            </a:r>
            <a:r>
              <a:rPr lang="en-US" b="1" i="1" baseline="0" dirty="0" err="1" smtClean="0"/>
              <a:t>Entitate</a:t>
            </a:r>
            <a:r>
              <a:rPr lang="en-US" b="1" i="1" baseline="0" dirty="0" smtClean="0"/>
              <a:t> </a:t>
            </a:r>
            <a:r>
              <a:rPr lang="en-US" b="1" i="1" baseline="0" dirty="0" err="1" smtClean="0"/>
              <a:t>dar</a:t>
            </a:r>
            <a:r>
              <a:rPr lang="en-US" b="1" i="1" baseline="0" dirty="0" smtClean="0"/>
              <a:t> in </a:t>
            </a:r>
            <a:r>
              <a:rPr lang="en-US" b="1" i="1" baseline="0" dirty="0" err="1" smtClean="0"/>
              <a:t>alta</a:t>
            </a:r>
            <a:r>
              <a:rPr lang="en-US" b="1" i="1" baseline="0" dirty="0" smtClean="0"/>
              <a:t> Value object.</a:t>
            </a:r>
          </a:p>
          <a:p>
            <a:r>
              <a:rPr lang="en-US" b="1" i="1" baseline="0" dirty="0" smtClean="0"/>
              <a:t>Cu value objects </a:t>
            </a:r>
            <a:r>
              <a:rPr lang="en-US" b="1" i="1" baseline="0" dirty="0" err="1" smtClean="0"/>
              <a:t>este</a:t>
            </a:r>
            <a:r>
              <a:rPr lang="en-US" b="1" i="1" baseline="0" dirty="0" smtClean="0"/>
              <a:t> </a:t>
            </a:r>
            <a:r>
              <a:rPr lang="en-US" b="1" i="1" baseline="0" dirty="0" err="1" smtClean="0"/>
              <a:t>mai</a:t>
            </a:r>
            <a:r>
              <a:rPr lang="en-US" b="1" i="1" baseline="0" dirty="0" smtClean="0"/>
              <a:t> </a:t>
            </a:r>
            <a:r>
              <a:rPr lang="en-US" b="1" i="1" baseline="0" dirty="0" err="1" smtClean="0"/>
              <a:t>simplu</a:t>
            </a:r>
            <a:r>
              <a:rPr lang="en-US" b="1" i="1" baseline="0" dirty="0" smtClean="0"/>
              <a:t> de </a:t>
            </a:r>
            <a:r>
              <a:rPr lang="en-US" b="1" i="1" baseline="0" dirty="0" err="1" smtClean="0"/>
              <a:t>implementat</a:t>
            </a:r>
            <a:r>
              <a:rPr lang="en-US" b="1" i="1" baseline="0" dirty="0" smtClean="0"/>
              <a:t> </a:t>
            </a:r>
            <a:r>
              <a:rPr lang="en-US" b="1" i="1" baseline="0" dirty="0" err="1" smtClean="0"/>
              <a:t>si</a:t>
            </a:r>
            <a:r>
              <a:rPr lang="en-US" b="1" i="1" baseline="0" dirty="0" smtClean="0"/>
              <a:t> de </a:t>
            </a:r>
            <a:r>
              <a:rPr lang="en-US" b="1" i="1" baseline="0" dirty="0" err="1" smtClean="0"/>
              <a:t>mentinut</a:t>
            </a:r>
            <a:r>
              <a:rPr lang="en-US" b="1" i="1" baseline="0" dirty="0" smtClean="0"/>
              <a:t>, </a:t>
            </a:r>
            <a:r>
              <a:rPr lang="en-US" b="1" i="1" baseline="0" dirty="0" err="1" smtClean="0"/>
              <a:t>ele</a:t>
            </a:r>
            <a:r>
              <a:rPr lang="en-US" b="1" i="1" baseline="0" dirty="0" smtClean="0"/>
              <a:t> </a:t>
            </a:r>
            <a:r>
              <a:rPr lang="en-US" b="1" i="1" baseline="0" dirty="0" err="1" smtClean="0"/>
              <a:t>chiar</a:t>
            </a:r>
            <a:r>
              <a:rPr lang="en-US" b="1" i="1" baseline="0" dirty="0" smtClean="0"/>
              <a:t> pot </a:t>
            </a:r>
            <a:r>
              <a:rPr lang="en-US" b="1" i="1" baseline="0" dirty="0" err="1" smtClean="0"/>
              <a:t>ridica</a:t>
            </a:r>
            <a:r>
              <a:rPr lang="en-US" b="1" i="1" baseline="0" dirty="0" smtClean="0"/>
              <a:t> </a:t>
            </a:r>
            <a:r>
              <a:rPr lang="en-US" b="1" i="1" baseline="0" dirty="0" err="1" smtClean="0"/>
              <a:t>performanta</a:t>
            </a:r>
            <a:r>
              <a:rPr lang="en-US" b="1" i="1" baseline="0" dirty="0" smtClean="0"/>
              <a:t> </a:t>
            </a:r>
          </a:p>
          <a:p>
            <a:r>
              <a:rPr lang="en-US" b="1" i="1" baseline="0" dirty="0" err="1" smtClean="0"/>
              <a:t>sau</a:t>
            </a:r>
            <a:r>
              <a:rPr lang="en-US" b="1" i="1" baseline="0" dirty="0" smtClean="0"/>
              <a:t>  a </a:t>
            </a:r>
            <a:r>
              <a:rPr lang="en-US" b="1" i="1" baseline="0" dirty="0" err="1" smtClean="0"/>
              <a:t>micsora</a:t>
            </a:r>
            <a:r>
              <a:rPr lang="en-US" b="1" i="1" baseline="0" dirty="0" smtClean="0"/>
              <a:t> </a:t>
            </a:r>
            <a:r>
              <a:rPr lang="en-US" b="1" i="1" baseline="0" dirty="0" err="1" smtClean="0"/>
              <a:t>memoria</a:t>
            </a:r>
            <a:r>
              <a:rPr lang="en-US" b="1" i="1" baseline="0" dirty="0" smtClean="0"/>
              <a:t> </a:t>
            </a:r>
            <a:r>
              <a:rPr lang="en-US" b="1" i="1" baseline="0" dirty="0" err="1" smtClean="0"/>
              <a:t>utilizata</a:t>
            </a:r>
            <a:r>
              <a:rPr lang="en-US" b="1" i="1" baseline="0" dirty="0" smtClean="0"/>
              <a:t> in </a:t>
            </a:r>
            <a:r>
              <a:rPr lang="en-US" b="1" i="1" baseline="0" dirty="0" err="1" smtClean="0"/>
              <a:t>careva</a:t>
            </a:r>
            <a:r>
              <a:rPr lang="en-US" b="1" i="1" baseline="0" dirty="0" smtClean="0"/>
              <a:t> </a:t>
            </a:r>
            <a:r>
              <a:rPr lang="en-US" b="1" i="1" baseline="0" dirty="0" err="1" smtClean="0"/>
              <a:t>cazuri</a:t>
            </a:r>
            <a:r>
              <a:rPr lang="en-US" b="1" i="1"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a:t>
            </a:r>
            <a:r>
              <a:rPr lang="en-US" b="0" i="0" dirty="0" err="1" smtClean="0"/>
              <a:t>careva</a:t>
            </a:r>
            <a:r>
              <a:rPr lang="en-US" b="0" i="0" dirty="0" smtClean="0"/>
              <a:t> </a:t>
            </a:r>
            <a:r>
              <a:rPr lang="en-US" b="0" i="0" dirty="0" err="1" smtClean="0"/>
              <a:t>obiect</a:t>
            </a:r>
            <a:r>
              <a:rPr lang="en-US" b="0" i="0" dirty="0" smtClean="0"/>
              <a:t> Entity </a:t>
            </a:r>
            <a:r>
              <a:rPr lang="en-US" b="0" i="0" dirty="0" err="1" smtClean="0"/>
              <a:t>sau</a:t>
            </a:r>
            <a:r>
              <a:rPr lang="en-US" b="0" i="0" dirty="0" smtClean="0"/>
              <a:t> Value Object din domain model.</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 </a:t>
            </a:r>
            <a:r>
              <a:rPr lang="en-US" b="0" i="0" baseline="0" dirty="0" err="1" smtClean="0"/>
              <a:t>Chiar</a:t>
            </a:r>
            <a:r>
              <a:rPr lang="en-US" b="0" i="0" baseline="0" dirty="0" smtClean="0"/>
              <a:t> </a:t>
            </a:r>
            <a:r>
              <a:rPr lang="en-US" b="0" i="0" baseline="0" dirty="0" err="1" smtClean="0"/>
              <a:t>daca</a:t>
            </a:r>
            <a:r>
              <a:rPr lang="en-US" b="0" i="0" baseline="0" dirty="0" smtClean="0"/>
              <a:t> service-</a:t>
            </a:r>
            <a:r>
              <a:rPr lang="en-US" b="0" i="0" baseline="0" dirty="0" err="1" smtClean="0"/>
              <a:t>ul</a:t>
            </a:r>
            <a:r>
              <a:rPr lang="en-US" b="0" i="0" baseline="0" dirty="0" smtClean="0"/>
              <a:t> de transfer </a:t>
            </a:r>
            <a:r>
              <a:rPr lang="en-US" b="0" i="0" baseline="0" dirty="0" err="1" smtClean="0"/>
              <a:t>va</a:t>
            </a:r>
            <a:r>
              <a:rPr lang="en-US" b="0" i="0" baseline="0" dirty="0" smtClean="0"/>
              <a:t> </a:t>
            </a:r>
            <a:r>
              <a:rPr lang="en-US" b="0" i="0" baseline="0" dirty="0" err="1" smtClean="0"/>
              <a:t>delega</a:t>
            </a:r>
            <a:r>
              <a:rPr lang="en-US" b="0" i="0" baseline="0" dirty="0" smtClean="0"/>
              <a:t> </a:t>
            </a:r>
            <a:r>
              <a:rPr lang="en-US" b="0" i="0" baseline="0" dirty="0" err="1" smtClean="0"/>
              <a:t>operatii</a:t>
            </a:r>
            <a:r>
              <a:rPr lang="en-US" b="0" i="0" baseline="0" dirty="0" smtClean="0"/>
              <a:t>  la </a:t>
            </a:r>
            <a:r>
              <a:rPr lang="en-US" b="0" i="0" baseline="0" dirty="0" err="1" smtClean="0"/>
              <a:t>fiecare</a:t>
            </a:r>
            <a:r>
              <a:rPr lang="en-US" b="0" i="0" baseline="0" dirty="0" smtClean="0"/>
              <a:t> account, la </a:t>
            </a:r>
            <a:r>
              <a:rPr lang="en-US" b="0" i="0" baseline="0" dirty="0" err="1" smtClean="0"/>
              <a:t>unu</a:t>
            </a:r>
            <a:r>
              <a:rPr lang="en-US" b="0" i="0" baseline="0" dirty="0" smtClean="0"/>
              <a:t> </a:t>
            </a:r>
            <a:r>
              <a:rPr lang="en-US" b="0" i="0" baseline="0" dirty="0" err="1" smtClean="0"/>
              <a:t>deconta</a:t>
            </a:r>
            <a:r>
              <a:rPr lang="en-US" b="0" i="0" baseline="0" dirty="0" smtClean="0"/>
              <a:t> </a:t>
            </a:r>
          </a:p>
          <a:p>
            <a:r>
              <a:rPr lang="en-US" b="0" i="0" baseline="0" dirty="0" smtClean="0"/>
              <a:t>o </a:t>
            </a:r>
            <a:r>
              <a:rPr lang="en-US" b="0" i="0" baseline="0" dirty="0" err="1" smtClean="0"/>
              <a:t>suma</a:t>
            </a:r>
            <a:r>
              <a:rPr lang="en-US" b="0" i="0" baseline="0" dirty="0" smtClean="0"/>
              <a:t> de </a:t>
            </a:r>
            <a:r>
              <a:rPr lang="en-US" b="0" i="0" baseline="0" dirty="0" err="1" smtClean="0"/>
              <a:t>bani</a:t>
            </a:r>
            <a:r>
              <a:rPr lang="en-US" b="0" i="0" baseline="0" dirty="0" smtClean="0"/>
              <a:t> la </a:t>
            </a:r>
            <a:r>
              <a:rPr lang="en-US" b="0" i="0" baseline="0" dirty="0" err="1" smtClean="0"/>
              <a:t>altu</a:t>
            </a:r>
            <a:r>
              <a:rPr lang="en-US" b="0" i="0" baseline="0" dirty="0" smtClean="0"/>
              <a:t> de a </a:t>
            </a:r>
            <a:r>
              <a:rPr lang="en-US" b="0" i="0" baseline="0" dirty="0" err="1" smtClean="0"/>
              <a:t>adauga</a:t>
            </a:r>
            <a:r>
              <a:rPr lang="en-US" b="0" i="0" baseline="0" dirty="0" smtClean="0"/>
              <a:t> </a:t>
            </a:r>
            <a:r>
              <a:rPr lang="en-US" b="0" i="0" baseline="0" dirty="0" err="1" smtClean="0"/>
              <a:t>suma</a:t>
            </a:r>
            <a:r>
              <a:rPr lang="en-US" b="0" i="0" baseline="0" dirty="0" smtClean="0"/>
              <a:t> de </a:t>
            </a:r>
            <a:r>
              <a:rPr lang="en-US" b="0" i="0" baseline="0" dirty="0" err="1" smtClean="0"/>
              <a:t>bani</a:t>
            </a:r>
            <a:r>
              <a:rPr lang="en-US" b="0" i="0" baseline="0" dirty="0" smtClean="0"/>
              <a:t>, plus de a </a:t>
            </a:r>
            <a:r>
              <a:rPr lang="en-US" b="0" i="0" baseline="0" dirty="0" err="1" smtClean="0"/>
              <a:t>aplica</a:t>
            </a:r>
            <a:r>
              <a:rPr lang="en-US" b="0" i="0" baseline="0" dirty="0" smtClean="0"/>
              <a:t> </a:t>
            </a:r>
            <a:r>
              <a:rPr lang="en-US" b="0" i="0" baseline="0" dirty="0" err="1" smtClean="0"/>
              <a:t>alte</a:t>
            </a:r>
            <a:r>
              <a:rPr lang="en-US" b="0" i="0" baseline="0" dirty="0" smtClean="0"/>
              <a:t> </a:t>
            </a:r>
            <a:r>
              <a:rPr lang="en-US" b="0" i="0" baseline="0" dirty="0" err="1" smtClean="0"/>
              <a:t>careva</a:t>
            </a:r>
            <a:r>
              <a:rPr lang="en-US" b="0" i="0" baseline="0" dirty="0" smtClean="0"/>
              <a:t> </a:t>
            </a:r>
            <a:r>
              <a:rPr lang="en-US" b="0" i="0" baseline="0" dirty="0" err="1" smtClean="0"/>
              <a:t>reguli</a:t>
            </a:r>
            <a:r>
              <a:rPr lang="en-US" b="0" i="0" baseline="0" dirty="0" smtClean="0"/>
              <a:t>, </a:t>
            </a:r>
            <a:r>
              <a:rPr lang="en-US" b="0" i="0" baseline="0" dirty="0" err="1" smtClean="0"/>
              <a:t>dar</a:t>
            </a:r>
            <a:r>
              <a:rPr lang="en-US" b="0" i="0" baseline="0" dirty="0" smtClean="0"/>
              <a:t> </a:t>
            </a:r>
            <a:r>
              <a:rPr lang="en-US" b="0" i="0" baseline="0" dirty="0" err="1" smtClean="0"/>
              <a:t>oricum</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care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a:t>
            </a:r>
            <a:r>
              <a:rPr lang="en-US" b="1" i="0" baseline="0" dirty="0" smtClean="0"/>
              <a:t>: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endParaRPr lang="en-US" b="1" i="0" baseline="0" dirty="0" smtClean="0"/>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b="1" i="1" dirty="0" smtClean="0"/>
          </a:p>
          <a:p>
            <a:endParaRPr lang="en-US" b="1" i="1" dirty="0" smtClean="0"/>
          </a:p>
          <a:p>
            <a:r>
              <a:rPr lang="en-US" b="1" i="1" dirty="0" smtClean="0"/>
              <a:t>------------------------------------------------------------------------</a:t>
            </a:r>
          </a:p>
          <a:p>
            <a:endParaRPr lang="en-US" b="1" i="1" dirty="0" smtClean="0"/>
          </a:p>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endParaRPr lang="en-US" b="1" i="1" dirty="0" smtClean="0"/>
          </a:p>
          <a:p>
            <a:endParaRPr lang="en-US" b="1" i="1" dirty="0" smtClean="0"/>
          </a:p>
          <a:p>
            <a:endParaRPr lang="en-US" b="1" i="1" dirty="0" smtClean="0"/>
          </a:p>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b="1" i="1" dirty="0" smtClean="0"/>
          </a:p>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b="1" i="1" dirty="0" smtClean="0"/>
          </a:p>
          <a:p>
            <a:endParaRPr lang="en-US" b="1" i="1" dirty="0" smtClean="0"/>
          </a:p>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b="1" i="1" dirty="0" smtClean="0"/>
          </a:p>
          <a:p>
            <a:endParaRPr lang="en-US" b="1" i="1" dirty="0" smtClean="0"/>
          </a:p>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endParaRPr lang="en-US" b="1" i="1" dirty="0" smtClean="0"/>
          </a:p>
          <a:p>
            <a:endParaRPr lang="en-US" b="1" i="1" dirty="0" smtClean="0"/>
          </a:p>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design </a:t>
            </a:r>
            <a:r>
              <a:rPr lang="en-US" dirty="0" err="1" smtClean="0"/>
              <a:t>si</a:t>
            </a:r>
            <a:r>
              <a:rPr lang="en-US" dirty="0" smtClean="0"/>
              <a:t> architectural </a:t>
            </a:r>
            <a:r>
              <a:rPr lang="en-US" dirty="0" err="1" smtClean="0"/>
              <a:t>paterne</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a:t>
            </a:r>
          </a:p>
          <a:p>
            <a:r>
              <a:rPr lang="en-US" baseline="0" dirty="0" err="1" smtClean="0"/>
              <a:t>desigur</a:t>
            </a:r>
            <a:r>
              <a:rPr lang="en-US" baseline="0" dirty="0" smtClean="0"/>
              <a:t> DDD </a:t>
            </a:r>
            <a:r>
              <a:rPr lang="en-US" baseline="0" dirty="0" err="1" smtClean="0"/>
              <a:t>paterne</a:t>
            </a:r>
            <a:r>
              <a:rPr lang="en-US" baseline="0" dirty="0" smtClean="0"/>
              <a:t>, </a:t>
            </a:r>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si</a:t>
            </a:r>
            <a:r>
              <a:rPr lang="en-US" baseline="0" dirty="0" smtClean="0"/>
              <a:t> in </a:t>
            </a:r>
            <a:r>
              <a:rPr lang="en-US" baseline="0" dirty="0" err="1" smtClean="0"/>
              <a:t>cartea</a:t>
            </a:r>
            <a:r>
              <a:rPr lang="en-US" baseline="0" dirty="0" smtClean="0"/>
              <a:t> </a:t>
            </a:r>
            <a:r>
              <a:rPr lang="en-US" baseline="0" dirty="0" err="1" smtClean="0"/>
              <a:t>lui</a:t>
            </a:r>
            <a:r>
              <a:rPr lang="en-US" baseline="0" dirty="0" smtClean="0"/>
              <a:t> Eric Evans.</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a:t>
            </a:r>
            <a:r>
              <a:rPr lang="en-US" baseline="0" dirty="0" err="1" smtClean="0"/>
              <a:t>sigur</a:t>
            </a:r>
            <a:r>
              <a:rPr lang="en-US" baseline="0" dirty="0" smtClean="0"/>
              <a:t> ca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inima</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a:p>
            <a:r>
              <a:rPr lang="en-US" dirty="0" smtClean="0"/>
              <a:t>------------------------------------------------------------------------------------------------</a:t>
            </a:r>
          </a:p>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se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a:t>
            </a:r>
            <a:r>
              <a:rPr lang="en-US" baseline="0" dirty="0" err="1" smtClean="0"/>
              <a:t>requiremnts</a:t>
            </a:r>
            <a:r>
              <a:rPr lang="en-US" baseline="0" dirty="0" smtClean="0"/>
              <a:t>:</a:t>
            </a:r>
          </a:p>
          <a:p>
            <a:pPr marL="228600" indent="-228600">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28600" indent="-228600">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28600" indent="-228600">
              <a:buNone/>
            </a:pPr>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pentru</a:t>
            </a:r>
            <a:r>
              <a:rPr lang="en-US" baseline="0" dirty="0" smtClean="0"/>
              <a:t> </a:t>
            </a:r>
            <a:r>
              <a:rPr lang="en-US" baseline="0" dirty="0" err="1" smtClean="0"/>
              <a:t>aceasta</a:t>
            </a:r>
            <a:r>
              <a:rPr lang="en-US" baseline="0" dirty="0" smtClean="0"/>
              <a:t> ca </a:t>
            </a:r>
            <a:r>
              <a:rPr lang="en-US" baseline="0" dirty="0" err="1" smtClean="0"/>
              <a:t>sa</a:t>
            </a:r>
            <a:r>
              <a:rPr lang="en-US" baseline="0" dirty="0" smtClean="0"/>
              <a:t> fie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Cargo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Leg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aseline="0" dirty="0" smtClean="0"/>
              <a:t>Leg se </a:t>
            </a:r>
            <a:r>
              <a:rPr lang="en-US" baseline="0" dirty="0" err="1" smtClean="0"/>
              <a:t>asociaza</a:t>
            </a:r>
            <a:r>
              <a:rPr lang="en-US" baseline="0" dirty="0" smtClean="0"/>
              <a:t> de Cargo ca o </a:t>
            </a:r>
            <a:r>
              <a:rPr lang="en-US" baseline="0" dirty="0" err="1" smtClean="0"/>
              <a:t>lista</a:t>
            </a:r>
            <a:r>
              <a:rPr lang="en-US" baseline="0" dirty="0" smtClean="0"/>
              <a:t> de Legs, </a:t>
            </a:r>
            <a:r>
              <a:rPr lang="en-US" baseline="0" dirty="0" err="1" smtClean="0"/>
              <a:t>numita</a:t>
            </a:r>
            <a:r>
              <a:rPr lang="en-US" baseline="0" dirty="0" smtClean="0"/>
              <a:t> Itineraries.</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Itinerary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Inainte</a:t>
            </a:r>
            <a:r>
              <a:rPr lang="en-US" dirty="0" smtClean="0"/>
              <a:t> de a </a:t>
            </a:r>
            <a:r>
              <a:rPr lang="en-US" dirty="0" err="1" smtClean="0"/>
              <a:t>incepe</a:t>
            </a:r>
            <a:r>
              <a:rPr lang="en-US" dirty="0" smtClean="0"/>
              <a:t>, </a:t>
            </a:r>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need to describe what an object might do, without explaining the details of how the object does it, but in such a way that a candidate might be built to fulfill the requirement.</a:t>
            </a:r>
          </a:p>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50</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51</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Iterative Development – focus to core, then add additional requirements incrementally discovering</a:t>
            </a:r>
            <a:r>
              <a:rPr lang="en-US" baseline="0" dirty="0" smtClean="0"/>
              <a:t> deeper models. Iteration retrospectives are also very important, that allows is a good chance to judge and revise the model implementation and its value for the iteration.</a:t>
            </a:r>
            <a:endParaRPr lang="en-US" dirty="0" smtClean="0"/>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A set of tests that are written and maintained by developers to</a:t>
            </a:r>
          </a:p>
          <a:p>
            <a:r>
              <a:rPr lang="en-US" sz="1200" b="1" kern="1200" baseline="0" dirty="0" smtClean="0">
                <a:solidFill>
                  <a:schemeClr val="tx1"/>
                </a:solidFill>
                <a:latin typeface="+mn-lt"/>
                <a:ea typeface="+mn-ea"/>
                <a:cs typeface="+mn-cs"/>
              </a:rPr>
              <a:t>reduce the cost of finding and fixing bugs—thereby improving</a:t>
            </a:r>
          </a:p>
          <a:p>
            <a:r>
              <a:rPr lang="en-US" sz="1200" b="1" kern="1200" baseline="0" dirty="0" smtClean="0">
                <a:solidFill>
                  <a:schemeClr val="tx1"/>
                </a:solidFill>
                <a:latin typeface="+mn-lt"/>
                <a:ea typeface="+mn-ea"/>
                <a:cs typeface="+mn-cs"/>
              </a:rPr>
              <a:t>code quality—and to enable the change of the design as</a:t>
            </a:r>
          </a:p>
          <a:p>
            <a:r>
              <a:rPr lang="en-US" sz="1200" b="1" kern="1200" baseline="0" dirty="0" smtClean="0">
                <a:solidFill>
                  <a:schemeClr val="tx1"/>
                </a:solidFill>
                <a:latin typeface="+mn-lt"/>
                <a:ea typeface="+mn-ea"/>
                <a:cs typeface="+mn-cs"/>
              </a:rPr>
              <a:t>requirements are addressed incrementally. Disciplined writing of</a:t>
            </a:r>
          </a:p>
          <a:p>
            <a:r>
              <a:rPr lang="en-US" sz="1200" b="1" kern="1200" baseline="0" dirty="0" smtClean="0">
                <a:solidFill>
                  <a:schemeClr val="tx1"/>
                </a:solidFill>
                <a:latin typeface="+mn-lt"/>
                <a:ea typeface="+mn-ea"/>
                <a:cs typeface="+mn-cs"/>
              </a:rPr>
              <a:t>tests encourages loosely coupled designs. </a:t>
            </a:r>
          </a:p>
          <a:p>
            <a:r>
              <a:rPr lang="en-US" dirty="0" smtClean="0"/>
              <a:t>Because Domain Model Layer is Persistence &amp; Infrastructure Ignorant, the model could be easily tested,</a:t>
            </a:r>
            <a:r>
              <a:rPr lang="en-US" baseline="0" dirty="0" smtClean="0"/>
              <a:t> producing very fast and clean tests.</a:t>
            </a:r>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Continuous Integration </a:t>
            </a:r>
            <a:r>
              <a:rPr lang="en-US" sz="1200" i="1" kern="1200" baseline="0" dirty="0" smtClean="0">
                <a:solidFill>
                  <a:schemeClr val="tx1"/>
                </a:solidFill>
                <a:latin typeface="+mn-lt"/>
                <a:ea typeface="+mn-ea"/>
                <a:cs typeface="+mn-cs"/>
              </a:rPr>
              <a:t>reduces time to market and increasing quality</a:t>
            </a:r>
          </a:p>
          <a:p>
            <a:r>
              <a:rPr lang="en-US" sz="1200" kern="1200" baseline="0" dirty="0" smtClean="0">
                <a:solidFill>
                  <a:schemeClr val="tx1"/>
                </a:solidFill>
                <a:latin typeface="+mn-lt"/>
                <a:ea typeface="+mn-ea"/>
                <a:cs typeface="+mn-cs"/>
              </a:rPr>
              <a:t>to market by finding </a:t>
            </a:r>
            <a:r>
              <a:rPr lang="en-US" sz="1200" i="1" kern="1200" baseline="0" dirty="0" smtClean="0">
                <a:solidFill>
                  <a:schemeClr val="tx1"/>
                </a:solidFill>
                <a:latin typeface="+mn-lt"/>
                <a:ea typeface="+mn-ea"/>
                <a:cs typeface="+mn-cs"/>
              </a:rPr>
              <a:t>Integration bugs often and early, thus eliminating</a:t>
            </a:r>
          </a:p>
          <a:p>
            <a:r>
              <a:rPr lang="en-US" sz="1200" kern="1200" baseline="0" dirty="0" smtClean="0">
                <a:solidFill>
                  <a:schemeClr val="tx1"/>
                </a:solidFill>
                <a:latin typeface="+mn-lt"/>
                <a:ea typeface="+mn-ea"/>
                <a:cs typeface="+mn-cs"/>
              </a:rPr>
              <a:t>“hardening </a:t>
            </a:r>
            <a:r>
              <a:rPr lang="en-US" sz="1200" i="1" kern="1200" baseline="0" dirty="0" smtClean="0">
                <a:solidFill>
                  <a:schemeClr val="tx1"/>
                </a:solidFill>
                <a:latin typeface="+mn-lt"/>
                <a:ea typeface="+mn-ea"/>
                <a:cs typeface="+mn-cs"/>
              </a:rPr>
              <a:t>Iterations” and the rework that goes along with it.</a:t>
            </a:r>
          </a:p>
          <a:p>
            <a:r>
              <a:rPr lang="en-US" sz="1200" i="1" kern="1200" baseline="0" dirty="0" smtClean="0">
                <a:solidFill>
                  <a:schemeClr val="tx1"/>
                </a:solidFill>
                <a:latin typeface="+mn-lt"/>
                <a:ea typeface="+mn-ea"/>
                <a:cs typeface="+mn-cs"/>
              </a:rPr>
              <a:t>Continuous Integration also increases visibility of the progress of the</a:t>
            </a:r>
          </a:p>
          <a:p>
            <a:r>
              <a:rPr lang="en-US" sz="1200" kern="1200" baseline="0" dirty="0" smtClean="0">
                <a:solidFill>
                  <a:schemeClr val="tx1"/>
                </a:solidFill>
                <a:latin typeface="+mn-lt"/>
                <a:ea typeface="+mn-ea"/>
                <a:cs typeface="+mn-cs"/>
              </a:rPr>
              <a:t>project by making it explicit to the development team and</a:t>
            </a:r>
          </a:p>
          <a:p>
            <a:r>
              <a:rPr lang="en-US" sz="1200" kern="1200" baseline="0" dirty="0" smtClean="0">
                <a:solidFill>
                  <a:schemeClr val="tx1"/>
                </a:solidFill>
                <a:latin typeface="+mn-lt"/>
                <a:ea typeface="+mn-ea"/>
                <a:cs typeface="+mn-cs"/>
              </a:rPr>
              <a:t>stakeholders.</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52</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IoC</a:t>
            </a:r>
            <a:r>
              <a:rPr lang="en-US" dirty="0" smtClean="0"/>
              <a:t> &amp; DI containers – allows to decouple various parts of code</a:t>
            </a:r>
            <a:r>
              <a:rPr lang="en-US" baseline="0" dirty="0" smtClean="0"/>
              <a:t>, increasing </a:t>
            </a:r>
            <a:r>
              <a:rPr lang="en-US" dirty="0" smtClean="0"/>
              <a:t>cohesion</a:t>
            </a:r>
            <a:r>
              <a:rPr lang="en-US" baseline="0" dirty="0" smtClean="0"/>
              <a:t> and substitutability leading to </a:t>
            </a:r>
            <a:r>
              <a:rPr lang="en-US" baseline="0" dirty="0" err="1" smtClean="0"/>
              <a:t>maintanable</a:t>
            </a:r>
            <a:r>
              <a:rPr lang="en-US" baseline="0" dirty="0" smtClean="0"/>
              <a:t> code.</a:t>
            </a:r>
          </a:p>
          <a:p>
            <a:r>
              <a:rPr lang="en-US" baseline="0" dirty="0" smtClean="0"/>
              <a:t>AOP – allows to increase code modularity by providing “logic injection” like logging without polluting client code.</a:t>
            </a:r>
          </a:p>
          <a:p>
            <a:r>
              <a:rPr lang="en-US" baseline="0" dirty="0" smtClean="0"/>
              <a:t>ORMs – like Hibernate have a great support for POCO\POJO including Entity and Value Objects and provide a good abstraction over DB schema,</a:t>
            </a:r>
          </a:p>
          <a:p>
            <a:r>
              <a:rPr lang="en-US" baseline="0" dirty="0" smtClean="0"/>
              <a:t>	allowing to concentrate more on the Model.</a:t>
            </a:r>
          </a:p>
          <a:p>
            <a:r>
              <a:rPr lang="en-US" baseline="0" dirty="0" smtClean="0"/>
              <a:t>Mocking Frameworks –  is very important tool for TDD practice, that allows to simulated objects that mimic the behavior of real objects in controlled ways. The technique is very important for decoupling.  </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mn-lt"/>
                <a:ea typeface="+mn-ea"/>
                <a:cs typeface="+mn-cs"/>
              </a:rPr>
              <a:t>a language, programs can be extremely expressive, and make the strongest connection</a:t>
            </a:r>
          </a:p>
          <a:p>
            <a:r>
              <a:rPr lang="en-US" sz="1200" kern="1200" baseline="0" dirty="0" smtClean="0">
                <a:solidFill>
                  <a:schemeClr val="tx1"/>
                </a:solidFill>
                <a:latin typeface="+mn-lt"/>
                <a:ea typeface="+mn-ea"/>
                <a:cs typeface="+mn-cs"/>
              </a:rPr>
              <a:t>with the UBIQUITOUS LANGUAGE. This is an exciting concept, but domain-specific languages also</a:t>
            </a:r>
          </a:p>
          <a:p>
            <a:r>
              <a:rPr lang="en-US" sz="1200" kern="1200" baseline="0" dirty="0" smtClean="0">
                <a:solidFill>
                  <a:schemeClr val="tx1"/>
                </a:solidFill>
                <a:latin typeface="+mn-lt"/>
                <a:ea typeface="+mn-ea"/>
                <a:cs typeface="+mn-cs"/>
              </a:rPr>
              <a:t>have their drawbacks in the approaches I've seen based on object-oriented technology.</a:t>
            </a:r>
          </a:p>
          <a:p>
            <a:r>
              <a:rPr lang="en-US" sz="1200" kern="1200" baseline="0" dirty="0" smtClean="0">
                <a:solidFill>
                  <a:schemeClr val="tx1"/>
                </a:solidFill>
                <a:latin typeface="+mn-lt"/>
                <a:ea typeface="+mn-ea"/>
                <a:cs typeface="+mn-cs"/>
              </a:rPr>
              <a:t>To refine the model, a developer needs to be able to modify the language. This may involve</a:t>
            </a:r>
          </a:p>
          <a:p>
            <a:r>
              <a:rPr lang="en-US" sz="1200" kern="1200" baseline="0" dirty="0" smtClean="0">
                <a:solidFill>
                  <a:schemeClr val="tx1"/>
                </a:solidFill>
                <a:latin typeface="+mn-lt"/>
                <a:ea typeface="+mn-ea"/>
                <a:cs typeface="+mn-cs"/>
              </a:rPr>
              <a:t>modifying grammar declarations and other language-interpreting features, as well as modifying</a:t>
            </a:r>
          </a:p>
          <a:p>
            <a:r>
              <a:rPr lang="en-US" sz="1200" kern="1200" baseline="0" dirty="0" smtClean="0">
                <a:solidFill>
                  <a:schemeClr val="tx1"/>
                </a:solidFill>
                <a:latin typeface="+mn-lt"/>
                <a:ea typeface="+mn-ea"/>
                <a:cs typeface="+mn-cs"/>
              </a:rPr>
              <a:t>underlying class libraries. I'm all in favor of learning advanced technology and design concepts, but</a:t>
            </a:r>
          </a:p>
          <a:p>
            <a:r>
              <a:rPr lang="en-US" sz="1200" kern="1200" baseline="0" dirty="0" smtClean="0">
                <a:solidFill>
                  <a:schemeClr val="tx1"/>
                </a:solidFill>
                <a:latin typeface="+mn-lt"/>
                <a:ea typeface="+mn-ea"/>
                <a:cs typeface="+mn-cs"/>
              </a:rPr>
              <a:t>we have to soberly assess the skills of a particular team, as well as the likely skills of future</a:t>
            </a:r>
          </a:p>
          <a:p>
            <a:r>
              <a:rPr lang="en-US" sz="1200" kern="1200" baseline="0" dirty="0" smtClean="0">
                <a:solidFill>
                  <a:schemeClr val="tx1"/>
                </a:solidFill>
                <a:latin typeface="+mn-lt"/>
                <a:ea typeface="+mn-ea"/>
                <a:cs typeface="+mn-cs"/>
              </a:rPr>
              <a:t>maintenance teams.</a:t>
            </a:r>
          </a:p>
          <a:p>
            <a:r>
              <a:rPr lang="en-US" sz="1200" kern="1200" baseline="0" dirty="0" smtClean="0">
                <a:solidFill>
                  <a:schemeClr val="tx1"/>
                </a:solidFill>
                <a:latin typeface="+mn-lt"/>
                <a:ea typeface="+mn-ea"/>
                <a:cs typeface="+mn-cs"/>
              </a:rPr>
              <a:t>Another drawback is that it can be difficult to </a:t>
            </a:r>
            <a:r>
              <a:rPr lang="en-US" sz="1200" kern="1200" baseline="0" dirty="0" err="1" smtClean="0">
                <a:solidFill>
                  <a:schemeClr val="tx1"/>
                </a:solidFill>
                <a:latin typeface="+mn-lt"/>
                <a:ea typeface="+mn-ea"/>
                <a:cs typeface="+mn-cs"/>
              </a:rPr>
              <a:t>refactor</a:t>
            </a:r>
            <a:r>
              <a:rPr lang="en-US" sz="1200" kern="1200" baseline="0" dirty="0" smtClean="0">
                <a:solidFill>
                  <a:schemeClr val="tx1"/>
                </a:solidFill>
                <a:latin typeface="+mn-lt"/>
                <a:ea typeface="+mn-ea"/>
                <a:cs typeface="+mn-cs"/>
              </a:rPr>
              <a:t> client</a:t>
            </a:r>
          </a:p>
          <a:p>
            <a:r>
              <a:rPr lang="en-US" sz="1200" kern="1200" baseline="0" dirty="0" smtClean="0">
                <a:solidFill>
                  <a:schemeClr val="tx1"/>
                </a:solidFill>
                <a:latin typeface="+mn-lt"/>
                <a:ea typeface="+mn-ea"/>
                <a:cs typeface="+mn-cs"/>
              </a:rPr>
              <a:t>code to conform to a revised model and its associated domain-specific language. Of course,</a:t>
            </a:r>
          </a:p>
          <a:p>
            <a:r>
              <a:rPr lang="en-US" sz="1200" kern="1200" baseline="0" dirty="0" smtClean="0">
                <a:solidFill>
                  <a:schemeClr val="tx1"/>
                </a:solidFill>
                <a:latin typeface="+mn-lt"/>
                <a:ea typeface="+mn-ea"/>
                <a:cs typeface="+mn-cs"/>
              </a:rPr>
              <a:t>someone may come up with a technical fix for the refactoring problems.</a:t>
            </a:r>
          </a:p>
          <a:p>
            <a:r>
              <a:rPr lang="en-US" sz="1200" kern="1200" baseline="0" dirty="0" smtClean="0">
                <a:solidFill>
                  <a:schemeClr val="tx1"/>
                </a:solidFill>
                <a:latin typeface="+mn-lt"/>
                <a:ea typeface="+mn-ea"/>
                <a:cs typeface="+mn-cs"/>
              </a:rPr>
              <a:t>This technique might be most useful for very mature models, perhaps where client code is being</a:t>
            </a:r>
          </a:p>
          <a:p>
            <a:r>
              <a:rPr lang="en-US" sz="1200" kern="1200" baseline="0" dirty="0" smtClean="0">
                <a:solidFill>
                  <a:schemeClr val="tx1"/>
                </a:solidFill>
                <a:latin typeface="+mn-lt"/>
                <a:ea typeface="+mn-ea"/>
                <a:cs typeface="+mn-cs"/>
              </a:rPr>
              <a:t>written by a different team. Generally, such setups lead to the poisonous distinction between</a:t>
            </a:r>
          </a:p>
          <a:p>
            <a:r>
              <a:rPr lang="en-US" sz="1200" kern="1200" baseline="0" dirty="0" smtClean="0">
                <a:solidFill>
                  <a:schemeClr val="tx1"/>
                </a:solidFill>
                <a:latin typeface="+mn-lt"/>
                <a:ea typeface="+mn-ea"/>
                <a:cs typeface="+mn-cs"/>
              </a:rPr>
              <a:t>highly technical framework builders and technically unskilled application builders, but it doesn't</a:t>
            </a:r>
          </a:p>
          <a:p>
            <a:r>
              <a:rPr lang="en-US" sz="1200" kern="1200" baseline="0" dirty="0" smtClean="0">
                <a:solidFill>
                  <a:schemeClr val="tx1"/>
                </a:solidFill>
                <a:latin typeface="+mn-lt"/>
                <a:ea typeface="+mn-ea"/>
                <a:cs typeface="+mn-cs"/>
              </a:rPr>
              <a:t>have to be that way.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28600" indent="-228600">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28600" indent="-228600">
              <a:buNone/>
            </a:pPr>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685800" lvl="1" indent="-228600">
              <a:buAutoNum type="arabicPeriod"/>
            </a:pPr>
            <a:r>
              <a:rPr lang="en-US" baseline="0" dirty="0" err="1" smtClean="0"/>
              <a:t>Pentru</a:t>
            </a:r>
            <a:r>
              <a:rPr lang="en-US" baseline="0" dirty="0" smtClean="0"/>
              <a:t> </a:t>
            </a:r>
            <a:r>
              <a:rPr lang="en-US" baseline="0" dirty="0" err="1" smtClean="0"/>
              <a:t>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685800" lvl="1" indent="-228600">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un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685800" lvl="1" indent="-228600">
              <a:buAutoNum type="arabicPeriod"/>
            </a:pPr>
            <a:endParaRPr lang="en-US" baseline="0" dirty="0" smtClean="0"/>
          </a:p>
          <a:p>
            <a:pPr marL="685800" lvl="1" indent="-228600">
              <a:buNone/>
            </a:pPr>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685800" lvl="1" indent="-228600">
              <a:buNone/>
            </a:pPr>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685800" lvl="1" indent="-228600">
              <a:buNone/>
            </a:pPr>
            <a:r>
              <a:rPr lang="en-US" baseline="0" dirty="0" err="1" smtClean="0"/>
              <a:t>si</a:t>
            </a:r>
            <a:r>
              <a:rPr lang="en-US" baseline="0" dirty="0" smtClean="0"/>
              <a:t> de-al </a:t>
            </a:r>
            <a:r>
              <a:rPr lang="en-US" baseline="0" dirty="0" err="1" smtClean="0"/>
              <a:t>exprima</a:t>
            </a:r>
            <a:r>
              <a:rPr lang="en-US" baseline="0" dirty="0" smtClean="0"/>
              <a:t> in software.</a:t>
            </a:r>
          </a:p>
          <a:p>
            <a:pPr marL="685800" lvl="1" indent="-228600">
              <a:buNone/>
            </a:pPr>
            <a:endParaRPr lang="en-US" baseline="0" dirty="0" smtClean="0"/>
          </a:p>
          <a:p>
            <a:pPr marL="228600" indent="-228600">
              <a:buNone/>
            </a:pPr>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28600" indent="-228600">
              <a:buNone/>
            </a:pPr>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endParaRPr lang="en-US" baseline="0" dirty="0" smtClean="0"/>
          </a:p>
          <a:p>
            <a:pPr marL="228600" indent="-228600">
              <a:buNone/>
            </a:pPr>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28600" indent="-228600">
              <a:buAutoNum type="arabicPeriod"/>
            </a:pPr>
            <a:r>
              <a:rPr lang="en-US" dirty="0" err="1" smtClean="0"/>
              <a:t>Comunica</a:t>
            </a:r>
            <a:endParaRPr lang="en-US" dirty="0" smtClean="0"/>
          </a:p>
          <a:p>
            <a:pPr marL="228600" indent="-228600">
              <a:buAutoNum type="arabicPeriod"/>
            </a:pPr>
            <a:r>
              <a:rPr lang="en-US" dirty="0" err="1" smtClean="0"/>
              <a:t>Descoperi</a:t>
            </a:r>
            <a:endParaRPr lang="en-US" dirty="0" smtClean="0"/>
          </a:p>
          <a:p>
            <a:pPr marL="228600" indent="-228600">
              <a:buAutoNum type="arabicPeriod"/>
            </a:pPr>
            <a:r>
              <a:rPr lang="en-US" dirty="0" err="1" smtClean="0"/>
              <a:t>Invata</a:t>
            </a:r>
            <a:endParaRPr lang="en-US" dirty="0" smtClean="0"/>
          </a:p>
          <a:p>
            <a:pPr marL="228600" indent="-228600">
              <a:buAutoNum type="arabicPeriod"/>
            </a:pPr>
            <a:r>
              <a:rPr lang="en-US" dirty="0" err="1" smtClean="0"/>
              <a:t>Evalua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Explica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Experimenta</a:t>
            </a:r>
            <a:endParaRPr lang="en-US" dirty="0" smtClean="0"/>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Collecta</a:t>
            </a:r>
            <a:r>
              <a:rPr lang="en-US" baseline="0" dirty="0" smtClean="0"/>
              <a:t> date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28600" indent="-228600">
              <a:buAutoNum type="arabicPeriod"/>
            </a:pPr>
            <a:endParaRPr lang="en-US" dirty="0" smtClean="0"/>
          </a:p>
          <a:p>
            <a:pPr marL="228600" indent="-228600">
              <a:buNone/>
            </a:pPr>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a:p>
            <a:endParaRPr lang="en-US" dirty="0" smtClean="0"/>
          </a:p>
          <a:p>
            <a:r>
              <a:rPr lang="en-US" dirty="0" smtClean="0"/>
              <a:t>-------------------------------------------------------------------------------------------------------------------------------------</a:t>
            </a:r>
          </a:p>
          <a:p>
            <a:r>
              <a:rPr lang="en-US" dirty="0" smtClean="0"/>
              <a:t>models can be invaluable without being "right," in an engineering sense. Indeed, by such lights, all the best models are wrong. But they are fruitfully wrong. They are illuminating abstractions. I think it was Picasso who said, "Art is a lie that helps us see the truth.“</a:t>
            </a:r>
          </a:p>
          <a:p>
            <a:endParaRPr lang="en-US" dirty="0" smtClean="0"/>
          </a:p>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Einstein: Theory of all… theory on</a:t>
            </a:r>
            <a:r>
              <a:rPr lang="en-US" baseline="0" dirty="0" smtClean="0"/>
              <a:t> atom level and on stars level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scientists learned about the structure of the atom through experiments, they modified their models of the atom to fit their data.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how the Atomic model has changed over the years and talks about the scientists who made them all possible.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Some of the very best microscopes have produced images of groups of atoms, but no actual picture of an atom yet exists. How, then, can scientists be so completely certain of the existence of atoms and of the models they have created for them? The answer is that models of the atom, like other scientific models, can be tested by experimentation. Those models that pass the test of experimentation survive, while those that do not are abandoned. </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ne </a:t>
            </a:r>
            <a:r>
              <a:rPr lang="en-US" baseline="0" dirty="0" err="1" smtClean="0"/>
              <a:t>da</a:t>
            </a:r>
            <a:r>
              <a:rPr lang="en-US" baseline="0" dirty="0" smtClean="0"/>
              <a:t> </a:t>
            </a:r>
            <a:r>
              <a:rPr lang="en-US" baseline="0" dirty="0" err="1" smtClean="0"/>
              <a:t>posibilitate</a:t>
            </a:r>
            <a:r>
              <a:rPr lang="en-US" baseline="0" dirty="0" smtClean="0"/>
              <a:t>:</a:t>
            </a:r>
          </a:p>
          <a:p>
            <a:pPr marL="228600" indent="-228600">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28600" indent="-228600">
              <a:buAutoNum type="arabicPeriod"/>
            </a:pPr>
            <a:r>
              <a:rPr lang="en-US" dirty="0" smtClean="0"/>
              <a:t>De </a:t>
            </a:r>
            <a:r>
              <a:rPr lang="en-US" baseline="0" dirty="0" smtClean="0"/>
              <a:t>a </a:t>
            </a:r>
            <a:r>
              <a:rPr lang="en-US" baseline="0" dirty="0" err="1" smtClean="0"/>
              <a:t>studia</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unui</a:t>
            </a:r>
            <a:r>
              <a:rPr lang="en-US" baseline="0" dirty="0" smtClean="0"/>
              <a:t> </a:t>
            </a:r>
            <a:r>
              <a:rPr lang="en-US" baseline="0" dirty="0" err="1" smtClean="0"/>
              <a:t>ascultator</a:t>
            </a:r>
            <a:r>
              <a:rPr lang="en-US" baseline="0" dirty="0" smtClean="0"/>
              <a:t> de </a:t>
            </a:r>
            <a:r>
              <a:rPr lang="en-US" baseline="0" dirty="0" err="1" smtClean="0"/>
              <a:t>muzica</a:t>
            </a:r>
            <a:endParaRPr lang="en-US" baseline="0" dirty="0" smtClean="0"/>
          </a:p>
          <a:p>
            <a:pPr marL="228600" indent="-228600">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28600" indent="-228600">
              <a:buAutoNum type="arabicPeriod"/>
            </a:pPr>
            <a:r>
              <a:rPr lang="en-US" baseline="0" dirty="0" smtClean="0"/>
              <a:t>…etc..</a:t>
            </a:r>
          </a:p>
          <a:p>
            <a:pPr marL="228600" indent="-228600">
              <a:buNone/>
            </a:pPr>
            <a:endParaRPr lang="en-US" baseline="0" dirty="0" smtClean="0"/>
          </a:p>
          <a:p>
            <a:pPr marL="228600" indent="-228600">
              <a:buNone/>
            </a:pPr>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28600" indent="-228600">
              <a:buNone/>
            </a:pPr>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a:p>
            <a:pPr marL="228600" indent="-228600">
              <a:buNone/>
            </a:pPr>
            <a:r>
              <a:rPr lang="en-US" baseline="0" dirty="0" smtClean="0"/>
              <a:t>-------------------------------------------------------------------------------------------------------------------------------------------------</a:t>
            </a:r>
            <a:endParaRPr lang="en-US" dirty="0" smtClean="0"/>
          </a:p>
          <a:p>
            <a:endParaRPr lang="en-US" dirty="0" smtClean="0"/>
          </a:p>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err="1" smtClean="0">
                <a:solidFill>
                  <a:schemeClr val="tx1"/>
                </a:solidFill>
                <a:latin typeface="+mn-lt"/>
                <a:ea typeface="+mn-ea"/>
                <a:cs typeface="+mn-cs"/>
              </a:rPr>
              <a:t>Deci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concludem</a:t>
            </a:r>
            <a:r>
              <a:rPr lang="en-US" sz="1200" b="1" kern="1200" baseline="0" dirty="0" smtClean="0">
                <a:solidFill>
                  <a:schemeClr val="tx1"/>
                </a:solidFill>
                <a:latin typeface="+mn-lt"/>
                <a:ea typeface="+mn-ea"/>
                <a:cs typeface="+mn-cs"/>
              </a:rPr>
              <a:t>, Domain Model in DDD </a:t>
            </a:r>
            <a:r>
              <a:rPr lang="en-US" sz="1200" b="1" kern="1200" baseline="0" dirty="0" err="1" smtClean="0">
                <a:solidFill>
                  <a:schemeClr val="tx1"/>
                </a:solidFill>
                <a:latin typeface="+mn-lt"/>
                <a:ea typeface="+mn-ea"/>
                <a:cs typeface="+mn-cs"/>
              </a:rPr>
              <a:t>este</a:t>
            </a:r>
            <a:r>
              <a:rPr lang="en-US" sz="1200" b="1" kern="1200" baseline="0" dirty="0" smtClean="0">
                <a:solidFill>
                  <a:schemeClr val="tx1"/>
                </a:solidFill>
                <a:latin typeface="+mn-lt"/>
                <a:ea typeface="+mn-ea"/>
                <a:cs typeface="+mn-cs"/>
              </a:rPr>
              <a:t> un set de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bine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chibzuite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organizate</a:t>
            </a:r>
            <a:r>
              <a:rPr lang="en-US" sz="1200" b="1" kern="1200" baseline="0" dirty="0" smtClean="0">
                <a:solidFill>
                  <a:schemeClr val="tx1"/>
                </a:solidFill>
                <a:latin typeface="+mn-lt"/>
                <a:ea typeface="+mn-ea"/>
                <a:cs typeface="+mn-cs"/>
              </a:rPr>
              <a:t>. </a:t>
            </a:r>
          </a:p>
          <a:p>
            <a:r>
              <a:rPr lang="en-US" sz="1200" b="1" kern="1200" baseline="0" dirty="0" err="1" smtClean="0">
                <a:solidFill>
                  <a:schemeClr val="tx1"/>
                </a:solidFill>
                <a:latin typeface="+mn-lt"/>
                <a:ea typeface="+mn-ea"/>
                <a:cs typeface="+mn-cs"/>
              </a:rPr>
              <a:t>Aceste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reprezinta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niste</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abstractii</a:t>
            </a:r>
            <a:r>
              <a:rPr lang="en-US" sz="1200" b="1" kern="1200" baseline="0" dirty="0" smtClean="0">
                <a:solidFill>
                  <a:schemeClr val="tx1"/>
                </a:solidFill>
                <a:latin typeface="+mn-lt"/>
                <a:ea typeface="+mn-ea"/>
                <a:cs typeface="+mn-cs"/>
              </a:rPr>
              <a:t> a </a:t>
            </a:r>
            <a:r>
              <a:rPr lang="en-US" sz="1200" b="1" kern="1200" baseline="0" dirty="0" err="1" smtClean="0">
                <a:solidFill>
                  <a:schemeClr val="tx1"/>
                </a:solidFill>
                <a:latin typeface="+mn-lt"/>
                <a:ea typeface="+mn-ea"/>
                <a:cs typeface="+mn-cs"/>
              </a:rPr>
              <a:t>cunostintelor</a:t>
            </a:r>
            <a:r>
              <a:rPr lang="en-US" sz="1200" b="1" kern="1200" baseline="0" dirty="0" smtClean="0">
                <a:solidFill>
                  <a:schemeClr val="tx1"/>
                </a:solidFill>
                <a:latin typeface="+mn-lt"/>
                <a:ea typeface="+mn-ea"/>
                <a:cs typeface="+mn-cs"/>
              </a:rPr>
              <a:t> in </a:t>
            </a:r>
            <a:r>
              <a:rPr lang="en-US" sz="1200" b="1" kern="1200" baseline="0" dirty="0" err="1" smtClean="0">
                <a:solidFill>
                  <a:schemeClr val="tx1"/>
                </a:solidFill>
                <a:latin typeface="+mn-lt"/>
                <a:ea typeface="+mn-ea"/>
                <a:cs typeface="+mn-cs"/>
              </a:rPr>
              <a:t>careva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domeniu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anumit</a:t>
            </a:r>
            <a:r>
              <a:rPr lang="en-US" sz="1200" b="1" kern="1200" baseline="0" dirty="0" smtClean="0">
                <a:solidFill>
                  <a:schemeClr val="tx1"/>
                </a:solidFill>
                <a:latin typeface="+mn-lt"/>
                <a:ea typeface="+mn-ea"/>
                <a:cs typeface="+mn-cs"/>
              </a:rPr>
              <a:t>.</a:t>
            </a:r>
          </a:p>
          <a:p>
            <a:r>
              <a:rPr lang="en-US" sz="1200" b="1" kern="1200" baseline="0" dirty="0" smtClean="0">
                <a:solidFill>
                  <a:schemeClr val="tx1"/>
                </a:solidFill>
                <a:latin typeface="+mn-lt"/>
                <a:ea typeface="+mn-ea"/>
                <a:cs typeface="+mn-cs"/>
              </a:rPr>
              <a:t>----------------------------------------------------------------------------------------------------------------</a:t>
            </a:r>
          </a:p>
          <a:p>
            <a:r>
              <a:rPr lang="en-US" sz="1200" b="1" kern="1200" baseline="0" dirty="0" err="1" smtClean="0">
                <a:solidFill>
                  <a:schemeClr val="tx1"/>
                </a:solidFill>
                <a:latin typeface="+mn-lt"/>
                <a:ea typeface="+mn-ea"/>
                <a:cs typeface="+mn-cs"/>
              </a:rPr>
              <a:t>Proiectele</a:t>
            </a:r>
            <a:r>
              <a:rPr lang="en-US" sz="1200" b="1" kern="1200" baseline="0" dirty="0" smtClean="0">
                <a:solidFill>
                  <a:schemeClr val="tx1"/>
                </a:solidFill>
                <a:latin typeface="+mn-lt"/>
                <a:ea typeface="+mn-ea"/>
                <a:cs typeface="+mn-cs"/>
              </a:rPr>
              <a:t> care </a:t>
            </a:r>
            <a:r>
              <a:rPr lang="en-US" sz="1200" b="1" kern="1200" baseline="0" dirty="0" err="1" smtClean="0">
                <a:solidFill>
                  <a:schemeClr val="tx1"/>
                </a:solidFill>
                <a:latin typeface="+mn-lt"/>
                <a:ea typeface="+mn-ea"/>
                <a:cs typeface="+mn-cs"/>
              </a:rPr>
              <a:t>care</a:t>
            </a:r>
            <a:r>
              <a:rPr lang="en-US" sz="1200" b="1" kern="1200" baseline="0" dirty="0" smtClean="0">
                <a:solidFill>
                  <a:schemeClr val="tx1"/>
                </a:solidFill>
                <a:latin typeface="+mn-lt"/>
                <a:ea typeface="+mn-ea"/>
                <a:cs typeface="+mn-cs"/>
              </a:rPr>
              <a:t> nu au un domain model </a:t>
            </a:r>
            <a:r>
              <a:rPr lang="en-US" sz="1200" b="1" kern="1200" baseline="0" dirty="0" err="1" smtClean="0">
                <a:solidFill>
                  <a:schemeClr val="tx1"/>
                </a:solidFill>
                <a:latin typeface="+mn-lt"/>
                <a:ea typeface="+mn-ea"/>
                <a:cs typeface="+mn-cs"/>
              </a:rPr>
              <a:t>dar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pur</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simplu</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scriu</a:t>
            </a:r>
            <a:r>
              <a:rPr lang="en-US" sz="1200" b="1" kern="1200" baseline="0" dirty="0" smtClean="0">
                <a:solidFill>
                  <a:schemeClr val="tx1"/>
                </a:solidFill>
                <a:latin typeface="+mn-lt"/>
                <a:ea typeface="+mn-ea"/>
                <a:cs typeface="+mn-cs"/>
              </a:rPr>
              <a:t> code </a:t>
            </a:r>
            <a:r>
              <a:rPr lang="en-US" sz="1200" b="1" kern="1200" baseline="0" dirty="0" err="1" smtClean="0">
                <a:solidFill>
                  <a:schemeClr val="tx1"/>
                </a:solidFill>
                <a:latin typeface="+mn-lt"/>
                <a:ea typeface="+mn-ea"/>
                <a:cs typeface="+mn-cs"/>
              </a:rPr>
              <a:t>pentru</a:t>
            </a:r>
            <a:r>
              <a:rPr lang="en-US" sz="1200" b="1" kern="1200" baseline="0" dirty="0" smtClean="0">
                <a:solidFill>
                  <a:schemeClr val="tx1"/>
                </a:solidFill>
                <a:latin typeface="+mn-lt"/>
                <a:ea typeface="+mn-ea"/>
                <a:cs typeface="+mn-cs"/>
              </a:rPr>
              <a:t> a </a:t>
            </a:r>
          </a:p>
          <a:p>
            <a:r>
              <a:rPr lang="en-US" sz="1200" b="1" kern="1200" baseline="0" dirty="0" err="1" smtClean="0">
                <a:solidFill>
                  <a:schemeClr val="tx1"/>
                </a:solidFill>
                <a:latin typeface="+mn-lt"/>
                <a:ea typeface="+mn-ea"/>
                <a:cs typeface="+mn-cs"/>
              </a:rPr>
              <a:t>realiza</a:t>
            </a:r>
            <a:r>
              <a:rPr lang="en-US" sz="1200" b="1" kern="1200" baseline="0" dirty="0" smtClean="0">
                <a:solidFill>
                  <a:schemeClr val="tx1"/>
                </a:solidFill>
                <a:latin typeface="+mn-lt"/>
                <a:ea typeface="+mn-ea"/>
                <a:cs typeface="+mn-cs"/>
              </a:rPr>
              <a:t> o </a:t>
            </a:r>
            <a:r>
              <a:rPr lang="en-US" sz="1200" b="1" kern="1200" baseline="0" dirty="0" err="1" smtClean="0">
                <a:solidFill>
                  <a:schemeClr val="tx1"/>
                </a:solidFill>
                <a:latin typeface="+mn-lt"/>
                <a:ea typeface="+mn-ea"/>
                <a:cs typeface="+mn-cs"/>
              </a:rPr>
              <a:t>functia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dupa</a:t>
            </a:r>
            <a:r>
              <a:rPr lang="en-US" sz="1200" b="1" kern="1200" baseline="0" dirty="0" smtClean="0">
                <a:solidFill>
                  <a:schemeClr val="tx1"/>
                </a:solidFill>
                <a:latin typeface="+mn-lt"/>
                <a:ea typeface="+mn-ea"/>
                <a:cs typeface="+mn-cs"/>
              </a:rPr>
              <a:t> </a:t>
            </a:r>
            <a:r>
              <a:rPr lang="en-US" sz="1200" b="1" kern="1200" baseline="0" dirty="0" err="1" smtClean="0">
                <a:solidFill>
                  <a:schemeClr val="tx1"/>
                </a:solidFill>
                <a:latin typeface="+mn-lt"/>
                <a:ea typeface="+mn-ea"/>
                <a:cs typeface="+mn-cs"/>
              </a:rPr>
              <a:t>alta</a:t>
            </a:r>
            <a:r>
              <a:rPr lang="en-US" sz="1200" b="1" kern="1200" baseline="0" dirty="0" smtClean="0">
                <a:solidFill>
                  <a:schemeClr val="tx1"/>
                </a:solidFill>
                <a:latin typeface="+mn-lt"/>
                <a:ea typeface="+mn-ea"/>
                <a:cs typeface="+mn-cs"/>
              </a:rPr>
              <a:t>,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5/5/2009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4.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3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4.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a:t>
            </a:r>
            <a:r>
              <a:rPr lang="en-US" smtClean="0"/>
              <a:t>Validation</a:t>
            </a:r>
            <a:endParaRPr lang="en-US" dirty="0" smtClean="0"/>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Specific Language(DSL)</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smtClean="0"/>
              <a:t>Make programs more expressive</a:t>
            </a:r>
          </a:p>
          <a:p>
            <a:r>
              <a:rPr lang="en-US" dirty="0" smtClean="0"/>
              <a:t>Strongest connection to Ubiquitous Language</a:t>
            </a:r>
          </a:p>
          <a:p>
            <a:endParaRPr lang="en-US" dirty="0" smtClean="0"/>
          </a:p>
          <a:p>
            <a:r>
              <a:rPr lang="en-US" dirty="0" smtClean="0"/>
              <a:t>Model refinement can become a problem:             -Developer needs to modify the DSL(grammar declarations,  interpretation,…)</a:t>
            </a:r>
          </a:p>
          <a:p>
            <a:pPr>
              <a:buNone/>
            </a:pPr>
            <a:r>
              <a:rPr lang="en-US" dirty="0" smtClean="0"/>
              <a:t>    -Difficulties to </a:t>
            </a:r>
            <a:r>
              <a:rPr lang="en-US" dirty="0" err="1" smtClean="0"/>
              <a:t>refactor</a:t>
            </a:r>
            <a:endParaRPr lang="en-US" dirty="0" smtClean="0"/>
          </a:p>
          <a:p>
            <a:pPr>
              <a:buFontTx/>
              <a:buChar char="-"/>
            </a:pPr>
            <a:endParaRPr lang="en-US" dirty="0" smtClean="0"/>
          </a:p>
          <a:p>
            <a:r>
              <a:rPr lang="en-US" dirty="0" smtClean="0"/>
              <a:t>Could be used for mature Models where client code is written by a different team </a:t>
            </a:r>
          </a:p>
        </p:txBody>
      </p:sp>
      <p:sp>
        <p:nvSpPr>
          <p:cNvPr id="4" name="TextBox 3"/>
          <p:cNvSpPr txBox="1"/>
          <p:nvPr/>
        </p:nvSpPr>
        <p:spPr>
          <a:xfrm>
            <a:off x="3810000" y="2362200"/>
            <a:ext cx="699230"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BUT</a:t>
            </a:r>
            <a:endParaRPr lang="en-US" sz="2400" dirty="0"/>
          </a:p>
        </p:txBody>
      </p:sp>
      <p:sp>
        <p:nvSpPr>
          <p:cNvPr id="5" name="TextBox 4"/>
          <p:cNvSpPr txBox="1"/>
          <p:nvPr/>
        </p:nvSpPr>
        <p:spPr>
          <a:xfrm>
            <a:off x="3886200" y="4724400"/>
            <a:ext cx="529312" cy="461665"/>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smtClean="0"/>
              <a:t>SO</a:t>
            </a: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6487</TotalTime>
  <Words>9900</Words>
  <Application>Microsoft Office PowerPoint</Application>
  <PresentationFormat>On-screen Show (4:3)</PresentationFormat>
  <Paragraphs>1217</Paragraphs>
  <Slides>56</Slides>
  <Notes>50</Notes>
  <HiddenSlides>11</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Slide 8</vt:lpstr>
      <vt:lpstr>Domain Model - is a rigorously organized and selective abstraction of the (Business) Domain knowledge. </vt:lpstr>
      <vt:lpstr>Collaboration</vt:lpstr>
      <vt:lpstr>Ubiquitous Language - A language structured around the domain model and used by all team members to connect all the activities of the team with the software.</vt:lpstr>
      <vt:lpstr>Ubiquitous Language</vt:lpstr>
      <vt:lpstr>They are two different worlds!</vt:lpstr>
      <vt:lpstr>We need common view and language!</vt:lpstr>
      <vt:lpstr>What is DDD?</vt:lpstr>
      <vt:lpstr>Building blocks</vt:lpstr>
      <vt:lpstr>Classic Layering</vt:lpstr>
      <vt:lpstr>DDD recommended-Layering</vt:lpstr>
      <vt:lpstr>Organizing Domain Logic Patterns</vt:lpstr>
      <vt:lpstr>Slide 20</vt:lpstr>
      <vt:lpstr>Associations</vt:lpstr>
      <vt:lpstr>Entities</vt:lpstr>
      <vt:lpstr>Value Objects</vt:lpstr>
      <vt:lpstr>Services</vt:lpstr>
      <vt:lpstr>Modules</vt:lpstr>
      <vt:lpstr>Aggregates</vt:lpstr>
      <vt:lpstr>Factories</vt:lpstr>
      <vt:lpstr>Repositories</vt:lpstr>
      <vt:lpstr>Cargo Sample</vt:lpstr>
      <vt:lpstr>Slide 30</vt:lpstr>
      <vt:lpstr>Slide 31</vt:lpstr>
      <vt:lpstr>Slide 32</vt:lpstr>
      <vt:lpstr>Collaboration: gathering requirements</vt:lpstr>
      <vt:lpstr>Model Evolution: Step 1</vt:lpstr>
      <vt:lpstr>Model Evolution: Step 2</vt:lpstr>
      <vt:lpstr>Slide 36</vt:lpstr>
      <vt:lpstr>Slide 37</vt:lpstr>
      <vt:lpstr>Cargo’s Ubiquitous Language</vt:lpstr>
      <vt:lpstr>Domain Model Isolation</vt:lpstr>
      <vt:lpstr>Slide 40</vt:lpstr>
      <vt:lpstr>How about design principles &amp; patterns within Domain Layer?</vt:lpstr>
      <vt:lpstr>Specification</vt:lpstr>
      <vt:lpstr>Real Sample</vt:lpstr>
      <vt:lpstr>Strategy (a.k.a Policy)</vt:lpstr>
      <vt:lpstr>Refactoring to Policy</vt:lpstr>
      <vt:lpstr>Slide 46</vt:lpstr>
      <vt:lpstr>Expose to External World</vt:lpstr>
      <vt:lpstr>MVC &amp; Remote Facade</vt:lpstr>
      <vt:lpstr>MVC &amp; Domain Model Isolation</vt:lpstr>
      <vt:lpstr>DDD benefits?</vt:lpstr>
      <vt:lpstr>DDD Anti-patterns</vt:lpstr>
      <vt:lpstr>Agile Practices</vt:lpstr>
      <vt:lpstr>Tools and Frameworks</vt:lpstr>
      <vt:lpstr>Domain Specific Language(DSL)</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1740</cp:revision>
  <dcterms:created xsi:type="dcterms:W3CDTF">2009-04-10T08:31:11Z</dcterms:created>
  <dcterms:modified xsi:type="dcterms:W3CDTF">2009-05-05T16:29:03Z</dcterms:modified>
</cp:coreProperties>
</file>