
<file path=[Content_Types].xml><?xml version="1.0" encoding="utf-8"?>
<Types xmlns="http://schemas.openxmlformats.org/package/2006/content-types">
  <Override PartName="/ppt/slides/slide47.xml" ContentType="application/vnd.openxmlformats-officedocument.presentationml.slide+xml"/>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notesSlides/notesSlide38.xml" ContentType="application/vnd.openxmlformats-officedocument.presentationml.notesSlide+xml"/>
  <Override PartName="/ppt/diagrams/data24.xml" ContentType="application/vnd.openxmlformats-officedocument.drawingml.diagramData+xml"/>
  <Override PartName="/ppt/diagrams/quickStyle39.xml" ContentType="application/vnd.openxmlformats-officedocument.drawingml.diagramStyle+xml"/>
  <Override PartName="/ppt/notesSlides/notesSlide49.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layout39.xml" ContentType="application/vnd.openxmlformats-officedocument.drawingml.diagramLayout+xml"/>
  <Override PartName="/ppt/theme/themeOverride1.xml" ContentType="application/vnd.openxmlformats-officedocument.themeOverrid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41.xml" ContentType="application/vnd.openxmlformats-officedocument.presentationml.notesSlide+xml"/>
  <Override PartName="/ppt/notesSlides/notesSlide30.xml" ContentType="application/vnd.openxmlformats-officedocument.presentationml.notesSlide+xml"/>
  <Override PartName="/ppt/diagrams/quickStyle31.xml" ContentType="application/vnd.openxmlformats-officedocument.drawingml.diagramStyle+xml"/>
  <Override PartName="/ppt/diagrams/colors38.xml" ContentType="application/vnd.openxmlformats-officedocument.drawingml.diagramColors+xml"/>
  <Override PartName="/ppt/diagrams/quickStyle42.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slides/slide55.xml" ContentType="application/vnd.openxmlformats-officedocument.presentationml.slide+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diagrams/data43.xml" ContentType="application/vnd.openxmlformats-officedocument.drawingml.diagramData+xml"/>
  <Override PartName="/ppt/slides/slide33.xml" ContentType="application/vnd.openxmlformats-officedocument.presentationml.slide+xml"/>
  <Override PartName="/ppt/slides/slide44.xml" ContentType="application/vnd.openxmlformats-officedocument.presentationml.slide+xml"/>
  <Override PartName="/ppt/diagrams/data21.xml" ContentType="application/vnd.openxmlformats-officedocument.drawingml.diagramData+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diagrams/colors46.xml" ContentType="application/vnd.openxmlformats-officedocument.drawingml.diagramColors+xml"/>
  <Override PartName="/ppt/slides/slide49.xml" ContentType="application/vnd.openxmlformats-officedocument.presentationml.slide+xml"/>
  <Override PartName="/ppt/notesSlides/notesSlide4.xml" ContentType="application/vnd.openxmlformats-officedocument.presentationml.notesSlide+xml"/>
  <Override PartName="/ppt/diagrams/colors24.xml" ContentType="application/vnd.openxmlformats-officedocument.drawingml.diagramColors+xml"/>
  <Override PartName="/ppt/diagrams/data37.xml" ContentType="application/vnd.openxmlformats-officedocument.drawingml.diagramData+xml"/>
  <Override PartName="/ppt/slides/slide38.xml" ContentType="application/vnd.openxmlformats-officedocument.presentationml.slide+xml"/>
  <Override PartName="/ppt/diagrams/colors1.xml" ContentType="application/vnd.openxmlformats-officedocument.drawingml.diagramColors+xml"/>
  <Override PartName="/ppt/diagrams/colors13.xml" ContentType="application/vnd.openxmlformats-officedocument.drawingml.diagramColors+xml"/>
  <Override PartName="/ppt/diagrams/data26.xml" ContentType="application/vnd.openxmlformats-officedocument.drawingml.diagramData+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diagrams/quickStyle19.xml" ContentType="application/vnd.openxmlformats-officedocument.drawingml.diagramStyle+xml"/>
  <Override PartName="/ppt/diagrams/data40.xml" ContentType="application/vnd.openxmlformats-officedocument.drawingml.diagramData+xml"/>
  <Override PartName="/ppt/slides/slide41.xml" ContentType="application/vnd.openxmlformats-officedocument.presentationml.slide+xml"/>
  <Override PartName="/ppt/notesSlides/notesSlide43.xml" ContentType="application/vnd.openxmlformats-officedocument.presentationml.notesSlide+xml"/>
  <Override PartName="/ppt/slides/slide30.xml" ContentType="application/vnd.openxmlformats-officedocument.presentationml.slide+xml"/>
  <Override PartName="/ppt/notesSlides/notesSlide32.xml" ContentType="application/vnd.openxmlformats-officedocument.presentationml.notesSlide+xml"/>
  <Override PartName="/ppt/diagrams/layout19.xml" ContentType="application/vnd.openxmlformats-officedocument.drawingml.diagramLayout+xml"/>
  <Override PartName="/ppt/diagrams/quickStyle33.xml" ContentType="application/vnd.openxmlformats-officedocument.drawingml.diagramStyle+xml"/>
  <Override PartName="/ppt/diagrams/quickStyle44.xml" ContentType="application/vnd.openxmlformats-officedocument.drawingml.diagramStyl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diagrams/layout44.xml" ContentType="application/vnd.openxmlformats-officedocument.drawingml.diagramLayout+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diagrams/colors43.xml" ContentType="application/vnd.openxmlformats-officedocument.drawingml.diagramColor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diagrams/data45.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diagrams/quickStyle16.xml" ContentType="application/vnd.openxmlformats-officedocument.drawingml.diagramStyle+xml"/>
  <Override PartName="/ppt/diagrams/quickStyle27.xml" ContentType="application/vnd.openxmlformats-officedocument.drawingml.diagramStyle+xml"/>
  <Override PartName="/ppt/diagrams/layout38.xml" ContentType="application/vnd.openxmlformats-officedocument.drawingml.diagramLayout+xml"/>
  <Override PartName="/ppt/diagrams/quickStyle45.xml" ContentType="application/vnd.openxmlformats-officedocument.drawingml.diagramStyle+xml"/>
  <Override PartName="/ppt/notesSlides/notesSlide44.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notesSlides/notesSlide40.xml" ContentType="application/vnd.openxmlformats-officedocument.presentationml.notesSlide+xml"/>
  <Override PartName="/ppt/diagrams/layout34.xml" ContentType="application/vnd.openxmlformats-officedocument.drawingml.diagramLayout+xml"/>
  <Override PartName="/ppt/diagrams/colors37.xml" ContentType="application/vnd.openxmlformats-officedocument.drawingml.diagramColors+xml"/>
  <Override PartName="/ppt/diagrams/quickStyle41.xml" ContentType="application/vnd.openxmlformats-officedocument.drawingml.diagramStyle+xml"/>
  <Override PartName="/ppt/diagrams/layout45.xml" ContentType="application/vnd.openxmlformats-officedocument.drawingml.diagramLayout+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diagrams/colors44.xml" ContentType="application/vnd.openxmlformats-officedocument.drawingml.diagramColors+xml"/>
  <Override PartName="/ppt/diagrams/data46.xml" ContentType="application/vnd.openxmlformats-officedocument.drawingml.diagramData+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notesSlides/notesSlide45.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diagrams/data20.xml" ContentType="application/vnd.openxmlformats-officedocument.drawingml.diagramData+xml"/>
  <Override PartName="/ppt/diagrams/quickStyle35.xml" ContentType="application/vnd.openxmlformats-officedocument.drawingml.diagramStyle+xml"/>
  <Override PartName="/ppt/diagrams/quickStyle46.xml" ContentType="application/vnd.openxmlformats-officedocument.drawingml.diagramStyl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layout46.xml" ContentType="application/vnd.openxmlformats-officedocument.drawingml.diagramLayout+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layout13.xml" ContentType="application/vnd.openxmlformats-officedocument.drawingml.diagramLayout+xml"/>
  <Override PartName="/ppt/diagrams/layout24.xml" ContentType="application/vnd.openxmlformats-officedocument.drawingml.diagramLayout+xml"/>
  <Override PartName="/ppt/diagrams/colors45.xml" ContentType="application/vnd.openxmlformats-officedocument.drawingml.diagramColors+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slides/slide48.xml" ContentType="application/vnd.openxmlformats-officedocument.presentationml.slide+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29.xml" ContentType="application/vnd.openxmlformats-officedocument.drawingml.diagramStyle+xml"/>
  <Override PartName="/ppt/slides/slide51.xml" ContentType="application/vnd.openxmlformats-officedocument.presentationml.slide+xml"/>
  <Override PartName="/ppt/diagrams/quickStyle18.xml" ContentType="application/vnd.openxmlformats-officedocument.drawingml.diagramStyle+xml"/>
  <Override PartName="/ppt/diagrams/layout29.xml" ContentType="application/vnd.openxmlformats-officedocument.drawingml.diagramLayout+xml"/>
  <Override PartName="/ppt/slides/slide40.xml" ContentType="application/vnd.openxmlformats-officedocument.presentationml.slide+xml"/>
  <Override PartName="/ppt/diagrams/layout18.xml" ContentType="application/vnd.openxmlformats-officedocument.drawingml.diagramLayout+xml"/>
  <Override PartName="/ppt/notesSlides/notesSlide42.xml" ContentType="application/vnd.openxmlformats-officedocument.presentationml.notesSlide+xml"/>
  <Override PartName="/ppt/diagrams/quickStyle43.xml" ContentType="application/vnd.openxmlformats-officedocument.drawingml.diagramStyl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Override PartName="/ppt/diagrams/layout43.xml" ContentType="application/vnd.openxmlformats-officedocument.drawingml.diagramLayout+xml"/>
  <Override PartName="/ppt/diagrams/data19.xml" ContentType="application/vnd.openxmlformats-officedocument.drawingml.diagramData+xml"/>
  <Override PartName="/ppt/diagrams/layout21.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quickStyle4.xml" ContentType="application/vnd.openxmlformats-officedocument.drawingml.diagramStyle+xml"/>
  <Override PartName="/ppt/diagrams/layout10.xml" ContentType="application/vnd.openxmlformats-officedocument.drawingml.diagramLayout+xml"/>
  <Override PartName="/ppt/diagrams/colors31.xml" ContentType="application/vnd.openxmlformats-officedocument.drawingml.diagramColors+xml"/>
  <Override PartName="/ppt/diagrams/colors42.xml" ContentType="application/vnd.openxmlformats-officedocument.drawingml.diagramColors+xml"/>
  <Override PartName="/ppt/diagrams/data44.xml" ContentType="application/vnd.openxmlformats-officedocument.drawingml.diagramData+xml"/>
  <Override PartName="/ppt/slideMasters/slideMaster1.xml" ContentType="application/vnd.openxmlformats-officedocument.presentationml.slideMaster+xml"/>
  <Override PartName="/ppt/slides/slide45.xml" ContentType="application/vnd.openxmlformats-officedocument.presentationml.slide+xml"/>
  <Override PartName="/ppt/diagrams/colors20.xml" ContentType="application/vnd.openxmlformats-officedocument.drawingml.diagramColors+xml"/>
  <Override PartName="/ppt/diagrams/data33.xml" ContentType="application/vnd.openxmlformats-officedocument.drawingml.diagramData+xml"/>
  <Override PartName="/ppt/notesSlides/notesSlide47.xml" ContentType="application/vnd.openxmlformats-officedocument.presentationml.notesSlide+xml"/>
  <Override PartName="/ppt/slides/slide34.xml" ContentType="application/vnd.openxmlformats-officedocument.presentationml.slide+xml"/>
  <Override PartName="/ppt/notesSlides/notesSlide36.xml" ContentType="application/vnd.openxmlformats-officedocument.presentationml.notesSlide+xml"/>
  <Override PartName="/ppt/diagrams/data11.xml" ContentType="application/vnd.openxmlformats-officedocument.drawingml.diagramData+xml"/>
  <Override PartName="/ppt/diagrams/data22.xml" ContentType="application/vnd.openxmlformats-officedocument.drawingml.diagramData+xml"/>
  <Override PartName="/ppt/diagrams/quickStyle37.xml" ContentType="application/vnd.openxmlformats-officedocument.drawingml.diagramStyl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layout37.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59"/>
  </p:notesMasterIdLst>
  <p:sldIdLst>
    <p:sldId id="256" r:id="rId2"/>
    <p:sldId id="258" r:id="rId3"/>
    <p:sldId id="257" r:id="rId4"/>
    <p:sldId id="277" r:id="rId5"/>
    <p:sldId id="278" r:id="rId6"/>
    <p:sldId id="264" r:id="rId7"/>
    <p:sldId id="263" r:id="rId8"/>
    <p:sldId id="269" r:id="rId9"/>
    <p:sldId id="267" r:id="rId10"/>
    <p:sldId id="268" r:id="rId11"/>
    <p:sldId id="266" r:id="rId12"/>
    <p:sldId id="259" r:id="rId13"/>
    <p:sldId id="260" r:id="rId14"/>
    <p:sldId id="272" r:id="rId15"/>
    <p:sldId id="273" r:id="rId16"/>
    <p:sldId id="276" r:id="rId17"/>
    <p:sldId id="274" r:id="rId18"/>
    <p:sldId id="275"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13" r:id="rId41"/>
    <p:sldId id="302" r:id="rId42"/>
    <p:sldId id="301" r:id="rId43"/>
    <p:sldId id="306" r:id="rId44"/>
    <p:sldId id="307" r:id="rId45"/>
    <p:sldId id="308" r:id="rId46"/>
    <p:sldId id="309" r:id="rId47"/>
    <p:sldId id="310" r:id="rId48"/>
    <p:sldId id="303" r:id="rId49"/>
    <p:sldId id="304" r:id="rId50"/>
    <p:sldId id="305" r:id="rId51"/>
    <p:sldId id="312" r:id="rId52"/>
    <p:sldId id="317" r:id="rId53"/>
    <p:sldId id="314" r:id="rId54"/>
    <p:sldId id="311" r:id="rId55"/>
    <p:sldId id="318" r:id="rId56"/>
    <p:sldId id="315" r:id="rId57"/>
    <p:sldId id="316"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9900"/>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8027" autoAdjust="0"/>
  </p:normalViewPr>
  <p:slideViewPr>
    <p:cSldViewPr>
      <p:cViewPr>
        <p:scale>
          <a:sx n="100" d="100"/>
          <a:sy n="100" d="100"/>
        </p:scale>
        <p:origin x="-300" y="28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975726FE-903F-42CF-8418-5F279D9F1AD3}" type="presOf" srcId="{CF5579E7-AF1A-4734-A978-E51698534917}" destId="{099DF8CE-112C-4F4F-92D8-FC50938CC942}" srcOrd="0" destOrd="0" presId="urn:microsoft.com/office/officeart/2005/8/layout/hList1"/>
    <dgm:cxn modelId="{186BABBB-D5F1-42BD-AA7F-693E3C20E704}"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A0C903B-EE07-49F1-B389-7F013699423E}"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BE38673A-7C8D-448B-8EAA-D17C8F01088E}" type="presOf" srcId="{45D17F19-81BB-4004-BFE5-5DF55658AB4C}" destId="{099DF8CE-112C-4F4F-92D8-FC50938CC942}" srcOrd="0" destOrd="1" presId="urn:microsoft.com/office/officeart/2005/8/layout/hList1"/>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D08E2799-76F6-4548-80E3-C32F68BB7306}"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3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E943F19-3DAE-4186-9BE7-E6CEE7D3F5E7}" type="presOf" srcId="{0772301D-55F1-4577-A3CE-D1AD7C2EE7F0}" destId="{1B336C93-36CC-43E4-9C3A-5E93776AC6D0}" srcOrd="0" destOrd="0" presId="urn:microsoft.com/office/officeart/2005/8/layout/hList1"/>
    <dgm:cxn modelId="{40EC563F-38D0-4DE8-8E5F-3DD4F8663FF3}"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BF8A062-B471-45DC-84D9-7C286265C5A4}" type="presOf" srcId="{CF5579E7-AF1A-4734-A978-E51698534917}" destId="{099DF8CE-112C-4F4F-92D8-FC50938CC942}" srcOrd="0" destOrd="0" presId="urn:microsoft.com/office/officeart/2005/8/layout/hList1"/>
    <dgm:cxn modelId="{A87EADD8-6228-46B3-A7EB-8C83ABE06F64}" type="presParOf" srcId="{7DAE016E-B7E3-4053-95E4-1DBDE70559DB}" destId="{DA2F71BD-D1DD-42C9-9803-91AFB6182EA1}" srcOrd="0" destOrd="0" presId="urn:microsoft.com/office/officeart/2005/8/layout/hList1"/>
    <dgm:cxn modelId="{0E709104-683C-494A-B7F0-637B9CD6C9CC}" type="presParOf" srcId="{DA2F71BD-D1DD-42C9-9803-91AFB6182EA1}" destId="{1B336C93-36CC-43E4-9C3A-5E93776AC6D0}" srcOrd="0" destOrd="0" presId="urn:microsoft.com/office/officeart/2005/8/layout/hList1"/>
    <dgm:cxn modelId="{CDCEF732-7278-45F0-80B2-D034DE3AD0CA}" type="presParOf" srcId="{DA2F71BD-D1DD-42C9-9803-91AFB6182EA1}" destId="{099DF8CE-112C-4F4F-92D8-FC50938CC942}" srcOrd="1" destOrd="0" presId="urn:microsoft.com/office/officeart/2005/8/layout/hList1"/>
  </dgm:cxnLst>
  <dgm:bg/>
  <dgm:whole/>
</dgm:dataModel>
</file>

<file path=ppt/diagrams/data3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80B032CA-A50F-458C-9BD8-B3156EA633AA}"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D64FEAD-A66A-4195-B4DA-D1A5C38688C5}" type="presOf" srcId="{0772301D-55F1-4577-A3CE-D1AD7C2EE7F0}" destId="{1B336C93-36CC-43E4-9C3A-5E93776AC6D0}" srcOrd="0" destOrd="0" presId="urn:microsoft.com/office/officeart/2005/8/layout/hList1"/>
    <dgm:cxn modelId="{8AF20252-A351-4853-9EA1-B6E27860FA3C}" type="presOf" srcId="{8AF5EB9F-3D83-4DE7-AC8D-B21F9583881A}" destId="{7DAE016E-B7E3-4053-95E4-1DBDE70559DB}" srcOrd="0" destOrd="0" presId="urn:microsoft.com/office/officeart/2005/8/layout/hList1"/>
    <dgm:cxn modelId="{7242484D-A44F-4D3A-9072-8E7CB65A227C}" type="presParOf" srcId="{7DAE016E-B7E3-4053-95E4-1DBDE70559DB}" destId="{DA2F71BD-D1DD-42C9-9803-91AFB6182EA1}" srcOrd="0" destOrd="0" presId="urn:microsoft.com/office/officeart/2005/8/layout/hList1"/>
    <dgm:cxn modelId="{337D5973-FC79-4D1F-9B39-B1FB6550DC0E}" type="presParOf" srcId="{DA2F71BD-D1DD-42C9-9803-91AFB6182EA1}" destId="{1B336C93-36CC-43E4-9C3A-5E93776AC6D0}" srcOrd="0" destOrd="0" presId="urn:microsoft.com/office/officeart/2005/8/layout/hList1"/>
    <dgm:cxn modelId="{2E9C87DA-C2DB-4B46-95DB-0DDD97397118}" type="presParOf" srcId="{DA2F71BD-D1DD-42C9-9803-91AFB6182EA1}" destId="{099DF8CE-112C-4F4F-92D8-FC50938CC942}" srcOrd="1" destOrd="0" presId="urn:microsoft.com/office/officeart/2005/8/layout/hList1"/>
  </dgm:cxnLst>
  <dgm:bg/>
  <dgm:whole/>
</dgm:dataModel>
</file>

<file path=ppt/diagrams/data3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13636"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008A299F-503C-4C82-8028-C8DD38D0EE19}" type="presOf" srcId="{0772301D-55F1-4577-A3CE-D1AD7C2EE7F0}" destId="{1B336C93-36CC-43E4-9C3A-5E93776AC6D0}" srcOrd="0" destOrd="0" presId="urn:microsoft.com/office/officeart/2005/8/layout/hList1"/>
    <dgm:cxn modelId="{5C6AEE9E-422C-4FF1-B421-0767EB913ADD}" type="presOf" srcId="{8AF5EB9F-3D83-4DE7-AC8D-B21F9583881A}" destId="{7DAE016E-B7E3-4053-95E4-1DBDE70559DB}" srcOrd="0" destOrd="0" presId="urn:microsoft.com/office/officeart/2005/8/layout/hList1"/>
    <dgm:cxn modelId="{CD1374EB-B497-43F9-B77B-DBDF3C608159}"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B0EDB34B-B02E-4C6A-910E-4EDA506EF777}" type="presParOf" srcId="{7DAE016E-B7E3-4053-95E4-1DBDE70559DB}" destId="{DA2F71BD-D1DD-42C9-9803-91AFB6182EA1}" srcOrd="0" destOrd="0" presId="urn:microsoft.com/office/officeart/2005/8/layout/hList1"/>
    <dgm:cxn modelId="{57B29208-9626-41F9-80C1-EB43C1B2D999}" type="presParOf" srcId="{DA2F71BD-D1DD-42C9-9803-91AFB6182EA1}" destId="{1B336C93-36CC-43E4-9C3A-5E93776AC6D0}" srcOrd="0" destOrd="0" presId="urn:microsoft.com/office/officeart/2005/8/layout/hList1"/>
    <dgm:cxn modelId="{8FE1F579-0C6D-45BD-87EA-FD4F103DC243}" type="presParOf" srcId="{DA2F71BD-D1DD-42C9-9803-91AFB6182EA1}" destId="{099DF8CE-112C-4F4F-92D8-FC50938CC942}" srcOrd="1" destOrd="0" presId="urn:microsoft.com/office/officeart/2005/8/layout/hList1"/>
  </dgm:cxnLst>
  <dgm:bg/>
  <dgm:whole/>
</dgm:dataModel>
</file>

<file path=ppt/diagrams/data3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31589" custLinFactNeighborX="-72112" custLinFactNeighborY="-20000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EB25773-1384-42BE-9177-CE0539825E36}"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34508EB-6938-4F67-B6B9-396A10134F4B}"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1BA0DF0-2FBB-46CB-9B15-32898DD74C88}" type="presOf" srcId="{8AF5EB9F-3D83-4DE7-AC8D-B21F9583881A}" destId="{7DAE016E-B7E3-4053-95E4-1DBDE70559DB}" srcOrd="0" destOrd="0" presId="urn:microsoft.com/office/officeart/2005/8/layout/hList1"/>
    <dgm:cxn modelId="{C4BD0167-CEC9-40FD-8720-57FEFD26BC62}" type="presParOf" srcId="{7DAE016E-B7E3-4053-95E4-1DBDE70559DB}" destId="{DA2F71BD-D1DD-42C9-9803-91AFB6182EA1}" srcOrd="0" destOrd="0" presId="urn:microsoft.com/office/officeart/2005/8/layout/hList1"/>
    <dgm:cxn modelId="{4FA4AEC0-1586-4413-BA5E-C2DF598535AB}" type="presParOf" srcId="{DA2F71BD-D1DD-42C9-9803-91AFB6182EA1}" destId="{1B336C93-36CC-43E4-9C3A-5E93776AC6D0}" srcOrd="0" destOrd="0" presId="urn:microsoft.com/office/officeart/2005/8/layout/hList1"/>
    <dgm:cxn modelId="{51D0930B-1064-467A-9F01-D04DC1641A96}" type="presParOf" srcId="{DA2F71BD-D1DD-42C9-9803-91AFB6182EA1}" destId="{099DF8CE-112C-4F4F-92D8-FC50938CC942}" srcOrd="1" destOrd="0" presId="urn:microsoft.com/office/officeart/2005/8/layout/hList1"/>
  </dgm:cxnLst>
  <dgm:bg/>
  <dgm:whole/>
</dgm:dataModel>
</file>

<file path=ppt/diagrams/data3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Context</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ContextInterface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D319CC4-E628-401B-84ED-9B40FC8D0E3A}" type="presOf" srcId="{8AF5EB9F-3D83-4DE7-AC8D-B21F9583881A}" destId="{7DAE016E-B7E3-4053-95E4-1DBDE70559DB}" srcOrd="0" destOrd="0" presId="urn:microsoft.com/office/officeart/2005/8/layout/hList1"/>
    <dgm:cxn modelId="{13A68EC3-12E3-4930-BE46-873B9A0BC0E8}"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B7E3562-AD95-4F55-8C72-76C83E8FD246}" type="presOf" srcId="{0772301D-55F1-4577-A3CE-D1AD7C2EE7F0}" destId="{1B336C93-36CC-43E4-9C3A-5E93776AC6D0}" srcOrd="0" destOrd="0" presId="urn:microsoft.com/office/officeart/2005/8/layout/hList1"/>
    <dgm:cxn modelId="{7231E7EB-7FD0-48BC-8058-FF1C83A868F2}" type="presParOf" srcId="{7DAE016E-B7E3-4053-95E4-1DBDE70559DB}" destId="{DA2F71BD-D1DD-42C9-9803-91AFB6182EA1}" srcOrd="0" destOrd="0" presId="urn:microsoft.com/office/officeart/2005/8/layout/hList1"/>
    <dgm:cxn modelId="{5C6D6239-272E-4C97-A7CE-FD5C258D65D7}" type="presParOf" srcId="{DA2F71BD-D1DD-42C9-9803-91AFB6182EA1}" destId="{1B336C93-36CC-43E4-9C3A-5E93776AC6D0}" srcOrd="0" destOrd="0" presId="urn:microsoft.com/office/officeart/2005/8/layout/hList1"/>
    <dgm:cxn modelId="{E35AFAD2-E1F6-48E3-B5CE-4BB3A0771AA3}"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4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Strategy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106">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07753E9-DF5E-4420-822E-5E823982FBF2}" type="presOf" srcId="{CF5579E7-AF1A-4734-A978-E51698534917}" destId="{099DF8CE-112C-4F4F-92D8-FC50938CC942}" srcOrd="0" destOrd="0" presId="urn:microsoft.com/office/officeart/2005/8/layout/hList1"/>
    <dgm:cxn modelId="{3044A036-0C86-4B3A-AB3B-B6EF4DDF443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92503D05-54F7-40D1-A10B-28597A748FC3}" type="presOf" srcId="{8AF5EB9F-3D83-4DE7-AC8D-B21F9583881A}" destId="{7DAE016E-B7E3-4053-95E4-1DBDE70559DB}" srcOrd="0" destOrd="0" presId="urn:microsoft.com/office/officeart/2005/8/layout/hList1"/>
    <dgm:cxn modelId="{56C1F8E2-B94A-43B3-BD32-34644C0B0A6F}" type="presParOf" srcId="{7DAE016E-B7E3-4053-95E4-1DBDE70559DB}" destId="{DA2F71BD-D1DD-42C9-9803-91AFB6182EA1}" srcOrd="0" destOrd="0" presId="urn:microsoft.com/office/officeart/2005/8/layout/hList1"/>
    <dgm:cxn modelId="{1E337797-5C7B-4E2D-BBAE-37636D41904B}" type="presParOf" srcId="{DA2F71BD-D1DD-42C9-9803-91AFB6182EA1}" destId="{1B336C93-36CC-43E4-9C3A-5E93776AC6D0}" srcOrd="0" destOrd="0" presId="urn:microsoft.com/office/officeart/2005/8/layout/hList1"/>
    <dgm:cxn modelId="{7045AD02-987A-4319-9847-9DC6F6BB3BA1}" type="presParOf" srcId="{DA2F71BD-D1DD-42C9-9803-91AFB6182EA1}" destId="{099DF8CE-112C-4F4F-92D8-FC50938CC942}" srcOrd="1" destOrd="0" presId="urn:microsoft.com/office/officeart/2005/8/layout/hList1"/>
  </dgm:cxnLst>
  <dgm:bg/>
  <dgm:whole/>
</dgm:dataModel>
</file>

<file path=ppt/diagrams/data4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ConcreateStrategyA</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884F567-D5A3-4DF6-969A-91D4492F0E38}" type="presOf" srcId="{0772301D-55F1-4577-A3CE-D1AD7C2EE7F0}" destId="{1B336C93-36CC-43E4-9C3A-5E93776AC6D0}" srcOrd="0" destOrd="0" presId="urn:microsoft.com/office/officeart/2005/8/layout/hList1"/>
    <dgm:cxn modelId="{DF2CDA06-F1E9-46C8-A7F8-6E576EC94CA7}" type="presOf" srcId="{8AF5EB9F-3D83-4DE7-AC8D-B21F9583881A}" destId="{7DAE016E-B7E3-4053-95E4-1DBDE70559DB}" srcOrd="0" destOrd="0" presId="urn:microsoft.com/office/officeart/2005/8/layout/hList1"/>
    <dgm:cxn modelId="{FDCD92DE-9027-4B43-A720-422BBC95F887}" type="presOf" srcId="{CF5579E7-AF1A-4734-A978-E51698534917}" destId="{099DF8CE-112C-4F4F-92D8-FC50938CC942}" srcOrd="0" destOrd="0" presId="urn:microsoft.com/office/officeart/2005/8/layout/hList1"/>
    <dgm:cxn modelId="{E3838FDA-4AC8-4C94-89B3-2564A6311748}" type="presParOf" srcId="{7DAE016E-B7E3-4053-95E4-1DBDE70559DB}" destId="{DA2F71BD-D1DD-42C9-9803-91AFB6182EA1}" srcOrd="0" destOrd="0" presId="urn:microsoft.com/office/officeart/2005/8/layout/hList1"/>
    <dgm:cxn modelId="{107BFBF9-1CB3-4B97-AA71-DA76068E0269}" type="presParOf" srcId="{DA2F71BD-D1DD-42C9-9803-91AFB6182EA1}" destId="{1B336C93-36CC-43E4-9C3A-5E93776AC6D0}" srcOrd="0" destOrd="0" presId="urn:microsoft.com/office/officeart/2005/8/layout/hList1"/>
    <dgm:cxn modelId="{BAF4533A-6AC9-4B29-BE4D-57AA162A5232}" type="presParOf" srcId="{DA2F71BD-D1DD-42C9-9803-91AFB6182EA1}" destId="{099DF8CE-112C-4F4F-92D8-FC50938CC942}" srcOrd="1" destOrd="0" presId="urn:microsoft.com/office/officeart/2005/8/layout/hList1"/>
  </dgm:cxnLst>
  <dgm:bg/>
  <dgm:whole/>
</dgm:dataModel>
</file>

<file path=ppt/diagrams/data4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F11FEE7-1602-4882-B261-567B7980A63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9F5223D-0793-40FC-BCAF-AF16252A8794}" type="presOf" srcId="{8AF5EB9F-3D83-4DE7-AC8D-B21F9583881A}" destId="{7DAE016E-B7E3-4053-95E4-1DBDE70559DB}" srcOrd="0" destOrd="0" presId="urn:microsoft.com/office/officeart/2005/8/layout/hList1"/>
    <dgm:cxn modelId="{793421B7-F451-4F6F-A299-8F0B68D87024}" type="presOf" srcId="{0772301D-55F1-4577-A3CE-D1AD7C2EE7F0}" destId="{1B336C93-36CC-43E4-9C3A-5E93776AC6D0}" srcOrd="0" destOrd="0" presId="urn:microsoft.com/office/officeart/2005/8/layout/hList1"/>
    <dgm:cxn modelId="{7B20E53D-CEB0-43EE-A3A6-1776002F0DEE}" type="presParOf" srcId="{7DAE016E-B7E3-4053-95E4-1DBDE70559DB}" destId="{DA2F71BD-D1DD-42C9-9803-91AFB6182EA1}" srcOrd="0" destOrd="0" presId="urn:microsoft.com/office/officeart/2005/8/layout/hList1"/>
    <dgm:cxn modelId="{158A18E3-B4CF-455C-AD8A-9D2D149F9748}" type="presParOf" srcId="{DA2F71BD-D1DD-42C9-9803-91AFB6182EA1}" destId="{1B336C93-36CC-43E4-9C3A-5E93776AC6D0}" srcOrd="0" destOrd="0" presId="urn:microsoft.com/office/officeart/2005/8/layout/hList1"/>
    <dgm:cxn modelId="{122B3C1F-2DCD-4AB2-89E6-4B88620CA60D}" type="presParOf" srcId="{DA2F71BD-D1DD-42C9-9803-91AFB6182EA1}" destId="{099DF8CE-112C-4F4F-92D8-FC50938CC942}" srcOrd="1" destOrd="0" presId="urn:microsoft.com/office/officeart/2005/8/layout/hList1"/>
  </dgm:cxnLst>
  <dgm:bg/>
  <dgm:whole/>
</dgm:dataModel>
</file>

<file path=ppt/diagrams/data4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5A4F79-DA25-4AEA-B893-BE9AFC2BBBE1}" type="presOf" srcId="{8AF5EB9F-3D83-4DE7-AC8D-B21F9583881A}" destId="{7DAE016E-B7E3-4053-95E4-1DBDE70559DB}" srcOrd="0" destOrd="0" presId="urn:microsoft.com/office/officeart/2005/8/layout/hList1"/>
    <dgm:cxn modelId="{3A8B6CE9-847A-4C8E-8141-14F38C5A4379}"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26492DD-CAD4-448C-AE9A-D7150D57E514}" type="presOf" srcId="{0772301D-55F1-4577-A3CE-D1AD7C2EE7F0}" destId="{1B336C93-36CC-43E4-9C3A-5E93776AC6D0}" srcOrd="0" destOrd="0" presId="urn:microsoft.com/office/officeart/2005/8/layout/hList1"/>
    <dgm:cxn modelId="{694C3D7A-AE47-4D7A-B538-197514D32A89}" type="presParOf" srcId="{7DAE016E-B7E3-4053-95E4-1DBDE70559DB}" destId="{DA2F71BD-D1DD-42C9-9803-91AFB6182EA1}" srcOrd="0" destOrd="0" presId="urn:microsoft.com/office/officeart/2005/8/layout/hList1"/>
    <dgm:cxn modelId="{EBA05B7A-68B7-4CAD-A2C5-7D98FA5A7700}" type="presParOf" srcId="{DA2F71BD-D1DD-42C9-9803-91AFB6182EA1}" destId="{1B336C93-36CC-43E4-9C3A-5E93776AC6D0}" srcOrd="0" destOrd="0" presId="urn:microsoft.com/office/officeart/2005/8/layout/hList1"/>
    <dgm:cxn modelId="{031B1521-A81F-49D1-A851-E2D5CCB49658}" type="presParOf" srcId="{DA2F71BD-D1DD-42C9-9803-91AFB6182EA1}" destId="{099DF8CE-112C-4F4F-92D8-FC50938CC942}" srcOrd="1" destOrd="0" presId="urn:microsoft.com/office/officeart/2005/8/layout/hList1"/>
  </dgm:cxnLst>
  <dgm:bg/>
  <dgm:whole/>
</dgm:dataModel>
</file>

<file path=ppt/diagrams/data4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LegMagnitudePolicy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 double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6897"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custLinFactNeighborX="-6897" custLinFactNeighborY="-581">
        <dgm:presLayoutVars>
          <dgm:bulletEnabled val="1"/>
        </dgm:presLayoutVars>
      </dgm:prSet>
      <dgm:spPr/>
      <dgm:t>
        <a:bodyPr/>
        <a:lstStyle/>
        <a:p>
          <a:endParaRPr lang="en-US"/>
        </a:p>
      </dgm:t>
    </dgm:pt>
  </dgm:ptLst>
  <dgm:cxnLst>
    <dgm:cxn modelId="{20A8A931-61B6-4601-996B-B3B04B6F0A36}" type="presOf" srcId="{0772301D-55F1-4577-A3CE-D1AD7C2EE7F0}" destId="{1B336C93-36CC-43E4-9C3A-5E93776AC6D0}" srcOrd="0" destOrd="0" presId="urn:microsoft.com/office/officeart/2005/8/layout/hList1"/>
    <dgm:cxn modelId="{1208C767-2D97-424E-B72F-EA286743C9F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9E24822-7449-47E3-8568-A55B65E297F7}" type="presOf" srcId="{8AF5EB9F-3D83-4DE7-AC8D-B21F9583881A}" destId="{7DAE016E-B7E3-4053-95E4-1DBDE70559DB}" srcOrd="0" destOrd="0" presId="urn:microsoft.com/office/officeart/2005/8/layout/hList1"/>
    <dgm:cxn modelId="{56453DE6-C94C-4D47-BD4F-C24F396AEC61}" type="presParOf" srcId="{7DAE016E-B7E3-4053-95E4-1DBDE70559DB}" destId="{DA2F71BD-D1DD-42C9-9803-91AFB6182EA1}" srcOrd="0" destOrd="0" presId="urn:microsoft.com/office/officeart/2005/8/layout/hList1"/>
    <dgm:cxn modelId="{60FB173B-5E9A-45CA-9739-70A81885E106}" type="presParOf" srcId="{DA2F71BD-D1DD-42C9-9803-91AFB6182EA1}" destId="{1B336C93-36CC-43E4-9C3A-5E93776AC6D0}" srcOrd="0" destOrd="0" presId="urn:microsoft.com/office/officeart/2005/8/layout/hList1"/>
    <dgm:cxn modelId="{1D6EB8D9-4246-4158-9059-64094E89A9C1}" type="presParOf" srcId="{DA2F71BD-D1DD-42C9-9803-91AFB6182EA1}" destId="{099DF8CE-112C-4F4F-92D8-FC50938CC942}" srcOrd="1" destOrd="0" presId="urn:microsoft.com/office/officeart/2005/8/layout/hList1"/>
  </dgm:cxnLst>
  <dgm:bg/>
  <dgm:whole/>
</dgm:dataModel>
</file>

<file path=ppt/diagrams/data4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LegTimeMagnitude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EF3893C-8199-4F51-8044-D5FCD9509614}" type="presOf" srcId="{8AF5EB9F-3D83-4DE7-AC8D-B21F9583881A}" destId="{7DAE016E-B7E3-4053-95E4-1DBDE70559DB}" srcOrd="0" destOrd="0" presId="urn:microsoft.com/office/officeart/2005/8/layout/hList1"/>
    <dgm:cxn modelId="{1AA3A4C8-F784-4514-A83D-F8608ABE8E31}" type="presOf" srcId="{CF5579E7-AF1A-4734-A978-E51698534917}" destId="{099DF8CE-112C-4F4F-92D8-FC50938CC942}" srcOrd="0" destOrd="0" presId="urn:microsoft.com/office/officeart/2005/8/layout/hList1"/>
    <dgm:cxn modelId="{FC835553-08AE-4D62-837D-7B0894D6D2DB}" type="presOf" srcId="{0772301D-55F1-4577-A3CE-D1AD7C2EE7F0}" destId="{1B336C93-36CC-43E4-9C3A-5E93776AC6D0}" srcOrd="0" destOrd="0" presId="urn:microsoft.com/office/officeart/2005/8/layout/hList1"/>
    <dgm:cxn modelId="{5DCB2F46-5292-44CA-AE04-D99CC3CB9F21}" type="presParOf" srcId="{7DAE016E-B7E3-4053-95E4-1DBDE70559DB}" destId="{DA2F71BD-D1DD-42C9-9803-91AFB6182EA1}" srcOrd="0" destOrd="0" presId="urn:microsoft.com/office/officeart/2005/8/layout/hList1"/>
    <dgm:cxn modelId="{9FC6FF8E-A120-450D-976E-DB08E9F891C2}" type="presParOf" srcId="{DA2F71BD-D1DD-42C9-9803-91AFB6182EA1}" destId="{1B336C93-36CC-43E4-9C3A-5E93776AC6D0}" srcOrd="0" destOrd="0" presId="urn:microsoft.com/office/officeart/2005/8/layout/hList1"/>
    <dgm:cxn modelId="{091B3F9E-D00C-4BFB-9E3D-C17332930D37}" type="presParOf" srcId="{DA2F71BD-D1DD-42C9-9803-91AFB6182EA1}" destId="{099DF8CE-112C-4F4F-92D8-FC50938CC942}" srcOrd="1" destOrd="0" presId="urn:microsoft.com/office/officeart/2005/8/layout/hList1"/>
  </dgm:cxnLst>
  <dgm:bg/>
  <dgm:whole/>
</dgm:dataModel>
</file>

<file path=ppt/diagrams/data4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LegMoneyMagnitude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BD5465D-5666-4FF3-950C-FB54C9721312}"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DD84CC2E-F1B8-4CA0-A610-5F72555FADC2}"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5414D0B7-6B84-4E99-8A00-47AE6F056DC1}" type="presOf" srcId="{8AF5EB9F-3D83-4DE7-AC8D-B21F9583881A}" destId="{7DAE016E-B7E3-4053-95E4-1DBDE70559DB}" srcOrd="0" destOrd="0" presId="urn:microsoft.com/office/officeart/2005/8/layout/hList1"/>
    <dgm:cxn modelId="{2686371E-89E6-494B-A871-12C410E93054}" type="presParOf" srcId="{7DAE016E-B7E3-4053-95E4-1DBDE70559DB}" destId="{DA2F71BD-D1DD-42C9-9803-91AFB6182EA1}" srcOrd="0" destOrd="0" presId="urn:microsoft.com/office/officeart/2005/8/layout/hList1"/>
    <dgm:cxn modelId="{DF2CA739-14D4-4E64-B3D5-3FA50AED950C}" type="presParOf" srcId="{DA2F71BD-D1DD-42C9-9803-91AFB6182EA1}" destId="{1B336C93-36CC-43E4-9C3A-5E93776AC6D0}" srcOrd="0" destOrd="0" presId="urn:microsoft.com/office/officeart/2005/8/layout/hList1"/>
    <dgm:cxn modelId="{638EDBEC-6C60-4FA8-9115-C51C2D4EE5A9}"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4/30/2009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mk:@MSITStore:D:\stuff\!Archtect%20jurnal\0321127420%20Patterns%20of%20Enterprise%20Application%20Architecture.chm::/0321127420_ch09lev1sec2.html#ch09lev1sec2"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mk:@MSITStore:D:\stuff\!Archtect%20jurnal\0321127420%20Patterns%20of%20Enterprise%20Application%20Architecture.chm::/0321127420_ch18lev1sec11.html#ch18lev1sec11" TargetMode="External"/><Relationship Id="rId4" Type="http://schemas.openxmlformats.org/officeDocument/2006/relationships/hyperlink" Target="mk:@MSITStore:D:\stuff\!Archtect%20jurnal\0321127420%20Patterns%20of%20Enterprise%20Application%20Architecture.chm::/0321127420_ch09lev1sec3.html#ch09lev1sec3"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mk:@MSITStore:F:\Docs\0321127420%20Patterns%20of%20Enterprise%20Application%20Architecture.chm::/0321127420_ch09lev1sec2.html#ch09lev1sec2"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 </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at </a:t>
            </a:r>
            <a:r>
              <a:rPr lang="en-US" sz="1200" kern="1200" dirty="0" err="1" smtClean="0">
                <a:solidFill>
                  <a:schemeClr val="tx1"/>
                </a:solidFill>
                <a:latin typeface="+mn-lt"/>
                <a:ea typeface="+mn-ea"/>
                <a:cs typeface="+mn-cs"/>
              </a:rPr>
              <a:t>Endava</a:t>
            </a:r>
            <a:r>
              <a:rPr lang="en-US" sz="1200" kern="1200" dirty="0" smtClean="0">
                <a:solidFill>
                  <a:schemeClr val="tx1"/>
                </a:solidFill>
                <a:latin typeface="+mn-lt"/>
                <a:ea typeface="+mn-ea"/>
                <a:cs typeface="+mn-cs"/>
              </a:rPr>
              <a:t>; he has practical experience applying Domain Driven Design using .Net technologies and is very interested in various methods and techniques of improving software quality through simple and maintainable solutions. He is also </a:t>
            </a:r>
            <a:r>
              <a:rPr lang="en-US" sz="1200" kern="1200" baseline="0" dirty="0" smtClean="0">
                <a:solidFill>
                  <a:schemeClr val="tx1"/>
                </a:solidFill>
                <a:latin typeface="+mn-lt"/>
                <a:ea typeface="+mn-ea"/>
                <a:cs typeface="+mn-cs"/>
              </a:rPr>
              <a:t>open source </a:t>
            </a:r>
            <a:r>
              <a:rPr lang="en-US" sz="1200" kern="1200" dirty="0" smtClean="0">
                <a:solidFill>
                  <a:schemeClr val="tx1"/>
                </a:solidFill>
                <a:latin typeface="+mn-lt"/>
                <a:ea typeface="+mn-ea"/>
                <a:cs typeface="+mn-cs"/>
              </a:rPr>
              <a:t>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Is</a:t>
            </a:r>
            <a:r>
              <a:rPr lang="en-US" baseline="0" dirty="0" smtClean="0"/>
              <a:t> it realistic?</a:t>
            </a:r>
          </a:p>
          <a:p>
            <a:r>
              <a:rPr lang="en-US" baseline="0" dirty="0" smtClean="0"/>
              <a:t>Which earth representation is better?</a:t>
            </a:r>
          </a:p>
          <a:p>
            <a:r>
              <a:rPr lang="en-US" baseline="0" dirty="0" smtClean="0"/>
              <a:t>Context!</a:t>
            </a:r>
          </a:p>
          <a:p>
            <a:r>
              <a:rPr lang="en-US" baseline="0" dirty="0" smtClean="0"/>
              <a:t>We should not represent the entire WORLD model but just purpose of the model…</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b="1" baseline="0" dirty="0" err="1" smtClean="0"/>
              <a:t>Noi</a:t>
            </a:r>
            <a:r>
              <a:rPr lang="en-US" b="1" baseline="0" dirty="0" smtClean="0"/>
              <a:t> </a:t>
            </a:r>
            <a:r>
              <a:rPr lang="en-US" b="1" baseline="0" dirty="0" err="1" smtClean="0"/>
              <a:t>nici</a:t>
            </a:r>
            <a:r>
              <a:rPr lang="en-US" b="1" baseline="0" dirty="0" smtClean="0"/>
              <a:t> o data </a:t>
            </a:r>
            <a:r>
              <a:rPr lang="en-US" b="1" baseline="0" dirty="0" err="1" smtClean="0"/>
              <a:t>pina</a:t>
            </a:r>
            <a:r>
              <a:rPr lang="en-US" b="1" baseline="0" dirty="0" smtClean="0"/>
              <a:t> la </a:t>
            </a:r>
            <a:r>
              <a:rPr lang="en-US" b="1" baseline="0" dirty="0" err="1" smtClean="0"/>
              <a:t>urma</a:t>
            </a:r>
            <a:r>
              <a:rPr lang="en-US" b="1" baseline="0" dirty="0" smtClean="0"/>
              <a:t> nu </a:t>
            </a:r>
            <a:r>
              <a:rPr lang="en-US" b="1" baseline="0" dirty="0" err="1" smtClean="0"/>
              <a:t>ar</a:t>
            </a:r>
            <a:r>
              <a:rPr lang="en-US" b="1" baseline="0" dirty="0" smtClean="0"/>
              <a:t> </a:t>
            </a:r>
            <a:r>
              <a:rPr lang="en-US" b="1" baseline="0" dirty="0" err="1" smtClean="0"/>
              <a:t>sa</a:t>
            </a:r>
            <a:r>
              <a:rPr lang="en-US" b="1" baseline="0" dirty="0" smtClean="0"/>
              <a:t> </a:t>
            </a:r>
            <a:r>
              <a:rPr lang="en-US" b="1" baseline="0" dirty="0" err="1" smtClean="0"/>
              <a:t>invatam</a:t>
            </a:r>
            <a:r>
              <a:rPr lang="en-US" b="1" baseline="0" dirty="0" smtClean="0"/>
              <a:t> business </a:t>
            </a:r>
            <a:r>
              <a:rPr lang="en-US" b="1" baseline="0" dirty="0" err="1" smtClean="0"/>
              <a:t>expertii</a:t>
            </a:r>
            <a:r>
              <a:rPr lang="en-US" b="1" baseline="0" dirty="0" smtClean="0"/>
              <a:t> termini </a:t>
            </a:r>
            <a:r>
              <a:rPr lang="en-US" b="1" baseline="0" dirty="0" err="1" smtClean="0"/>
              <a:t>tehnici</a:t>
            </a:r>
            <a:r>
              <a:rPr lang="en-US" b="1" baseline="0" dirty="0" smtClean="0"/>
              <a:t> de </a:t>
            </a:r>
            <a:r>
              <a:rPr lang="en-US" b="1" baseline="0" dirty="0" err="1" smtClean="0"/>
              <a:t>programare</a:t>
            </a:r>
            <a:r>
              <a:rPr lang="en-US" b="1" baseline="0" dirty="0" smtClean="0"/>
              <a:t> </a:t>
            </a:r>
            <a:r>
              <a:rPr lang="en-US" b="1" baseline="0" dirty="0" err="1" smtClean="0"/>
              <a:t>si</a:t>
            </a:r>
            <a:r>
              <a:rPr lang="en-US" b="1" baseline="0" dirty="0" smtClean="0"/>
              <a:t> </a:t>
            </a:r>
            <a:r>
              <a:rPr lang="en-US" b="1" baseline="0" dirty="0" err="1" smtClean="0"/>
              <a:t>noi</a:t>
            </a:r>
            <a:r>
              <a:rPr lang="en-US" b="1" baseline="0" dirty="0" smtClean="0"/>
              <a:t> nu </a:t>
            </a:r>
            <a:r>
              <a:rPr lang="en-US" b="1" baseline="0" dirty="0" err="1" smtClean="0"/>
              <a:t>suntem</a:t>
            </a:r>
            <a:r>
              <a:rPr lang="en-US" b="1" baseline="0" dirty="0" smtClean="0"/>
              <a:t> </a:t>
            </a:r>
            <a:r>
              <a:rPr lang="en-US" b="1" baseline="0" dirty="0" err="1" smtClean="0"/>
              <a:t>interesati</a:t>
            </a:r>
            <a:r>
              <a:rPr lang="en-US" b="1" baseline="0" dirty="0" smtClean="0"/>
              <a:t> </a:t>
            </a:r>
          </a:p>
          <a:p>
            <a:r>
              <a:rPr lang="en-US" b="1" baseline="0" dirty="0" err="1" smtClean="0"/>
              <a:t>sa</a:t>
            </a:r>
            <a:r>
              <a:rPr lang="en-US" b="1" baseline="0" dirty="0" smtClean="0"/>
              <a:t> </a:t>
            </a:r>
            <a:r>
              <a:rPr lang="en-US" b="1" baseline="0" dirty="0" err="1" smtClean="0"/>
              <a:t>invatam</a:t>
            </a:r>
            <a:r>
              <a:rPr lang="en-US" b="1" baseline="0" dirty="0" smtClean="0"/>
              <a:t> </a:t>
            </a:r>
            <a:r>
              <a:rPr lang="en-US" b="1" baseline="0" dirty="0" err="1" smtClean="0"/>
              <a:t>totul</a:t>
            </a:r>
            <a:r>
              <a:rPr lang="en-US" b="1" baseline="0" dirty="0" smtClean="0"/>
              <a:t> </a:t>
            </a:r>
            <a:r>
              <a:rPr lang="en-US" b="1" baseline="0" dirty="0" err="1" smtClean="0"/>
              <a:t>ce</a:t>
            </a:r>
            <a:r>
              <a:rPr lang="en-US" b="1" baseline="0" dirty="0" smtClean="0"/>
              <a:t> tine de </a:t>
            </a:r>
            <a:r>
              <a:rPr lang="en-US" b="1" baseline="0" dirty="0" err="1" smtClean="0"/>
              <a:t>inplementare</a:t>
            </a:r>
            <a:r>
              <a:rPr lang="en-US" b="1" baseline="0" dirty="0" smtClean="0"/>
              <a:t>, DAR </a:t>
            </a:r>
            <a:r>
              <a:rPr lang="en-US" b="1" baseline="0" dirty="0" err="1" smtClean="0"/>
              <a:t>noi</a:t>
            </a:r>
            <a:r>
              <a:rPr lang="en-US" b="1" baseline="0" dirty="0" smtClean="0"/>
              <a:t> </a:t>
            </a:r>
            <a:r>
              <a:rPr lang="en-US" b="1" baseline="0" dirty="0" err="1" smtClean="0"/>
              <a:t>putem</a:t>
            </a:r>
            <a:r>
              <a:rPr lang="en-US" b="1" baseline="0" dirty="0" smtClean="0"/>
              <a:t> </a:t>
            </a:r>
            <a:r>
              <a:rPr lang="en-US" b="1" baseline="0" dirty="0" err="1" smtClean="0"/>
              <a:t>sa</a:t>
            </a:r>
            <a:r>
              <a:rPr lang="en-US" b="1" baseline="0" dirty="0" smtClean="0"/>
              <a:t> </a:t>
            </a:r>
            <a:r>
              <a:rPr lang="en-US" b="1" baseline="0" dirty="0" err="1" smtClean="0"/>
              <a:t>gasim</a:t>
            </a:r>
            <a:r>
              <a:rPr lang="en-US" b="1" baseline="0" dirty="0" smtClean="0"/>
              <a:t> un </a:t>
            </a:r>
            <a:r>
              <a:rPr lang="en-US" b="1" baseline="0" dirty="0" err="1" smtClean="0"/>
              <a:t>puct</a:t>
            </a:r>
            <a:r>
              <a:rPr lang="en-US" b="1" baseline="0" dirty="0" smtClean="0"/>
              <a:t> </a:t>
            </a:r>
            <a:r>
              <a:rPr lang="en-US" b="1" baseline="0" dirty="0" err="1" smtClean="0"/>
              <a:t>comun</a:t>
            </a:r>
            <a:r>
              <a:rPr lang="en-US" b="1" baseline="0" dirty="0" smtClean="0"/>
              <a:t> care ne </a:t>
            </a:r>
            <a:r>
              <a:rPr lang="en-US" b="1" baseline="0" dirty="0" err="1" smtClean="0"/>
              <a:t>intereseaza</a:t>
            </a:r>
            <a:r>
              <a:rPr lang="en-US" b="1" baseline="0" dirty="0" smtClean="0"/>
              <a:t> </a:t>
            </a:r>
            <a:r>
              <a:rPr lang="en-US" b="1" baseline="0" dirty="0" err="1" smtClean="0"/>
              <a:t>pe</a:t>
            </a:r>
            <a:r>
              <a:rPr lang="en-US" b="1" baseline="0" dirty="0" smtClean="0"/>
              <a:t> </a:t>
            </a:r>
            <a:r>
              <a:rPr lang="en-US" b="1" baseline="0" dirty="0" err="1" smtClean="0"/>
              <a:t>ambii</a:t>
            </a:r>
            <a:r>
              <a:rPr lang="en-US" b="1" baseline="0" dirty="0" smtClean="0"/>
              <a:t> ca</a:t>
            </a:r>
          </a:p>
          <a:p>
            <a:r>
              <a:rPr lang="en-US" b="1" baseline="0" dirty="0" smtClean="0"/>
              <a:t>Sa </a:t>
            </a:r>
            <a:r>
              <a:rPr lang="en-US" b="1" baseline="0" dirty="0" err="1" smtClean="0"/>
              <a:t>construim</a:t>
            </a:r>
            <a:r>
              <a:rPr lang="en-US" b="1" baseline="0" dirty="0" smtClean="0"/>
              <a:t> </a:t>
            </a:r>
            <a:r>
              <a:rPr lang="en-US" b="1" baseline="0" dirty="0" err="1" smtClean="0"/>
              <a:t>softul</a:t>
            </a:r>
            <a:r>
              <a:rPr lang="en-US" b="1" baseline="0" dirty="0" smtClean="0"/>
              <a:t>, </a:t>
            </a:r>
            <a:r>
              <a:rPr lang="en-US" b="1" baseline="0" dirty="0" err="1" smtClean="0"/>
              <a:t>si</a:t>
            </a:r>
            <a:r>
              <a:rPr lang="en-US" b="1" baseline="0" dirty="0" smtClean="0"/>
              <a:t> </a:t>
            </a:r>
            <a:r>
              <a:rPr lang="en-US" b="1" baseline="0" dirty="0" err="1" smtClean="0"/>
              <a:t>daca</a:t>
            </a:r>
            <a:r>
              <a:rPr lang="en-US" b="1" baseline="0" dirty="0" smtClean="0"/>
              <a:t> </a:t>
            </a:r>
            <a:r>
              <a:rPr lang="en-US" b="1" baseline="0" dirty="0" err="1" smtClean="0"/>
              <a:t>acest</a:t>
            </a:r>
            <a:r>
              <a:rPr lang="en-US" b="1" baseline="0" dirty="0" smtClean="0"/>
              <a:t> </a:t>
            </a:r>
            <a:r>
              <a:rPr lang="en-US" b="1" baseline="0" dirty="0" err="1" smtClean="0"/>
              <a:t>punct</a:t>
            </a:r>
            <a:r>
              <a:rPr lang="en-US" b="1" baseline="0" dirty="0" smtClean="0"/>
              <a:t> </a:t>
            </a:r>
            <a:r>
              <a:rPr lang="en-US" b="1" baseline="0" dirty="0" err="1" smtClean="0"/>
              <a:t>comun</a:t>
            </a:r>
            <a:r>
              <a:rPr lang="en-US" b="1" baseline="0" dirty="0" smtClean="0"/>
              <a:t> nu </a:t>
            </a:r>
            <a:r>
              <a:rPr lang="en-US" b="1" baseline="0" dirty="0" err="1" smtClean="0"/>
              <a:t>este</a:t>
            </a:r>
            <a:r>
              <a:rPr lang="en-US" b="1" baseline="0" dirty="0" smtClean="0"/>
              <a:t>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atunci</a:t>
            </a:r>
            <a:r>
              <a:rPr lang="en-US" b="1" baseline="0" dirty="0" smtClean="0"/>
              <a:t> </a:t>
            </a:r>
            <a:r>
              <a:rPr lang="en-US" b="1" baseline="0" dirty="0" err="1" smtClean="0"/>
              <a:t>sau</a:t>
            </a:r>
            <a:r>
              <a:rPr lang="en-US" b="1" baseline="0" dirty="0" smtClean="0"/>
              <a:t> de </a:t>
            </a:r>
            <a:r>
              <a:rPr lang="en-US" b="1" baseline="0" dirty="0" err="1" smtClean="0"/>
              <a:t>noi</a:t>
            </a:r>
            <a:r>
              <a:rPr lang="en-US" b="1" baseline="0" dirty="0" smtClean="0"/>
              <a:t> </a:t>
            </a:r>
            <a:r>
              <a:rPr lang="en-US" b="1" baseline="0" dirty="0" err="1" smtClean="0"/>
              <a:t>atunci</a:t>
            </a:r>
            <a:r>
              <a:rPr lang="en-US" b="1" baseline="0" dirty="0" smtClean="0"/>
              <a:t> </a:t>
            </a:r>
            <a:r>
              <a:rPr lang="en-US" b="1" baseline="0" dirty="0" err="1" smtClean="0"/>
              <a:t>avem</a:t>
            </a:r>
            <a:r>
              <a:rPr lang="en-US" b="1" baseline="0" dirty="0" smtClean="0"/>
              <a:t> </a:t>
            </a:r>
            <a:r>
              <a:rPr lang="en-US" b="1" baseline="0" dirty="0" err="1" smtClean="0"/>
              <a:t>probleme</a:t>
            </a:r>
            <a:r>
              <a:rPr lang="en-US" b="1" baseline="0" dirty="0" smtClean="0"/>
              <a:t>.</a:t>
            </a:r>
          </a:p>
          <a:p>
            <a:r>
              <a:rPr lang="en-US" b="1" baseline="0" dirty="0" err="1" smtClean="0"/>
              <a:t>Modelul</a:t>
            </a:r>
            <a:r>
              <a:rPr lang="en-US" b="1" baseline="0" dirty="0" smtClean="0"/>
              <a:t> </a:t>
            </a:r>
            <a:r>
              <a:rPr lang="en-US" b="1" baseline="0" dirty="0" err="1" smtClean="0"/>
              <a:t>trebuie</a:t>
            </a:r>
            <a:r>
              <a:rPr lang="en-US" b="1" baseline="0" dirty="0" smtClean="0"/>
              <a:t> </a:t>
            </a:r>
            <a:r>
              <a:rPr lang="en-US" b="1" baseline="0" dirty="0" err="1" smtClean="0"/>
              <a:t>sa</a:t>
            </a:r>
            <a:r>
              <a:rPr lang="en-US" b="1" baseline="0" dirty="0" smtClean="0"/>
              <a:t> fie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daca</a:t>
            </a:r>
            <a:r>
              <a:rPr lang="en-US" b="1" baseline="0" dirty="0" smtClean="0"/>
              <a:t> </a:t>
            </a:r>
            <a:r>
              <a:rPr lang="en-US" b="1" baseline="0" dirty="0" err="1" smtClean="0"/>
              <a:t>ei</a:t>
            </a:r>
            <a:r>
              <a:rPr lang="en-US" b="1" baseline="0" dirty="0" smtClean="0"/>
              <a:t> nu-l </a:t>
            </a:r>
            <a:r>
              <a:rPr lang="en-US" b="1" baseline="0" dirty="0" err="1" smtClean="0"/>
              <a:t>inteleg</a:t>
            </a:r>
            <a:r>
              <a:rPr lang="en-US" b="1" baseline="0" dirty="0" smtClean="0"/>
              <a:t> </a:t>
            </a:r>
            <a:r>
              <a:rPr lang="en-US" b="1" baseline="0" dirty="0" err="1" smtClean="0"/>
              <a:t>atunci</a:t>
            </a:r>
            <a:r>
              <a:rPr lang="en-US" b="1" baseline="0" dirty="0" smtClean="0"/>
              <a:t> e </a:t>
            </a:r>
            <a:r>
              <a:rPr lang="en-US" b="1" baseline="0" dirty="0" err="1" smtClean="0"/>
              <a:t>ceva</a:t>
            </a:r>
            <a:r>
              <a:rPr lang="en-US" b="1" baseline="0" dirty="0" smtClean="0"/>
              <a:t> </a:t>
            </a:r>
            <a:r>
              <a:rPr lang="en-US" b="1" baseline="0" dirty="0" err="1" smtClean="0"/>
              <a:t>gresit</a:t>
            </a:r>
            <a:r>
              <a:rPr lang="en-US" b="1" baseline="0" dirty="0" smtClean="0"/>
              <a:t> cu </a:t>
            </a:r>
            <a:r>
              <a:rPr lang="en-US" b="1" baseline="0" dirty="0" err="1" smtClean="0"/>
              <a:t>modelul</a:t>
            </a:r>
            <a:r>
              <a:rPr lang="en-US" b="1" baseline="0" dirty="0" smtClean="0"/>
              <a:t> dat.</a:t>
            </a:r>
          </a:p>
          <a:p>
            <a:endParaRPr lang="en-US" baseline="0" dirty="0" smtClean="0"/>
          </a:p>
          <a:p>
            <a:r>
              <a:rPr lang="en-US" sz="1200" kern="1200" baseline="0" dirty="0" smtClean="0">
                <a:solidFill>
                  <a:schemeClr val="tx1"/>
                </a:solidFill>
                <a:latin typeface="+mn-lt"/>
                <a:ea typeface="+mn-ea"/>
                <a:cs typeface="+mn-cs"/>
              </a:rPr>
              <a:t>Technical people often feel the need to "shield" the business experts from the domain model. They</a:t>
            </a:r>
          </a:p>
          <a:p>
            <a:r>
              <a:rPr lang="en-US" sz="1200" kern="1200" baseline="0" dirty="0" smtClean="0">
                <a:solidFill>
                  <a:schemeClr val="tx1"/>
                </a:solidFill>
                <a:latin typeface="+mn-lt"/>
                <a:ea typeface="+mn-ea"/>
                <a:cs typeface="+mn-cs"/>
              </a:rPr>
              <a:t>say:</a:t>
            </a:r>
          </a:p>
          <a:p>
            <a:r>
              <a:rPr lang="en-US" sz="1200" kern="1200" baseline="0" dirty="0" smtClean="0">
                <a:solidFill>
                  <a:schemeClr val="tx1"/>
                </a:solidFill>
                <a:latin typeface="+mn-lt"/>
                <a:ea typeface="+mn-ea"/>
                <a:cs typeface="+mn-cs"/>
              </a:rPr>
              <a:t>"Too abstract for them."</a:t>
            </a:r>
          </a:p>
          <a:p>
            <a:r>
              <a:rPr lang="en-US" sz="1200" kern="1200" baseline="0" dirty="0" smtClean="0">
                <a:solidFill>
                  <a:schemeClr val="tx1"/>
                </a:solidFill>
                <a:latin typeface="+mn-lt"/>
                <a:ea typeface="+mn-ea"/>
                <a:cs typeface="+mn-cs"/>
              </a:rPr>
              <a:t>"They don't understand objects."</a:t>
            </a:r>
          </a:p>
          <a:p>
            <a:r>
              <a:rPr lang="en-US" sz="1200" kern="1200" baseline="0" dirty="0" smtClean="0">
                <a:solidFill>
                  <a:schemeClr val="tx1"/>
                </a:solidFill>
                <a:latin typeface="+mn-lt"/>
                <a:ea typeface="+mn-ea"/>
                <a:cs typeface="+mn-cs"/>
              </a:rPr>
              <a:t>"We have to collect requirements in their terminology."</a:t>
            </a:r>
          </a:p>
          <a:p>
            <a:r>
              <a:rPr lang="en-US" sz="1200" kern="1200" baseline="0" dirty="0" smtClean="0">
                <a:solidFill>
                  <a:schemeClr val="tx1"/>
                </a:solidFill>
                <a:latin typeface="+mn-lt"/>
                <a:ea typeface="+mn-ea"/>
                <a:cs typeface="+mn-cs"/>
              </a:rPr>
              <a:t>These are just a few of the reasons I've heard for having two languages on the team. Forget</a:t>
            </a:r>
          </a:p>
          <a:p>
            <a:r>
              <a:rPr lang="en-US" sz="1200" kern="1200" baseline="0" dirty="0" smtClean="0">
                <a:solidFill>
                  <a:schemeClr val="tx1"/>
                </a:solidFill>
                <a:latin typeface="+mn-lt"/>
                <a:ea typeface="+mn-ea"/>
                <a:cs typeface="+mn-cs"/>
              </a:rPr>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-if a implementation is disconnected from the model then the model has a little or not value</a:t>
            </a:r>
          </a:p>
          <a:p>
            <a:r>
              <a:rPr lang="en-US" sz="1200" kern="1200" baseline="0" dirty="0" smtClean="0">
                <a:solidFill>
                  <a:schemeClr val="tx1"/>
                </a:solidFill>
                <a:latin typeface="+mn-lt"/>
                <a:ea typeface="+mn-ea"/>
                <a:cs typeface="+mn-cs"/>
              </a:rPr>
              <a:t>A domain model is not a particular diagram; it is the idea that the</a:t>
            </a:r>
          </a:p>
          <a:p>
            <a:r>
              <a:rPr lang="en-US" sz="1200" kern="1200" baseline="0" dirty="0" smtClean="0">
                <a:solidFill>
                  <a:schemeClr val="tx1"/>
                </a:solidFill>
                <a:latin typeface="+mn-lt"/>
                <a:ea typeface="+mn-ea"/>
                <a:cs typeface="+mn-cs"/>
              </a:rPr>
              <a:t>diagram is intended to convey. It is not just the knowledge in a domain</a:t>
            </a:r>
          </a:p>
          <a:p>
            <a:r>
              <a:rPr lang="en-US" sz="1200" kern="1200" baseline="0" dirty="0" smtClean="0">
                <a:solidFill>
                  <a:schemeClr val="tx1"/>
                </a:solidFill>
                <a:latin typeface="+mn-lt"/>
                <a:ea typeface="+mn-ea"/>
                <a:cs typeface="+mn-cs"/>
              </a:rPr>
              <a:t>expert’s head; </a:t>
            </a:r>
            <a:r>
              <a:rPr lang="en-US" sz="1200" i="1" kern="1200" baseline="0" dirty="0" smtClean="0">
                <a:solidFill>
                  <a:schemeClr val="tx1"/>
                </a:solidFill>
                <a:latin typeface="+mn-lt"/>
                <a:ea typeface="+mn-ea"/>
                <a:cs typeface="+mn-cs"/>
              </a:rPr>
              <a:t>it is a rigorously organized and selective abstraction</a:t>
            </a:r>
          </a:p>
          <a:p>
            <a:r>
              <a:rPr lang="en-US" sz="1200" i="1" kern="1200" baseline="0" dirty="0" smtClean="0">
                <a:solidFill>
                  <a:schemeClr val="tx1"/>
                </a:solidFill>
                <a:latin typeface="+mn-lt"/>
                <a:ea typeface="+mn-ea"/>
                <a:cs typeface="+mn-cs"/>
              </a:rPr>
              <a:t>of that knowledge. A diagram can represent and communicate a</a:t>
            </a:r>
          </a:p>
          <a:p>
            <a:r>
              <a:rPr lang="en-US" sz="1200" kern="1200" baseline="0" dirty="0" smtClean="0">
                <a:solidFill>
                  <a:schemeClr val="tx1"/>
                </a:solidFill>
                <a:latin typeface="+mn-lt"/>
                <a:ea typeface="+mn-ea"/>
                <a:cs typeface="+mn-cs"/>
              </a:rPr>
              <a:t>model, as can carefully written code, as can an English sentence.</a:t>
            </a:r>
          </a:p>
          <a:p>
            <a:r>
              <a:rPr lang="en-US" sz="1200" kern="1200" baseline="0" dirty="0" smtClean="0">
                <a:solidFill>
                  <a:schemeClr val="tx1"/>
                </a:solidFill>
                <a:latin typeface="+mn-lt"/>
                <a:ea typeface="+mn-ea"/>
                <a:cs typeface="+mn-cs"/>
              </a:rPr>
              <a:t>Domain modeling is not a matter of making as “realistic” a</a:t>
            </a:r>
          </a:p>
          <a:p>
            <a:r>
              <a:rPr lang="en-US" sz="1200" kern="1200" baseline="0" dirty="0" smtClean="0">
                <a:solidFill>
                  <a:schemeClr val="tx1"/>
                </a:solidFill>
                <a:latin typeface="+mn-lt"/>
                <a:ea typeface="+mn-ea"/>
                <a:cs typeface="+mn-cs"/>
              </a:rPr>
              <a:t>model as possible. Even in a domain of tangible real-world things,</a:t>
            </a:r>
          </a:p>
          <a:p>
            <a:r>
              <a:rPr lang="en-US" sz="1200" kern="1200" baseline="0" dirty="0" smtClean="0">
                <a:solidFill>
                  <a:schemeClr val="tx1"/>
                </a:solidFill>
                <a:latin typeface="+mn-lt"/>
                <a:ea typeface="+mn-ea"/>
                <a:cs typeface="+mn-cs"/>
              </a:rPr>
              <a:t>our model is an artificial creation. Nor is it just the construction of a</a:t>
            </a:r>
          </a:p>
          <a:p>
            <a:r>
              <a:rPr lang="en-US" sz="1200" kern="1200" baseline="0" dirty="0" smtClean="0">
                <a:solidFill>
                  <a:schemeClr val="tx1"/>
                </a:solidFill>
                <a:latin typeface="+mn-lt"/>
                <a:ea typeface="+mn-ea"/>
                <a:cs typeface="+mn-cs"/>
              </a:rPr>
              <a:t>software mechanism that gives the necessary results. It is more like</a:t>
            </a:r>
          </a:p>
          <a:p>
            <a:r>
              <a:rPr lang="en-US" sz="1200" kern="1200" baseline="0" dirty="0" smtClean="0">
                <a:solidFill>
                  <a:schemeClr val="tx1"/>
                </a:solidFill>
                <a:latin typeface="+mn-lt"/>
                <a:ea typeface="+mn-ea"/>
                <a:cs typeface="+mn-cs"/>
              </a:rPr>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a:p>
        </p:txBody>
      </p:sp>
      <p:sp>
        <p:nvSpPr>
          <p:cNvPr id="4" name="Номер слайда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smtClean="0"/>
              <a:t>Iteratively </a:t>
            </a:r>
          </a:p>
          <a:p>
            <a:r>
              <a:rPr lang="en-US" dirty="0" smtClean="0"/>
              <a:t>Intention</a:t>
            </a:r>
            <a:r>
              <a:rPr lang="en-US" baseline="0" dirty="0" smtClean="0"/>
              <a:t> revealing  interface</a:t>
            </a:r>
          </a:p>
          <a:p>
            <a:r>
              <a:rPr lang="en-US" sz="1200" b="1" i="1" kern="1200" baseline="0" dirty="0" smtClean="0">
                <a:solidFill>
                  <a:schemeClr val="tx1"/>
                </a:solidFill>
                <a:latin typeface="+mn-lt"/>
                <a:ea typeface="+mn-ea"/>
                <a:cs typeface="+mn-cs"/>
              </a:rPr>
              <a:t>Binding the model and the implementation.</a:t>
            </a:r>
          </a:p>
          <a:p>
            <a:r>
              <a:rPr lang="en-US" sz="1200" b="1" i="1" kern="1200" baseline="0" dirty="0" smtClean="0">
                <a:solidFill>
                  <a:schemeClr val="tx1"/>
                </a:solidFill>
                <a:latin typeface="+mn-lt"/>
                <a:ea typeface="+mn-ea"/>
                <a:cs typeface="+mn-cs"/>
              </a:rPr>
              <a:t>Cultivating a language based on the model.</a:t>
            </a:r>
          </a:p>
          <a:p>
            <a:r>
              <a:rPr lang="en-US" sz="1200" b="1" i="1" kern="1200" baseline="0" dirty="0" smtClean="0">
                <a:solidFill>
                  <a:schemeClr val="tx1"/>
                </a:solidFill>
                <a:latin typeface="+mn-lt"/>
                <a:ea typeface="+mn-ea"/>
                <a:cs typeface="+mn-cs"/>
              </a:rPr>
              <a:t>Developing a knowledge-rich model</a:t>
            </a:r>
            <a:r>
              <a:rPr lang="en-US" sz="1200" i="1" kern="1200" baseline="0" dirty="0" smtClean="0">
                <a:solidFill>
                  <a:schemeClr val="tx1"/>
                </a:solidFill>
                <a:latin typeface="+mn-lt"/>
                <a:ea typeface="+mn-ea"/>
                <a:cs typeface="+mn-cs"/>
              </a:rPr>
              <a:t>. The objects had behavior and enforced rules. The model</a:t>
            </a:r>
          </a:p>
          <a:p>
            <a:r>
              <a:rPr lang="en-US" sz="1200" kern="1200" baseline="0" dirty="0" smtClean="0">
                <a:solidFill>
                  <a:schemeClr val="tx1"/>
                </a:solidFill>
                <a:latin typeface="+mn-lt"/>
                <a:ea typeface="+mn-ea"/>
                <a:cs typeface="+mn-cs"/>
              </a:rPr>
              <a:t>wasn't just a data schema; it was integral to solving a complex problem. It captured</a:t>
            </a:r>
          </a:p>
          <a:p>
            <a:r>
              <a:rPr lang="en-US" sz="1200" kern="1200" baseline="0" dirty="0" smtClean="0">
                <a:solidFill>
                  <a:schemeClr val="tx1"/>
                </a:solidFill>
                <a:latin typeface="+mn-lt"/>
                <a:ea typeface="+mn-ea"/>
                <a:cs typeface="+mn-cs"/>
              </a:rPr>
              <a:t>knowledge of various kinds.</a:t>
            </a:r>
          </a:p>
          <a:p>
            <a:r>
              <a:rPr lang="en-US" sz="1200" b="1" i="1" kern="1200" baseline="0" dirty="0" smtClean="0">
                <a:solidFill>
                  <a:schemeClr val="tx1"/>
                </a:solidFill>
                <a:latin typeface="+mn-lt"/>
                <a:ea typeface="+mn-ea"/>
                <a:cs typeface="+mn-cs"/>
              </a:rPr>
              <a:t>Distilling the model. </a:t>
            </a:r>
            <a:r>
              <a:rPr lang="en-US" sz="1200" i="1" kern="1200" baseline="0" dirty="0" smtClean="0">
                <a:solidFill>
                  <a:schemeClr val="tx1"/>
                </a:solidFill>
                <a:latin typeface="+mn-lt"/>
                <a:ea typeface="+mn-ea"/>
                <a:cs typeface="+mn-cs"/>
              </a:rPr>
              <a:t>Important concepts were added to the model as it became more</a:t>
            </a:r>
          </a:p>
          <a:p>
            <a:r>
              <a:rPr lang="en-US" sz="1200" kern="1200" baseline="0" dirty="0" smtClean="0">
                <a:solidFill>
                  <a:schemeClr val="tx1"/>
                </a:solidFill>
                <a:latin typeface="+mn-lt"/>
                <a:ea typeface="+mn-ea"/>
                <a:cs typeface="+mn-cs"/>
              </a:rPr>
              <a:t>complete, but equally important, concepts were dropped when they didn't prove useful or</a:t>
            </a:r>
          </a:p>
          <a:p>
            <a:r>
              <a:rPr lang="en-US" sz="1200" kern="1200" baseline="0" dirty="0" smtClean="0">
                <a:solidFill>
                  <a:schemeClr val="tx1"/>
                </a:solidFill>
                <a:latin typeface="+mn-lt"/>
                <a:ea typeface="+mn-ea"/>
                <a:cs typeface="+mn-cs"/>
              </a:rPr>
              <a:t>central. When an unneeded concept was tied to one that was needed, a new model was</a:t>
            </a:r>
          </a:p>
          <a:p>
            <a:r>
              <a:rPr lang="en-US" sz="1200" kern="1200" baseline="0" dirty="0" smtClean="0">
                <a:solidFill>
                  <a:schemeClr val="tx1"/>
                </a:solidFill>
                <a:latin typeface="+mn-lt"/>
                <a:ea typeface="+mn-ea"/>
                <a:cs typeface="+mn-cs"/>
              </a:rPr>
              <a:t>found that distinguished the essential concept so that the other could be dropped.</a:t>
            </a:r>
          </a:p>
          <a:p>
            <a:r>
              <a:rPr lang="en-US" sz="1200" b="1" i="1" kern="1200" baseline="0" dirty="0" smtClean="0">
                <a:solidFill>
                  <a:schemeClr val="tx1"/>
                </a:solidFill>
                <a:latin typeface="+mn-lt"/>
                <a:ea typeface="+mn-ea"/>
                <a:cs typeface="+mn-cs"/>
              </a:rPr>
              <a:t>Brainstorming and experimenting. The language, combined with sketche</a:t>
            </a:r>
            <a:r>
              <a:rPr lang="en-US" sz="1200" i="1" kern="1200" baseline="0" dirty="0" smtClean="0">
                <a:solidFill>
                  <a:schemeClr val="tx1"/>
                </a:solidFill>
                <a:latin typeface="+mn-lt"/>
                <a:ea typeface="+mn-ea"/>
                <a:cs typeface="+mn-cs"/>
              </a:rPr>
              <a:t>s and a</a:t>
            </a:r>
          </a:p>
          <a:p>
            <a:r>
              <a:rPr lang="en-US" sz="1200" kern="1200" baseline="0" dirty="0" smtClean="0">
                <a:solidFill>
                  <a:schemeClr val="tx1"/>
                </a:solidFill>
                <a:latin typeface="+mn-lt"/>
                <a:ea typeface="+mn-ea"/>
                <a:cs typeface="+mn-cs"/>
              </a:rPr>
              <a:t>brainstorming attitude, turned our discussions into laboratories of the model, in which</a:t>
            </a:r>
          </a:p>
          <a:p>
            <a:r>
              <a:rPr lang="en-US" sz="1200" kern="1200" baseline="0" dirty="0" smtClean="0">
                <a:solidFill>
                  <a:schemeClr val="tx1"/>
                </a:solidFill>
                <a:latin typeface="+mn-lt"/>
                <a:ea typeface="+mn-ea"/>
                <a:cs typeface="+mn-cs"/>
              </a:rPr>
              <a:t>hundreds of experimental variations could be exercised, tried, and judged. As the team went</a:t>
            </a:r>
          </a:p>
          <a:p>
            <a:r>
              <a:rPr lang="en-US" sz="1200" kern="1200" baseline="0" dirty="0" smtClean="0">
                <a:solidFill>
                  <a:schemeClr val="tx1"/>
                </a:solidFill>
                <a:latin typeface="+mn-lt"/>
                <a:ea typeface="+mn-ea"/>
                <a:cs typeface="+mn-cs"/>
              </a:rPr>
              <a:t>through scenarios, the spoken expressions themselves provided a quick viability test of a</a:t>
            </a:r>
          </a:p>
          <a:p>
            <a:r>
              <a:rPr lang="en-US" sz="1200" kern="1200" baseline="0" dirty="0" smtClean="0">
                <a:solidFill>
                  <a:schemeClr val="tx1"/>
                </a:solidFill>
                <a:latin typeface="+mn-lt"/>
                <a:ea typeface="+mn-ea"/>
                <a:cs typeface="+mn-cs"/>
              </a:rPr>
              <a:t>proposed model, as the ear could quickly detect either the clarity and ease or the</a:t>
            </a:r>
          </a:p>
          <a:p>
            <a:r>
              <a:rPr lang="en-US" sz="1200" kern="1200" baseline="0" dirty="0" smtClean="0">
                <a:solidFill>
                  <a:schemeClr val="tx1"/>
                </a:solidFill>
                <a:latin typeface="+mn-lt"/>
                <a:ea typeface="+mn-ea"/>
                <a:cs typeface="+mn-cs"/>
              </a:rPr>
              <a:t>awkwardness of expression.</a:t>
            </a:r>
            <a:endParaRPr lang="en-US" baseline="0" dirty="0" smtClean="0"/>
          </a:p>
          <a:p>
            <a:r>
              <a:rPr lang="en-US" sz="1200" b="1" kern="1200" baseline="0" dirty="0" smtClean="0">
                <a:solidFill>
                  <a:schemeClr val="tx1"/>
                </a:solidFill>
                <a:latin typeface="+mn-lt"/>
                <a:ea typeface="+mn-ea"/>
                <a:cs typeface="+mn-cs"/>
              </a:rPr>
              <a:t>This kind of </a:t>
            </a:r>
            <a:r>
              <a:rPr lang="en-US" sz="1200" b="1" i="1" kern="1200" baseline="0" dirty="0" smtClean="0">
                <a:solidFill>
                  <a:schemeClr val="tx1"/>
                </a:solidFill>
                <a:latin typeface="+mn-lt"/>
                <a:ea typeface="+mn-ea"/>
                <a:cs typeface="+mn-cs"/>
              </a:rPr>
              <a:t>knowledge crunching turns the</a:t>
            </a:r>
          </a:p>
          <a:p>
            <a:r>
              <a:rPr lang="en-US" sz="1200" b="1" kern="1200" baseline="0" dirty="0" smtClean="0">
                <a:solidFill>
                  <a:schemeClr val="tx1"/>
                </a:solidFill>
                <a:latin typeface="+mn-lt"/>
                <a:ea typeface="+mn-ea"/>
                <a:cs typeface="+mn-cs"/>
              </a:rPr>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domain</a:t>
            </a:r>
            <a:r>
              <a:rPr lang="en-US" baseline="0" dirty="0" smtClean="0"/>
              <a:t> layer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State and Behavior are separated, usually that leads to</a:t>
            </a:r>
            <a:r>
              <a:rPr lang="en-US" baseline="0" dirty="0" smtClean="0"/>
              <a:t> Anemic domain model anti-pattern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OO principles are lost,  business entities has direct  access to infrastructure (e.g. Data Access)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Becomes DB driven with entities that mimics DB schema with setter and getter (in case of POCO),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particular a lot of logic is in SP or UI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some project that doesn’t require complex logic but and mainly CRUD, that could be ok.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have heard about DDD</a:t>
            </a:r>
            <a:r>
              <a:rPr lang="en-US" baseline="0" dirty="0" smtClean="0"/>
              <a:t> before?</a:t>
            </a:r>
            <a:endParaRPr lang="en-US" dirty="0" smtClean="0"/>
          </a:p>
          <a:p>
            <a:r>
              <a:rPr lang="en-US" dirty="0" smtClean="0"/>
              <a:t>How've used DDD or some</a:t>
            </a:r>
            <a:r>
              <a:rPr lang="en-US" baseline="0" dirty="0" smtClean="0"/>
              <a:t> of its practices?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Infrastructure could</a:t>
            </a:r>
            <a:r>
              <a:rPr lang="en-US" baseline="0" dirty="0" smtClean="0"/>
              <a:t> be:</a:t>
            </a:r>
          </a:p>
          <a:p>
            <a:r>
              <a:rPr lang="en-US" baseline="0" dirty="0" smtClean="0"/>
              <a:t>Persistence</a:t>
            </a:r>
          </a:p>
          <a:p>
            <a:r>
              <a:rPr lang="en-US" baseline="0" dirty="0" smtClean="0"/>
              <a:t>Transaction Management</a:t>
            </a:r>
          </a:p>
          <a:p>
            <a:r>
              <a:rPr lang="en-US" baseline="0" dirty="0" err="1" smtClean="0"/>
              <a:t>Remoting</a:t>
            </a:r>
            <a:endParaRPr lang="en-US" baseline="0" dirty="0" smtClean="0"/>
          </a:p>
          <a:p>
            <a:r>
              <a:rPr lang="en-US" baseline="0" dirty="0" smtClean="0"/>
              <a:t>Scheduling</a:t>
            </a:r>
          </a:p>
          <a:p>
            <a:endParaRPr lang="en-US" baseline="0" dirty="0" smtClean="0"/>
          </a:p>
          <a:p>
            <a:r>
              <a:rPr lang="en-US" b="1" dirty="0" smtClean="0"/>
              <a:t>Application Layer [his name for Service Layer]: </a:t>
            </a:r>
            <a:r>
              <a:rPr lang="en-US" dirty="0" smtClean="0"/>
              <a:t>Defines the jobs the software is supposed to do and directs the expressive domain objects to work out problems. The tasks this layer is responsible for are meaningful to the business or necessary for interaction with the application layers of other systems. This layer is kept thin. It does not contain business rules or knowledge, but only coordinates tasks and delegates work to collaborations of domain objects in the next layer down. It does not have state reflecting the business situation, but it can have state that reflects the progress of a task for the user or the program.</a:t>
            </a:r>
          </a:p>
          <a:p>
            <a:r>
              <a:rPr lang="en-US" b="1" dirty="0" smtClean="0"/>
              <a:t>Domain Layer (or Model Layer):</a:t>
            </a:r>
            <a:r>
              <a:rPr lang="en-US" dirty="0" smtClean="0"/>
              <a:t> Responsible for representing concepts of the business, information about the business situation, and business rules. State that reflects the business situation is controlled and used here, even though the technical details of storing it are delegated to the infrastructure. This layer is the heart of business software.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DM</a:t>
            </a:r>
            <a:r>
              <a:rPr lang="en-US" b="1" baseline="0" dirty="0" smtClean="0"/>
              <a:t> pattern is just a part of DDD patterns that can help to deal with complexity, so if you use it, it doesn't mean that you are doing DDD.</a:t>
            </a:r>
          </a:p>
          <a:p>
            <a:endParaRPr lang="en-US" dirty="0" smtClean="0"/>
          </a:p>
          <a:p>
            <a:r>
              <a:rPr lang="en-US" dirty="0" smtClean="0"/>
              <a:t>In organizing domain logic I've separated it into three primary patterns: Transaction Script (110), Domain Model (116), and Table Module (125).</a:t>
            </a:r>
          </a:p>
          <a:p>
            <a:r>
              <a:rPr lang="en-US" dirty="0" smtClean="0"/>
              <a:t>The simplest approach to storing domain logic is the Transaction Script (110). A Transaction Script (110) is essentially a procedure that takes the input from the presentation, processes it with validations and calculations, stores data in the database, and invokes any operations from other systems. </a:t>
            </a:r>
          </a:p>
          <a:p>
            <a:r>
              <a:rPr lang="en-US" dirty="0" smtClean="0"/>
              <a:t>A Transaction Script (110) offers several advantages:</a:t>
            </a:r>
          </a:p>
          <a:p>
            <a:r>
              <a:rPr lang="en-US" dirty="0" smtClean="0"/>
              <a:t>It's a simple procedural model that most developers understand</a:t>
            </a:r>
          </a:p>
          <a:p>
            <a:r>
              <a:rPr lang="en-US" dirty="0" smtClean="0"/>
              <a:t>Sadly, there are also plenty of disadvantages, which tend to appear as the complexity of the domain logic increases. Often there will be duplicated code as several transactions need to do similar things. </a:t>
            </a:r>
          </a:p>
          <a:p>
            <a:r>
              <a:rPr lang="en-US" dirty="0" smtClean="0"/>
              <a:t>Of course, complex logic is where objects come in, and the object-oriented way to handle this problem is with a </a:t>
            </a:r>
            <a:r>
              <a:rPr lang="en-US" dirty="0" smtClean="0">
                <a:hlinkClick r:id="rId3" action="ppaction://hlinkfile"/>
              </a:rPr>
              <a:t>Domain Model</a:t>
            </a:r>
            <a:r>
              <a:rPr lang="en-US" dirty="0" smtClean="0"/>
              <a:t> (116). With a </a:t>
            </a:r>
            <a:r>
              <a:rPr lang="en-US" dirty="0" smtClean="0">
                <a:hlinkClick r:id="rId3" action="ppaction://hlinkfile"/>
              </a:rPr>
              <a:t>Domain Model</a:t>
            </a:r>
            <a:r>
              <a:rPr lang="en-US" dirty="0" smtClean="0"/>
              <a:t> (116) we build a model of our domain which, at least on a first approximation, is organized primarily around the nouns in the domain. Thus, a leasing system would have classes for lease, asset, and so forth. The logic for handling validations and calculations would be placed into this domain model</a:t>
            </a:r>
          </a:p>
          <a:p>
            <a:endParaRPr lang="en-US" dirty="0" smtClean="0"/>
          </a:p>
          <a:p>
            <a:r>
              <a:rPr lang="en-US" dirty="0" smtClean="0"/>
              <a:t>There's a third choice for structuring domain logic, </a:t>
            </a:r>
            <a:r>
              <a:rPr lang="en-US" dirty="0" smtClean="0">
                <a:hlinkClick r:id="rId4" action="ppaction://hlinkfile"/>
              </a:rPr>
              <a:t>Table Module</a:t>
            </a:r>
            <a:r>
              <a:rPr lang="en-US" dirty="0" smtClean="0"/>
              <a:t> (125). At very first blush the </a:t>
            </a:r>
            <a:r>
              <a:rPr lang="en-US" dirty="0" smtClean="0">
                <a:hlinkClick r:id="rId4" action="ppaction://hlinkfile"/>
              </a:rPr>
              <a:t>Table Module</a:t>
            </a:r>
            <a:r>
              <a:rPr lang="en-US" dirty="0" smtClean="0"/>
              <a:t> (125) looks like a </a:t>
            </a:r>
            <a:r>
              <a:rPr lang="en-US" dirty="0" smtClean="0">
                <a:hlinkClick r:id="rId3" action="ppaction://hlinkfile"/>
              </a:rPr>
              <a:t>Domain Model</a:t>
            </a:r>
            <a:r>
              <a:rPr lang="en-US" dirty="0" smtClean="0"/>
              <a:t> (116) since both have classes for contracts, products, and revenue recognitions. The vital difference is that a </a:t>
            </a:r>
            <a:r>
              <a:rPr lang="en-US" dirty="0" smtClean="0">
                <a:hlinkClick r:id="rId3" action="ppaction://hlinkfile"/>
              </a:rPr>
              <a:t>Domain Model</a:t>
            </a:r>
            <a:r>
              <a:rPr lang="en-US" dirty="0" smtClean="0"/>
              <a:t> (116) has one instance of contract for each contract in the database whereas a </a:t>
            </a:r>
            <a:r>
              <a:rPr lang="en-US" dirty="0" smtClean="0">
                <a:hlinkClick r:id="rId4" action="ppaction://hlinkfile"/>
              </a:rPr>
              <a:t>Table Module</a:t>
            </a:r>
            <a:r>
              <a:rPr lang="en-US" dirty="0" smtClean="0"/>
              <a:t> (125) has only one instance. A </a:t>
            </a:r>
            <a:r>
              <a:rPr lang="en-US" dirty="0" smtClean="0">
                <a:hlinkClick r:id="rId4" action="ppaction://hlinkfile"/>
              </a:rPr>
              <a:t>Table Module</a:t>
            </a:r>
            <a:r>
              <a:rPr lang="en-US" dirty="0" smtClean="0"/>
              <a:t> (125) is designed to work with a </a:t>
            </a:r>
            <a:r>
              <a:rPr lang="en-US" dirty="0" smtClean="0">
                <a:hlinkClick r:id="rId5" action="ppaction://hlinkfile"/>
              </a:rPr>
              <a:t>Record Set</a:t>
            </a:r>
            <a:r>
              <a:rPr lang="en-US" dirty="0" smtClean="0"/>
              <a:t> (508).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1" dirty="0" smtClean="0"/>
              <a:t>Building Blocks navigation map</a:t>
            </a:r>
          </a:p>
          <a:p>
            <a:endParaRPr lang="en-US" dirty="0" smtClean="0"/>
          </a:p>
          <a:p>
            <a:r>
              <a:rPr lang="en-US" dirty="0" smtClean="0"/>
              <a:t>Smart UI Anti-Pattern -</a:t>
            </a:r>
            <a:r>
              <a:rPr lang="en-US" sz="1200" b="1" kern="1200" baseline="0" dirty="0" smtClean="0">
                <a:solidFill>
                  <a:schemeClr val="tx1"/>
                </a:solidFill>
                <a:latin typeface="+mn-lt"/>
                <a:ea typeface="+mn-ea"/>
                <a:cs typeface="+mn-cs"/>
              </a:rPr>
              <a:t>Put all the business logic into the user interface. Chop the application into small</a:t>
            </a:r>
          </a:p>
          <a:p>
            <a:r>
              <a:rPr lang="en-US" sz="1200" b="1" kern="1200" baseline="0" dirty="0" smtClean="0">
                <a:solidFill>
                  <a:schemeClr val="tx1"/>
                </a:solidFill>
                <a:latin typeface="+mn-lt"/>
                <a:ea typeface="+mn-ea"/>
                <a:cs typeface="+mn-cs"/>
              </a:rPr>
              <a:t>functions and implement them as separate user interfaces, embedding the business</a:t>
            </a:r>
          </a:p>
          <a:p>
            <a:r>
              <a:rPr lang="en-US" sz="1200" b="1" kern="1200" baseline="0" dirty="0" smtClean="0">
                <a:solidFill>
                  <a:schemeClr val="tx1"/>
                </a:solidFill>
                <a:latin typeface="+mn-lt"/>
                <a:ea typeface="+mn-ea"/>
                <a:cs typeface="+mn-cs"/>
              </a:rPr>
              <a:t>rules into them. Use a relational database as a shared repository of the data. Use the</a:t>
            </a:r>
          </a:p>
          <a:p>
            <a:r>
              <a:rPr lang="en-US" sz="1200" b="1" kern="1200" baseline="0" dirty="0" smtClean="0">
                <a:solidFill>
                  <a:schemeClr val="tx1"/>
                </a:solidFill>
                <a:latin typeface="+mn-lt"/>
                <a:ea typeface="+mn-ea"/>
                <a:cs typeface="+mn-cs"/>
              </a:rPr>
              <a:t>most automated UI building and visual programming tools available.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It is important to constrain relationships as much as possible. A bidirectional association means</a:t>
            </a:r>
          </a:p>
          <a:p>
            <a:r>
              <a:rPr lang="en-US" sz="1200" kern="1200" baseline="0" dirty="0" smtClean="0">
                <a:solidFill>
                  <a:schemeClr val="tx1"/>
                </a:solidFill>
                <a:latin typeface="+mn-lt"/>
                <a:ea typeface="+mn-ea"/>
                <a:cs typeface="+mn-cs"/>
              </a:rPr>
              <a:t>that both objects can be understood only together. When application requirements do not call for</a:t>
            </a:r>
          </a:p>
          <a:p>
            <a:r>
              <a:rPr lang="en-US" sz="1200" kern="1200" baseline="0" dirty="0" smtClean="0">
                <a:solidFill>
                  <a:schemeClr val="tx1"/>
                </a:solidFill>
                <a:latin typeface="+mn-lt"/>
                <a:ea typeface="+mn-ea"/>
                <a:cs typeface="+mn-cs"/>
              </a:rPr>
              <a:t>traversal in both directions, adding a traversal direction reduces interdependence and simplifies</a:t>
            </a:r>
          </a:p>
          <a:p>
            <a:r>
              <a:rPr lang="en-US" sz="1200" kern="1200" baseline="0" dirty="0" smtClean="0">
                <a:solidFill>
                  <a:schemeClr val="tx1"/>
                </a:solidFill>
                <a:latin typeface="+mn-lt"/>
                <a:ea typeface="+mn-ea"/>
                <a:cs typeface="+mn-cs"/>
              </a:rPr>
              <a:t>the design. Understanding the domain may reveal a natural directional bias.</a:t>
            </a:r>
          </a:p>
          <a:p>
            <a:r>
              <a:rPr lang="en-US" sz="1200" kern="1200" baseline="0" dirty="0" smtClean="0">
                <a:solidFill>
                  <a:schemeClr val="tx1"/>
                </a:solidFill>
                <a:latin typeface="+mn-lt"/>
                <a:ea typeface="+mn-ea"/>
                <a:cs typeface="+mn-cs"/>
              </a:rPr>
              <a:t>The United States has had many presidents, as have many other countries. This is a bidirectional,</a:t>
            </a:r>
          </a:p>
          <a:p>
            <a:r>
              <a:rPr lang="en-US" sz="1200" kern="1200" baseline="0" dirty="0" smtClean="0">
                <a:solidFill>
                  <a:schemeClr val="tx1"/>
                </a:solidFill>
                <a:latin typeface="+mn-lt"/>
                <a:ea typeface="+mn-ea"/>
                <a:cs typeface="+mn-cs"/>
              </a:rPr>
              <a:t>one-to-many relationship. Yet we seldom would start out with the name "George Washington" and</a:t>
            </a:r>
          </a:p>
          <a:p>
            <a:r>
              <a:rPr lang="en-US" sz="1200" kern="1200" baseline="0" dirty="0" smtClean="0">
                <a:solidFill>
                  <a:schemeClr val="tx1"/>
                </a:solidFill>
                <a:latin typeface="+mn-lt"/>
                <a:ea typeface="+mn-ea"/>
                <a:cs typeface="+mn-cs"/>
              </a:rPr>
              <a:t>ask, "Of which country was he president?" Pragmatically, we can reduce the relationship to a</a:t>
            </a:r>
          </a:p>
          <a:p>
            <a:r>
              <a:rPr lang="en-US" sz="1200" kern="1200" baseline="0" dirty="0" smtClean="0">
                <a:solidFill>
                  <a:schemeClr val="tx1"/>
                </a:solidFill>
                <a:latin typeface="+mn-lt"/>
                <a:ea typeface="+mn-ea"/>
                <a:cs typeface="+mn-cs"/>
              </a:rPr>
              <a:t>unidirectional association, traversable from country to president. This refinement actually reflects</a:t>
            </a:r>
          </a:p>
          <a:p>
            <a:r>
              <a:rPr lang="en-US" sz="1200" kern="1200" baseline="0" dirty="0" smtClean="0">
                <a:solidFill>
                  <a:schemeClr val="tx1"/>
                </a:solidFill>
                <a:latin typeface="+mn-lt"/>
                <a:ea typeface="+mn-ea"/>
                <a:cs typeface="+mn-cs"/>
              </a:rPr>
              <a:t>insight into the domain, as well as making a more practical design. It captures the understanding</a:t>
            </a:r>
          </a:p>
          <a:p>
            <a:r>
              <a:rPr lang="en-US" sz="1200" kern="1200" baseline="0" dirty="0" smtClean="0">
                <a:solidFill>
                  <a:schemeClr val="tx1"/>
                </a:solidFill>
                <a:latin typeface="+mn-lt"/>
                <a:ea typeface="+mn-ea"/>
                <a:cs typeface="+mn-cs"/>
              </a:rPr>
              <a:t>that one direction of the association is much more meaningful and important than the other. It</a:t>
            </a:r>
          </a:p>
          <a:p>
            <a:r>
              <a:rPr lang="en-US" sz="1200" kern="1200" baseline="0" dirty="0" smtClean="0">
                <a:solidFill>
                  <a:schemeClr val="tx1"/>
                </a:solidFill>
                <a:latin typeface="+mn-lt"/>
                <a:ea typeface="+mn-ea"/>
                <a:cs typeface="+mn-cs"/>
              </a:rPr>
              <a:t>keeps the "Person" class independent of the far less fundamental concept of "President.“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Very often, deeper understanding leads to a "qualified" relationship. Looking deeper into</a:t>
            </a:r>
          </a:p>
          <a:p>
            <a:r>
              <a:rPr lang="en-US" sz="1200" kern="1200" baseline="0" dirty="0" smtClean="0">
                <a:solidFill>
                  <a:schemeClr val="tx1"/>
                </a:solidFill>
                <a:latin typeface="+mn-lt"/>
                <a:ea typeface="+mn-ea"/>
                <a:cs typeface="+mn-cs"/>
              </a:rPr>
              <a:t>presidents, we realize that (except in a civil war, perhaps) a country has only one president at a</a:t>
            </a:r>
          </a:p>
          <a:p>
            <a:r>
              <a:rPr lang="en-US" sz="1200" kern="1200" baseline="0" dirty="0" smtClean="0">
                <a:solidFill>
                  <a:schemeClr val="tx1"/>
                </a:solidFill>
                <a:latin typeface="+mn-lt"/>
                <a:ea typeface="+mn-ea"/>
                <a:cs typeface="+mn-cs"/>
              </a:rPr>
              <a:t>time. This qualifier reduces the multiplicity to one-to-one, and explicitly embeds an important rule</a:t>
            </a:r>
          </a:p>
          <a:p>
            <a:r>
              <a:rPr lang="en-US" sz="1200" kern="1200" baseline="0" dirty="0" smtClean="0">
                <a:solidFill>
                  <a:schemeClr val="tx1"/>
                </a:solidFill>
                <a:latin typeface="+mn-lt"/>
                <a:ea typeface="+mn-ea"/>
                <a:cs typeface="+mn-cs"/>
              </a:rPr>
              <a:t>into the model. Who was president of the United States in 1790? George Washington.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Constraining the traversal direction of a many-to-many association effectively reduces its</a:t>
            </a:r>
          </a:p>
          <a:p>
            <a:r>
              <a:rPr lang="en-US" sz="1200" kern="1200" baseline="0" dirty="0" smtClean="0">
                <a:solidFill>
                  <a:schemeClr val="tx1"/>
                </a:solidFill>
                <a:latin typeface="+mn-lt"/>
                <a:ea typeface="+mn-ea"/>
                <a:cs typeface="+mn-cs"/>
              </a:rPr>
              <a:t>implementation to one-to-many—a </a:t>
            </a:r>
            <a:r>
              <a:rPr lang="en-US" sz="1200" i="1" kern="1200" baseline="0" dirty="0" smtClean="0">
                <a:solidFill>
                  <a:schemeClr val="tx1"/>
                </a:solidFill>
                <a:latin typeface="+mn-lt"/>
                <a:ea typeface="+mn-ea"/>
                <a:cs typeface="+mn-cs"/>
              </a:rPr>
              <a:t>much easier design.</a:t>
            </a:r>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sz="1200" b="1" kern="1200" baseline="0" dirty="0" smtClean="0">
                <a:solidFill>
                  <a:schemeClr val="tx1"/>
                </a:solidFill>
                <a:latin typeface="+mn-lt"/>
                <a:ea typeface="+mn-ea"/>
                <a:cs typeface="+mn-cs"/>
              </a:rPr>
              <a:t>Choose MODULES that tell the story of the system and contain a cohesive set of concepts.</a:t>
            </a:r>
          </a:p>
          <a:p>
            <a:r>
              <a:rPr lang="en-US" sz="1200" b="1" kern="1200" baseline="0" dirty="0" smtClean="0">
                <a:solidFill>
                  <a:schemeClr val="tx1"/>
                </a:solidFill>
                <a:latin typeface="+mn-lt"/>
                <a:ea typeface="+mn-ea"/>
                <a:cs typeface="+mn-cs"/>
              </a:rPr>
              <a:t>This often yields low coupling between MODULES, but if it doesn't, look for a way to</a:t>
            </a:r>
          </a:p>
          <a:p>
            <a:r>
              <a:rPr lang="en-US" sz="1200" b="1" kern="1200" baseline="0" dirty="0" smtClean="0">
                <a:solidFill>
                  <a:schemeClr val="tx1"/>
                </a:solidFill>
                <a:latin typeface="+mn-lt"/>
                <a:ea typeface="+mn-ea"/>
                <a:cs typeface="+mn-cs"/>
              </a:rPr>
              <a:t>change the model to disentangle the concepts, or search for an overlooked concept that</a:t>
            </a:r>
          </a:p>
          <a:p>
            <a:r>
              <a:rPr lang="en-US" sz="1200" b="1" kern="1200" baseline="0" dirty="0" smtClean="0">
                <a:solidFill>
                  <a:schemeClr val="tx1"/>
                </a:solidFill>
                <a:latin typeface="+mn-lt"/>
                <a:ea typeface="+mn-ea"/>
                <a:cs typeface="+mn-cs"/>
              </a:rPr>
              <a:t>might be the basis of a MODULE that would bring the elements together in a meaningful</a:t>
            </a:r>
          </a:p>
          <a:p>
            <a:r>
              <a:rPr lang="en-US" sz="1200" b="1" kern="1200" baseline="0" dirty="0" smtClean="0">
                <a:solidFill>
                  <a:schemeClr val="tx1"/>
                </a:solidFill>
                <a:latin typeface="+mn-lt"/>
                <a:ea typeface="+mn-ea"/>
                <a:cs typeface="+mn-cs"/>
              </a:rPr>
              <a:t>way. Seek low coupling in the sense of concepts that can be understood and reasoned</a:t>
            </a:r>
          </a:p>
          <a:p>
            <a:r>
              <a:rPr lang="en-US" sz="1200" b="1" kern="1200" baseline="0" dirty="0" smtClean="0">
                <a:solidFill>
                  <a:schemeClr val="tx1"/>
                </a:solidFill>
                <a:latin typeface="+mn-lt"/>
                <a:ea typeface="+mn-ea"/>
                <a:cs typeface="+mn-cs"/>
              </a:rPr>
              <a:t>about independently of each other. Refine the model until it partitions according to</a:t>
            </a:r>
          </a:p>
          <a:p>
            <a:r>
              <a:rPr lang="en-US" sz="1200" b="1" kern="1200" baseline="0" dirty="0" err="1" smtClean="0">
                <a:solidFill>
                  <a:schemeClr val="tx1"/>
                </a:solidFill>
                <a:latin typeface="+mn-lt"/>
                <a:ea typeface="+mn-ea"/>
                <a:cs typeface="+mn-cs"/>
              </a:rPr>
              <a:t>highlevel</a:t>
            </a:r>
            <a:r>
              <a:rPr lang="en-US" sz="1200" b="1" kern="1200" baseline="0" dirty="0" smtClean="0">
                <a:solidFill>
                  <a:schemeClr val="tx1"/>
                </a:solidFill>
                <a:latin typeface="+mn-lt"/>
                <a:ea typeface="+mn-ea"/>
                <a:cs typeface="+mn-cs"/>
              </a:rPr>
              <a:t> domain concepts and the corresponding code is decoupled as well.</a:t>
            </a:r>
          </a:p>
          <a:p>
            <a:r>
              <a:rPr lang="en-US" sz="1200" b="1" kern="1200" baseline="0" dirty="0" smtClean="0">
                <a:solidFill>
                  <a:schemeClr val="tx1"/>
                </a:solidFill>
                <a:latin typeface="+mn-lt"/>
                <a:ea typeface="+mn-ea"/>
                <a:cs typeface="+mn-cs"/>
              </a:rPr>
              <a:t>Give the MODULES names that become part of the UBIQUITOUS LANGUAGE. MODULES and</a:t>
            </a:r>
          </a:p>
          <a:p>
            <a:r>
              <a:rPr lang="en-US" sz="1200" b="1" kern="1200" baseline="0" dirty="0" smtClean="0">
                <a:solidFill>
                  <a:schemeClr val="tx1"/>
                </a:solidFill>
                <a:latin typeface="+mn-lt"/>
                <a:ea typeface="+mn-ea"/>
                <a:cs typeface="+mn-cs"/>
              </a:rPr>
              <a:t>their names should reflect insight into the domain.</a:t>
            </a:r>
          </a:p>
          <a:p>
            <a:endParaRPr lang="en-US" sz="1200" b="1" kern="1200" baseline="0" dirty="0" smtClean="0">
              <a:solidFill>
                <a:schemeClr val="tx1"/>
              </a:solidFill>
              <a:latin typeface="+mn-lt"/>
              <a:ea typeface="+mn-ea"/>
              <a:cs typeface="+mn-cs"/>
            </a:endParaRPr>
          </a:p>
          <a:p>
            <a:r>
              <a:rPr lang="en-US" dirty="0" smtClean="0"/>
              <a:t>cohesion is a measure of how strongly-related and focused the various responsibilities of a software module are. Cohesion is an ordinal type of measurement and is usually expressed as "high cohesion" or "low cohesion" when being discussed. Modules with high cohesion tend to be preferable because high cohesion is associated with several desirable traits of software including robustness, reliability, reusability, and understandability whereas low cohesion is associated with undesirable traits such as being difficult to maintain, difficult to test, difficult to reuse, and even difficult to understand.</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It is difficult to guarantee the consistency of changes to objects in a model with</a:t>
            </a:r>
          </a:p>
          <a:p>
            <a:r>
              <a:rPr lang="en-US" sz="1200" b="1" kern="1200" baseline="0" dirty="0" smtClean="0">
                <a:solidFill>
                  <a:schemeClr val="tx1"/>
                </a:solidFill>
                <a:latin typeface="+mn-lt"/>
                <a:ea typeface="+mn-ea"/>
                <a:cs typeface="+mn-cs"/>
              </a:rPr>
              <a:t>complex associations. Invariants need to be maintained that apply to closely related</a:t>
            </a:r>
          </a:p>
          <a:p>
            <a:r>
              <a:rPr lang="en-US" sz="1200" b="1" kern="1200" baseline="0" dirty="0" smtClean="0">
                <a:solidFill>
                  <a:schemeClr val="tx1"/>
                </a:solidFill>
                <a:latin typeface="+mn-lt"/>
                <a:ea typeface="+mn-ea"/>
                <a:cs typeface="+mn-cs"/>
              </a:rPr>
              <a:t>groups of objects, not just discrete objects.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Cluster the ENTITIES and VALUE OBJECTS into AGGREGATES and define boundaries around</a:t>
            </a:r>
          </a:p>
          <a:p>
            <a:r>
              <a:rPr lang="en-US" sz="1200" b="1" kern="1200" baseline="0" dirty="0" smtClean="0">
                <a:solidFill>
                  <a:schemeClr val="tx1"/>
                </a:solidFill>
                <a:latin typeface="+mn-lt"/>
                <a:ea typeface="+mn-ea"/>
                <a:cs typeface="+mn-cs"/>
              </a:rPr>
              <a:t>each. Choose one ENTITY to be the root of each AGGREGATE, and control all access to the</a:t>
            </a:r>
          </a:p>
          <a:p>
            <a:r>
              <a:rPr lang="en-US" sz="1200" b="1" kern="1200" baseline="0" dirty="0" smtClean="0">
                <a:solidFill>
                  <a:schemeClr val="tx1"/>
                </a:solidFill>
                <a:latin typeface="+mn-lt"/>
                <a:ea typeface="+mn-ea"/>
                <a:cs typeface="+mn-cs"/>
              </a:rPr>
              <a:t>objects inside the boundary through the root. Allow external objects to hold references</a:t>
            </a:r>
          </a:p>
          <a:p>
            <a:r>
              <a:rPr lang="en-US" sz="1200" b="1" kern="1200" baseline="0" dirty="0" smtClean="0">
                <a:solidFill>
                  <a:schemeClr val="tx1"/>
                </a:solidFill>
                <a:latin typeface="+mn-lt"/>
                <a:ea typeface="+mn-ea"/>
                <a:cs typeface="+mn-cs"/>
              </a:rPr>
              <a:t>to the root only. Transient references to internal members can be passed out for use</a:t>
            </a:r>
          </a:p>
          <a:p>
            <a:r>
              <a:rPr lang="en-US" sz="1200" b="1" kern="1200" baseline="0" dirty="0" smtClean="0">
                <a:solidFill>
                  <a:schemeClr val="tx1"/>
                </a:solidFill>
                <a:latin typeface="+mn-lt"/>
                <a:ea typeface="+mn-ea"/>
                <a:cs typeface="+mn-cs"/>
              </a:rPr>
              <a:t>within a single operation only. Because the root controls access, it cannot be blindsided</a:t>
            </a:r>
          </a:p>
          <a:p>
            <a:r>
              <a:rPr lang="en-US" sz="1200" b="1" kern="1200" baseline="0" dirty="0" smtClean="0">
                <a:solidFill>
                  <a:schemeClr val="tx1"/>
                </a:solidFill>
                <a:latin typeface="+mn-lt"/>
                <a:ea typeface="+mn-ea"/>
                <a:cs typeface="+mn-cs"/>
              </a:rPr>
              <a:t>by changes to the internals. This arrangement makes it practical to enforce all</a:t>
            </a:r>
          </a:p>
          <a:p>
            <a:r>
              <a:rPr lang="en-US" sz="1200" b="1" kern="1200" baseline="0" dirty="0" smtClean="0">
                <a:solidFill>
                  <a:schemeClr val="tx1"/>
                </a:solidFill>
                <a:latin typeface="+mn-lt"/>
                <a:ea typeface="+mn-ea"/>
                <a:cs typeface="+mn-cs"/>
              </a:rPr>
              <a:t>invariants for objects in the AGGREGATE and for the AGGREGATE as a whole in any state</a:t>
            </a:r>
          </a:p>
          <a:p>
            <a:r>
              <a:rPr lang="en-US" sz="1200" b="1" kern="1200" baseline="0" dirty="0" smtClean="0">
                <a:solidFill>
                  <a:schemeClr val="tx1"/>
                </a:solidFill>
                <a:latin typeface="+mn-lt"/>
                <a:ea typeface="+mn-ea"/>
                <a:cs typeface="+mn-cs"/>
              </a:rPr>
              <a:t>change.</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Consistency boundaries</a:t>
            </a:r>
          </a:p>
          <a:p>
            <a:r>
              <a:rPr lang="en-US" sz="1200" kern="1200" baseline="0" dirty="0" smtClean="0">
                <a:solidFill>
                  <a:schemeClr val="tx1"/>
                </a:solidFill>
                <a:latin typeface="+mn-lt"/>
                <a:ea typeface="+mn-ea"/>
                <a:cs typeface="+mn-cs"/>
              </a:rPr>
              <a:t>–Transactions</a:t>
            </a:r>
          </a:p>
          <a:p>
            <a:r>
              <a:rPr lang="en-US" sz="1200" kern="1200" baseline="0" dirty="0" smtClean="0">
                <a:solidFill>
                  <a:schemeClr val="tx1"/>
                </a:solidFill>
                <a:latin typeface="+mn-lt"/>
                <a:ea typeface="+mn-ea"/>
                <a:cs typeface="+mn-cs"/>
              </a:rPr>
              <a:t>–Distribution</a:t>
            </a:r>
          </a:p>
          <a:p>
            <a:r>
              <a:rPr lang="en-US" sz="1200" kern="1200" baseline="0" dirty="0" smtClean="0">
                <a:solidFill>
                  <a:schemeClr val="tx1"/>
                </a:solidFill>
                <a:latin typeface="+mn-lt"/>
                <a:ea typeface="+mn-ea"/>
                <a:cs typeface="+mn-cs"/>
              </a:rPr>
              <a:t>–Concurrency</a:t>
            </a:r>
          </a:p>
          <a:p>
            <a:r>
              <a:rPr lang="en-US" sz="1200" kern="1200" baseline="0" dirty="0" smtClean="0">
                <a:solidFill>
                  <a:schemeClr val="tx1"/>
                </a:solidFill>
                <a:latin typeface="+mn-lt"/>
                <a:ea typeface="+mn-ea"/>
                <a:cs typeface="+mn-cs"/>
              </a:rPr>
              <a:t>•Conceptual whole</a:t>
            </a:r>
          </a:p>
          <a:p>
            <a:r>
              <a:rPr lang="en-US" sz="1200" kern="1200" baseline="0" dirty="0" smtClean="0">
                <a:solidFill>
                  <a:schemeClr val="tx1"/>
                </a:solidFill>
                <a:latin typeface="+mn-lt"/>
                <a:ea typeface="+mn-ea"/>
                <a:cs typeface="+mn-cs"/>
              </a:rPr>
              <a:t>–Properties</a:t>
            </a:r>
          </a:p>
          <a:p>
            <a:r>
              <a:rPr lang="en-US" sz="1200" kern="1200" baseline="0" dirty="0" smtClean="0">
                <a:solidFill>
                  <a:schemeClr val="tx1"/>
                </a:solidFill>
                <a:latin typeface="+mn-lt"/>
                <a:ea typeface="+mn-ea"/>
                <a:cs typeface="+mn-cs"/>
              </a:rPr>
              <a:t>–Invariants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Creation of an object can be a major operation in itself, but complex assembly</a:t>
            </a:r>
          </a:p>
          <a:p>
            <a:r>
              <a:rPr lang="en-US" sz="1200" b="1" kern="1200" baseline="0" dirty="0" smtClean="0">
                <a:solidFill>
                  <a:schemeClr val="tx1"/>
                </a:solidFill>
                <a:latin typeface="+mn-lt"/>
                <a:ea typeface="+mn-ea"/>
                <a:cs typeface="+mn-cs"/>
              </a:rPr>
              <a:t>operations do not fit the responsibility of the created objects. Combining such</a:t>
            </a:r>
          </a:p>
          <a:p>
            <a:r>
              <a:rPr lang="en-US" sz="1200" b="1" kern="1200" baseline="0" dirty="0" smtClean="0">
                <a:solidFill>
                  <a:schemeClr val="tx1"/>
                </a:solidFill>
                <a:latin typeface="+mn-lt"/>
                <a:ea typeface="+mn-ea"/>
                <a:cs typeface="+mn-cs"/>
              </a:rPr>
              <a:t>responsibilities can produce ungainly designs that are hard to understand. Making the</a:t>
            </a:r>
          </a:p>
          <a:p>
            <a:r>
              <a:rPr lang="en-US" sz="1200" b="1" kern="1200" baseline="0" dirty="0" smtClean="0">
                <a:solidFill>
                  <a:schemeClr val="tx1"/>
                </a:solidFill>
                <a:latin typeface="+mn-lt"/>
                <a:ea typeface="+mn-ea"/>
                <a:cs typeface="+mn-cs"/>
              </a:rPr>
              <a:t>client direct construction muddies the design of the client, breaches encapsulation of</a:t>
            </a:r>
          </a:p>
          <a:p>
            <a:r>
              <a:rPr lang="en-US" sz="1200" b="1" kern="1200" baseline="0" dirty="0" smtClean="0">
                <a:solidFill>
                  <a:schemeClr val="tx1"/>
                </a:solidFill>
                <a:latin typeface="+mn-lt"/>
                <a:ea typeface="+mn-ea"/>
                <a:cs typeface="+mn-cs"/>
              </a:rPr>
              <a:t>the assembled object or AGGREGATE, and overly couples the client to the implementation</a:t>
            </a:r>
          </a:p>
          <a:p>
            <a:r>
              <a:rPr lang="en-US" sz="1200" b="1" kern="1200" baseline="0" dirty="0" smtClean="0">
                <a:solidFill>
                  <a:schemeClr val="tx1"/>
                </a:solidFill>
                <a:latin typeface="+mn-lt"/>
                <a:ea typeface="+mn-ea"/>
                <a:cs typeface="+mn-cs"/>
              </a:rPr>
              <a:t>of the created object.</a:t>
            </a:r>
          </a:p>
          <a:p>
            <a:r>
              <a:rPr lang="en-US" sz="1200" kern="1200" baseline="0" dirty="0" smtClean="0">
                <a:solidFill>
                  <a:schemeClr val="tx1"/>
                </a:solidFill>
                <a:latin typeface="+mn-lt"/>
                <a:ea typeface="+mn-ea"/>
                <a:cs typeface="+mn-cs"/>
              </a:rPr>
              <a:t>Complex object creation is a responsibility of the domain layer, yet that task does not belong to</a:t>
            </a:r>
          </a:p>
          <a:p>
            <a:r>
              <a:rPr lang="en-US" sz="1200" kern="1200" baseline="0" dirty="0" smtClean="0">
                <a:solidFill>
                  <a:schemeClr val="tx1"/>
                </a:solidFill>
                <a:latin typeface="+mn-lt"/>
                <a:ea typeface="+mn-ea"/>
                <a:cs typeface="+mn-cs"/>
              </a:rPr>
              <a:t>the objects that express the model.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Several special-purpose creation patterns— FACTORY METHOD, ABSTRACT FACTORY, and BUILDER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creation method is atomic and enforces all invariants of the created object or</a:t>
            </a:r>
          </a:p>
          <a:p>
            <a:r>
              <a:rPr lang="en-US" sz="1200" kern="1200" baseline="0" dirty="0" smtClean="0">
                <a:solidFill>
                  <a:schemeClr val="tx1"/>
                </a:solidFill>
                <a:latin typeface="+mn-lt"/>
                <a:ea typeface="+mn-ea"/>
                <a:cs typeface="+mn-cs"/>
              </a:rPr>
              <a:t>AGGREGATE. A FACTORY should only be able to produce an object in a consistent state. For an</a:t>
            </a:r>
          </a:p>
          <a:p>
            <a:r>
              <a:rPr lang="en-US" sz="1200" kern="1200" baseline="0" dirty="0" smtClean="0">
                <a:solidFill>
                  <a:schemeClr val="tx1"/>
                </a:solidFill>
                <a:latin typeface="+mn-lt"/>
                <a:ea typeface="+mn-ea"/>
                <a:cs typeface="+mn-cs"/>
              </a:rPr>
              <a:t>ENTITY, this means the creation of the entire AGGREGATE, with all invariants satisfied, but</a:t>
            </a:r>
          </a:p>
          <a:p>
            <a:r>
              <a:rPr lang="en-US" sz="1200" kern="1200" baseline="0" dirty="0" smtClean="0">
                <a:solidFill>
                  <a:schemeClr val="tx1"/>
                </a:solidFill>
                <a:latin typeface="+mn-lt"/>
                <a:ea typeface="+mn-ea"/>
                <a:cs typeface="+mn-cs"/>
              </a:rPr>
              <a:t>probably with optional elements still to be added. For an immutable VALUE OBJECT, this means</a:t>
            </a:r>
          </a:p>
          <a:p>
            <a:r>
              <a:rPr lang="en-US" sz="1200" kern="1200" baseline="0" dirty="0" smtClean="0">
                <a:solidFill>
                  <a:schemeClr val="tx1"/>
                </a:solidFill>
                <a:latin typeface="+mn-lt"/>
                <a:ea typeface="+mn-ea"/>
                <a:cs typeface="+mn-cs"/>
              </a:rPr>
              <a:t>that all attributes are initialized to their correct final state. If the interface makes it possible</a:t>
            </a:r>
          </a:p>
          <a:p>
            <a:r>
              <a:rPr lang="en-US" sz="1200" kern="1200" baseline="0" dirty="0" smtClean="0">
                <a:solidFill>
                  <a:schemeClr val="tx1"/>
                </a:solidFill>
                <a:latin typeface="+mn-lt"/>
                <a:ea typeface="+mn-ea"/>
                <a:cs typeface="+mn-cs"/>
              </a:rPr>
              <a:t>to request an object that can't be created correctly, then an exception should be raised or</a:t>
            </a:r>
          </a:p>
          <a:p>
            <a:r>
              <a:rPr lang="en-US" sz="1200" kern="1200" baseline="0" dirty="0" smtClean="0">
                <a:solidFill>
                  <a:schemeClr val="tx1"/>
                </a:solidFill>
                <a:latin typeface="+mn-lt"/>
                <a:ea typeface="+mn-ea"/>
                <a:cs typeface="+mn-cs"/>
              </a:rPr>
              <a:t>some other mechanism should be invoked that will ensure that no improper return value is</a:t>
            </a:r>
          </a:p>
          <a:p>
            <a:r>
              <a:rPr lang="en-US" sz="1200" kern="1200" baseline="0" dirty="0" smtClean="0">
                <a:solidFill>
                  <a:schemeClr val="tx1"/>
                </a:solidFill>
                <a:latin typeface="+mn-lt"/>
                <a:ea typeface="+mn-ea"/>
                <a:cs typeface="+mn-cs"/>
              </a:rPr>
              <a:t>possible.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For each type of object that needs global access, create an object that can provide the</a:t>
            </a:r>
          </a:p>
          <a:p>
            <a:r>
              <a:rPr lang="en-US" sz="1200" b="1" kern="1200" baseline="0" dirty="0" smtClean="0">
                <a:solidFill>
                  <a:schemeClr val="tx1"/>
                </a:solidFill>
                <a:latin typeface="+mn-lt"/>
                <a:ea typeface="+mn-ea"/>
                <a:cs typeface="+mn-cs"/>
              </a:rPr>
              <a:t>illusion of an in-memory collection of all objects of that type. Set up access through a</a:t>
            </a:r>
          </a:p>
          <a:p>
            <a:r>
              <a:rPr lang="en-US" sz="1200" b="1" kern="1200" baseline="0" dirty="0" smtClean="0">
                <a:solidFill>
                  <a:schemeClr val="tx1"/>
                </a:solidFill>
                <a:latin typeface="+mn-lt"/>
                <a:ea typeface="+mn-ea"/>
                <a:cs typeface="+mn-cs"/>
              </a:rPr>
              <a:t>well-known global interface. Provide methods to add and remove objects, which will</a:t>
            </a:r>
          </a:p>
          <a:p>
            <a:r>
              <a:rPr lang="en-US" sz="1200" b="1" kern="1200" baseline="0" dirty="0" smtClean="0">
                <a:solidFill>
                  <a:schemeClr val="tx1"/>
                </a:solidFill>
                <a:latin typeface="+mn-lt"/>
                <a:ea typeface="+mn-ea"/>
                <a:cs typeface="+mn-cs"/>
              </a:rPr>
              <a:t>encapsulate the actual insertion or removal of data in the data store. Provide methods</a:t>
            </a:r>
          </a:p>
          <a:p>
            <a:r>
              <a:rPr lang="en-US" sz="1200" b="1" kern="1200" baseline="0" dirty="0" smtClean="0">
                <a:solidFill>
                  <a:schemeClr val="tx1"/>
                </a:solidFill>
                <a:latin typeface="+mn-lt"/>
                <a:ea typeface="+mn-ea"/>
                <a:cs typeface="+mn-cs"/>
              </a:rPr>
              <a:t>that select objects based on some criteria and return fully instantiated objects or</a:t>
            </a:r>
          </a:p>
          <a:p>
            <a:r>
              <a:rPr lang="en-US" sz="1200" b="1" kern="1200" baseline="0" dirty="0" smtClean="0">
                <a:solidFill>
                  <a:schemeClr val="tx1"/>
                </a:solidFill>
                <a:latin typeface="+mn-lt"/>
                <a:ea typeface="+mn-ea"/>
                <a:cs typeface="+mn-cs"/>
              </a:rPr>
              <a:t>collections of objects whose attribute values meet the criteria, thereby encapsulating</a:t>
            </a:r>
          </a:p>
          <a:p>
            <a:r>
              <a:rPr lang="en-US" sz="1200" b="1" kern="1200" baseline="0" dirty="0" smtClean="0">
                <a:solidFill>
                  <a:schemeClr val="tx1"/>
                </a:solidFill>
                <a:latin typeface="+mn-lt"/>
                <a:ea typeface="+mn-ea"/>
                <a:cs typeface="+mn-cs"/>
              </a:rPr>
              <a:t>the actual storage and query technology. Provide REPOSITORIES only for AGGREGATE roots</a:t>
            </a:r>
          </a:p>
          <a:p>
            <a:r>
              <a:rPr lang="en-US" sz="1200" b="1" kern="1200" baseline="0" dirty="0" smtClean="0">
                <a:solidFill>
                  <a:schemeClr val="tx1"/>
                </a:solidFill>
                <a:latin typeface="+mn-lt"/>
                <a:ea typeface="+mn-ea"/>
                <a:cs typeface="+mn-cs"/>
              </a:rPr>
              <a:t>that actually need direct access. Keep the client focused on the model, delegating all</a:t>
            </a:r>
          </a:p>
          <a:p>
            <a:r>
              <a:rPr lang="en-US" sz="1200" b="1" kern="1200" baseline="0" dirty="0" smtClean="0">
                <a:solidFill>
                  <a:schemeClr val="tx1"/>
                </a:solidFill>
                <a:latin typeface="+mn-lt"/>
                <a:ea typeface="+mn-ea"/>
                <a:cs typeface="+mn-cs"/>
              </a:rPr>
              <a:t>object storage and access to the REPOSITORIES.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REPOSITORIES have many advantages, including the following:</a:t>
            </a:r>
          </a:p>
          <a:p>
            <a:r>
              <a:rPr lang="en-US" sz="1200" kern="1200" baseline="0" dirty="0" smtClean="0">
                <a:solidFill>
                  <a:schemeClr val="tx1"/>
                </a:solidFill>
                <a:latin typeface="+mn-lt"/>
                <a:ea typeface="+mn-ea"/>
                <a:cs typeface="+mn-cs"/>
              </a:rPr>
              <a:t>They present clients with a simple model for obtaining persistent objects and managing their</a:t>
            </a:r>
          </a:p>
          <a:p>
            <a:r>
              <a:rPr lang="en-US" sz="1200" kern="1200" baseline="0" dirty="0" smtClean="0">
                <a:solidFill>
                  <a:schemeClr val="tx1"/>
                </a:solidFill>
                <a:latin typeface="+mn-lt"/>
                <a:ea typeface="+mn-ea"/>
                <a:cs typeface="+mn-cs"/>
              </a:rPr>
              <a:t>life cycle.</a:t>
            </a:r>
          </a:p>
          <a:p>
            <a:r>
              <a:rPr lang="en-US" sz="1200" kern="1200" baseline="0" dirty="0" smtClean="0">
                <a:solidFill>
                  <a:schemeClr val="tx1"/>
                </a:solidFill>
                <a:latin typeface="+mn-lt"/>
                <a:ea typeface="+mn-ea"/>
                <a:cs typeface="+mn-cs"/>
              </a:rPr>
              <a:t>They decouple application and domain design from persistence technology, multiple database</a:t>
            </a:r>
          </a:p>
          <a:p>
            <a:r>
              <a:rPr lang="en-US" sz="1200" kern="1200" baseline="0" dirty="0" smtClean="0">
                <a:solidFill>
                  <a:schemeClr val="tx1"/>
                </a:solidFill>
                <a:latin typeface="+mn-lt"/>
                <a:ea typeface="+mn-ea"/>
                <a:cs typeface="+mn-cs"/>
              </a:rPr>
              <a:t>strategies, or even multiple data sources.</a:t>
            </a:r>
          </a:p>
          <a:p>
            <a:r>
              <a:rPr lang="en-US" sz="1200" kern="1200" baseline="0" dirty="0" smtClean="0">
                <a:solidFill>
                  <a:schemeClr val="tx1"/>
                </a:solidFill>
                <a:latin typeface="+mn-lt"/>
                <a:ea typeface="+mn-ea"/>
                <a:cs typeface="+mn-cs"/>
              </a:rPr>
              <a:t>They communicate design decisions about object access.</a:t>
            </a:r>
          </a:p>
          <a:p>
            <a:r>
              <a:rPr lang="en-US" sz="1200" kern="1200" baseline="0" dirty="0" smtClean="0">
                <a:solidFill>
                  <a:schemeClr val="tx1"/>
                </a:solidFill>
                <a:latin typeface="+mn-lt"/>
                <a:ea typeface="+mn-ea"/>
                <a:cs typeface="+mn-cs"/>
              </a:rPr>
              <a:t>They allow easy substitution of a dummy implementation, for use in testing (typically using</a:t>
            </a:r>
          </a:p>
          <a:p>
            <a:r>
              <a:rPr lang="en-US" sz="1200" kern="1200" baseline="0" dirty="0" smtClean="0">
                <a:solidFill>
                  <a:schemeClr val="tx1"/>
                </a:solidFill>
                <a:latin typeface="+mn-lt"/>
                <a:ea typeface="+mn-ea"/>
                <a:cs typeface="+mn-cs"/>
              </a:rPr>
              <a:t>an in-memory collection).</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Cargo</a:t>
            </a:r>
          </a:p>
          <a:p>
            <a:r>
              <a:rPr lang="en-US" sz="1200" kern="1200" baseline="0" dirty="0" smtClean="0">
                <a:solidFill>
                  <a:schemeClr val="tx1"/>
                </a:solidFill>
                <a:latin typeface="+mn-lt"/>
                <a:ea typeface="+mn-ea"/>
                <a:cs typeface="+mn-cs"/>
              </a:rPr>
              <a:t>Two identical crates must be distinguishable, so </a:t>
            </a:r>
            <a:r>
              <a:rPr lang="en-US" sz="1200" b="1" kern="1200" baseline="0" dirty="0" smtClean="0">
                <a:solidFill>
                  <a:schemeClr val="tx1"/>
                </a:solidFill>
                <a:latin typeface="+mn-lt"/>
                <a:ea typeface="+mn-ea"/>
                <a:cs typeface="+mn-cs"/>
              </a:rPr>
              <a:t>Cargo objects are ENTITIES. In practice, all</a:t>
            </a:r>
          </a:p>
          <a:p>
            <a:r>
              <a:rPr lang="en-US" sz="1200" kern="1200" baseline="0" dirty="0" smtClean="0">
                <a:solidFill>
                  <a:schemeClr val="tx1"/>
                </a:solidFill>
                <a:latin typeface="+mn-lt"/>
                <a:ea typeface="+mn-ea"/>
                <a:cs typeface="+mn-cs"/>
              </a:rPr>
              <a:t>shipping companies assign tracking IDs to each piece of cargo.</a:t>
            </a:r>
          </a:p>
          <a:p>
            <a:r>
              <a:rPr lang="en-US" sz="1200" b="1" kern="1200" baseline="0" dirty="0" smtClean="0">
                <a:solidFill>
                  <a:schemeClr val="tx1"/>
                </a:solidFill>
                <a:latin typeface="+mn-lt"/>
                <a:ea typeface="+mn-ea"/>
                <a:cs typeface="+mn-cs"/>
              </a:rPr>
              <a:t>Location</a:t>
            </a:r>
          </a:p>
          <a:p>
            <a:r>
              <a:rPr lang="en-US" sz="1200" kern="1200" baseline="0" dirty="0" smtClean="0">
                <a:solidFill>
                  <a:schemeClr val="tx1"/>
                </a:solidFill>
                <a:latin typeface="+mn-lt"/>
                <a:ea typeface="+mn-ea"/>
                <a:cs typeface="+mn-cs"/>
              </a:rPr>
              <a:t>Two places with the same name are not the same.</a:t>
            </a:r>
          </a:p>
          <a:p>
            <a:r>
              <a:rPr lang="en-US" sz="1200" b="1" kern="1200" baseline="0" dirty="0" smtClean="0">
                <a:solidFill>
                  <a:schemeClr val="tx1"/>
                </a:solidFill>
                <a:latin typeface="+mn-lt"/>
                <a:ea typeface="+mn-ea"/>
                <a:cs typeface="+mn-cs"/>
              </a:rPr>
              <a:t>Handling Event</a:t>
            </a:r>
          </a:p>
          <a:p>
            <a:r>
              <a:rPr lang="en-US" sz="1200" kern="1200" baseline="0" dirty="0" smtClean="0">
                <a:solidFill>
                  <a:schemeClr val="tx1"/>
                </a:solidFill>
                <a:latin typeface="+mn-lt"/>
                <a:ea typeface="+mn-ea"/>
                <a:cs typeface="+mn-cs"/>
              </a:rPr>
              <a:t>We care about such individual incidents because they allow us to keep track of what is going on.</a:t>
            </a:r>
          </a:p>
          <a:p>
            <a:r>
              <a:rPr lang="en-US" sz="1200" kern="1200" baseline="0" dirty="0" smtClean="0">
                <a:solidFill>
                  <a:schemeClr val="tx1"/>
                </a:solidFill>
                <a:latin typeface="+mn-lt"/>
                <a:ea typeface="+mn-ea"/>
                <a:cs typeface="+mn-cs"/>
              </a:rPr>
              <a:t>They reflect real-world events, which are not usually interchangeable, so they are ENTITIES.</a:t>
            </a:r>
          </a:p>
          <a:p>
            <a:r>
              <a:rPr lang="en-US" sz="1200" b="1" kern="1200" baseline="0" dirty="0" smtClean="0">
                <a:solidFill>
                  <a:schemeClr val="tx1"/>
                </a:solidFill>
                <a:latin typeface="+mn-lt"/>
                <a:ea typeface="+mn-ea"/>
                <a:cs typeface="+mn-cs"/>
              </a:rPr>
              <a:t>Delivery History </a:t>
            </a:r>
          </a:p>
          <a:p>
            <a:r>
              <a:rPr lang="en-US" b="0" dirty="0" smtClean="0"/>
              <a:t>We don’t need an id for the history that will identify the history, we are</a:t>
            </a:r>
            <a:r>
              <a:rPr lang="en-US" b="0" baseline="0" dirty="0" smtClean="0"/>
              <a:t> more interested in its event list which is growing in time.</a:t>
            </a:r>
          </a:p>
          <a:p>
            <a:r>
              <a:rPr lang="en-US" b="1" dirty="0" smtClean="0"/>
              <a:t>Route</a:t>
            </a:r>
            <a:r>
              <a:rPr lang="en-US" b="1" baseline="0" dirty="0" smtClean="0"/>
              <a:t> Specification</a:t>
            </a:r>
          </a:p>
          <a:p>
            <a:r>
              <a:rPr lang="en-US" b="0" baseline="0" dirty="0" smtClean="0"/>
              <a:t>A route is very tight coupled to a specific cargo that is why we are not interested to share it with other Cargoes.</a:t>
            </a:r>
          </a:p>
          <a:p>
            <a:r>
              <a:rPr lang="en-US" b="1" baseline="0" dirty="0" smtClean="0"/>
              <a:t>Itinerary and Legs</a:t>
            </a:r>
          </a:p>
          <a:p>
            <a:r>
              <a:rPr lang="en-US" b="0" baseline="0" dirty="0" smtClean="0"/>
              <a:t>Are plans that are also very tightly coupled to a Route Specification and customer needs (time </a:t>
            </a:r>
            <a:r>
              <a:rPr lang="en-US" b="0" baseline="0" dirty="0" err="1" smtClean="0"/>
              <a:t>vs</a:t>
            </a:r>
            <a:r>
              <a:rPr lang="en-US" b="0" baseline="0" dirty="0" smtClean="0"/>
              <a:t> cost, </a:t>
            </a:r>
            <a:r>
              <a:rPr lang="en-US" b="0" baseline="0" dirty="0" err="1" smtClean="0"/>
              <a:t>ect</a:t>
            </a:r>
            <a:r>
              <a:rPr lang="en-US" b="0" baseline="0" dirty="0" smtClean="0"/>
              <a:t>..)</a:t>
            </a:r>
          </a:p>
          <a:p>
            <a:r>
              <a:rPr lang="en-US" b="0" baseline="0" dirty="0" smtClean="0"/>
              <a:t>That is why they are also Value Objects, so if Rout Specification is changed then is easily to drop Itinerary and set another.</a:t>
            </a:r>
          </a:p>
          <a:p>
            <a:r>
              <a:rPr lang="en-US" b="1" baseline="0" dirty="0" smtClean="0"/>
              <a:t>Voyage</a:t>
            </a:r>
          </a:p>
          <a:p>
            <a:r>
              <a:rPr lang="en-US" b="0" baseline="0" dirty="0" smtClean="0"/>
              <a:t>Represent a real object that is not interchangeable and similar to Cargo also has an Number that identify it, so it’s Entity.</a:t>
            </a:r>
          </a:p>
          <a:p>
            <a:endParaRPr lang="en-US" b="0" baseline="0" dirty="0" smtClean="0"/>
          </a:p>
          <a:p>
            <a:r>
              <a:rPr lang="en-US" sz="1200" b="1" kern="1200" baseline="0" dirty="0" smtClean="0">
                <a:solidFill>
                  <a:schemeClr val="tx1"/>
                </a:solidFill>
                <a:latin typeface="+mn-lt"/>
                <a:ea typeface="+mn-ea"/>
                <a:cs typeface="+mn-cs"/>
              </a:rPr>
              <a:t>AGGREGATE Boundaries</a:t>
            </a:r>
          </a:p>
          <a:p>
            <a:r>
              <a:rPr lang="en-US" sz="1200" b="1" kern="1200" baseline="0" dirty="0" smtClean="0">
                <a:solidFill>
                  <a:schemeClr val="tx1"/>
                </a:solidFill>
                <a:latin typeface="+mn-lt"/>
                <a:ea typeface="+mn-ea"/>
                <a:cs typeface="+mn-cs"/>
              </a:rPr>
              <a:t>Voyage, Location have their own identities and are shared by many Cargoes, so they must be the roots of their own AGGREGATES.</a:t>
            </a:r>
          </a:p>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Handling Event is another matter. Previously we have considered possible database</a:t>
            </a:r>
          </a:p>
          <a:p>
            <a:r>
              <a:rPr lang="en-US" sz="1200" kern="1200" baseline="0" dirty="0" smtClean="0">
                <a:solidFill>
                  <a:schemeClr val="tx1"/>
                </a:solidFill>
                <a:latin typeface="+mn-lt"/>
                <a:ea typeface="+mn-ea"/>
                <a:cs typeface="+mn-cs"/>
              </a:rPr>
              <a:t>query that would search for these: one, to find the </a:t>
            </a:r>
            <a:r>
              <a:rPr lang="en-US" sz="1200" b="1" kern="1200" baseline="0" dirty="0" smtClean="0">
                <a:solidFill>
                  <a:schemeClr val="tx1"/>
                </a:solidFill>
                <a:latin typeface="+mn-lt"/>
                <a:ea typeface="+mn-ea"/>
                <a:cs typeface="+mn-cs"/>
              </a:rPr>
              <a:t>Handling Events for a Delivery History.</a:t>
            </a:r>
          </a:p>
          <a:p>
            <a:endParaRPr lang="en-US" sz="1200" b="1" kern="1200" baseline="0" dirty="0" smtClean="0">
              <a:solidFill>
                <a:schemeClr val="tx1"/>
              </a:solidFill>
              <a:latin typeface="+mn-lt"/>
              <a:ea typeface="+mn-ea"/>
              <a:cs typeface="+mn-cs"/>
            </a:endParaRPr>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Changes in the model can change the</a:t>
            </a:r>
            <a:r>
              <a:rPr lang="en-US" b="1" baseline="0" dirty="0" smtClean="0"/>
              <a:t> language and vise versa, changes in the UL change the model.</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Accidental complexity is complexity that arises in computer programs or their development process (computer programming) which is non-essential to the problem to be solved. While essential complexity is inherent and unavoidable, accidental complexity is caused by the approach chosen to solve the problem.</a:t>
            </a:r>
          </a:p>
          <a:p>
            <a:endParaRPr lang="en-US" dirty="0" smtClean="0"/>
          </a:p>
          <a:p>
            <a:r>
              <a:rPr lang="en-US" b="1" dirty="0" smtClean="0"/>
              <a:t>DDD is not a: new technology, framework, or standard… </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Minimum Infrastructure References in the domain</a:t>
            </a:r>
            <a:r>
              <a:rPr lang="en-US" baseline="0" dirty="0" smtClean="0"/>
              <a:t> model, only that is needed to support the domain model.</a:t>
            </a:r>
          </a:p>
          <a:p>
            <a:r>
              <a:rPr lang="en-US" b="1" dirty="0" smtClean="0"/>
              <a:t>Layer </a:t>
            </a:r>
            <a:r>
              <a:rPr lang="en-US" b="1" dirty="0" err="1" smtClean="0"/>
              <a:t>Supertype</a:t>
            </a:r>
            <a:r>
              <a:rPr lang="en-US" b="1" dirty="0" smtClean="0"/>
              <a:t> </a:t>
            </a:r>
            <a:r>
              <a:rPr lang="en-US" dirty="0" smtClean="0"/>
              <a:t>is a simple idea that leads to a very short pattern. All you need is a </a:t>
            </a:r>
            <a:r>
              <a:rPr lang="en-US" dirty="0" err="1" smtClean="0"/>
              <a:t>superclass</a:t>
            </a:r>
            <a:r>
              <a:rPr lang="en-US" dirty="0" smtClean="0"/>
              <a:t> for all the objects in a layer—for example, a </a:t>
            </a:r>
            <a:r>
              <a:rPr lang="en-US" b="1" dirty="0" smtClean="0"/>
              <a:t>Domain Object </a:t>
            </a:r>
            <a:r>
              <a:rPr lang="en-US" b="1" dirty="0" err="1" smtClean="0"/>
              <a:t>superclass</a:t>
            </a:r>
            <a:r>
              <a:rPr lang="en-US" b="1" dirty="0" smtClean="0"/>
              <a:t> </a:t>
            </a:r>
            <a:r>
              <a:rPr lang="en-US" dirty="0" smtClean="0"/>
              <a:t>for all the domain objects in a </a:t>
            </a:r>
            <a:r>
              <a:rPr lang="en-US" dirty="0" smtClean="0">
                <a:hlinkClick r:id="rId3" action="ppaction://hlinkfile"/>
              </a:rPr>
              <a:t>Domain Model</a:t>
            </a:r>
            <a:r>
              <a:rPr lang="en-US" dirty="0" smtClean="0"/>
              <a:t>, to have common</a:t>
            </a:r>
            <a:r>
              <a:rPr lang="en-US" baseline="0" dirty="0" smtClean="0"/>
              <a:t> </a:t>
            </a:r>
            <a:r>
              <a:rPr lang="en-US" b="1" baseline="0" dirty="0" err="1" smtClean="0"/>
              <a:t>comparation</a:t>
            </a:r>
            <a:r>
              <a:rPr lang="en-US" b="1" baseline="0" dirty="0" smtClean="0"/>
              <a:t> logic, or hash calculation</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smtClean="0"/>
              <a:t>Separated Interface</a:t>
            </a:r>
          </a:p>
          <a:p>
            <a:r>
              <a:rPr lang="en-US" dirty="0" smtClean="0"/>
              <a:t>Defines an interface in a separate package from its implementation.</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very important is that</a:t>
            </a:r>
            <a:r>
              <a:rPr lang="en-US" baseline="0" dirty="0" smtClean="0"/>
              <a:t> the pattern and principles should have a business context and form.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43</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You need to describe what an object might do, without explaining the details of how the object does it, but in such a way that a candidate might be built to fulfill the requirement.</a:t>
            </a:r>
          </a:p>
          <a:p>
            <a:r>
              <a:rPr lang="en-US" b="1" dirty="0" smtClean="0"/>
              <a:t>Compose</a:t>
            </a:r>
            <a:r>
              <a:rPr lang="en-US" b="1" baseline="0" dirty="0" smtClean="0"/>
              <a:t> a complex specification but still pass as </a:t>
            </a:r>
            <a:r>
              <a:rPr lang="en-US" b="1" baseline="0" dirty="0" err="1" smtClean="0"/>
              <a:t>ISpecification</a:t>
            </a:r>
            <a:r>
              <a:rPr lang="en-US" b="1" baseline="0" dirty="0" smtClean="0"/>
              <a:t>.</a:t>
            </a:r>
          </a:p>
          <a:p>
            <a:endParaRPr lang="en-US" b="1" dirty="0" smtClean="0"/>
          </a:p>
          <a:p>
            <a:r>
              <a:rPr lang="en-US" dirty="0" smtClean="0"/>
              <a:t>Most development teams make an enormous effort to specify what data they want to use in their applications on paper, but as soon as coding starts, these specifications become a less important part of the code. Architects and developers are more interested in the how than in the what of application design. Therefore, specifications are often converted into parameters to methods instead of true first class citizens of the application.</a:t>
            </a:r>
          </a:p>
          <a:p>
            <a:endParaRPr lang="en-US" dirty="0" smtClean="0"/>
          </a:p>
          <a:p>
            <a:endParaRPr lang="en-US" dirty="0" smtClean="0"/>
          </a:p>
          <a:p>
            <a:r>
              <a:rPr lang="en-US" dirty="0" smtClean="0"/>
              <a:t>The specification pattern wants to break this habit as it embodies an abstraction of the conditions used to match an object against. In other words, a specification is a class that says what an object should look like in order to be used, instead of how it should be used. This allows the specification to be used in a number of scenarios while being defined only once in the application. The specification can than be used as parameter to a service, to filter a set of objects or it can be used as a business rule before the object is persisted in the </a:t>
            </a:r>
            <a:r>
              <a:rPr lang="en-US" dirty="0" err="1" smtClean="0"/>
              <a:t>datastore</a:t>
            </a:r>
            <a:r>
              <a:rPr lang="en-US" dirty="0" smtClean="0"/>
              <a:t>.</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44</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48</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49</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Anemic Domain Model - The fundamental horror of this anti-pattern is that it's so contrary to the basic idea of object-oriented design; which is to combine data and process together. The anemic domain model is really just a procedural style design, exactly the kind of thing that object bigots like me (and Eric) have been fighting since our early days in Smalltalk. What's worse, many people think that anemic objects are real objects, and thus completely miss the point of what object-oriented design is all about.</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52</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Iterative Development – focus to core, then add additional requirements incrementally discovering</a:t>
            </a:r>
            <a:r>
              <a:rPr lang="en-US" baseline="0" dirty="0" smtClean="0"/>
              <a:t> deeper models. Iteration retrospectives are also very important, that allows is a good chance to judge and revise the model implementation and its value for the iteration.</a:t>
            </a:r>
            <a:endParaRPr lang="en-US" dirty="0" smtClean="0"/>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returns from </a:t>
            </a:r>
            <a:r>
              <a:rPr lang="en-US" sz="1200" b="1" kern="1200" baseline="0" dirty="0" smtClean="0">
                <a:solidFill>
                  <a:schemeClr val="tx1"/>
                </a:solidFill>
                <a:latin typeface="+mn-lt"/>
                <a:ea typeface="+mn-ea"/>
                <a:cs typeface="+mn-cs"/>
              </a:rPr>
              <a:t>refactoring</a:t>
            </a:r>
            <a:r>
              <a:rPr lang="en-US" sz="1200" kern="1200" baseline="0" dirty="0" smtClean="0">
                <a:solidFill>
                  <a:schemeClr val="tx1"/>
                </a:solidFill>
                <a:latin typeface="+mn-lt"/>
                <a:ea typeface="+mn-ea"/>
                <a:cs typeface="+mn-cs"/>
              </a:rPr>
              <a:t> are not linear. Usually there is a marginal return for a small effort,</a:t>
            </a:r>
          </a:p>
          <a:p>
            <a:r>
              <a:rPr lang="en-US" sz="1200" kern="1200" baseline="0" dirty="0" smtClean="0">
                <a:solidFill>
                  <a:schemeClr val="tx1"/>
                </a:solidFill>
                <a:latin typeface="+mn-lt"/>
                <a:ea typeface="+mn-ea"/>
                <a:cs typeface="+mn-cs"/>
              </a:rPr>
              <a:t>and the small improvements add up. They fight entropy, and they are the frontline protection</a:t>
            </a:r>
          </a:p>
          <a:p>
            <a:r>
              <a:rPr lang="en-US" sz="1200" kern="1200" baseline="0" dirty="0" smtClean="0">
                <a:solidFill>
                  <a:schemeClr val="tx1"/>
                </a:solidFill>
                <a:latin typeface="+mn-lt"/>
                <a:ea typeface="+mn-ea"/>
                <a:cs typeface="+mn-cs"/>
              </a:rPr>
              <a:t>against a fossilized legacy. But some of the most important insights come abruptly and send a</a:t>
            </a:r>
          </a:p>
          <a:p>
            <a:r>
              <a:rPr lang="en-US" sz="1200" kern="1200" baseline="0" dirty="0" smtClean="0">
                <a:solidFill>
                  <a:schemeClr val="tx1"/>
                </a:solidFill>
                <a:latin typeface="+mn-lt"/>
                <a:ea typeface="+mn-ea"/>
                <a:cs typeface="+mn-cs"/>
              </a:rPr>
              <a:t>shock through the project.</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A set of tests that are written and maintained by developers to</a:t>
            </a:r>
          </a:p>
          <a:p>
            <a:r>
              <a:rPr lang="en-US" sz="1200" b="1" kern="1200" baseline="0" dirty="0" smtClean="0">
                <a:solidFill>
                  <a:schemeClr val="tx1"/>
                </a:solidFill>
                <a:latin typeface="+mn-lt"/>
                <a:ea typeface="+mn-ea"/>
                <a:cs typeface="+mn-cs"/>
              </a:rPr>
              <a:t>reduce the cost of finding and fixing bugs—thereby improving</a:t>
            </a:r>
          </a:p>
          <a:p>
            <a:r>
              <a:rPr lang="en-US" sz="1200" b="1" kern="1200" baseline="0" dirty="0" smtClean="0">
                <a:solidFill>
                  <a:schemeClr val="tx1"/>
                </a:solidFill>
                <a:latin typeface="+mn-lt"/>
                <a:ea typeface="+mn-ea"/>
                <a:cs typeface="+mn-cs"/>
              </a:rPr>
              <a:t>code quality—and to enable the change of the design as</a:t>
            </a:r>
          </a:p>
          <a:p>
            <a:r>
              <a:rPr lang="en-US" sz="1200" b="1" kern="1200" baseline="0" dirty="0" smtClean="0">
                <a:solidFill>
                  <a:schemeClr val="tx1"/>
                </a:solidFill>
                <a:latin typeface="+mn-lt"/>
                <a:ea typeface="+mn-ea"/>
                <a:cs typeface="+mn-cs"/>
              </a:rPr>
              <a:t>requirements are addressed incrementally. Disciplined writing of</a:t>
            </a:r>
          </a:p>
          <a:p>
            <a:r>
              <a:rPr lang="en-US" sz="1200" b="1" kern="1200" baseline="0" dirty="0" smtClean="0">
                <a:solidFill>
                  <a:schemeClr val="tx1"/>
                </a:solidFill>
                <a:latin typeface="+mn-lt"/>
                <a:ea typeface="+mn-ea"/>
                <a:cs typeface="+mn-cs"/>
              </a:rPr>
              <a:t>tests encourages loosely coupled designs. </a:t>
            </a:r>
          </a:p>
          <a:p>
            <a:r>
              <a:rPr lang="en-US" dirty="0" smtClean="0"/>
              <a:t>Because Domain Model Layer is Persistence &amp; Infrastructure Ignorant, the model could be easily tested,</a:t>
            </a:r>
            <a:r>
              <a:rPr lang="en-US" baseline="0" dirty="0" smtClean="0"/>
              <a:t> producing very fast and clean tests.</a:t>
            </a:r>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Continuous Integration </a:t>
            </a:r>
            <a:r>
              <a:rPr lang="en-US" sz="1200" i="1" kern="1200" baseline="0" dirty="0" smtClean="0">
                <a:solidFill>
                  <a:schemeClr val="tx1"/>
                </a:solidFill>
                <a:latin typeface="+mn-lt"/>
                <a:ea typeface="+mn-ea"/>
                <a:cs typeface="+mn-cs"/>
              </a:rPr>
              <a:t>reduces time to market and increasing quality</a:t>
            </a:r>
          </a:p>
          <a:p>
            <a:r>
              <a:rPr lang="en-US" sz="1200" kern="1200" baseline="0" dirty="0" smtClean="0">
                <a:solidFill>
                  <a:schemeClr val="tx1"/>
                </a:solidFill>
                <a:latin typeface="+mn-lt"/>
                <a:ea typeface="+mn-ea"/>
                <a:cs typeface="+mn-cs"/>
              </a:rPr>
              <a:t>to market by finding </a:t>
            </a:r>
            <a:r>
              <a:rPr lang="en-US" sz="1200" i="1" kern="1200" baseline="0" dirty="0" smtClean="0">
                <a:solidFill>
                  <a:schemeClr val="tx1"/>
                </a:solidFill>
                <a:latin typeface="+mn-lt"/>
                <a:ea typeface="+mn-ea"/>
                <a:cs typeface="+mn-cs"/>
              </a:rPr>
              <a:t>Integration bugs often and early, thus eliminating</a:t>
            </a:r>
          </a:p>
          <a:p>
            <a:r>
              <a:rPr lang="en-US" sz="1200" kern="1200" baseline="0" dirty="0" smtClean="0">
                <a:solidFill>
                  <a:schemeClr val="tx1"/>
                </a:solidFill>
                <a:latin typeface="+mn-lt"/>
                <a:ea typeface="+mn-ea"/>
                <a:cs typeface="+mn-cs"/>
              </a:rPr>
              <a:t>“hardening </a:t>
            </a:r>
            <a:r>
              <a:rPr lang="en-US" sz="1200" i="1" kern="1200" baseline="0" dirty="0" smtClean="0">
                <a:solidFill>
                  <a:schemeClr val="tx1"/>
                </a:solidFill>
                <a:latin typeface="+mn-lt"/>
                <a:ea typeface="+mn-ea"/>
                <a:cs typeface="+mn-cs"/>
              </a:rPr>
              <a:t>Iterations” and the rework that goes along with it.</a:t>
            </a:r>
          </a:p>
          <a:p>
            <a:r>
              <a:rPr lang="en-US" sz="1200" i="1" kern="1200" baseline="0" dirty="0" smtClean="0">
                <a:solidFill>
                  <a:schemeClr val="tx1"/>
                </a:solidFill>
                <a:latin typeface="+mn-lt"/>
                <a:ea typeface="+mn-ea"/>
                <a:cs typeface="+mn-cs"/>
              </a:rPr>
              <a:t>Continuous Integration also increases visibility of the progress of the</a:t>
            </a:r>
          </a:p>
          <a:p>
            <a:r>
              <a:rPr lang="en-US" sz="1200" kern="1200" baseline="0" dirty="0" smtClean="0">
                <a:solidFill>
                  <a:schemeClr val="tx1"/>
                </a:solidFill>
                <a:latin typeface="+mn-lt"/>
                <a:ea typeface="+mn-ea"/>
                <a:cs typeface="+mn-cs"/>
              </a:rPr>
              <a:t>project by making it explicit to the development team and</a:t>
            </a:r>
          </a:p>
          <a:p>
            <a:r>
              <a:rPr lang="en-US" sz="1200" kern="1200" baseline="0" dirty="0" smtClean="0">
                <a:solidFill>
                  <a:schemeClr val="tx1"/>
                </a:solidFill>
                <a:latin typeface="+mn-lt"/>
                <a:ea typeface="+mn-ea"/>
                <a:cs typeface="+mn-cs"/>
              </a:rPr>
              <a:t>stakeholders.</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53</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IoC</a:t>
            </a:r>
            <a:r>
              <a:rPr lang="en-US" dirty="0" smtClean="0"/>
              <a:t> &amp; DI containers – allows to decouple various parts of code</a:t>
            </a:r>
            <a:r>
              <a:rPr lang="en-US" baseline="0" dirty="0" smtClean="0"/>
              <a:t>, increasing </a:t>
            </a:r>
            <a:r>
              <a:rPr lang="en-US" dirty="0" smtClean="0"/>
              <a:t>cohesion</a:t>
            </a:r>
            <a:r>
              <a:rPr lang="en-US" baseline="0" dirty="0" smtClean="0"/>
              <a:t> and substitutability leading to </a:t>
            </a:r>
            <a:r>
              <a:rPr lang="en-US" baseline="0" dirty="0" err="1" smtClean="0"/>
              <a:t>maintanable</a:t>
            </a:r>
            <a:r>
              <a:rPr lang="en-US" baseline="0" dirty="0" smtClean="0"/>
              <a:t> code.</a:t>
            </a:r>
          </a:p>
          <a:p>
            <a:r>
              <a:rPr lang="en-US" baseline="0" dirty="0" smtClean="0"/>
              <a:t>AOP – allows to increase code modularity by providing “logic injection” like logging without polluting client code.</a:t>
            </a:r>
          </a:p>
          <a:p>
            <a:r>
              <a:rPr lang="en-US" baseline="0" dirty="0" smtClean="0"/>
              <a:t>ORMs – like Hibernate have a great support for POCO\POJO including Entity and Value Objects and provide a good abstraction over DB schema,</a:t>
            </a:r>
          </a:p>
          <a:p>
            <a:r>
              <a:rPr lang="en-US" baseline="0" dirty="0" smtClean="0"/>
              <a:t>	allowing to concentrate more on the Model.</a:t>
            </a:r>
          </a:p>
          <a:p>
            <a:r>
              <a:rPr lang="en-US" baseline="0" dirty="0" smtClean="0"/>
              <a:t>Mocking Frameworks –  is very important tool for TDD practice, that allows to simulated objects that mimic the behavior of real objects in controlled ways. The technique is very important for decoupling.  </a:t>
            </a:r>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54</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a language, programs can be extremely expressive, and make the strongest connection</a:t>
            </a:r>
          </a:p>
          <a:p>
            <a:r>
              <a:rPr lang="en-US" sz="1200" kern="1200" baseline="0" dirty="0" smtClean="0">
                <a:solidFill>
                  <a:schemeClr val="tx1"/>
                </a:solidFill>
                <a:latin typeface="+mn-lt"/>
                <a:ea typeface="+mn-ea"/>
                <a:cs typeface="+mn-cs"/>
              </a:rPr>
              <a:t>with the UBIQUITOUS LANGUAGE. This is an exciting concept, but domain-specific languages also</a:t>
            </a:r>
          </a:p>
          <a:p>
            <a:r>
              <a:rPr lang="en-US" sz="1200" kern="1200" baseline="0" dirty="0" smtClean="0">
                <a:solidFill>
                  <a:schemeClr val="tx1"/>
                </a:solidFill>
                <a:latin typeface="+mn-lt"/>
                <a:ea typeface="+mn-ea"/>
                <a:cs typeface="+mn-cs"/>
              </a:rPr>
              <a:t>have their drawbacks in the approaches I've seen based on object-oriented technology.</a:t>
            </a:r>
          </a:p>
          <a:p>
            <a:r>
              <a:rPr lang="en-US" sz="1200" kern="1200" baseline="0" dirty="0" smtClean="0">
                <a:solidFill>
                  <a:schemeClr val="tx1"/>
                </a:solidFill>
                <a:latin typeface="+mn-lt"/>
                <a:ea typeface="+mn-ea"/>
                <a:cs typeface="+mn-cs"/>
              </a:rPr>
              <a:t>To refine the model, a developer needs to be able to modify the language. This may involve</a:t>
            </a:r>
          </a:p>
          <a:p>
            <a:r>
              <a:rPr lang="en-US" sz="1200" kern="1200" baseline="0" dirty="0" smtClean="0">
                <a:solidFill>
                  <a:schemeClr val="tx1"/>
                </a:solidFill>
                <a:latin typeface="+mn-lt"/>
                <a:ea typeface="+mn-ea"/>
                <a:cs typeface="+mn-cs"/>
              </a:rPr>
              <a:t>modifying grammar declarations and other language-interpreting features, as well as modifying</a:t>
            </a:r>
          </a:p>
          <a:p>
            <a:r>
              <a:rPr lang="en-US" sz="1200" kern="1200" baseline="0" dirty="0" smtClean="0">
                <a:solidFill>
                  <a:schemeClr val="tx1"/>
                </a:solidFill>
                <a:latin typeface="+mn-lt"/>
                <a:ea typeface="+mn-ea"/>
                <a:cs typeface="+mn-cs"/>
              </a:rPr>
              <a:t>underlying class libraries. I'm all in favor of learning advanced technology and design concepts, but</a:t>
            </a:r>
          </a:p>
          <a:p>
            <a:r>
              <a:rPr lang="en-US" sz="1200" kern="1200" baseline="0" dirty="0" smtClean="0">
                <a:solidFill>
                  <a:schemeClr val="tx1"/>
                </a:solidFill>
                <a:latin typeface="+mn-lt"/>
                <a:ea typeface="+mn-ea"/>
                <a:cs typeface="+mn-cs"/>
              </a:rPr>
              <a:t>we have to soberly assess the skills of a particular team, as well as the likely skills of future</a:t>
            </a:r>
          </a:p>
          <a:p>
            <a:r>
              <a:rPr lang="en-US" sz="1200" kern="1200" baseline="0" dirty="0" smtClean="0">
                <a:solidFill>
                  <a:schemeClr val="tx1"/>
                </a:solidFill>
                <a:latin typeface="+mn-lt"/>
                <a:ea typeface="+mn-ea"/>
                <a:cs typeface="+mn-cs"/>
              </a:rPr>
              <a:t>maintenance teams.</a:t>
            </a:r>
          </a:p>
          <a:p>
            <a:r>
              <a:rPr lang="en-US" sz="1200" kern="1200" baseline="0" dirty="0" smtClean="0">
                <a:solidFill>
                  <a:schemeClr val="tx1"/>
                </a:solidFill>
                <a:latin typeface="+mn-lt"/>
                <a:ea typeface="+mn-ea"/>
                <a:cs typeface="+mn-cs"/>
              </a:rPr>
              <a:t>Another drawback is that it can be difficult to </a:t>
            </a:r>
            <a:r>
              <a:rPr lang="en-US" sz="1200" kern="1200" baseline="0" dirty="0" err="1" smtClean="0">
                <a:solidFill>
                  <a:schemeClr val="tx1"/>
                </a:solidFill>
                <a:latin typeface="+mn-lt"/>
                <a:ea typeface="+mn-ea"/>
                <a:cs typeface="+mn-cs"/>
              </a:rPr>
              <a:t>refactor</a:t>
            </a:r>
            <a:r>
              <a:rPr lang="en-US" sz="1200" kern="1200" baseline="0" dirty="0" smtClean="0">
                <a:solidFill>
                  <a:schemeClr val="tx1"/>
                </a:solidFill>
                <a:latin typeface="+mn-lt"/>
                <a:ea typeface="+mn-ea"/>
                <a:cs typeface="+mn-cs"/>
              </a:rPr>
              <a:t> client</a:t>
            </a:r>
          </a:p>
          <a:p>
            <a:r>
              <a:rPr lang="en-US" sz="1200" kern="1200" baseline="0" dirty="0" smtClean="0">
                <a:solidFill>
                  <a:schemeClr val="tx1"/>
                </a:solidFill>
                <a:latin typeface="+mn-lt"/>
                <a:ea typeface="+mn-ea"/>
                <a:cs typeface="+mn-cs"/>
              </a:rPr>
              <a:t>code to conform to a revised model and its associated domain-specific language. Of course,</a:t>
            </a:r>
          </a:p>
          <a:p>
            <a:r>
              <a:rPr lang="en-US" sz="1200" kern="1200" baseline="0" dirty="0" smtClean="0">
                <a:solidFill>
                  <a:schemeClr val="tx1"/>
                </a:solidFill>
                <a:latin typeface="+mn-lt"/>
                <a:ea typeface="+mn-ea"/>
                <a:cs typeface="+mn-cs"/>
              </a:rPr>
              <a:t>someone may come up with a technical fix for the refactoring problems.</a:t>
            </a:r>
          </a:p>
          <a:p>
            <a:r>
              <a:rPr lang="en-US" sz="1200" kern="1200" baseline="0" dirty="0" smtClean="0">
                <a:solidFill>
                  <a:schemeClr val="tx1"/>
                </a:solidFill>
                <a:latin typeface="+mn-lt"/>
                <a:ea typeface="+mn-ea"/>
                <a:cs typeface="+mn-cs"/>
              </a:rPr>
              <a:t>This technique might be most useful for very mature models, perhaps where client code is being</a:t>
            </a:r>
          </a:p>
          <a:p>
            <a:r>
              <a:rPr lang="en-US" sz="1200" kern="1200" baseline="0" dirty="0" smtClean="0">
                <a:solidFill>
                  <a:schemeClr val="tx1"/>
                </a:solidFill>
                <a:latin typeface="+mn-lt"/>
                <a:ea typeface="+mn-ea"/>
                <a:cs typeface="+mn-cs"/>
              </a:rPr>
              <a:t>written by a different team. Generally, such setups lead to the poisonous distinction between</a:t>
            </a:r>
          </a:p>
          <a:p>
            <a:r>
              <a:rPr lang="en-US" sz="1200" kern="1200" baseline="0" dirty="0" smtClean="0">
                <a:solidFill>
                  <a:schemeClr val="tx1"/>
                </a:solidFill>
                <a:latin typeface="+mn-lt"/>
                <a:ea typeface="+mn-ea"/>
                <a:cs typeface="+mn-cs"/>
              </a:rPr>
              <a:t>highly technical framework builders and technically unskilled application builders, but it doesn't</a:t>
            </a:r>
          </a:p>
          <a:p>
            <a:r>
              <a:rPr lang="en-US" sz="1200" kern="1200" baseline="0" dirty="0" smtClean="0">
                <a:solidFill>
                  <a:schemeClr val="tx1"/>
                </a:solidFill>
                <a:latin typeface="+mn-lt"/>
                <a:ea typeface="+mn-ea"/>
                <a:cs typeface="+mn-cs"/>
              </a:rPr>
              <a:t>have to be that way.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Domain examples: Banking, Accounting, Public Relationship..</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most of the</a:t>
            </a:r>
            <a:r>
              <a:rPr lang="en-US" baseline="0" dirty="0" smtClean="0"/>
              <a:t> project it’s true!... For other it’s not </a:t>
            </a:r>
            <a:r>
              <a:rPr lang="en-US" dirty="0" smtClean="0"/>
              <a:t>Frameworks,</a:t>
            </a:r>
            <a:r>
              <a:rPr lang="en-US" baseline="0" dirty="0" smtClean="0"/>
              <a:t> router, etc.. Are not in that category.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ATOM - unbreakable</a:t>
            </a:r>
          </a:p>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Enstein</a:t>
            </a:r>
            <a:r>
              <a:rPr lang="en-US" dirty="0" smtClean="0"/>
              <a:t>: Theory of all… theory on</a:t>
            </a:r>
            <a:r>
              <a:rPr lang="en-US" baseline="0" dirty="0" smtClean="0"/>
              <a:t> atom level and on stars level</a:t>
            </a:r>
          </a:p>
          <a:p>
            <a:endParaRPr lang="en-US" baseline="0" dirty="0" smtClean="0"/>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baseline="0" dirty="0" smtClean="0"/>
          </a:p>
          <a:p>
            <a:r>
              <a:rPr lang="en-US" sz="1200" kern="1200" baseline="0" dirty="0" smtClean="0">
                <a:solidFill>
                  <a:schemeClr val="tx1"/>
                </a:solidFill>
                <a:latin typeface="+mn-lt"/>
                <a:ea typeface="+mn-ea"/>
                <a:cs typeface="+mn-cs"/>
              </a:rPr>
              <a:t>The key to controlling complexity is a good domain model, a model that goes beyond a surface</a:t>
            </a:r>
          </a:p>
          <a:p>
            <a:r>
              <a:rPr lang="en-US" sz="1200" kern="1200" baseline="0" dirty="0" smtClean="0">
                <a:solidFill>
                  <a:schemeClr val="tx1"/>
                </a:solidFill>
                <a:latin typeface="+mn-lt"/>
                <a:ea typeface="+mn-ea"/>
                <a:cs typeface="+mn-cs"/>
              </a:rPr>
              <a:t>vision of a domain by introducing an underlying structure, which gives the software developers the</a:t>
            </a:r>
          </a:p>
          <a:p>
            <a:r>
              <a:rPr lang="en-US" sz="1200" kern="1200" baseline="0" dirty="0" smtClean="0">
                <a:solidFill>
                  <a:schemeClr val="tx1"/>
                </a:solidFill>
                <a:latin typeface="+mn-lt"/>
                <a:ea typeface="+mn-ea"/>
                <a:cs typeface="+mn-cs"/>
              </a:rPr>
              <a:t>leverage they need. A good domain model can be incredibly valuable, but it's not something that's</a:t>
            </a:r>
          </a:p>
          <a:p>
            <a:r>
              <a:rPr lang="en-US" sz="1200" kern="1200" baseline="0" dirty="0" smtClean="0">
                <a:solidFill>
                  <a:schemeClr val="tx1"/>
                </a:solidFill>
                <a:latin typeface="+mn-lt"/>
                <a:ea typeface="+mn-ea"/>
                <a:cs typeface="+mn-cs"/>
              </a:rPr>
              <a:t>easy to make. Few people can do it well, and it's very hard to teach.</a:t>
            </a:r>
          </a:p>
          <a:p>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4/30/2009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4/30/2009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4/30/2009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4/30/2009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4/30/2009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4/30/2009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4/30/2009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4/30/2009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4/30/2009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4/30/2009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4/30/2009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4/30/2009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17.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36.xml"/><Relationship Id="rId16" Type="http://schemas.openxmlformats.org/officeDocument/2006/relationships/image" Target="../media/image16.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5.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18.png"/></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37.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38.xml.rels><?xml version="1.0" encoding="UTF-8" standalone="yes"?>
<Relationships xmlns="http://schemas.openxmlformats.org/package/2006/relationships"><Relationship Id="rId8" Type="http://schemas.openxmlformats.org/officeDocument/2006/relationships/diagramQuickStyle" Target="../diagrams/quickStyle12.xml"/><Relationship Id="rId13" Type="http://schemas.openxmlformats.org/officeDocument/2006/relationships/diagramColors" Target="../diagrams/colors13.xml"/><Relationship Id="rId18" Type="http://schemas.openxmlformats.org/officeDocument/2006/relationships/diagramData" Target="../diagrams/data15.xml"/><Relationship Id="rId26" Type="http://schemas.openxmlformats.org/officeDocument/2006/relationships/diagramData" Target="../diagrams/data17.xml"/><Relationship Id="rId3" Type="http://schemas.openxmlformats.org/officeDocument/2006/relationships/diagramLayout" Target="../diagrams/layout11.xml"/><Relationship Id="rId21" Type="http://schemas.openxmlformats.org/officeDocument/2006/relationships/diagramColors" Target="../diagrams/colors15.xml"/><Relationship Id="rId7" Type="http://schemas.openxmlformats.org/officeDocument/2006/relationships/diagramLayout" Target="../diagrams/layout12.xml"/><Relationship Id="rId12" Type="http://schemas.openxmlformats.org/officeDocument/2006/relationships/diagramQuickStyle" Target="../diagrams/quickStyle13.xml"/><Relationship Id="rId17" Type="http://schemas.openxmlformats.org/officeDocument/2006/relationships/diagramColors" Target="../diagrams/colors14.xml"/><Relationship Id="rId25" Type="http://schemas.openxmlformats.org/officeDocument/2006/relationships/diagramColors" Target="../diagrams/colors16.xml"/><Relationship Id="rId33" Type="http://schemas.openxmlformats.org/officeDocument/2006/relationships/diagramColors" Target="../diagrams/colors18.xml"/><Relationship Id="rId2" Type="http://schemas.openxmlformats.org/officeDocument/2006/relationships/diagramData" Target="../diagrams/data11.xml"/><Relationship Id="rId16" Type="http://schemas.openxmlformats.org/officeDocument/2006/relationships/diagramQuickStyle" Target="../diagrams/quickStyle14.xml"/><Relationship Id="rId20" Type="http://schemas.openxmlformats.org/officeDocument/2006/relationships/diagramQuickStyle" Target="../diagrams/quickStyle15.xml"/><Relationship Id="rId29" Type="http://schemas.openxmlformats.org/officeDocument/2006/relationships/diagramColors" Target="../diagrams/colors17.xml"/><Relationship Id="rId1" Type="http://schemas.openxmlformats.org/officeDocument/2006/relationships/slideLayout" Target="../slideLayouts/slideLayout2.xml"/><Relationship Id="rId6" Type="http://schemas.openxmlformats.org/officeDocument/2006/relationships/diagramData" Target="../diagrams/data12.xml"/><Relationship Id="rId11" Type="http://schemas.openxmlformats.org/officeDocument/2006/relationships/diagramLayout" Target="../diagrams/layout13.xml"/><Relationship Id="rId24" Type="http://schemas.openxmlformats.org/officeDocument/2006/relationships/diagramQuickStyle" Target="../diagrams/quickStyle16.xml"/><Relationship Id="rId32" Type="http://schemas.openxmlformats.org/officeDocument/2006/relationships/diagramQuickStyle" Target="../diagrams/quickStyle18.xml"/><Relationship Id="rId5" Type="http://schemas.openxmlformats.org/officeDocument/2006/relationships/diagramColors" Target="../diagrams/colors11.xml"/><Relationship Id="rId15" Type="http://schemas.openxmlformats.org/officeDocument/2006/relationships/diagramLayout" Target="../diagrams/layout14.xml"/><Relationship Id="rId23" Type="http://schemas.openxmlformats.org/officeDocument/2006/relationships/diagramLayout" Target="../diagrams/layout16.xml"/><Relationship Id="rId28" Type="http://schemas.openxmlformats.org/officeDocument/2006/relationships/diagramQuickStyle" Target="../diagrams/quickStyle17.xml"/><Relationship Id="rId10" Type="http://schemas.openxmlformats.org/officeDocument/2006/relationships/diagramData" Target="../diagrams/data13.xml"/><Relationship Id="rId19" Type="http://schemas.openxmlformats.org/officeDocument/2006/relationships/diagramLayout" Target="../diagrams/layout15.xml"/><Relationship Id="rId31" Type="http://schemas.openxmlformats.org/officeDocument/2006/relationships/diagramLayout" Target="../diagrams/layout18.xml"/><Relationship Id="rId4" Type="http://schemas.openxmlformats.org/officeDocument/2006/relationships/diagramQuickStyle" Target="../diagrams/quickStyle11.xml"/><Relationship Id="rId9" Type="http://schemas.openxmlformats.org/officeDocument/2006/relationships/diagramColors" Target="../diagrams/colors12.xml"/><Relationship Id="rId14" Type="http://schemas.openxmlformats.org/officeDocument/2006/relationships/diagramData" Target="../diagrams/data14.xml"/><Relationship Id="rId22" Type="http://schemas.openxmlformats.org/officeDocument/2006/relationships/diagramData" Target="../diagrams/data16.xml"/><Relationship Id="rId27" Type="http://schemas.openxmlformats.org/officeDocument/2006/relationships/diagramLayout" Target="../diagrams/layout17.xml"/><Relationship Id="rId30" Type="http://schemas.openxmlformats.org/officeDocument/2006/relationships/diagramData" Target="../diagrams/data18.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38.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40.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0.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19.png"/></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diagramLayout" Target="../diagrams/layout36.xml"/><Relationship Id="rId13" Type="http://schemas.openxmlformats.org/officeDocument/2006/relationships/diagramQuickStyle" Target="../diagrams/quickStyle37.xml"/><Relationship Id="rId18" Type="http://schemas.openxmlformats.org/officeDocument/2006/relationships/diagramColors" Target="../diagrams/colors38.xml"/><Relationship Id="rId3" Type="http://schemas.openxmlformats.org/officeDocument/2006/relationships/diagramData" Target="../diagrams/data35.xml"/><Relationship Id="rId7" Type="http://schemas.openxmlformats.org/officeDocument/2006/relationships/diagramData" Target="../diagrams/data36.xml"/><Relationship Id="rId12" Type="http://schemas.openxmlformats.org/officeDocument/2006/relationships/diagramLayout" Target="../diagrams/layout37.xml"/><Relationship Id="rId17" Type="http://schemas.openxmlformats.org/officeDocument/2006/relationships/diagramQuickStyle" Target="../diagrams/quickStyle38.xml"/><Relationship Id="rId2" Type="http://schemas.openxmlformats.org/officeDocument/2006/relationships/image" Target="../media/image24.png"/><Relationship Id="rId16" Type="http://schemas.openxmlformats.org/officeDocument/2006/relationships/diagramLayout" Target="../diagrams/layout38.xml"/><Relationship Id="rId1" Type="http://schemas.openxmlformats.org/officeDocument/2006/relationships/slideLayout" Target="../slideLayouts/slideLayout2.xml"/><Relationship Id="rId6" Type="http://schemas.openxmlformats.org/officeDocument/2006/relationships/diagramColors" Target="../diagrams/colors35.xml"/><Relationship Id="rId11" Type="http://schemas.openxmlformats.org/officeDocument/2006/relationships/diagramData" Target="../diagrams/data37.xml"/><Relationship Id="rId5" Type="http://schemas.openxmlformats.org/officeDocument/2006/relationships/diagramQuickStyle" Target="../diagrams/quickStyle35.xml"/><Relationship Id="rId15" Type="http://schemas.openxmlformats.org/officeDocument/2006/relationships/diagramData" Target="../diagrams/data38.xml"/><Relationship Id="rId10" Type="http://schemas.openxmlformats.org/officeDocument/2006/relationships/diagramColors" Target="../diagrams/colors36.xml"/><Relationship Id="rId19" Type="http://schemas.openxmlformats.org/officeDocument/2006/relationships/image" Target="../media/image25.png"/><Relationship Id="rId4" Type="http://schemas.openxmlformats.org/officeDocument/2006/relationships/diagramLayout" Target="../diagrams/layout35.xml"/><Relationship Id="rId9" Type="http://schemas.openxmlformats.org/officeDocument/2006/relationships/diagramQuickStyle" Target="../diagrams/quickStyle36.xml"/><Relationship Id="rId14" Type="http://schemas.openxmlformats.org/officeDocument/2006/relationships/diagramColors" Target="../diagrams/colors37.xml"/></Relationships>
</file>

<file path=ppt/slides/_rels/slide46.xml.rels><?xml version="1.0" encoding="UTF-8" standalone="yes"?>
<Relationships xmlns="http://schemas.openxmlformats.org/package/2006/relationships"><Relationship Id="rId8" Type="http://schemas.openxmlformats.org/officeDocument/2006/relationships/diagramQuickStyle" Target="../diagrams/quickStyle40.xml"/><Relationship Id="rId13" Type="http://schemas.openxmlformats.org/officeDocument/2006/relationships/diagramColors" Target="../diagrams/colors41.xml"/><Relationship Id="rId18" Type="http://schemas.openxmlformats.org/officeDocument/2006/relationships/diagramData" Target="../diagrams/data43.xml"/><Relationship Id="rId3" Type="http://schemas.openxmlformats.org/officeDocument/2006/relationships/diagramLayout" Target="../diagrams/layout39.xml"/><Relationship Id="rId21" Type="http://schemas.openxmlformats.org/officeDocument/2006/relationships/diagramColors" Target="../diagrams/colors43.xml"/><Relationship Id="rId7" Type="http://schemas.openxmlformats.org/officeDocument/2006/relationships/diagramLayout" Target="../diagrams/layout40.xml"/><Relationship Id="rId12" Type="http://schemas.openxmlformats.org/officeDocument/2006/relationships/diagramQuickStyle" Target="../diagrams/quickStyle41.xml"/><Relationship Id="rId17" Type="http://schemas.openxmlformats.org/officeDocument/2006/relationships/diagramColors" Target="../diagrams/colors42.xml"/><Relationship Id="rId2" Type="http://schemas.openxmlformats.org/officeDocument/2006/relationships/diagramData" Target="../diagrams/data39.xml"/><Relationship Id="rId16" Type="http://schemas.openxmlformats.org/officeDocument/2006/relationships/diagramQuickStyle" Target="../diagrams/quickStyle42.xml"/><Relationship Id="rId20" Type="http://schemas.openxmlformats.org/officeDocument/2006/relationships/diagramQuickStyle" Target="../diagrams/quickStyle43.xml"/><Relationship Id="rId1" Type="http://schemas.openxmlformats.org/officeDocument/2006/relationships/slideLayout" Target="../slideLayouts/slideLayout2.xml"/><Relationship Id="rId6" Type="http://schemas.openxmlformats.org/officeDocument/2006/relationships/diagramData" Target="../diagrams/data40.xml"/><Relationship Id="rId11" Type="http://schemas.openxmlformats.org/officeDocument/2006/relationships/diagramLayout" Target="../diagrams/layout41.xml"/><Relationship Id="rId5" Type="http://schemas.openxmlformats.org/officeDocument/2006/relationships/diagramColors" Target="../diagrams/colors39.xml"/><Relationship Id="rId15" Type="http://schemas.openxmlformats.org/officeDocument/2006/relationships/diagramLayout" Target="../diagrams/layout42.xml"/><Relationship Id="rId10" Type="http://schemas.openxmlformats.org/officeDocument/2006/relationships/diagramData" Target="../diagrams/data41.xml"/><Relationship Id="rId19" Type="http://schemas.openxmlformats.org/officeDocument/2006/relationships/diagramLayout" Target="../diagrams/layout43.xml"/><Relationship Id="rId4" Type="http://schemas.openxmlformats.org/officeDocument/2006/relationships/diagramQuickStyle" Target="../diagrams/quickStyle39.xml"/><Relationship Id="rId9" Type="http://schemas.openxmlformats.org/officeDocument/2006/relationships/diagramColors" Target="../diagrams/colors40.xml"/><Relationship Id="rId14" Type="http://schemas.openxmlformats.org/officeDocument/2006/relationships/diagramData" Target="../diagrams/data42.xml"/></Relationships>
</file>

<file path=ppt/slides/_rels/slide47.xml.rels><?xml version="1.0" encoding="UTF-8" standalone="yes"?>
<Relationships xmlns="http://schemas.openxmlformats.org/package/2006/relationships"><Relationship Id="rId8" Type="http://schemas.openxmlformats.org/officeDocument/2006/relationships/diagramLayout" Target="../diagrams/layout45.xml"/><Relationship Id="rId13" Type="http://schemas.openxmlformats.org/officeDocument/2006/relationships/diagramQuickStyle" Target="../diagrams/quickStyle46.xml"/><Relationship Id="rId3" Type="http://schemas.openxmlformats.org/officeDocument/2006/relationships/diagramData" Target="../diagrams/data44.xml"/><Relationship Id="rId7" Type="http://schemas.openxmlformats.org/officeDocument/2006/relationships/diagramData" Target="../diagrams/data45.xml"/><Relationship Id="rId12" Type="http://schemas.openxmlformats.org/officeDocument/2006/relationships/diagramLayout" Target="../diagrams/layout46.xml"/><Relationship Id="rId17" Type="http://schemas.openxmlformats.org/officeDocument/2006/relationships/image" Target="../media/image29.png"/><Relationship Id="rId2" Type="http://schemas.openxmlformats.org/officeDocument/2006/relationships/image" Target="../media/image26.png"/><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diagramColors" Target="../diagrams/colors44.xml"/><Relationship Id="rId11" Type="http://schemas.openxmlformats.org/officeDocument/2006/relationships/diagramData" Target="../diagrams/data46.xml"/><Relationship Id="rId5" Type="http://schemas.openxmlformats.org/officeDocument/2006/relationships/diagramQuickStyle" Target="../diagrams/quickStyle44.xml"/><Relationship Id="rId15" Type="http://schemas.openxmlformats.org/officeDocument/2006/relationships/image" Target="../media/image27.png"/><Relationship Id="rId10" Type="http://schemas.openxmlformats.org/officeDocument/2006/relationships/diagramColors" Target="../diagrams/colors45.xml"/><Relationship Id="rId4" Type="http://schemas.openxmlformats.org/officeDocument/2006/relationships/diagramLayout" Target="../diagrams/layout44.xml"/><Relationship Id="rId9" Type="http://schemas.openxmlformats.org/officeDocument/2006/relationships/diagramQuickStyle" Target="../diagrams/quickStyle45.xml"/><Relationship Id="rId14" Type="http://schemas.openxmlformats.org/officeDocument/2006/relationships/diagramColors" Target="../diagrams/colors46.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0.png"/></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hyperlink" Target="http://code.google.com/p/ndddsample/" TargetMode="External"/><Relationship Id="rId3" Type="http://schemas.openxmlformats.org/officeDocument/2006/relationships/hyperlink" Target="http://www.amazon.com/Domain-Driven-Design-Tackling-Complexity-Software/dp/0321125215/ref=pd_bxgy_b_img_b" TargetMode="External"/><Relationship Id="rId7" Type="http://schemas.openxmlformats.org/officeDocument/2006/relationships/hyperlink" Target="http://www.amazon.com/NET-Domain-Driven-Design-Solution-Programmer/dp/0470147563"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hyperlink" Target="http://www.amazon.com/Enterprise-Application-Architecture-Addison-Wesley-Signature/dp/0321127420/ref=pd_bxgy_b_img_c" TargetMode="External"/><Relationship Id="rId11" Type="http://schemas.openxmlformats.org/officeDocument/2006/relationships/hyperlink" Target="mailto:artur.trosin@gmail.com" TargetMode="External"/><Relationship Id="rId5" Type="http://schemas.openxmlformats.org/officeDocument/2006/relationships/hyperlink" Target="http://www.amazon.com/Applying-Domain-Driven-Design-Patterns-Examples/dp/0321268202/ref=pd_sim_b_1_img" TargetMode="External"/><Relationship Id="rId10" Type="http://schemas.openxmlformats.org/officeDocument/2006/relationships/hyperlink" Target="http://weblogs.asp.net/arturtrosin/archive/2009/02/09/domain-driven-design-learning.aspx" TargetMode="External"/><Relationship Id="rId4" Type="http://schemas.openxmlformats.org/officeDocument/2006/relationships/hyperlink" Target="http://www.infoq.com/minibooks/domain-driven-design-quickly" TargetMode="External"/><Relationship Id="rId9" Type="http://schemas.openxmlformats.org/officeDocument/2006/relationships/hyperlink" Target="http://dddsample.sourceforge.net/"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438400"/>
            <a:ext cx="8229600" cy="1143000"/>
          </a:xfrm>
        </p:spPr>
        <p:txBody>
          <a:bodyPr>
            <a:normAutofit fontScale="90000"/>
          </a:bodyPr>
          <a:lstStyle/>
          <a:p>
            <a:r>
              <a:rPr lang="en-US" dirty="0" smtClean="0"/>
              <a:t>The key to controlling complexity is a good </a:t>
            </a:r>
            <a:r>
              <a:rPr lang="en-US" dirty="0" smtClean="0">
                <a:solidFill>
                  <a:srgbClr val="009900"/>
                </a:solidFill>
              </a:rPr>
              <a:t>domain model</a:t>
            </a:r>
            <a:r>
              <a:rPr lang="en-US" dirty="0" smtClean="0"/>
              <a:t>.</a:t>
            </a:r>
            <a:endParaRPr lang="en-US" dirty="0"/>
          </a:p>
        </p:txBody>
      </p:sp>
      <p:sp>
        <p:nvSpPr>
          <p:cNvPr id="3" name="TextBox 2"/>
          <p:cNvSpPr txBox="1"/>
          <p:nvPr/>
        </p:nvSpPr>
        <p:spPr>
          <a:xfrm>
            <a:off x="7010400" y="4038600"/>
            <a:ext cx="1514325" cy="369332"/>
          </a:xfrm>
          <a:prstGeom prst="rect">
            <a:avLst/>
          </a:prstGeom>
          <a:noFill/>
        </p:spPr>
        <p:txBody>
          <a:bodyPr wrap="none" rtlCol="0">
            <a:spAutoFit/>
          </a:bodyPr>
          <a:lstStyle/>
          <a:p>
            <a:r>
              <a:rPr lang="en-US" dirty="0" smtClean="0"/>
              <a:t>Martin Fowler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a:t>
            </a:r>
            <a:r>
              <a:rPr lang="en-US" dirty="0" smtClean="0">
                <a:solidFill>
                  <a:srgbClr val="7030A0"/>
                </a:solidFill>
              </a:rPr>
              <a:t>Model</a:t>
            </a:r>
            <a:r>
              <a:rPr lang="en-US" dirty="0" smtClean="0">
                <a:solidFill>
                  <a:srgbClr val="009900"/>
                </a:solidFill>
              </a:rPr>
              <a:t>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solidFill>
                  <a:srgbClr val="7030A0"/>
                </a:solidFill>
              </a:rPr>
              <a:t>Ubiquitous Language </a:t>
            </a:r>
            <a:r>
              <a:rPr lang="en-US" dirty="0" smtClean="0"/>
              <a:t>- A language structured around the domain model and used by all team members to connect all the activities of the team with the software.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6" name="Rounded Rectangle 9"/>
          <p:cNvSpPr/>
          <p:nvPr/>
        </p:nvSpPr>
        <p:spPr>
          <a:xfrm>
            <a:off x="6324600" y="18288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76400" y="1371600"/>
            <a:ext cx="5272277" cy="400110"/>
          </a:xfrm>
          <a:prstGeom prst="rect">
            <a:avLst/>
          </a:prstGeom>
          <a:noFill/>
        </p:spPr>
        <p:txBody>
          <a:bodyPr wrap="none" rtlCol="0">
            <a:spAutoFit/>
          </a:bodyPr>
          <a:lstStyle/>
          <a:p>
            <a:r>
              <a:rPr lang="en-US" sz="2000" b="1" dirty="0" smtClean="0">
                <a:solidFill>
                  <a:srgbClr val="009900"/>
                </a:solidFill>
              </a:rPr>
              <a:t>Domain Experts and Developers produce Model</a:t>
            </a:r>
            <a:endParaRPr lang="en-US" sz="2000" b="1" dirty="0">
              <a:solidFill>
                <a:srgbClr val="00990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DDD recommended-Layering</a:t>
            </a:r>
            <a:endParaRPr lang="en-US" dirty="0"/>
          </a:p>
        </p:txBody>
      </p:sp>
      <p:grpSp>
        <p:nvGrpSpPr>
          <p:cNvPr id="27" name="Группа 26"/>
          <p:cNvGrpSpPr/>
          <p:nvPr/>
        </p:nvGrpSpPr>
        <p:grpSpPr>
          <a:xfrm>
            <a:off x="304800" y="1676400"/>
            <a:ext cx="2363788" cy="3810000"/>
            <a:chOff x="304800" y="1676400"/>
            <a:chExt cx="2363788" cy="3810000"/>
          </a:xfrm>
        </p:grpSpPr>
        <p:sp>
          <p:nvSpPr>
            <p:cNvPr id="4" name="Rounded Rectangle 3"/>
            <p:cNvSpPr/>
            <p:nvPr/>
          </p:nvSpPr>
          <p:spPr>
            <a:xfrm>
              <a:off x="304800" y="1676400"/>
              <a:ext cx="236220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5" name="Rounded Rectangle 4"/>
            <p:cNvSpPr/>
            <p:nvPr/>
          </p:nvSpPr>
          <p:spPr>
            <a:xfrm>
              <a:off x="304800" y="24701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04800" y="35020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04800" y="47720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2667000" y="1954213"/>
              <a:ext cx="1588"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5" name="Elbow Connector 14"/>
            <p:cNvCxnSpPr>
              <a:stCxn id="4" idx="3"/>
              <a:endCxn id="6" idx="3"/>
            </p:cNvCxnSpPr>
            <p:nvPr/>
          </p:nvCxnSpPr>
          <p:spPr>
            <a:xfrm>
              <a:off x="2667000" y="1954213"/>
              <a:ext cx="1588"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9"/>
            <p:cNvCxnSpPr>
              <a:stCxn id="4" idx="2"/>
              <a:endCxn id="5" idx="0"/>
            </p:cNvCxnSpPr>
            <p:nvPr/>
          </p:nvCxnSpPr>
          <p:spPr>
            <a:xfrm rot="5400000">
              <a:off x="1366838" y="2351121"/>
              <a:ext cx="238125" cy="1588"/>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5" idx="1"/>
              <a:endCxn id="7" idx="1"/>
            </p:cNvCxnSpPr>
            <p:nvPr/>
          </p:nvCxnSpPr>
          <p:spPr>
            <a:xfrm rot="10800000" flipV="1">
              <a:off x="304800" y="2787650"/>
              <a:ext cx="1588"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5" idx="2"/>
              <a:endCxn id="6" idx="0"/>
            </p:cNvCxnSpPr>
            <p:nvPr/>
          </p:nvCxnSpPr>
          <p:spPr>
            <a:xfrm rot="5400000">
              <a:off x="1287463" y="3303621"/>
              <a:ext cx="396875"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0"/>
              <a:endCxn id="6" idx="2"/>
            </p:cNvCxnSpPr>
            <p:nvPr/>
          </p:nvCxnSpPr>
          <p:spPr>
            <a:xfrm rot="5400000" flipH="1" flipV="1">
              <a:off x="1327150" y="4613308"/>
              <a:ext cx="3175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93" name="Group 92"/>
          <p:cNvGrpSpPr/>
          <p:nvPr/>
        </p:nvGrpSpPr>
        <p:grpSpPr>
          <a:xfrm>
            <a:off x="3571100" y="1167714"/>
            <a:ext cx="5486401" cy="5410201"/>
            <a:chOff x="3571100" y="1167714"/>
            <a:chExt cx="5486401" cy="5410201"/>
          </a:xfrm>
        </p:grpSpPr>
        <p:sp>
          <p:nvSpPr>
            <p:cNvPr id="81" name="Oval 80"/>
            <p:cNvSpPr/>
            <p:nvPr/>
          </p:nvSpPr>
          <p:spPr>
            <a:xfrm>
              <a:off x="3571101" y="1167714"/>
              <a:ext cx="5486400" cy="54102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nvGrpSpPr>
            <p:cNvPr id="78" name="Group 77"/>
            <p:cNvGrpSpPr/>
            <p:nvPr/>
          </p:nvGrpSpPr>
          <p:grpSpPr>
            <a:xfrm>
              <a:off x="4038600" y="1600200"/>
              <a:ext cx="4572000" cy="4572000"/>
              <a:chOff x="4038600" y="1219200"/>
              <a:chExt cx="4572000" cy="4572000"/>
            </a:xfrm>
          </p:grpSpPr>
          <p:sp>
            <p:nvSpPr>
              <p:cNvPr id="71" name="Oval 70"/>
              <p:cNvSpPr/>
              <p:nvPr/>
            </p:nvSpPr>
            <p:spPr>
              <a:xfrm>
                <a:off x="4038600" y="1219200"/>
                <a:ext cx="4572000" cy="4572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smtClean="0">
                  <a:solidFill>
                    <a:schemeClr val="tx1"/>
                  </a:solidFill>
                </a:endParaRPr>
              </a:p>
            </p:txBody>
          </p:sp>
          <p:sp>
            <p:nvSpPr>
              <p:cNvPr id="72" name="Oval 71"/>
              <p:cNvSpPr/>
              <p:nvPr/>
            </p:nvSpPr>
            <p:spPr>
              <a:xfrm>
                <a:off x="4751172" y="1929714"/>
                <a:ext cx="3200400" cy="3200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solidFill>
                    <a:schemeClr val="tx1"/>
                  </a:solidFill>
                </a:endParaRPr>
              </a:p>
            </p:txBody>
          </p:sp>
          <p:sp>
            <p:nvSpPr>
              <p:cNvPr id="74" name="TextBox 73"/>
              <p:cNvSpPr txBox="1"/>
              <p:nvPr/>
            </p:nvSpPr>
            <p:spPr>
              <a:xfrm>
                <a:off x="5638800" y="3352800"/>
                <a:ext cx="1580882" cy="369332"/>
              </a:xfrm>
              <a:prstGeom prst="rect">
                <a:avLst/>
              </a:prstGeom>
              <a:noFill/>
            </p:spPr>
            <p:txBody>
              <a:bodyPr wrap="none" rtlCol="0">
                <a:spAutoFit/>
              </a:bodyPr>
              <a:lstStyle/>
              <a:p>
                <a:r>
                  <a:rPr lang="en-US" dirty="0" smtClean="0"/>
                  <a:t>Domain Model</a:t>
                </a:r>
                <a:endParaRPr lang="en-US" dirty="0"/>
              </a:p>
            </p:txBody>
          </p:sp>
          <p:sp>
            <p:nvSpPr>
              <p:cNvPr id="76" name="TextBox 75"/>
              <p:cNvSpPr txBox="1"/>
              <p:nvPr/>
            </p:nvSpPr>
            <p:spPr>
              <a:xfrm>
                <a:off x="5429250" y="1371600"/>
                <a:ext cx="1798954" cy="369332"/>
              </a:xfrm>
              <a:prstGeom prst="rect">
                <a:avLst/>
              </a:prstGeom>
              <a:noFill/>
            </p:spPr>
            <p:txBody>
              <a:bodyPr wrap="none" rtlCol="0">
                <a:spAutoFit/>
              </a:bodyPr>
              <a:lstStyle/>
              <a:p>
                <a:r>
                  <a:rPr lang="en-US" dirty="0" smtClean="0"/>
                  <a:t>Application </a:t>
                </a:r>
                <a:r>
                  <a:rPr lang="en-US" dirty="0" smtClean="0"/>
                  <a:t>Layer</a:t>
                </a:r>
                <a:endParaRPr lang="en-US" dirty="0"/>
              </a:p>
            </p:txBody>
          </p:sp>
        </p:grpSp>
        <p:cxnSp>
          <p:nvCxnSpPr>
            <p:cNvPr id="84" name="Straight Connector 83"/>
            <p:cNvCxnSpPr>
              <a:stCxn id="81" idx="7"/>
              <a:endCxn id="71" idx="7"/>
            </p:cNvCxnSpPr>
            <p:nvPr/>
          </p:nvCxnSpPr>
          <p:spPr>
            <a:xfrm rot="16200000" flipH="1" flipV="1">
              <a:off x="7942674" y="1958391"/>
              <a:ext cx="309734" cy="31299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a:stCxn id="71" idx="4"/>
              <a:endCxn id="81" idx="4"/>
            </p:cNvCxnSpPr>
            <p:nvPr/>
          </p:nvCxnSpPr>
          <p:spPr>
            <a:xfrm rot="5400000">
              <a:off x="6116594" y="6369908"/>
              <a:ext cx="405714" cy="10299"/>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a:stCxn id="81" idx="2"/>
              <a:endCxn id="71" idx="2"/>
            </p:cNvCxnSpPr>
            <p:nvPr/>
          </p:nvCxnSpPr>
          <p:spPr>
            <a:xfrm rot="10800000" flipH="1" flipV="1">
              <a:off x="3571100" y="3872814"/>
              <a:ext cx="467499" cy="13386"/>
            </a:xfrm>
            <a:prstGeom prst="line">
              <a:avLst/>
            </a:prstGeom>
          </p:spPr>
          <p:style>
            <a:lnRef idx="3">
              <a:schemeClr val="dk1"/>
            </a:lnRef>
            <a:fillRef idx="0">
              <a:schemeClr val="dk1"/>
            </a:fillRef>
            <a:effectRef idx="2">
              <a:schemeClr val="dk1"/>
            </a:effectRef>
            <a:fontRef idx="minor">
              <a:schemeClr val="tx1"/>
            </a:fontRef>
          </p:style>
        </p:cxnSp>
        <p:sp>
          <p:nvSpPr>
            <p:cNvPr id="89" name="TextBox 88"/>
            <p:cNvSpPr txBox="1"/>
            <p:nvPr/>
          </p:nvSpPr>
          <p:spPr>
            <a:xfrm rot="19188030">
              <a:off x="4416552" y="1834796"/>
              <a:ext cx="389850" cy="369332"/>
            </a:xfrm>
            <a:prstGeom prst="rect">
              <a:avLst/>
            </a:prstGeom>
            <a:noFill/>
          </p:spPr>
          <p:txBody>
            <a:bodyPr wrap="none" rtlCol="0">
              <a:spAutoFit/>
            </a:bodyPr>
            <a:lstStyle/>
            <a:p>
              <a:r>
                <a:rPr lang="en-US" dirty="0" smtClean="0"/>
                <a:t>UI</a:t>
              </a:r>
              <a:endParaRPr lang="en-US" dirty="0"/>
            </a:p>
          </p:txBody>
        </p:sp>
        <p:sp>
          <p:nvSpPr>
            <p:cNvPr id="91" name="TextBox 90"/>
            <p:cNvSpPr txBox="1"/>
            <p:nvPr/>
          </p:nvSpPr>
          <p:spPr>
            <a:xfrm rot="7255566">
              <a:off x="7725575" y="4961014"/>
              <a:ext cx="1471559" cy="369332"/>
            </a:xfrm>
            <a:prstGeom prst="rect">
              <a:avLst/>
            </a:prstGeom>
            <a:noFill/>
          </p:spPr>
          <p:txBody>
            <a:bodyPr wrap="square" rtlCol="0">
              <a:spAutoFit/>
            </a:bodyPr>
            <a:lstStyle/>
            <a:p>
              <a:r>
                <a:rPr lang="en-US" dirty="0" smtClean="0"/>
                <a:t>Infrastructure</a:t>
              </a:r>
              <a:endParaRPr lang="en-US" dirty="0"/>
            </a:p>
          </p:txBody>
        </p:sp>
        <p:sp>
          <p:nvSpPr>
            <p:cNvPr id="92" name="TextBox 91"/>
            <p:cNvSpPr txBox="1"/>
            <p:nvPr/>
          </p:nvSpPr>
          <p:spPr>
            <a:xfrm rot="14036395">
              <a:off x="3433520" y="5153556"/>
              <a:ext cx="1815241" cy="369332"/>
            </a:xfrm>
            <a:prstGeom prst="rect">
              <a:avLst/>
            </a:prstGeom>
            <a:noFill/>
          </p:spPr>
          <p:txBody>
            <a:bodyPr wrap="none" rtlCol="0">
              <a:spAutoFit/>
            </a:bodyPr>
            <a:lstStyle/>
            <a:p>
              <a:r>
                <a:rPr lang="en-US" dirty="0" smtClean="0"/>
                <a:t>Service Getaways</a:t>
              </a:r>
              <a:endParaRPr lang="en-US" dirty="0"/>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2362200" y="914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584960" y="1463040"/>
            <a:ext cx="1295400" cy="21793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sp>
        <p:nvSpPr>
          <p:cNvPr id="42" name="Oval 5"/>
          <p:cNvSpPr/>
          <p:nvPr/>
        </p:nvSpPr>
        <p:spPr>
          <a:xfrm>
            <a:off x="228600" y="11430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Modules</a:t>
            </a:r>
            <a:endParaRPr lang="en-US" dirty="0"/>
          </a:p>
        </p:txBody>
      </p:sp>
      <p:cxnSp>
        <p:nvCxnSpPr>
          <p:cNvPr id="45" name="Скругленная соединительная линия 44"/>
          <p:cNvCxnSpPr>
            <a:stCxn id="4" idx="1"/>
            <a:endCxn id="42" idx="4"/>
          </p:cNvCxnSpPr>
          <p:nvPr/>
        </p:nvCxnSpPr>
        <p:spPr>
          <a:xfrm rot="5400000" flipH="1" flipV="1">
            <a:off x="209695" y="2366445"/>
            <a:ext cx="1211870" cy="746180"/>
          </a:xfrm>
          <a:prstGeom prst="curvedConnector3">
            <a:avLst>
              <a:gd name="adj1" fmla="val 8473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0" y="26670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8229600" cy="762000"/>
          </a:xfrm>
        </p:spPr>
        <p:txBody>
          <a:bodyPr/>
          <a:lstStyle/>
          <a:p>
            <a:r>
              <a:rPr lang="en-US" dirty="0" smtClean="0"/>
              <a:t>Associations</a:t>
            </a:r>
            <a:endParaRPr lang="en-US" dirty="0"/>
          </a:p>
        </p:txBody>
      </p:sp>
      <p:sp>
        <p:nvSpPr>
          <p:cNvPr id="4" name="Rounded Rectangle 6"/>
          <p:cNvSpPr/>
          <p:nvPr/>
        </p:nvSpPr>
        <p:spPr>
          <a:xfrm>
            <a:off x="304800" y="14478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5" name="Rounded Rectangle 6"/>
          <p:cNvSpPr/>
          <p:nvPr/>
        </p:nvSpPr>
        <p:spPr>
          <a:xfrm>
            <a:off x="304800" y="40386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10" name="TextBox 9"/>
          <p:cNvSpPr txBox="1"/>
          <p:nvPr/>
        </p:nvSpPr>
        <p:spPr>
          <a:xfrm>
            <a:off x="3048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11" name="TextBox 10"/>
          <p:cNvSpPr txBox="1"/>
          <p:nvPr/>
        </p:nvSpPr>
        <p:spPr>
          <a:xfrm>
            <a:off x="1371600" y="3581400"/>
            <a:ext cx="465192" cy="769441"/>
          </a:xfrm>
          <a:prstGeom prst="rect">
            <a:avLst/>
          </a:prstGeom>
          <a:noFill/>
        </p:spPr>
        <p:txBody>
          <a:bodyPr wrap="none" rtlCol="0">
            <a:spAutoFit/>
          </a:bodyPr>
          <a:lstStyle/>
          <a:p>
            <a:r>
              <a:rPr lang="en-US" sz="4400" dirty="0" smtClean="0"/>
              <a:t>*</a:t>
            </a:r>
            <a:endParaRPr lang="en-US" sz="4400" dirty="0"/>
          </a:p>
        </p:txBody>
      </p:sp>
      <p:cxnSp>
        <p:nvCxnSpPr>
          <p:cNvPr id="13" name="Прямая соединительная линия 12"/>
          <p:cNvCxnSpPr>
            <a:stCxn id="4" idx="2"/>
            <a:endCxn id="5" idx="0"/>
          </p:cNvCxnSpPr>
          <p:nvPr/>
        </p:nvCxnSpPr>
        <p:spPr>
          <a:xfrm rot="5400000">
            <a:off x="419100" y="3086100"/>
            <a:ext cx="1905000" cy="1588"/>
          </a:xfrm>
          <a:prstGeom prst="line">
            <a:avLst/>
          </a:prstGeom>
        </p:spPr>
        <p:style>
          <a:lnRef idx="3">
            <a:schemeClr val="dk1"/>
          </a:lnRef>
          <a:fillRef idx="0">
            <a:schemeClr val="dk1"/>
          </a:fillRef>
          <a:effectRef idx="2">
            <a:schemeClr val="dk1"/>
          </a:effectRef>
          <a:fontRef idx="minor">
            <a:schemeClr val="tx1"/>
          </a:fontRef>
        </p:style>
      </p:cxnSp>
      <p:sp>
        <p:nvSpPr>
          <p:cNvPr id="27" name="Rounded Rectangle 6"/>
          <p:cNvSpPr/>
          <p:nvPr/>
        </p:nvSpPr>
        <p:spPr>
          <a:xfrm>
            <a:off x="3505194" y="14514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28" name="Rounded Rectangle 6"/>
          <p:cNvSpPr/>
          <p:nvPr/>
        </p:nvSpPr>
        <p:spPr>
          <a:xfrm>
            <a:off x="3505194" y="40422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29" name="TextBox 28"/>
          <p:cNvSpPr txBox="1"/>
          <p:nvPr/>
        </p:nvSpPr>
        <p:spPr>
          <a:xfrm>
            <a:off x="35052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0" name="TextBox 29"/>
          <p:cNvSpPr txBox="1"/>
          <p:nvPr/>
        </p:nvSpPr>
        <p:spPr>
          <a:xfrm>
            <a:off x="4648194" y="3585030"/>
            <a:ext cx="465192" cy="769441"/>
          </a:xfrm>
          <a:prstGeom prst="rect">
            <a:avLst/>
          </a:prstGeom>
          <a:noFill/>
        </p:spPr>
        <p:txBody>
          <a:bodyPr wrap="none" rtlCol="0">
            <a:spAutoFit/>
          </a:bodyPr>
          <a:lstStyle/>
          <a:p>
            <a:r>
              <a:rPr lang="en-US" sz="4400" dirty="0" smtClean="0"/>
              <a:t>*</a:t>
            </a:r>
            <a:endParaRPr lang="en-US" sz="4400" dirty="0"/>
          </a:p>
        </p:txBody>
      </p:sp>
      <p:sp>
        <p:nvSpPr>
          <p:cNvPr id="32" name="Rounded Rectangle 6"/>
          <p:cNvSpPr/>
          <p:nvPr/>
        </p:nvSpPr>
        <p:spPr>
          <a:xfrm>
            <a:off x="6578598" y="14405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33" name="Rounded Rectangle 6"/>
          <p:cNvSpPr/>
          <p:nvPr/>
        </p:nvSpPr>
        <p:spPr>
          <a:xfrm>
            <a:off x="6578598" y="40313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34" name="TextBox 33"/>
          <p:cNvSpPr txBox="1"/>
          <p:nvPr/>
        </p:nvSpPr>
        <p:spPr>
          <a:xfrm>
            <a:off x="6629400" y="35052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5" name="TextBox 34"/>
          <p:cNvSpPr txBox="1"/>
          <p:nvPr/>
        </p:nvSpPr>
        <p:spPr>
          <a:xfrm>
            <a:off x="8026398" y="3574146"/>
            <a:ext cx="465192" cy="769441"/>
          </a:xfrm>
          <a:prstGeom prst="rect">
            <a:avLst/>
          </a:prstGeom>
          <a:noFill/>
        </p:spPr>
        <p:txBody>
          <a:bodyPr wrap="none" rtlCol="0">
            <a:spAutoFit/>
          </a:bodyPr>
          <a:lstStyle/>
          <a:p>
            <a:r>
              <a:rPr lang="en-US" sz="4400" dirty="0" smtClean="0"/>
              <a:t>*</a:t>
            </a:r>
            <a:endParaRPr lang="en-US" sz="4400" dirty="0"/>
          </a:p>
        </p:txBody>
      </p:sp>
      <p:cxnSp>
        <p:nvCxnSpPr>
          <p:cNvPr id="42" name="Прямая со стрелкой 41"/>
          <p:cNvCxnSpPr>
            <a:stCxn id="27" idx="2"/>
            <a:endCxn id="28" idx="0"/>
          </p:cNvCxnSpPr>
          <p:nvPr/>
        </p:nvCxnSpPr>
        <p:spPr>
          <a:xfrm rot="5400000">
            <a:off x="3619494" y="3089730"/>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Прямая со стрелкой 42"/>
          <p:cNvCxnSpPr/>
          <p:nvPr/>
        </p:nvCxnSpPr>
        <p:spPr>
          <a:xfrm rot="5400000">
            <a:off x="6744494" y="3085306"/>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7300686" y="2133600"/>
            <a:ext cx="790794"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Period</a:t>
            </a:r>
            <a:endParaRPr lang="en-US" dirty="0"/>
          </a:p>
        </p:txBody>
      </p:sp>
      <p:sp>
        <p:nvSpPr>
          <p:cNvPr id="45" name="Стрелка вправо 44"/>
          <p:cNvSpPr/>
          <p:nvPr/>
        </p:nvSpPr>
        <p:spPr>
          <a:xfrm>
            <a:off x="25908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Стрелка вправо 45"/>
          <p:cNvSpPr/>
          <p:nvPr/>
        </p:nvSpPr>
        <p:spPr>
          <a:xfrm>
            <a:off x="58674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Entities</a:t>
            </a:r>
            <a:endParaRPr lang="en-US" dirty="0"/>
          </a:p>
        </p:txBody>
      </p:sp>
      <p:sp>
        <p:nvSpPr>
          <p:cNvPr id="3" name="Содержимое 2"/>
          <p:cNvSpPr>
            <a:spLocks noGrp="1"/>
          </p:cNvSpPr>
          <p:nvPr>
            <p:ph idx="1"/>
          </p:nvPr>
        </p:nvSpPr>
        <p:spPr/>
        <p:txBody>
          <a:bodyPr/>
          <a:lstStyle/>
          <a:p>
            <a:r>
              <a:rPr lang="en-US" dirty="0" smtClean="0"/>
              <a:t>An object defined primarily by its identity and not its attributes</a:t>
            </a:r>
          </a:p>
          <a:p>
            <a:r>
              <a:rPr lang="en-US" dirty="0" smtClean="0"/>
              <a:t>Could be a person, a customer, an order, etc.</a:t>
            </a:r>
          </a:p>
          <a:p>
            <a:r>
              <a:rPr lang="en-US" dirty="0" smtClean="0"/>
              <a:t>Not all objects have meaningful identities…</a:t>
            </a:r>
          </a:p>
          <a:p>
            <a:r>
              <a:rPr lang="en-US" dirty="0" smtClean="0"/>
              <a:t>In some systems, a class may be an ENTITY, in others maybe not</a:t>
            </a:r>
          </a:p>
          <a:p>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62"/>
          </a:xfrm>
        </p:spPr>
        <p:txBody>
          <a:bodyPr/>
          <a:lstStyle/>
          <a:p>
            <a:r>
              <a:rPr lang="en-US" dirty="0" smtClean="0"/>
              <a:t>Value Objects</a:t>
            </a:r>
            <a:endParaRPr lang="en-US" dirty="0"/>
          </a:p>
        </p:txBody>
      </p:sp>
      <p:sp>
        <p:nvSpPr>
          <p:cNvPr id="3" name="Содержимое 2"/>
          <p:cNvSpPr>
            <a:spLocks noGrp="1"/>
          </p:cNvSpPr>
          <p:nvPr>
            <p:ph idx="1"/>
          </p:nvPr>
        </p:nvSpPr>
        <p:spPr/>
        <p:txBody>
          <a:bodyPr/>
          <a:lstStyle/>
          <a:p>
            <a:r>
              <a:rPr lang="en-US" dirty="0" smtClean="0"/>
              <a:t>Represent an aspect of the domain with NO conceptual identity</a:t>
            </a:r>
          </a:p>
          <a:p>
            <a:r>
              <a:rPr lang="en-US" dirty="0" smtClean="0"/>
              <a:t>Use when you care about </a:t>
            </a:r>
            <a:r>
              <a:rPr lang="en-US" i="1" u="sng" dirty="0" smtClean="0"/>
              <a:t>what</a:t>
            </a:r>
            <a:r>
              <a:rPr lang="en-US" dirty="0" smtClean="0"/>
              <a:t> something is, not </a:t>
            </a:r>
            <a:r>
              <a:rPr lang="en-US" i="1" u="sng" dirty="0" smtClean="0"/>
              <a:t>who</a:t>
            </a:r>
            <a:r>
              <a:rPr lang="en-US" dirty="0" smtClean="0"/>
              <a:t> they are</a:t>
            </a:r>
          </a:p>
          <a:p>
            <a:r>
              <a:rPr lang="en-US" dirty="0" smtClean="0"/>
              <a:t>Simple, immutable objects</a:t>
            </a:r>
          </a:p>
          <a:p>
            <a:r>
              <a:rPr lang="en-US" smtClean="0"/>
              <a:t>is NOT same </a:t>
            </a:r>
            <a:r>
              <a:rPr lang="en-US" dirty="0" smtClean="0"/>
              <a:t>thing as a DTO [Fowler </a:t>
            </a:r>
            <a:r>
              <a:rPr lang="en-US" dirty="0" err="1" smtClean="0"/>
              <a:t>PoEAA</a:t>
            </a:r>
            <a:r>
              <a:rPr lang="en-US" dirty="0" smtClean="0"/>
              <a:t>]</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Services</a:t>
            </a:r>
            <a:endParaRPr lang="en-US" dirty="0"/>
          </a:p>
        </p:txBody>
      </p:sp>
      <p:sp>
        <p:nvSpPr>
          <p:cNvPr id="3" name="Содержимое 2"/>
          <p:cNvSpPr>
            <a:spLocks noGrp="1"/>
          </p:cNvSpPr>
          <p:nvPr>
            <p:ph idx="1"/>
          </p:nvPr>
        </p:nvSpPr>
        <p:spPr/>
        <p:txBody>
          <a:bodyPr>
            <a:normAutofit lnSpcReduction="10000"/>
          </a:bodyPr>
          <a:lstStyle/>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r>
              <a:rPr lang="en-US" dirty="0" smtClean="0"/>
              <a:t>Use when an operation is an important domain concept</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Modules</a:t>
            </a:r>
            <a:endParaRPr lang="en-US" dirty="0"/>
          </a:p>
        </p:txBody>
      </p:sp>
      <p:sp>
        <p:nvSpPr>
          <p:cNvPr id="3" name="Содержимое 2"/>
          <p:cNvSpPr>
            <a:spLocks noGrp="1"/>
          </p:cNvSpPr>
          <p:nvPr>
            <p:ph idx="1"/>
          </p:nvPr>
        </p:nvSpPr>
        <p:spPr/>
        <p:txBody>
          <a:bodyPr/>
          <a:lstStyle/>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Aggregates</a:t>
            </a:r>
            <a:endParaRPr lang="en-US" dirty="0"/>
          </a:p>
        </p:txBody>
      </p:sp>
      <p:sp>
        <p:nvSpPr>
          <p:cNvPr id="3" name="Содержимое 2"/>
          <p:cNvSpPr>
            <a:spLocks noGrp="1"/>
          </p:cNvSpPr>
          <p:nvPr>
            <p:ph idx="1"/>
          </p:nvPr>
        </p:nvSpPr>
        <p:spPr/>
        <p:txBody>
          <a:bodyPr/>
          <a:lstStyle/>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a:t>
            </a:r>
            <a:endParaRPr lang="en-US" dirty="0"/>
          </a:p>
        </p:txBody>
      </p:sp>
      <p:sp>
        <p:nvSpPr>
          <p:cNvPr id="3" name="Content Placeholder 2"/>
          <p:cNvSpPr>
            <a:spLocks noGrp="1"/>
          </p:cNvSpPr>
          <p:nvPr>
            <p:ph idx="1"/>
          </p:nvPr>
        </p:nvSpPr>
        <p:spPr/>
        <p:txBody>
          <a:bodyPr/>
          <a:lstStyle/>
          <a:p>
            <a:r>
              <a:rPr lang="en-US" dirty="0" smtClean="0"/>
              <a:t>Shifts complicated object creation to FACTORY</a:t>
            </a:r>
          </a:p>
          <a:p>
            <a:r>
              <a:rPr lang="en-US" dirty="0" smtClean="0"/>
              <a:t>Enforce invariants</a:t>
            </a:r>
          </a:p>
          <a:p>
            <a:r>
              <a:rPr lang="en-US" dirty="0" smtClean="0"/>
              <a:t>Decouple clients and hide creation details</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3841375"/>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a:p>
            <a:r>
              <a:rPr lang="en-US" dirty="0" smtClean="0"/>
              <a:t>Complexity becomes inevitable </a:t>
            </a:r>
          </a:p>
          <a:p>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a:t>
            </a:r>
            <a:endParaRPr lang="en-US" dirty="0"/>
          </a:p>
        </p:txBody>
      </p:sp>
      <p:sp>
        <p:nvSpPr>
          <p:cNvPr id="3" name="Content Placeholder 2"/>
          <p:cNvSpPr>
            <a:spLocks noGrp="1"/>
          </p:cNvSpPr>
          <p:nvPr>
            <p:ph idx="1"/>
          </p:nvPr>
        </p:nvSpPr>
        <p:spPr/>
        <p:txBody>
          <a:bodyPr/>
          <a:lstStyle/>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r>
              <a:rPr lang="en-US" dirty="0" smtClean="0"/>
              <a:t>IS NOT just DAO with CRUD</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
        <p:nvSpPr>
          <p:cNvPr id="4" name="TextBox 3"/>
          <p:cNvSpPr txBox="1"/>
          <p:nvPr/>
        </p:nvSpPr>
        <p:spPr>
          <a:xfrm>
            <a:off x="1828800" y="3505200"/>
            <a:ext cx="5119222" cy="369332"/>
          </a:xfrm>
          <a:prstGeom prst="rect">
            <a:avLst/>
          </a:prstGeom>
          <a:noFill/>
        </p:spPr>
        <p:txBody>
          <a:bodyPr wrap="none" rtlCol="0">
            <a:spAutoFit/>
          </a:bodyPr>
          <a:lstStyle/>
          <a:p>
            <a:r>
              <a:rPr lang="en-US" b="1" dirty="0" smtClean="0"/>
              <a:t>C# version </a:t>
            </a:r>
            <a:r>
              <a:rPr lang="en-US" dirty="0" smtClean="0"/>
              <a:t>- http://code.google.com/p/ndddsample</a:t>
            </a:r>
            <a:endParaRPr lang="en-US" dirty="0"/>
          </a:p>
        </p:txBody>
      </p:sp>
      <p:sp>
        <p:nvSpPr>
          <p:cNvPr id="5" name="TextBox 4"/>
          <p:cNvSpPr txBox="1"/>
          <p:nvPr/>
        </p:nvSpPr>
        <p:spPr>
          <a:xfrm>
            <a:off x="1828800" y="3962400"/>
            <a:ext cx="4786695" cy="369332"/>
          </a:xfrm>
          <a:prstGeom prst="rect">
            <a:avLst/>
          </a:prstGeom>
          <a:noFill/>
        </p:spPr>
        <p:txBody>
          <a:bodyPr wrap="none" rtlCol="0">
            <a:spAutoFit/>
          </a:bodyPr>
          <a:lstStyle/>
          <a:p>
            <a:r>
              <a:rPr lang="en-US" b="1" dirty="0" smtClean="0"/>
              <a:t>Java version </a:t>
            </a:r>
            <a:r>
              <a:rPr lang="en-US" dirty="0" smtClean="0"/>
              <a:t>- http://dddsample.sourceforge.net/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295400"/>
            <a:ext cx="8229600" cy="4525963"/>
          </a:xfrm>
        </p:spPr>
        <p:txBody>
          <a:bodyPr/>
          <a:lstStyle/>
          <a:p>
            <a:pPr>
              <a:buNone/>
            </a:pPr>
            <a:r>
              <a:rPr lang="en-US" dirty="0" smtClean="0"/>
              <a:t>1. As a Customer I would like to Book Cargo in advance in order to transport it to Destination</a:t>
            </a:r>
          </a:p>
          <a:p>
            <a:pPr>
              <a:buNone/>
            </a:pPr>
            <a:r>
              <a:rPr lang="en-US" dirty="0" smtClean="0"/>
              <a:t>2. As a Cargo owner I would like to Track Cargo handling using a key, in order to</a:t>
            </a:r>
          </a:p>
          <a:p>
            <a:pPr>
              <a:buNone/>
            </a:pPr>
            <a:r>
              <a:rPr lang="en-US" dirty="0" smtClean="0"/>
              <a:t>    see Handling History</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01242"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133600"/>
            <a:ext cx="3819525" cy="289560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5038725"/>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591300" y="2324100"/>
            <a:ext cx="1447800" cy="1219200"/>
          </a:xfrm>
          <a:prstGeom prst="curvedConnector3">
            <a:avLst>
              <a:gd name="adj1" fmla="val 35526"/>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5400000">
            <a:off x="5905500" y="4610100"/>
            <a:ext cx="1371600" cy="76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667500" y="4457700"/>
            <a:ext cx="1143000" cy="7620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315200" y="51816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Voyage1</a:t>
            </a:r>
            <a:endParaRPr lang="en-US" dirty="0"/>
          </a:p>
        </p:txBody>
      </p:sp>
      <p:sp>
        <p:nvSpPr>
          <p:cNvPr id="24" name="TextBox 23"/>
          <p:cNvSpPr txBox="1"/>
          <p:nvPr/>
        </p:nvSpPr>
        <p:spPr>
          <a:xfrm>
            <a:off x="7924800" y="6858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Voyage2</a:t>
            </a:r>
            <a:endParaRPr lang="en-US" dirty="0"/>
          </a:p>
        </p:txBody>
      </p:sp>
      <p:sp>
        <p:nvSpPr>
          <p:cNvPr id="25" name="TextBox 24"/>
          <p:cNvSpPr txBox="1"/>
          <p:nvPr/>
        </p:nvSpPr>
        <p:spPr>
          <a:xfrm>
            <a:off x="5867400" y="38862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Leg1</a:t>
            </a:r>
            <a:endParaRPr lang="en-US" dirty="0"/>
          </a:p>
        </p:txBody>
      </p:sp>
      <p:sp>
        <p:nvSpPr>
          <p:cNvPr id="27" name="TextBox 26"/>
          <p:cNvSpPr txBox="1"/>
          <p:nvPr/>
        </p:nvSpPr>
        <p:spPr>
          <a:xfrm>
            <a:off x="7620000" y="44196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Leg2</a:t>
            </a:r>
            <a:endParaRPr lang="en-US" dirty="0"/>
          </a:p>
        </p:txBody>
      </p:sp>
      <p:sp>
        <p:nvSpPr>
          <p:cNvPr id="28" name="TextBox 27"/>
          <p:cNvSpPr txBox="1"/>
          <p:nvPr/>
        </p:nvSpPr>
        <p:spPr>
          <a:xfrm>
            <a:off x="8305800" y="3581400"/>
            <a:ext cx="6858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Leg3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checkerboard(across)">
                                      <p:cBhvr>
                                        <p:cTn id="10" dur="500"/>
                                        <p:tgtEl>
                                          <p:spTgt spid="23"/>
                                        </p:tgtEl>
                                      </p:cBhvr>
                                    </p:animEffect>
                                  </p:childTnLst>
                                </p:cTn>
                              </p:par>
                              <p:par>
                                <p:cTn id="11" presetID="5" presetClass="entr" presetSubtype="1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checkerboard(across)">
                                      <p:cBhvr>
                                        <p:cTn id="13" dur="500"/>
                                        <p:tgtEl>
                                          <p:spTgt spid="1028"/>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checkerboard(across)">
                                      <p:cBhvr>
                                        <p:cTn id="18" dur="500"/>
                                        <p:tgtEl>
                                          <p:spTgt spid="35"/>
                                        </p:tgtEl>
                                      </p:cBhvr>
                                    </p:animEffect>
                                  </p:childTnLst>
                                </p:cTn>
                              </p:par>
                              <p:par>
                                <p:cTn id="19" presetID="5" presetClass="entr" presetSubtype="1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checkerboard(across)">
                                      <p:cBhvr>
                                        <p:cTn id="21" dur="500"/>
                                        <p:tgtEl>
                                          <p:spTgt spid="37"/>
                                        </p:tgtEl>
                                      </p:cBhvr>
                                    </p:animEffect>
                                  </p:childTnLst>
                                </p:cTn>
                              </p:par>
                              <p:par>
                                <p:cTn id="22" presetID="5" presetClass="entr" presetSubtype="1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checkerboard(across)">
                                      <p:cBhvr>
                                        <p:cTn id="24" dur="500"/>
                                        <p:tgtEl>
                                          <p:spTgt spid="32"/>
                                        </p:tgtEl>
                                      </p:cBhvr>
                                    </p:animEffect>
                                  </p:childTnLst>
                                </p:cTn>
                              </p:par>
                              <p:par>
                                <p:cTn id="25" presetID="5" presetClass="entr" presetSubtype="1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checkerboard(across)">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p>
          <a:p>
            <a:pPr marL="342900" indent="-342900"/>
            <a:r>
              <a:rPr lang="en-US" dirty="0" smtClean="0"/>
              <a:t>Trade 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a:t>
            </a:r>
            <a:endParaRPr lang="en-US" dirty="0"/>
          </a:p>
        </p:txBody>
      </p:sp>
      <p:sp>
        <p:nvSpPr>
          <p:cNvPr id="3" name="Content Placeholder 2"/>
          <p:cNvSpPr>
            <a:spLocks noGrp="1"/>
          </p:cNvSpPr>
          <p:nvPr>
            <p:ph idx="1"/>
          </p:nvPr>
        </p:nvSpPr>
        <p:spPr/>
        <p:txBody>
          <a:bodyPr/>
          <a:lstStyle/>
          <a:p>
            <a:r>
              <a:rPr lang="en-US" dirty="0" smtClean="0"/>
              <a:t>Accidental complexity is bad</a:t>
            </a:r>
          </a:p>
          <a:p>
            <a:r>
              <a:rPr lang="en-US" dirty="0" smtClean="0"/>
              <a:t>DDD is OO done right</a:t>
            </a:r>
          </a:p>
          <a:p>
            <a:r>
              <a:rPr lang="en-US" dirty="0" smtClean="0"/>
              <a:t>Semantics over technology</a:t>
            </a:r>
          </a:p>
          <a:p>
            <a:r>
              <a:rPr lang="en-US" dirty="0" smtClean="0"/>
              <a:t>Is discovered and NOT invented</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Cargo’s Ubiquitous Language</a:t>
            </a:r>
            <a:endParaRPr lang="en-US" dirty="0"/>
          </a:p>
        </p:txBody>
      </p:sp>
      <p:sp>
        <p:nvSpPr>
          <p:cNvPr id="4" name="TextBox 3"/>
          <p:cNvSpPr txBox="1"/>
          <p:nvPr/>
        </p:nvSpPr>
        <p:spPr>
          <a:xfrm>
            <a:off x="3581400" y="2133600"/>
            <a:ext cx="914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Cargo</a:t>
            </a:r>
            <a:endParaRPr lang="en-US" dirty="0"/>
          </a:p>
        </p:txBody>
      </p:sp>
      <p:sp>
        <p:nvSpPr>
          <p:cNvPr id="5" name="TextBox 4"/>
          <p:cNvSpPr txBox="1"/>
          <p:nvPr/>
        </p:nvSpPr>
        <p:spPr>
          <a:xfrm>
            <a:off x="4343400" y="2590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Route Specification </a:t>
            </a:r>
            <a:endParaRPr lang="en-US" dirty="0"/>
          </a:p>
        </p:txBody>
      </p:sp>
      <p:sp>
        <p:nvSpPr>
          <p:cNvPr id="6" name="TextBox 5"/>
          <p:cNvSpPr txBox="1"/>
          <p:nvPr/>
        </p:nvSpPr>
        <p:spPr>
          <a:xfrm>
            <a:off x="1828800" y="3810000"/>
            <a:ext cx="1219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7" name="TextBox 6"/>
          <p:cNvSpPr txBox="1"/>
          <p:nvPr/>
        </p:nvSpPr>
        <p:spPr>
          <a:xfrm>
            <a:off x="3505200" y="3657600"/>
            <a:ext cx="1524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Tracking Id</a:t>
            </a:r>
            <a:endParaRPr lang="en-US" dirty="0"/>
          </a:p>
        </p:txBody>
      </p:sp>
      <p:sp>
        <p:nvSpPr>
          <p:cNvPr id="8" name="TextBox 7"/>
          <p:cNvSpPr txBox="1"/>
          <p:nvPr/>
        </p:nvSpPr>
        <p:spPr>
          <a:xfrm>
            <a:off x="5562600" y="40386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Location</a:t>
            </a:r>
            <a:endParaRPr lang="en-US" dirty="0"/>
          </a:p>
        </p:txBody>
      </p:sp>
      <p:sp>
        <p:nvSpPr>
          <p:cNvPr id="9" name="TextBox 8"/>
          <p:cNvSpPr txBox="1"/>
          <p:nvPr/>
        </p:nvSpPr>
        <p:spPr>
          <a:xfrm>
            <a:off x="3733800" y="5105400"/>
            <a:ext cx="609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Leg</a:t>
            </a:r>
            <a:endParaRPr lang="en-US" dirty="0"/>
          </a:p>
        </p:txBody>
      </p:sp>
      <p:sp>
        <p:nvSpPr>
          <p:cNvPr id="10" name="TextBox 9"/>
          <p:cNvSpPr txBox="1"/>
          <p:nvPr/>
        </p:nvSpPr>
        <p:spPr>
          <a:xfrm>
            <a:off x="4419600" y="44958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a:t>
            </a:r>
            <a:endParaRPr lang="en-US" dirty="0"/>
          </a:p>
        </p:txBody>
      </p:sp>
      <p:sp>
        <p:nvSpPr>
          <p:cNvPr id="11" name="TextBox 10"/>
          <p:cNvSpPr txBox="1"/>
          <p:nvPr/>
        </p:nvSpPr>
        <p:spPr>
          <a:xfrm>
            <a:off x="1295400" y="46482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Booking</a:t>
            </a:r>
            <a:endParaRPr lang="en-US" dirty="0"/>
          </a:p>
        </p:txBody>
      </p:sp>
      <p:sp>
        <p:nvSpPr>
          <p:cNvPr id="12" name="TextBox 11"/>
          <p:cNvSpPr txBox="1"/>
          <p:nvPr/>
        </p:nvSpPr>
        <p:spPr>
          <a:xfrm>
            <a:off x="1066800" y="24384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Event</a:t>
            </a:r>
            <a:endParaRPr lang="en-US" dirty="0"/>
          </a:p>
        </p:txBody>
      </p:sp>
      <p:sp>
        <p:nvSpPr>
          <p:cNvPr id="13" name="TextBox 12"/>
          <p:cNvSpPr txBox="1"/>
          <p:nvPr/>
        </p:nvSpPr>
        <p:spPr>
          <a:xfrm>
            <a:off x="5715000" y="3352800"/>
            <a:ext cx="2057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History</a:t>
            </a:r>
            <a:endParaRPr lang="en-US" dirty="0"/>
          </a:p>
        </p:txBody>
      </p:sp>
      <p:sp>
        <p:nvSpPr>
          <p:cNvPr id="14" name="TextBox 13"/>
          <p:cNvSpPr txBox="1"/>
          <p:nvPr/>
        </p:nvSpPr>
        <p:spPr>
          <a:xfrm>
            <a:off x="5334000" y="50292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15" name="TextBox 14"/>
          <p:cNvSpPr txBox="1"/>
          <p:nvPr/>
        </p:nvSpPr>
        <p:spPr>
          <a:xfrm>
            <a:off x="2514600" y="30480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
        <p:nvSpPr>
          <p:cNvPr id="16" name="TextBox 15"/>
          <p:cNvSpPr txBox="1"/>
          <p:nvPr/>
        </p:nvSpPr>
        <p:spPr>
          <a:xfrm>
            <a:off x="2819400" y="60198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5" name="Rounded Rectangle 3"/>
          <p:cNvSpPr/>
          <p:nvPr/>
        </p:nvSpPr>
        <p:spPr>
          <a:xfrm>
            <a:off x="228600" y="1676400"/>
            <a:ext cx="1759085"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16" name="Rounded Rectangle 4"/>
          <p:cNvSpPr/>
          <p:nvPr/>
        </p:nvSpPr>
        <p:spPr>
          <a:xfrm>
            <a:off x="228600" y="2470150"/>
            <a:ext cx="1759085"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228600" y="3502025"/>
            <a:ext cx="1759085"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228600" y="4772025"/>
            <a:ext cx="1759085"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1987685" y="1954213"/>
            <a:ext cx="1183"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1987685" y="1954213"/>
            <a:ext cx="1183"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989080" y="2351324"/>
            <a:ext cx="238125" cy="118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228600" y="2787650"/>
            <a:ext cx="1183"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909705" y="3303824"/>
            <a:ext cx="396875"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949393" y="4613511"/>
            <a:ext cx="317500"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2271409" y="3733800"/>
            <a:ext cx="62419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p:cNvSpPr/>
          <p:nvPr/>
        </p:nvSpPr>
        <p:spPr>
          <a:xfrm>
            <a:off x="228600" y="1222375"/>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39"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Interface Pattern</a:t>
            </a:r>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How about design principles &amp; patterns within Domain Layer?</a:t>
            </a:r>
            <a:endParaRPr lang="en-US" dirty="0"/>
          </a:p>
        </p:txBody>
      </p:sp>
      <p:sp>
        <p:nvSpPr>
          <p:cNvPr id="3" name="Content Placeholder 2"/>
          <p:cNvSpPr>
            <a:spLocks noGrp="1"/>
          </p:cNvSpPr>
          <p:nvPr>
            <p:ph idx="1"/>
          </p:nvPr>
        </p:nvSpPr>
        <p:spPr>
          <a:xfrm>
            <a:off x="457200" y="1752600"/>
            <a:ext cx="8229600" cy="1066800"/>
          </a:xfrm>
        </p:spPr>
        <p:txBody>
          <a:bodyPr/>
          <a:lstStyle/>
          <a:p>
            <a:pPr>
              <a:buNone/>
            </a:pPr>
            <a:r>
              <a:rPr lang="en-US" dirty="0" smtClean="0"/>
              <a:t>DDD doesn’t ignore Design Principles OR Design Patterns </a:t>
            </a:r>
          </a:p>
          <a:p>
            <a:pPr marL="514350" indent="-514350">
              <a:buAutoNum type="arabicPeriod"/>
            </a:pPr>
            <a:endParaRPr lang="en-US" dirty="0"/>
          </a:p>
        </p:txBody>
      </p:sp>
      <p:sp>
        <p:nvSpPr>
          <p:cNvPr id="4" name="Rectangle 3"/>
          <p:cNvSpPr/>
          <p:nvPr/>
        </p:nvSpPr>
        <p:spPr>
          <a:xfrm>
            <a:off x="685800" y="3429000"/>
            <a:ext cx="4538550" cy="523220"/>
          </a:xfrm>
          <a:prstGeom prst="rect">
            <a:avLst/>
          </a:prstGeom>
        </p:spPr>
        <p:txBody>
          <a:bodyPr wrap="none">
            <a:spAutoFit/>
          </a:bodyPr>
          <a:lstStyle/>
          <a:p>
            <a:r>
              <a:rPr lang="en-US" sz="2800" dirty="0" smtClean="0"/>
              <a:t>S.O.L.I.D.,…  Design Principles </a:t>
            </a:r>
            <a:endParaRPr lang="en-US" sz="2800" dirty="0"/>
          </a:p>
        </p:txBody>
      </p:sp>
      <p:sp>
        <p:nvSpPr>
          <p:cNvPr id="5" name="Rectangle 4"/>
          <p:cNvSpPr/>
          <p:nvPr/>
        </p:nvSpPr>
        <p:spPr>
          <a:xfrm>
            <a:off x="1600200" y="4419600"/>
            <a:ext cx="6802375" cy="461665"/>
          </a:xfrm>
          <a:prstGeom prst="rect">
            <a:avLst/>
          </a:prstGeom>
        </p:spPr>
        <p:txBody>
          <a:bodyPr wrap="none">
            <a:spAutoFit/>
          </a:bodyPr>
          <a:lstStyle/>
          <a:p>
            <a:r>
              <a:rPr lang="en-US" sz="2400" dirty="0" smtClean="0"/>
              <a:t>Strategy, Composite, Specification,…  Design Patterns</a:t>
            </a:r>
            <a:endParaRPr lang="en-US"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4114800" cy="792162"/>
          </a:xfrm>
        </p:spPr>
        <p:txBody>
          <a:bodyPr/>
          <a:lstStyle/>
          <a:p>
            <a:r>
              <a:rPr lang="en-US" dirty="0" smtClean="0"/>
              <a:t>Specification</a:t>
            </a:r>
            <a:endParaRPr lang="en-US" dirty="0"/>
          </a:p>
        </p:txBody>
      </p:sp>
      <p:pic>
        <p:nvPicPr>
          <p:cNvPr id="1027" name="Picture 3"/>
          <p:cNvPicPr>
            <a:picLocks noChangeAspect="1" noChangeArrowheads="1"/>
          </p:cNvPicPr>
          <p:nvPr/>
        </p:nvPicPr>
        <p:blipFill>
          <a:blip r:embed="rId3"/>
          <a:srcRect/>
          <a:stretch>
            <a:fillRect/>
          </a:stretch>
        </p:blipFill>
        <p:spPr bwMode="auto">
          <a:xfrm>
            <a:off x="3886200" y="0"/>
            <a:ext cx="5076825" cy="6705600"/>
          </a:xfrm>
          <a:prstGeom prst="rect">
            <a:avLst/>
          </a:prstGeom>
          <a:noFill/>
          <a:ln w="9525">
            <a:noFill/>
            <a:miter lim="800000"/>
            <a:headEnd/>
            <a:tailEnd/>
          </a:ln>
          <a:effectLst/>
        </p:spPr>
      </p:pic>
      <p:sp>
        <p:nvSpPr>
          <p:cNvPr id="6" name="Rounded Rectangle 5"/>
          <p:cNvSpPr/>
          <p:nvPr/>
        </p:nvSpPr>
        <p:spPr>
          <a:xfrm>
            <a:off x="4191000" y="609600"/>
            <a:ext cx="4724400" cy="1066800"/>
          </a:xfrm>
          <a:prstGeom prst="round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0" y="3048000"/>
            <a:ext cx="3962400" cy="1477328"/>
          </a:xfrm>
          <a:prstGeom prst="rect">
            <a:avLst/>
          </a:prstGeom>
          <a:noFill/>
        </p:spPr>
        <p:txBody>
          <a:bodyPr wrap="square" rtlCol="0">
            <a:spAutoFit/>
          </a:bodyPr>
          <a:lstStyle/>
          <a:p>
            <a:r>
              <a:rPr lang="en-US" dirty="0" smtClean="0"/>
              <a:t>1. Repositories - to specify Queries</a:t>
            </a:r>
          </a:p>
          <a:p>
            <a:r>
              <a:rPr lang="en-US" dirty="0" smtClean="0"/>
              <a:t>2. Factories – to specify Object Creation requirements</a:t>
            </a:r>
          </a:p>
          <a:p>
            <a:r>
              <a:rPr lang="en-US" dirty="0" smtClean="0"/>
              <a:t>3. </a:t>
            </a:r>
            <a:r>
              <a:rPr lang="en-US" smtClean="0"/>
              <a:t>Validation</a:t>
            </a:r>
            <a:endParaRPr lang="en-US" dirty="0" smtClean="0"/>
          </a:p>
          <a:p>
            <a:endParaRPr lang="en-US" dirty="0"/>
          </a:p>
        </p:txBody>
      </p:sp>
      <p:sp>
        <p:nvSpPr>
          <p:cNvPr id="8" name="Rectangle 7"/>
          <p:cNvSpPr/>
          <p:nvPr/>
        </p:nvSpPr>
        <p:spPr>
          <a:xfrm>
            <a:off x="304800" y="2667000"/>
            <a:ext cx="2226892" cy="369332"/>
          </a:xfrm>
          <a:prstGeom prst="rect">
            <a:avLst/>
          </a:prstGeom>
        </p:spPr>
        <p:txBody>
          <a:bodyPr wrap="none">
            <a:spAutoFit/>
          </a:bodyPr>
          <a:lstStyle/>
          <a:p>
            <a:r>
              <a:rPr lang="en-US" dirty="0" smtClean="0"/>
              <a:t>- Could be used with: </a:t>
            </a:r>
            <a:endParaRPr lang="en-US" dirty="0"/>
          </a:p>
        </p:txBody>
      </p:sp>
      <p:sp>
        <p:nvSpPr>
          <p:cNvPr id="9" name="Rectangle 8"/>
          <p:cNvSpPr/>
          <p:nvPr/>
        </p:nvSpPr>
        <p:spPr>
          <a:xfrm>
            <a:off x="228600" y="2209800"/>
            <a:ext cx="2066656" cy="369332"/>
          </a:xfrm>
          <a:prstGeom prst="rect">
            <a:avLst/>
          </a:prstGeom>
        </p:spPr>
        <p:txBody>
          <a:bodyPr wrap="none">
            <a:spAutoFit/>
          </a:bodyPr>
          <a:lstStyle/>
          <a:p>
            <a:r>
              <a:rPr lang="en-US" dirty="0" smtClean="0"/>
              <a:t>- Allow to Compose </a:t>
            </a:r>
            <a:endParaRPr lang="en-US" dirty="0"/>
          </a:p>
        </p:txBody>
      </p:sp>
      <p:sp>
        <p:nvSpPr>
          <p:cNvPr id="10" name="TextBox 9"/>
          <p:cNvSpPr txBox="1"/>
          <p:nvPr/>
        </p:nvSpPr>
        <p:spPr>
          <a:xfrm>
            <a:off x="228600" y="1828800"/>
            <a:ext cx="3258136" cy="369332"/>
          </a:xfrm>
          <a:prstGeom prst="rect">
            <a:avLst/>
          </a:prstGeom>
          <a:noFill/>
        </p:spPr>
        <p:txBody>
          <a:bodyPr wrap="none" rtlCol="0">
            <a:spAutoFit/>
          </a:bodyPr>
          <a:lstStyle/>
          <a:p>
            <a:r>
              <a:rPr lang="en-US" dirty="0" smtClean="0"/>
              <a:t>- Makes the model more explicit</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381000"/>
          </a:xfrm>
        </p:spPr>
        <p:txBody>
          <a:bodyPr>
            <a:normAutofit fontScale="90000"/>
          </a:bodyPr>
          <a:lstStyle/>
          <a:p>
            <a:r>
              <a:rPr lang="en-US" dirty="0" smtClean="0"/>
              <a:t>Real Sample</a:t>
            </a:r>
            <a:endParaRPr lang="en-US" dirty="0"/>
          </a:p>
        </p:txBody>
      </p:sp>
      <p:pic>
        <p:nvPicPr>
          <p:cNvPr id="2050" name="Picture 2"/>
          <p:cNvPicPr>
            <a:picLocks noChangeAspect="1" noChangeArrowheads="1"/>
          </p:cNvPicPr>
          <p:nvPr/>
        </p:nvPicPr>
        <p:blipFill>
          <a:blip r:embed="rId2"/>
          <a:srcRect/>
          <a:stretch>
            <a:fillRect/>
          </a:stretch>
        </p:blipFill>
        <p:spPr bwMode="auto">
          <a:xfrm>
            <a:off x="3048000" y="1752600"/>
            <a:ext cx="5648325" cy="1809750"/>
          </a:xfrm>
          <a:prstGeom prst="rect">
            <a:avLst/>
          </a:prstGeom>
          <a:noFill/>
          <a:ln w="9525">
            <a:noFill/>
            <a:miter lim="800000"/>
            <a:headEnd/>
            <a:tailEnd/>
          </a:ln>
          <a:effectLst/>
        </p:spPr>
      </p:pic>
      <p:graphicFrame>
        <p:nvGraphicFramePr>
          <p:cNvPr id="7" name="Diagram 6"/>
          <p:cNvGraphicFramePr/>
          <p:nvPr/>
        </p:nvGraphicFramePr>
        <p:xfrm>
          <a:off x="609600" y="5334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nvGraphicFramePr>
        <p:xfrm>
          <a:off x="2971800" y="5334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Connector 8"/>
          <p:cNvCxnSpPr/>
          <p:nvPr/>
        </p:nvCxnSpPr>
        <p:spPr>
          <a:xfrm>
            <a:off x="2286000" y="9144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0" name="Diagram 9"/>
          <p:cNvGraphicFramePr/>
          <p:nvPr/>
        </p:nvGraphicFramePr>
        <p:xfrm>
          <a:off x="6248400" y="60960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11" name="Elbow Connector 10"/>
          <p:cNvCxnSpPr/>
          <p:nvPr/>
        </p:nvCxnSpPr>
        <p:spPr>
          <a:xfrm>
            <a:off x="4800600" y="914400"/>
            <a:ext cx="1371600" cy="1588"/>
          </a:xfrm>
          <a:prstGeom prst="bentConnector3">
            <a:avLst>
              <a:gd name="adj1" fmla="val 50000"/>
            </a:avLst>
          </a:prstGeom>
          <a:ln>
            <a:tailEnd type="stealth"/>
          </a:ln>
        </p:spPr>
        <p:style>
          <a:lnRef idx="3">
            <a:schemeClr val="dk1"/>
          </a:lnRef>
          <a:fillRef idx="0">
            <a:schemeClr val="dk1"/>
          </a:fillRef>
          <a:effectRef idx="2">
            <a:schemeClr val="dk1"/>
          </a:effectRef>
          <a:fontRef idx="minor">
            <a:schemeClr val="tx1"/>
          </a:fontRef>
        </p:style>
      </p:cxnSp>
      <p:cxnSp>
        <p:nvCxnSpPr>
          <p:cNvPr id="12" name="Elbow Connector 11"/>
          <p:cNvCxnSpPr/>
          <p:nvPr/>
        </p:nvCxnSpPr>
        <p:spPr>
          <a:xfrm>
            <a:off x="4800600" y="1295400"/>
            <a:ext cx="1447800" cy="1588"/>
          </a:xfrm>
          <a:prstGeom prst="bentConnector3">
            <a:avLst>
              <a:gd name="adj1" fmla="val 5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5029200" y="457200"/>
            <a:ext cx="766557" cy="369332"/>
          </a:xfrm>
          <a:prstGeom prst="rect">
            <a:avLst/>
          </a:prstGeom>
          <a:noFill/>
        </p:spPr>
        <p:txBody>
          <a:bodyPr wrap="none" rtlCol="0">
            <a:spAutoFit/>
          </a:bodyPr>
          <a:lstStyle/>
          <a:p>
            <a:pPr lvl="0"/>
            <a:r>
              <a:rPr lang="en-US" b="1" dirty="0" smtClean="0"/>
              <a:t>Origin</a:t>
            </a:r>
          </a:p>
        </p:txBody>
      </p:sp>
      <p:sp>
        <p:nvSpPr>
          <p:cNvPr id="23" name="TextBox 22"/>
          <p:cNvSpPr txBox="1"/>
          <p:nvPr/>
        </p:nvSpPr>
        <p:spPr>
          <a:xfrm>
            <a:off x="4953000" y="13716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28" name="Straight Connector 27"/>
          <p:cNvCxnSpPr/>
          <p:nvPr/>
        </p:nvCxnSpPr>
        <p:spPr>
          <a:xfrm rot="16200000" flipV="1">
            <a:off x="3848100" y="1181100"/>
            <a:ext cx="914400" cy="228600"/>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29" name="Diagram 15"/>
          <p:cNvGraphicFramePr/>
          <p:nvPr/>
        </p:nvGraphicFramePr>
        <p:xfrm>
          <a:off x="533400" y="1828800"/>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30" name="Straight Connector 17"/>
          <p:cNvCxnSpPr/>
          <p:nvPr/>
        </p:nvCxnSpPr>
        <p:spPr>
          <a:xfrm rot="5400000">
            <a:off x="1110456" y="1632744"/>
            <a:ext cx="381000" cy="11112"/>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1371600" y="1524001"/>
            <a:ext cx="990599" cy="369332"/>
          </a:xfrm>
          <a:prstGeom prst="rect">
            <a:avLst/>
          </a:prstGeom>
          <a:noFill/>
        </p:spPr>
        <p:txBody>
          <a:bodyPr wrap="square" rtlCol="0">
            <a:spAutoFit/>
          </a:bodyPr>
          <a:lstStyle/>
          <a:p>
            <a:r>
              <a:rPr lang="en-US" dirty="0" smtClean="0"/>
              <a:t>0..1</a:t>
            </a:r>
            <a:endParaRPr lang="en-US" dirty="0"/>
          </a:p>
        </p:txBody>
      </p:sp>
      <p:cxnSp>
        <p:nvCxnSpPr>
          <p:cNvPr id="39" name="Straight Connector 38"/>
          <p:cNvCxnSpPr/>
          <p:nvPr/>
        </p:nvCxnSpPr>
        <p:spPr>
          <a:xfrm rot="10800000">
            <a:off x="1981200" y="2057400"/>
            <a:ext cx="3886200" cy="304800"/>
          </a:xfrm>
          <a:prstGeom prst="line">
            <a:avLst/>
          </a:prstGeom>
        </p:spPr>
        <p:style>
          <a:lnRef idx="3">
            <a:schemeClr val="accent2"/>
          </a:lnRef>
          <a:fillRef idx="0">
            <a:schemeClr val="accent2"/>
          </a:fillRef>
          <a:effectRef idx="2">
            <a:schemeClr val="accent2"/>
          </a:effectRef>
          <a:fontRef idx="minor">
            <a:schemeClr val="tx1"/>
          </a:fontRef>
        </p:style>
      </p:cxnSp>
      <p:pic>
        <p:nvPicPr>
          <p:cNvPr id="2051" name="Picture 3"/>
          <p:cNvPicPr>
            <a:picLocks noChangeAspect="1" noChangeArrowheads="1"/>
          </p:cNvPicPr>
          <p:nvPr/>
        </p:nvPicPr>
        <p:blipFill>
          <a:blip r:embed="rId19"/>
          <a:srcRect/>
          <a:stretch>
            <a:fillRect/>
          </a:stretch>
        </p:blipFill>
        <p:spPr bwMode="auto">
          <a:xfrm>
            <a:off x="152400" y="3733800"/>
            <a:ext cx="5562600" cy="2447925"/>
          </a:xfrm>
          <a:prstGeom prst="rect">
            <a:avLst/>
          </a:prstGeom>
          <a:noFill/>
          <a:ln w="9525">
            <a:noFill/>
            <a:miter lim="800000"/>
            <a:headEnd/>
            <a:tailEnd/>
          </a:ln>
          <a:effectLst/>
        </p:spPr>
      </p:pic>
      <p:sp>
        <p:nvSpPr>
          <p:cNvPr id="47" name="TextBox 46"/>
          <p:cNvSpPr txBox="1"/>
          <p:nvPr/>
        </p:nvSpPr>
        <p:spPr>
          <a:xfrm>
            <a:off x="304800" y="3276600"/>
            <a:ext cx="817531" cy="369332"/>
          </a:xfrm>
          <a:prstGeom prst="rect">
            <a:avLst/>
          </a:prstGeom>
          <a:noFill/>
        </p:spPr>
        <p:txBody>
          <a:bodyPr wrap="none" rtlCol="0">
            <a:spAutoFit/>
          </a:bodyPr>
          <a:lstStyle/>
          <a:p>
            <a:r>
              <a:rPr lang="en-US" dirty="0" smtClean="0"/>
              <a:t>Usage:</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5257800" cy="715962"/>
          </a:xfrm>
        </p:spPr>
        <p:txBody>
          <a:bodyPr>
            <a:normAutofit fontScale="90000"/>
          </a:bodyPr>
          <a:lstStyle/>
          <a:p>
            <a:r>
              <a:rPr lang="en-US" dirty="0" smtClean="0"/>
              <a:t>Strategy (</a:t>
            </a:r>
            <a:r>
              <a:rPr lang="en-US" dirty="0" err="1" smtClean="0"/>
              <a:t>a.k.a</a:t>
            </a:r>
            <a:r>
              <a:rPr lang="en-US" dirty="0" smtClean="0"/>
              <a:t> Policy)</a:t>
            </a:r>
            <a:endParaRPr lang="en-US" dirty="0"/>
          </a:p>
        </p:txBody>
      </p:sp>
      <p:graphicFrame>
        <p:nvGraphicFramePr>
          <p:cNvPr id="7" name="Diagram 3"/>
          <p:cNvGraphicFramePr/>
          <p:nvPr/>
        </p:nvGraphicFramePr>
        <p:xfrm>
          <a:off x="1295400" y="2438400"/>
          <a:ext cx="1676400" cy="96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3"/>
          <p:cNvGraphicFramePr/>
          <p:nvPr/>
        </p:nvGraphicFramePr>
        <p:xfrm>
          <a:off x="4419600" y="2381250"/>
          <a:ext cx="1676400" cy="965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2" name="Diagram 3"/>
          <p:cNvGraphicFramePr/>
          <p:nvPr/>
        </p:nvGraphicFramePr>
        <p:xfrm>
          <a:off x="2571750" y="4114800"/>
          <a:ext cx="1676400" cy="9652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13" name="Diagram 3"/>
          <p:cNvGraphicFramePr/>
          <p:nvPr/>
        </p:nvGraphicFramePr>
        <p:xfrm>
          <a:off x="4419600" y="4114800"/>
          <a:ext cx="1676400" cy="9652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14" name="Diagram 3"/>
          <p:cNvGraphicFramePr/>
          <p:nvPr/>
        </p:nvGraphicFramePr>
        <p:xfrm>
          <a:off x="6296025" y="4124325"/>
          <a:ext cx="1676400" cy="9652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5" name="Flowchart: Decision 14"/>
          <p:cNvSpPr/>
          <p:nvPr/>
        </p:nvSpPr>
        <p:spPr>
          <a:xfrm>
            <a:off x="2971800" y="2667000"/>
            <a:ext cx="228600" cy="1524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Arrow Connector 19"/>
          <p:cNvCxnSpPr>
            <a:stCxn id="15" idx="3"/>
          </p:cNvCxnSpPr>
          <p:nvPr/>
        </p:nvCxnSpPr>
        <p:spPr>
          <a:xfrm>
            <a:off x="3200400" y="27432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429000" y="3276600"/>
            <a:ext cx="1676400" cy="9144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4839494" y="3694906"/>
            <a:ext cx="838200" cy="1588"/>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5410200" y="3276600"/>
            <a:ext cx="1676400" cy="8382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962400" y="990600"/>
            <a:ext cx="4572000" cy="1200329"/>
          </a:xfrm>
          <a:prstGeom prst="rect">
            <a:avLst/>
          </a:prstGeom>
        </p:spPr>
        <p:txBody>
          <a:bodyPr>
            <a:spAutoFit/>
          </a:bodyPr>
          <a:lstStyle/>
          <a:p>
            <a:r>
              <a:rPr lang="en-US" dirty="0" smtClean="0"/>
              <a:t>Define a family of algorithms, encapsulate each one, and make them interchangeable. Strategy lets the algorithm vary independently from clients that use it.</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57200"/>
          </a:xfrm>
        </p:spPr>
        <p:txBody>
          <a:bodyPr>
            <a:normAutofit fontScale="90000"/>
          </a:bodyPr>
          <a:lstStyle/>
          <a:p>
            <a:r>
              <a:rPr lang="en-US" dirty="0" smtClean="0"/>
              <a:t>Refactoring to Policy</a:t>
            </a:r>
            <a:endParaRPr lang="en-US" dirty="0"/>
          </a:p>
        </p:txBody>
      </p:sp>
      <p:pic>
        <p:nvPicPr>
          <p:cNvPr id="3074" name="Picture 2"/>
          <p:cNvPicPr>
            <a:picLocks noChangeAspect="1" noChangeArrowheads="1"/>
          </p:cNvPicPr>
          <p:nvPr/>
        </p:nvPicPr>
        <p:blipFill>
          <a:blip r:embed="rId2"/>
          <a:srcRect/>
          <a:stretch>
            <a:fillRect/>
          </a:stretch>
        </p:blipFill>
        <p:spPr bwMode="auto">
          <a:xfrm>
            <a:off x="304800" y="762000"/>
            <a:ext cx="5419725" cy="1304925"/>
          </a:xfrm>
          <a:prstGeom prst="rect">
            <a:avLst/>
          </a:prstGeom>
          <a:noFill/>
          <a:ln w="9525">
            <a:noFill/>
            <a:miter lim="800000"/>
            <a:headEnd/>
            <a:tailEnd/>
          </a:ln>
          <a:effectLst/>
        </p:spPr>
      </p:pic>
      <p:graphicFrame>
        <p:nvGraphicFramePr>
          <p:cNvPr id="5" name="Diagram 3"/>
          <p:cNvGraphicFramePr/>
          <p:nvPr/>
        </p:nvGraphicFramePr>
        <p:xfrm>
          <a:off x="2895600" y="2514600"/>
          <a:ext cx="22098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3"/>
          <p:cNvGraphicFramePr/>
          <p:nvPr/>
        </p:nvGraphicFramePr>
        <p:xfrm>
          <a:off x="2409825" y="3657600"/>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3"/>
          <p:cNvGraphicFramePr/>
          <p:nvPr/>
        </p:nvGraphicFramePr>
        <p:xfrm>
          <a:off x="4257675" y="365760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8" name="Straight Arrow Connector 7"/>
          <p:cNvCxnSpPr/>
          <p:nvPr/>
        </p:nvCxnSpPr>
        <p:spPr>
          <a:xfrm rot="5400000" flipH="1" flipV="1">
            <a:off x="3581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4343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15"/>
          <a:srcRect/>
          <a:stretch>
            <a:fillRect/>
          </a:stretch>
        </p:blipFill>
        <p:spPr bwMode="auto">
          <a:xfrm>
            <a:off x="5200650" y="2895600"/>
            <a:ext cx="3943350" cy="657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16"/>
          <a:srcRect/>
          <a:stretch>
            <a:fillRect/>
          </a:stretch>
        </p:blipFill>
        <p:spPr bwMode="auto">
          <a:xfrm>
            <a:off x="152400" y="2895600"/>
            <a:ext cx="2314575" cy="638175"/>
          </a:xfrm>
          <a:prstGeom prst="rect">
            <a:avLst/>
          </a:prstGeom>
          <a:noFill/>
          <a:ln w="9525">
            <a:noFill/>
            <a:miter lim="800000"/>
            <a:headEnd/>
            <a:tailEnd/>
          </a:ln>
          <a:effectLst/>
        </p:spPr>
      </p:pic>
      <p:cxnSp>
        <p:nvCxnSpPr>
          <p:cNvPr id="28" name="Straight Arrow Connector 27"/>
          <p:cNvCxnSpPr/>
          <p:nvPr/>
        </p:nvCxnSpPr>
        <p:spPr>
          <a:xfrm rot="10800000">
            <a:off x="1828800" y="3505200"/>
            <a:ext cx="7620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endCxn id="3076" idx="2"/>
          </p:cNvCxnSpPr>
          <p:nvPr/>
        </p:nvCxnSpPr>
        <p:spPr>
          <a:xfrm flipV="1">
            <a:off x="5715000" y="3552825"/>
            <a:ext cx="1457325" cy="6381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pic>
        <p:nvPicPr>
          <p:cNvPr id="3078" name="Picture 6"/>
          <p:cNvPicPr>
            <a:picLocks noChangeAspect="1" noChangeArrowheads="1"/>
          </p:cNvPicPr>
          <p:nvPr/>
        </p:nvPicPr>
        <p:blipFill>
          <a:blip r:embed="rId17"/>
          <a:srcRect/>
          <a:stretch>
            <a:fillRect/>
          </a:stretch>
        </p:blipFill>
        <p:spPr bwMode="auto">
          <a:xfrm>
            <a:off x="914400" y="5105400"/>
            <a:ext cx="7477125" cy="1304925"/>
          </a:xfrm>
          <a:prstGeom prst="rect">
            <a:avLst/>
          </a:prstGeom>
          <a:noFill/>
          <a:ln w="9525">
            <a:noFill/>
            <a:miter lim="800000"/>
            <a:headEnd/>
            <a:tailEnd/>
          </a:ln>
          <a:effectLst/>
        </p:spPr>
      </p:pic>
      <p:sp>
        <p:nvSpPr>
          <p:cNvPr id="32" name="Down Arrow 31"/>
          <p:cNvSpPr/>
          <p:nvPr/>
        </p:nvSpPr>
        <p:spPr>
          <a:xfrm>
            <a:off x="3962400" y="20574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3810000" y="4724400"/>
            <a:ext cx="609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cargo in advance</a:t>
            </a:r>
          </a:p>
          <a:p>
            <a:pPr>
              <a:buNone/>
            </a:pPr>
            <a:endParaRPr lang="en-US" dirty="0"/>
          </a:p>
        </p:txBody>
      </p:sp>
      <p:sp>
        <p:nvSpPr>
          <p:cNvPr id="5" name="Rounded Rectangle 3"/>
          <p:cNvSpPr/>
          <p:nvPr/>
        </p:nvSpPr>
        <p:spPr>
          <a:xfrm>
            <a:off x="304800" y="182245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6" name="Rounded Rectangle 4"/>
          <p:cNvSpPr/>
          <p:nvPr/>
        </p:nvSpPr>
        <p:spPr>
          <a:xfrm>
            <a:off x="304800" y="261620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304800" y="364807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304800" y="491807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208520" y="210026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208520" y="210026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137598" y="249732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304800" y="293370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1058223" y="344982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97910" y="475951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3246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2895601" y="1828800"/>
            <a:ext cx="6095999" cy="3733800"/>
          </a:xfrm>
          <a:prstGeom prst="rect">
            <a:avLst/>
          </a:prstGeom>
          <a:noFill/>
          <a:ln w="9525">
            <a:noFill/>
            <a:miter lim="800000"/>
            <a:headEnd/>
            <a:tailEnd/>
          </a:ln>
          <a:effectLst/>
        </p:spPr>
      </p:pic>
      <p:sp>
        <p:nvSpPr>
          <p:cNvPr id="15" name="Стрелка вправо 14"/>
          <p:cNvSpPr/>
          <p:nvPr/>
        </p:nvSpPr>
        <p:spPr>
          <a:xfrm rot="892998">
            <a:off x="2254456" y="2843177"/>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648200" y="990600"/>
            <a:ext cx="35052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Application Services act Use Case Scenarios</a:t>
            </a:r>
            <a:endParaRPr lang="en-US" dirty="0"/>
          </a:p>
        </p:txBody>
      </p:sp>
      <p:sp>
        <p:nvSpPr>
          <p:cNvPr id="18" name="TextBox 17"/>
          <p:cNvSpPr txBox="1"/>
          <p:nvPr/>
        </p:nvSpPr>
        <p:spPr>
          <a:xfrm>
            <a:off x="228600" y="914401"/>
            <a:ext cx="2743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Service\Façade Pattern</a:t>
            </a:r>
          </a:p>
          <a:p>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487362"/>
          </a:xfrm>
        </p:spPr>
        <p:txBody>
          <a:bodyPr>
            <a:normAutofit fontScale="90000"/>
          </a:bodyPr>
          <a:lstStyle/>
          <a:p>
            <a:r>
              <a:rPr lang="en-US" dirty="0" smtClean="0"/>
              <a:t>Expose to External World</a:t>
            </a:r>
            <a:endParaRPr lang="en-US" dirty="0"/>
          </a:p>
        </p:txBody>
      </p:sp>
      <p:grpSp>
        <p:nvGrpSpPr>
          <p:cNvPr id="13" name="Группа 12"/>
          <p:cNvGrpSpPr/>
          <p:nvPr/>
        </p:nvGrpSpPr>
        <p:grpSpPr>
          <a:xfrm>
            <a:off x="304800" y="1905000"/>
            <a:ext cx="1905000" cy="3810000"/>
            <a:chOff x="381000" y="1447800"/>
            <a:chExt cx="1905000" cy="3810000"/>
          </a:xfrm>
        </p:grpSpPr>
        <p:sp>
          <p:nvSpPr>
            <p:cNvPr id="3" name="Rounded Rectangle 3"/>
            <p:cNvSpPr/>
            <p:nvPr/>
          </p:nvSpPr>
          <p:spPr>
            <a:xfrm>
              <a:off x="381000" y="144780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4" name="Rounded Rectangle 4"/>
            <p:cNvSpPr/>
            <p:nvPr/>
          </p:nvSpPr>
          <p:spPr>
            <a:xfrm>
              <a:off x="381000" y="224155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ounded Rectangle 5"/>
            <p:cNvSpPr/>
            <p:nvPr/>
          </p:nvSpPr>
          <p:spPr>
            <a:xfrm>
              <a:off x="381000" y="327342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6" name="Rounded Rectangle 6"/>
            <p:cNvSpPr/>
            <p:nvPr/>
          </p:nvSpPr>
          <p:spPr>
            <a:xfrm>
              <a:off x="381000" y="454342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7" name="Elbow Connector 12"/>
            <p:cNvCxnSpPr>
              <a:stCxn id="3" idx="3"/>
            </p:cNvCxnSpPr>
            <p:nvPr/>
          </p:nvCxnSpPr>
          <p:spPr>
            <a:xfrm>
              <a:off x="2284720" y="172561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8" name="Elbow Connector 14"/>
            <p:cNvCxnSpPr>
              <a:stCxn id="3" idx="3"/>
              <a:endCxn id="5" idx="3"/>
            </p:cNvCxnSpPr>
            <p:nvPr/>
          </p:nvCxnSpPr>
          <p:spPr>
            <a:xfrm>
              <a:off x="2284720" y="172561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9" name="Elbow Connector 19"/>
            <p:cNvCxnSpPr>
              <a:stCxn id="3" idx="2"/>
              <a:endCxn id="4" idx="0"/>
            </p:cNvCxnSpPr>
            <p:nvPr/>
          </p:nvCxnSpPr>
          <p:spPr>
            <a:xfrm rot="5400000">
              <a:off x="1213798" y="212267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21"/>
            <p:cNvCxnSpPr>
              <a:stCxn id="4" idx="1"/>
            </p:cNvCxnSpPr>
            <p:nvPr/>
          </p:nvCxnSpPr>
          <p:spPr>
            <a:xfrm rot="10800000" flipV="1">
              <a:off x="381000" y="255905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23"/>
            <p:cNvCxnSpPr>
              <a:stCxn id="4" idx="2"/>
              <a:endCxn id="5" idx="0"/>
            </p:cNvCxnSpPr>
            <p:nvPr/>
          </p:nvCxnSpPr>
          <p:spPr>
            <a:xfrm rot="5400000">
              <a:off x="1134423" y="307517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25"/>
            <p:cNvCxnSpPr>
              <a:stCxn id="6" idx="0"/>
              <a:endCxn id="5" idx="2"/>
            </p:cNvCxnSpPr>
            <p:nvPr/>
          </p:nvCxnSpPr>
          <p:spPr>
            <a:xfrm rot="5400000" flipH="1" flipV="1">
              <a:off x="1174110" y="438486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4" name="Rounded Rectangle 3"/>
          <p:cNvSpPr/>
          <p:nvPr/>
        </p:nvSpPr>
        <p:spPr>
          <a:xfrm>
            <a:off x="2895600" y="1295400"/>
            <a:ext cx="5867400" cy="480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
        <p:nvSpPr>
          <p:cNvPr id="16" name="Стрелка вправо 15"/>
          <p:cNvSpPr/>
          <p:nvPr/>
        </p:nvSpPr>
        <p:spPr>
          <a:xfrm rot="905808">
            <a:off x="2174861" y="2339841"/>
            <a:ext cx="105916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685800"/>
            <a:ext cx="30480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DTO\Remote Façade\Transfer Assembler Patterns</a:t>
            </a:r>
          </a:p>
          <a:p>
            <a:endParaRPr lang="en-US" dirty="0"/>
          </a:p>
        </p:txBody>
      </p:sp>
      <p:sp>
        <p:nvSpPr>
          <p:cNvPr id="18" name="TextBox 17"/>
          <p:cNvSpPr txBox="1"/>
          <p:nvPr/>
        </p:nvSpPr>
        <p:spPr>
          <a:xfrm>
            <a:off x="4648200" y="990600"/>
            <a:ext cx="3505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RMI or WCF Services</a:t>
            </a:r>
            <a:endParaRPr lang="en-US" dirty="0"/>
          </a:p>
        </p:txBody>
      </p:sp>
      <p:pic>
        <p:nvPicPr>
          <p:cNvPr id="15" name="Picture 2"/>
          <p:cNvPicPr>
            <a:picLocks noChangeAspect="1" noChangeArrowheads="1"/>
          </p:cNvPicPr>
          <p:nvPr/>
        </p:nvPicPr>
        <p:blipFill>
          <a:blip r:embed="rId3"/>
          <a:srcRect/>
          <a:stretch>
            <a:fillRect/>
          </a:stretch>
        </p:blipFill>
        <p:spPr bwMode="auto">
          <a:xfrm>
            <a:off x="3352800" y="1676400"/>
            <a:ext cx="5229225" cy="41910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High maintainability</a:t>
            </a:r>
          </a:p>
          <a:p>
            <a:r>
              <a:rPr lang="en-US" dirty="0" smtClean="0"/>
              <a:t>Continuous collaboration and feedback</a:t>
            </a:r>
          </a:p>
          <a:p>
            <a:r>
              <a:rPr lang="en-US" dirty="0" smtClean="0"/>
              <a:t>Brings to front the “Core Domain Knowledge”</a:t>
            </a:r>
          </a:p>
          <a:p>
            <a:r>
              <a:rPr lang="en-US" dirty="0" smtClean="0"/>
              <a:t>Translations are reduced to minimum</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92162"/>
          </a:xfrm>
        </p:spPr>
        <p:txBody>
          <a:bodyPr/>
          <a:lstStyle/>
          <a:p>
            <a:r>
              <a:rPr lang="en-US" dirty="0" smtClean="0"/>
              <a:t>MVC &amp; Remote Facade</a:t>
            </a:r>
            <a:endParaRPr lang="en-US" dirty="0"/>
          </a:p>
        </p:txBody>
      </p:sp>
      <p:sp>
        <p:nvSpPr>
          <p:cNvPr id="4" name="Oval 3"/>
          <p:cNvSpPr/>
          <p:nvPr/>
        </p:nvSpPr>
        <p:spPr>
          <a:xfrm>
            <a:off x="4495800" y="3276600"/>
            <a:ext cx="26670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6" name="Oval 5"/>
          <p:cNvSpPr/>
          <p:nvPr/>
        </p:nvSpPr>
        <p:spPr>
          <a:xfrm>
            <a:off x="3733800" y="990600"/>
            <a:ext cx="2133600" cy="1981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DTO Model</a:t>
            </a:r>
            <a:endParaRPr lang="en-US" dirty="0"/>
          </a:p>
        </p:txBody>
      </p:sp>
      <p:sp>
        <p:nvSpPr>
          <p:cNvPr id="7" name="Oval 6"/>
          <p:cNvSpPr/>
          <p:nvPr/>
        </p:nvSpPr>
        <p:spPr>
          <a:xfrm>
            <a:off x="6553200" y="990600"/>
            <a:ext cx="2590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8" name="Cloud Callout 7"/>
          <p:cNvSpPr/>
          <p:nvPr/>
        </p:nvSpPr>
        <p:spPr>
          <a:xfrm>
            <a:off x="2057400" y="3124200"/>
            <a:ext cx="1828800" cy="275486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 y="3124200"/>
            <a:ext cx="1371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Booking Service</a:t>
            </a:r>
            <a:endParaRPr lang="en-US" dirty="0"/>
          </a:p>
        </p:txBody>
      </p:sp>
      <p:sp>
        <p:nvSpPr>
          <p:cNvPr id="17" name="Rectangle 16"/>
          <p:cNvSpPr/>
          <p:nvPr/>
        </p:nvSpPr>
        <p:spPr>
          <a:xfrm>
            <a:off x="16764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18" name="Rectangle 17"/>
          <p:cNvSpPr/>
          <p:nvPr/>
        </p:nvSpPr>
        <p:spPr>
          <a:xfrm>
            <a:off x="36576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2" name="Rectangle 21"/>
          <p:cNvSpPr/>
          <p:nvPr/>
        </p:nvSpPr>
        <p:spPr>
          <a:xfrm>
            <a:off x="4267200" y="21336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3" name="Right Arrow 22"/>
          <p:cNvSpPr/>
          <p:nvPr/>
        </p:nvSpPr>
        <p:spPr>
          <a:xfrm rot="10800000">
            <a:off x="1524000" y="3962400"/>
            <a:ext cx="31242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4" name="TextBox 23"/>
          <p:cNvSpPr txBox="1"/>
          <p:nvPr/>
        </p:nvSpPr>
        <p:spPr>
          <a:xfrm>
            <a:off x="2590800" y="3924300"/>
            <a:ext cx="1171924" cy="369332"/>
          </a:xfrm>
          <a:prstGeom prst="rect">
            <a:avLst/>
          </a:prstGeom>
          <a:noFill/>
        </p:spPr>
        <p:txBody>
          <a:bodyPr wrap="square" rtlCol="0">
            <a:spAutoFit/>
          </a:bodyPr>
          <a:lstStyle/>
          <a:p>
            <a:r>
              <a:rPr lang="en-US" dirty="0" smtClean="0"/>
              <a:t>1. Request</a:t>
            </a:r>
            <a:endParaRPr lang="en-US" dirty="0"/>
          </a:p>
        </p:txBody>
      </p:sp>
      <p:sp>
        <p:nvSpPr>
          <p:cNvPr id="25" name="Right Arrow 24"/>
          <p:cNvSpPr/>
          <p:nvPr/>
        </p:nvSpPr>
        <p:spPr>
          <a:xfrm>
            <a:off x="1219200" y="4876800"/>
            <a:ext cx="3810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ight Arrow 25"/>
          <p:cNvSpPr/>
          <p:nvPr/>
        </p:nvSpPr>
        <p:spPr>
          <a:xfrm>
            <a:off x="2743200" y="4724400"/>
            <a:ext cx="990600" cy="4572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2.Reply</a:t>
            </a:r>
            <a:endParaRPr lang="en-US" dirty="0"/>
          </a:p>
        </p:txBody>
      </p:sp>
      <p:sp>
        <p:nvSpPr>
          <p:cNvPr id="28" name="Right Arrow 27"/>
          <p:cNvSpPr/>
          <p:nvPr/>
        </p:nvSpPr>
        <p:spPr>
          <a:xfrm rot="18900000">
            <a:off x="6569774" y="3178875"/>
            <a:ext cx="838200"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9" name="TextBox 28"/>
          <p:cNvSpPr txBox="1"/>
          <p:nvPr/>
        </p:nvSpPr>
        <p:spPr>
          <a:xfrm>
            <a:off x="6705600" y="2514600"/>
            <a:ext cx="108286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4. Display</a:t>
            </a:r>
            <a:endParaRPr lang="en-US" dirty="0"/>
          </a:p>
        </p:txBody>
      </p:sp>
      <p:sp>
        <p:nvSpPr>
          <p:cNvPr id="31" name="Right Arrow 30"/>
          <p:cNvSpPr/>
          <p:nvPr/>
        </p:nvSpPr>
        <p:spPr>
          <a:xfrm rot="14506857">
            <a:off x="4848242" y="2875611"/>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2" name="Right Arrow 31"/>
          <p:cNvSpPr/>
          <p:nvPr/>
        </p:nvSpPr>
        <p:spPr>
          <a:xfrm rot="11212903">
            <a:off x="5748347" y="1726982"/>
            <a:ext cx="880948"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Rectangle 33"/>
          <p:cNvSpPr/>
          <p:nvPr/>
        </p:nvSpPr>
        <p:spPr>
          <a:xfrm>
            <a:off x="7848600" y="2438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35" name="TextBox 34"/>
          <p:cNvSpPr txBox="1"/>
          <p:nvPr/>
        </p:nvSpPr>
        <p:spPr>
          <a:xfrm>
            <a:off x="6400800" y="4038600"/>
            <a:ext cx="16209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3. And pass the</a:t>
            </a:r>
          </a:p>
          <a:p>
            <a:r>
              <a:rPr lang="en-US" dirty="0" smtClean="0"/>
              <a:t>DTO to View</a:t>
            </a:r>
            <a:endParaRPr lang="en-US" dirty="0"/>
          </a:p>
        </p:txBody>
      </p:sp>
      <p:sp>
        <p:nvSpPr>
          <p:cNvPr id="21" name="TextBox 20"/>
          <p:cNvSpPr txBox="1"/>
          <p:nvPr/>
        </p:nvSpPr>
        <p:spPr>
          <a:xfrm>
            <a:off x="7086600" y="1219200"/>
            <a:ext cx="1034450" cy="646331"/>
          </a:xfrm>
          <a:prstGeom prst="rect">
            <a:avLst/>
          </a:prstGeom>
          <a:noFill/>
        </p:spPr>
        <p:txBody>
          <a:bodyPr wrap="none" rtlCol="0">
            <a:spAutoFit/>
          </a:bodyPr>
          <a:lstStyle/>
          <a:p>
            <a:r>
              <a:rPr lang="en-US" dirty="0" smtClean="0"/>
              <a:t>Leg.aspx </a:t>
            </a:r>
          </a:p>
          <a:p>
            <a:r>
              <a:rPr lang="en-US" dirty="0" smtClean="0"/>
              <a:t>or leg.jsp</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MVC &amp; Domain Model Isolation</a:t>
            </a:r>
            <a:endParaRPr lang="en-US" dirty="0"/>
          </a:p>
        </p:txBody>
      </p:sp>
      <p:sp>
        <p:nvSpPr>
          <p:cNvPr id="30" name="Oval 29"/>
          <p:cNvSpPr/>
          <p:nvPr/>
        </p:nvSpPr>
        <p:spPr>
          <a:xfrm>
            <a:off x="3581400" y="3505200"/>
            <a:ext cx="39624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31" name="Oval 30"/>
          <p:cNvSpPr/>
          <p:nvPr/>
        </p:nvSpPr>
        <p:spPr>
          <a:xfrm>
            <a:off x="3048000" y="914400"/>
            <a:ext cx="2362200" cy="2362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Domain Model View Adapters</a:t>
            </a:r>
            <a:endParaRPr lang="en-US" dirty="0"/>
          </a:p>
        </p:txBody>
      </p:sp>
      <p:sp>
        <p:nvSpPr>
          <p:cNvPr id="32" name="Oval 31"/>
          <p:cNvSpPr/>
          <p:nvPr/>
        </p:nvSpPr>
        <p:spPr>
          <a:xfrm>
            <a:off x="6019800" y="914400"/>
            <a:ext cx="2971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35" name="Right Arrow 34"/>
          <p:cNvSpPr/>
          <p:nvPr/>
        </p:nvSpPr>
        <p:spPr>
          <a:xfrm rot="18354461">
            <a:off x="6140301" y="3356486"/>
            <a:ext cx="979763"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6" name="TextBox 35"/>
          <p:cNvSpPr txBox="1"/>
          <p:nvPr/>
        </p:nvSpPr>
        <p:spPr>
          <a:xfrm>
            <a:off x="6248400" y="2514600"/>
            <a:ext cx="1029962"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3.Display</a:t>
            </a:r>
            <a:endParaRPr lang="en-US" dirty="0"/>
          </a:p>
        </p:txBody>
      </p:sp>
      <p:sp>
        <p:nvSpPr>
          <p:cNvPr id="38" name="Right Arrow 37"/>
          <p:cNvSpPr/>
          <p:nvPr/>
        </p:nvSpPr>
        <p:spPr>
          <a:xfrm rot="14026151">
            <a:off x="4189270" y="3261413"/>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9" name="Right Arrow 38"/>
          <p:cNvSpPr/>
          <p:nvPr/>
        </p:nvSpPr>
        <p:spPr>
          <a:xfrm rot="10800000">
            <a:off x="5257800" y="18288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Oval 39"/>
          <p:cNvSpPr/>
          <p:nvPr/>
        </p:nvSpPr>
        <p:spPr>
          <a:xfrm>
            <a:off x="228600" y="1485900"/>
            <a:ext cx="1905000" cy="18669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Domain Model</a:t>
            </a:r>
            <a:endParaRPr lang="en-US" dirty="0"/>
          </a:p>
        </p:txBody>
      </p:sp>
      <p:sp>
        <p:nvSpPr>
          <p:cNvPr id="41" name="Right Arrow 40"/>
          <p:cNvSpPr/>
          <p:nvPr/>
        </p:nvSpPr>
        <p:spPr>
          <a:xfrm rot="10800000">
            <a:off x="2133600" y="19812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2" name="Rectangle 41"/>
          <p:cNvSpPr/>
          <p:nvPr/>
        </p:nvSpPr>
        <p:spPr>
          <a:xfrm>
            <a:off x="685800" y="27432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43" name="Rectangle 42"/>
          <p:cNvSpPr/>
          <p:nvPr/>
        </p:nvSpPr>
        <p:spPr>
          <a:xfrm>
            <a:off x="3429000" y="24384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5" name="Right Arrow 44"/>
          <p:cNvSpPr/>
          <p:nvPr/>
        </p:nvSpPr>
        <p:spPr>
          <a:xfrm rot="12735056">
            <a:off x="1603689" y="3397954"/>
            <a:ext cx="2896779"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6" name="Rectangle 45"/>
          <p:cNvSpPr/>
          <p:nvPr/>
        </p:nvSpPr>
        <p:spPr>
          <a:xfrm>
            <a:off x="7239000" y="2438400"/>
            <a:ext cx="15240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7" name="TextBox 46"/>
          <p:cNvSpPr txBox="1"/>
          <p:nvPr/>
        </p:nvSpPr>
        <p:spPr>
          <a:xfrm>
            <a:off x="3810000" y="5057775"/>
            <a:ext cx="1026628"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1. Create</a:t>
            </a:r>
            <a:endParaRPr lang="en-US" dirty="0"/>
          </a:p>
        </p:txBody>
      </p:sp>
      <p:sp>
        <p:nvSpPr>
          <p:cNvPr id="49" name="Rectangle 48"/>
          <p:cNvSpPr/>
          <p:nvPr/>
        </p:nvSpPr>
        <p:spPr>
          <a:xfrm>
            <a:off x="4876800" y="50292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50" name="TextBox 49"/>
          <p:cNvSpPr txBox="1"/>
          <p:nvPr/>
        </p:nvSpPr>
        <p:spPr>
          <a:xfrm>
            <a:off x="4343400" y="5562600"/>
            <a:ext cx="1040670"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based on</a:t>
            </a:r>
            <a:endParaRPr lang="en-US" dirty="0"/>
          </a:p>
        </p:txBody>
      </p:sp>
      <p:sp>
        <p:nvSpPr>
          <p:cNvPr id="51" name="Rectangle 50"/>
          <p:cNvSpPr/>
          <p:nvPr/>
        </p:nvSpPr>
        <p:spPr>
          <a:xfrm>
            <a:off x="5486400" y="55626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52" name="TextBox 51"/>
          <p:cNvSpPr txBox="1"/>
          <p:nvPr/>
        </p:nvSpPr>
        <p:spPr>
          <a:xfrm>
            <a:off x="6629400" y="3886200"/>
            <a:ext cx="170700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2. And pass the</a:t>
            </a:r>
          </a:p>
          <a:p>
            <a:r>
              <a:rPr lang="en-US" dirty="0" smtClean="0"/>
              <a:t>Adapter to View</a:t>
            </a:r>
            <a:endParaRPr lang="en-US" dirty="0"/>
          </a:p>
        </p:txBody>
      </p:sp>
      <p:sp>
        <p:nvSpPr>
          <p:cNvPr id="21" name="TextBox 20"/>
          <p:cNvSpPr txBox="1"/>
          <p:nvPr/>
        </p:nvSpPr>
        <p:spPr>
          <a:xfrm>
            <a:off x="6781800" y="1143000"/>
            <a:ext cx="1276055" cy="646331"/>
          </a:xfrm>
          <a:prstGeom prst="rect">
            <a:avLst/>
          </a:prstGeom>
          <a:noFill/>
        </p:spPr>
        <p:txBody>
          <a:bodyPr wrap="none" rtlCol="0">
            <a:spAutoFit/>
          </a:bodyPr>
          <a:lstStyle/>
          <a:p>
            <a:r>
              <a:rPr lang="en-US" dirty="0" smtClean="0"/>
              <a:t>Cargo.aspx </a:t>
            </a:r>
          </a:p>
          <a:p>
            <a:r>
              <a:rPr lang="en-US" dirty="0" smtClean="0"/>
              <a:t>or cargo.jsp</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Anti-patterns</a:t>
            </a:r>
            <a:endParaRPr lang="en-US" dirty="0"/>
          </a:p>
        </p:txBody>
      </p:sp>
      <p:sp>
        <p:nvSpPr>
          <p:cNvPr id="3" name="Content Placeholder 2"/>
          <p:cNvSpPr>
            <a:spLocks noGrp="1"/>
          </p:cNvSpPr>
          <p:nvPr>
            <p:ph idx="1"/>
          </p:nvPr>
        </p:nvSpPr>
        <p:spPr>
          <a:xfrm>
            <a:off x="533400" y="2362200"/>
            <a:ext cx="8229600" cy="1447800"/>
          </a:xfrm>
        </p:spPr>
        <p:txBody>
          <a:bodyPr>
            <a:normAutofit fontScale="70000" lnSpcReduction="20000"/>
          </a:bodyPr>
          <a:lstStyle/>
          <a:p>
            <a:r>
              <a:rPr lang="en-US" dirty="0" smtClean="0"/>
              <a:t>Anemic Domain Model</a:t>
            </a:r>
          </a:p>
          <a:p>
            <a:r>
              <a:rPr lang="en-US" dirty="0" smtClean="0"/>
              <a:t>Big Design Up-Front  (BDUF)</a:t>
            </a:r>
          </a:p>
          <a:p>
            <a:r>
              <a:rPr lang="en-US" dirty="0" smtClean="0"/>
              <a:t>Represent Model Classes as Record Sets,…</a:t>
            </a:r>
          </a:p>
          <a:p>
            <a:pPr>
              <a:buNone/>
            </a:pPr>
            <a:r>
              <a:rPr lang="en-US" dirty="0" smtClean="0"/>
              <a:t>try to keep Model classes to POCO/POJO</a:t>
            </a:r>
          </a:p>
          <a:p>
            <a:pPr>
              <a:buNone/>
            </a:pPr>
            <a:endParaRPr lang="en-US" dirty="0" smtClean="0"/>
          </a:p>
          <a:p>
            <a:pPr>
              <a:buNone/>
            </a:pPr>
            <a:endParaRPr lang="en-US" dirty="0"/>
          </a:p>
        </p:txBody>
      </p:sp>
      <p:pic>
        <p:nvPicPr>
          <p:cNvPr id="2050" name="Picture 2"/>
          <p:cNvPicPr>
            <a:picLocks noChangeAspect="1" noChangeArrowheads="1"/>
          </p:cNvPicPr>
          <p:nvPr/>
        </p:nvPicPr>
        <p:blipFill>
          <a:blip r:embed="rId3"/>
          <a:srcRect/>
          <a:stretch>
            <a:fillRect/>
          </a:stretch>
        </p:blipFill>
        <p:spPr bwMode="auto">
          <a:xfrm>
            <a:off x="6629400" y="3733800"/>
            <a:ext cx="2286000" cy="234315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Agile Practices</a:t>
            </a:r>
            <a:endParaRPr lang="en-US" dirty="0"/>
          </a:p>
        </p:txBody>
      </p:sp>
      <p:sp>
        <p:nvSpPr>
          <p:cNvPr id="3" name="Content Placeholder 2"/>
          <p:cNvSpPr>
            <a:spLocks noGrp="1"/>
          </p:cNvSpPr>
          <p:nvPr>
            <p:ph idx="1"/>
          </p:nvPr>
        </p:nvSpPr>
        <p:spPr>
          <a:xfrm>
            <a:off x="457200" y="1600201"/>
            <a:ext cx="8229600" cy="3733800"/>
          </a:xfrm>
        </p:spPr>
        <p:txBody>
          <a:bodyPr>
            <a:normAutofit/>
          </a:bodyPr>
          <a:lstStyle/>
          <a:p>
            <a:r>
              <a:rPr lang="en-US" dirty="0" smtClean="0"/>
              <a:t>Iterative Development</a:t>
            </a:r>
          </a:p>
          <a:p>
            <a:r>
              <a:rPr lang="en-US" dirty="0" smtClean="0"/>
              <a:t>Developers and domain experts have close relationship</a:t>
            </a:r>
          </a:p>
          <a:p>
            <a:r>
              <a:rPr lang="en-US" dirty="0" smtClean="0"/>
              <a:t>TDD</a:t>
            </a:r>
          </a:p>
          <a:p>
            <a:r>
              <a:rPr lang="en-US" dirty="0" smtClean="0"/>
              <a:t>Continuous Refactoring</a:t>
            </a:r>
          </a:p>
          <a:p>
            <a:r>
              <a:rPr lang="en-US" dirty="0" smtClean="0"/>
              <a:t>Continuous Integration </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792162"/>
          </a:xfrm>
        </p:spPr>
        <p:txBody>
          <a:bodyPr>
            <a:normAutofit/>
          </a:bodyPr>
          <a:lstStyle/>
          <a:p>
            <a:r>
              <a:rPr lang="en-US" dirty="0" smtClean="0"/>
              <a:t>Tools and Frameworks</a:t>
            </a:r>
            <a:endParaRPr lang="en-US" dirty="0"/>
          </a:p>
        </p:txBody>
      </p:sp>
      <p:sp>
        <p:nvSpPr>
          <p:cNvPr id="3" name="Content Placeholder 2"/>
          <p:cNvSpPr>
            <a:spLocks noGrp="1"/>
          </p:cNvSpPr>
          <p:nvPr>
            <p:ph idx="1"/>
          </p:nvPr>
        </p:nvSpPr>
        <p:spPr>
          <a:xfrm>
            <a:off x="457200" y="2362200"/>
            <a:ext cx="7696200" cy="3124200"/>
          </a:xfrm>
        </p:spPr>
        <p:txBody>
          <a:bodyPr>
            <a:normAutofit/>
          </a:bodyPr>
          <a:lstStyle/>
          <a:p>
            <a:r>
              <a:rPr lang="en-US" dirty="0" err="1" smtClean="0"/>
              <a:t>IoC</a:t>
            </a:r>
            <a:r>
              <a:rPr lang="en-US" dirty="0" smtClean="0"/>
              <a:t> &amp; DI containers </a:t>
            </a:r>
          </a:p>
          <a:p>
            <a:r>
              <a:rPr lang="en-US" dirty="0" smtClean="0"/>
              <a:t>AOP frameworks </a:t>
            </a:r>
          </a:p>
          <a:p>
            <a:r>
              <a:rPr lang="en-US" dirty="0" smtClean="0"/>
              <a:t>ORMs</a:t>
            </a:r>
          </a:p>
          <a:p>
            <a:r>
              <a:rPr lang="en-US" dirty="0" smtClean="0"/>
              <a:t>Mocking Frameworks</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Specific Language(DSL)</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smtClean="0"/>
              <a:t>Make programs more expressive</a:t>
            </a:r>
          </a:p>
          <a:p>
            <a:r>
              <a:rPr lang="en-US" dirty="0" smtClean="0"/>
              <a:t>Strongest connection to Ubiquitous Language</a:t>
            </a:r>
          </a:p>
          <a:p>
            <a:endParaRPr lang="en-US" dirty="0" smtClean="0"/>
          </a:p>
          <a:p>
            <a:r>
              <a:rPr lang="en-US" dirty="0" smtClean="0"/>
              <a:t>Model refinement can become a problem:             -Developer needs to modify the DSL(grammar declarations,  interpretation,…)</a:t>
            </a:r>
          </a:p>
          <a:p>
            <a:pPr>
              <a:buNone/>
            </a:pPr>
            <a:r>
              <a:rPr lang="en-US" dirty="0" smtClean="0"/>
              <a:t>    -Difficulties to </a:t>
            </a:r>
            <a:r>
              <a:rPr lang="en-US" dirty="0" err="1" smtClean="0"/>
              <a:t>refactor</a:t>
            </a:r>
            <a:endParaRPr lang="en-US" dirty="0" smtClean="0"/>
          </a:p>
          <a:p>
            <a:pPr>
              <a:buFontTx/>
              <a:buChar char="-"/>
            </a:pPr>
            <a:endParaRPr lang="en-US" dirty="0" smtClean="0"/>
          </a:p>
          <a:p>
            <a:r>
              <a:rPr lang="en-US" dirty="0" smtClean="0"/>
              <a:t>Could be used for mature Models where client code is written by a different team </a:t>
            </a:r>
          </a:p>
        </p:txBody>
      </p:sp>
      <p:sp>
        <p:nvSpPr>
          <p:cNvPr id="4" name="TextBox 3"/>
          <p:cNvSpPr txBox="1"/>
          <p:nvPr/>
        </p:nvSpPr>
        <p:spPr>
          <a:xfrm>
            <a:off x="3810000" y="2362200"/>
            <a:ext cx="699230"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smtClean="0"/>
              <a:t>BUT</a:t>
            </a:r>
            <a:endParaRPr lang="en-US" sz="2400" dirty="0"/>
          </a:p>
        </p:txBody>
      </p:sp>
      <p:sp>
        <p:nvSpPr>
          <p:cNvPr id="5" name="TextBox 4"/>
          <p:cNvSpPr txBox="1"/>
          <p:nvPr/>
        </p:nvSpPr>
        <p:spPr>
          <a:xfrm>
            <a:off x="3886200" y="4724400"/>
            <a:ext cx="529312"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smtClean="0"/>
              <a:t>SO</a:t>
            </a:r>
            <a:endParaRPr lang="en-US" sz="24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hlinkClick r:id="rId3"/>
              </a:rPr>
              <a:t>Domain-Driven Design: Tackling Complexity in the Heart of Software</a:t>
            </a:r>
            <a:endParaRPr lang="en-US" dirty="0" smtClean="0"/>
          </a:p>
          <a:p>
            <a:r>
              <a:rPr lang="en-US" dirty="0" smtClean="0">
                <a:hlinkClick r:id="rId4"/>
              </a:rPr>
              <a:t>Domain Driven Design Quickly</a:t>
            </a:r>
            <a:endParaRPr lang="en-US" dirty="0" smtClean="0"/>
          </a:p>
          <a:p>
            <a:r>
              <a:rPr lang="en-US" dirty="0" smtClean="0">
                <a:hlinkClick r:id="rId5"/>
              </a:rPr>
              <a:t>Applying Domain-Driven Design and Patterns: With Examples in C# and .NET</a:t>
            </a:r>
            <a:endParaRPr lang="en-US" dirty="0" smtClean="0"/>
          </a:p>
          <a:p>
            <a:r>
              <a:rPr lang="en-US" dirty="0" smtClean="0">
                <a:hlinkClick r:id="rId6"/>
              </a:rPr>
              <a:t>Patterns of Enterprise Application Architecture</a:t>
            </a:r>
            <a:endParaRPr lang="en-US" dirty="0" smtClean="0"/>
          </a:p>
          <a:p>
            <a:r>
              <a:rPr lang="en-US" dirty="0" smtClean="0">
                <a:hlinkClick r:id="rId7"/>
              </a:rPr>
              <a:t>.NET Domain-Driven Design with C#: Problem - Design – Solution</a:t>
            </a:r>
            <a:endParaRPr lang="en-US" dirty="0" smtClean="0"/>
          </a:p>
          <a:p>
            <a:r>
              <a:rPr lang="en-US" dirty="0" smtClean="0"/>
              <a:t>Cargo DDD Application Sample – </a:t>
            </a:r>
            <a:r>
              <a:rPr lang="en-US" dirty="0" smtClean="0">
                <a:hlinkClick r:id="rId8"/>
              </a:rPr>
              <a:t>C# implementation</a:t>
            </a:r>
            <a:r>
              <a:rPr lang="en-US" dirty="0" smtClean="0"/>
              <a:t>/ </a:t>
            </a:r>
            <a:r>
              <a:rPr lang="en-US" dirty="0" smtClean="0">
                <a:hlinkClick r:id="rId9"/>
              </a:rPr>
              <a:t>Java implementation</a:t>
            </a:r>
            <a:endParaRPr lang="en-US" dirty="0" smtClean="0"/>
          </a:p>
          <a:p>
            <a:r>
              <a:rPr lang="en-US" dirty="0" smtClean="0">
                <a:hlinkClick r:id="rId10"/>
              </a:rPr>
              <a:t>My Blog Post - Domain Driven Design: Learning</a:t>
            </a:r>
            <a:endParaRPr lang="en-US" dirty="0" smtClean="0"/>
          </a:p>
          <a:p>
            <a:r>
              <a:rPr lang="en-US" dirty="0" smtClean="0"/>
              <a:t>My e-mail </a:t>
            </a:r>
            <a:r>
              <a:rPr lang="en-US" dirty="0" smtClean="0">
                <a:hlinkClick r:id="rId11"/>
              </a:rPr>
              <a:t>artur.trosin@gmail.com</a:t>
            </a:r>
            <a:r>
              <a:rPr lang="en-US" dirty="0" smtClean="0"/>
              <a:t> </a:t>
            </a:r>
            <a:r>
              <a:rPr lang="en-US" dirty="0" smtClean="0">
                <a:sym typeface="Wingdings" pitchFamily="2" charset="2"/>
              </a:rPr>
              <a:t></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4" name="Title 1"/>
          <p:cNvSpPr txBox="1">
            <a:spLocks/>
          </p:cNvSpPr>
          <p:nvPr/>
        </p:nvSpPr>
        <p:spPr>
          <a:xfrm>
            <a:off x="457200" y="2514600"/>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Thank</a:t>
            </a:r>
            <a:r>
              <a:rPr kumimoji="0" lang="en-US" sz="4400" b="0" i="0" u="none" strike="noStrike" kern="1200" cap="none" spc="0" normalizeH="0" noProof="0" dirty="0" smtClean="0">
                <a:ln>
                  <a:noFill/>
                </a:ln>
                <a:solidFill>
                  <a:schemeClr val="tx1"/>
                </a:solidFill>
                <a:effectLst/>
                <a:uLnTx/>
                <a:uFillTx/>
                <a:latin typeface="+mj-lt"/>
                <a:ea typeface="+mj-ea"/>
                <a:cs typeface="+mj-cs"/>
              </a:rPr>
              <a:t> you</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Questions?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t>Domain - particular field of knowledge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8229600" cy="1600200"/>
          </a:xfrm>
        </p:spPr>
        <p:txBody>
          <a:bodyPr>
            <a:normAutofit fontScale="90000"/>
          </a:bodyPr>
          <a:lstStyle/>
          <a:p>
            <a:r>
              <a:rPr lang="en-US" dirty="0" smtClean="0"/>
              <a:t>	Complexity of most software projects is understanding the </a:t>
            </a:r>
            <a:r>
              <a:rPr lang="en-US" u="sng" dirty="0" smtClean="0">
                <a:solidFill>
                  <a:srgbClr val="009900"/>
                </a:solidFill>
              </a:rPr>
              <a:t>business domain</a:t>
            </a:r>
            <a:r>
              <a:rPr lang="en-US" dirty="0" smtClean="0"/>
              <a:t> and </a:t>
            </a:r>
            <a:r>
              <a:rPr lang="en-US" dirty="0" smtClean="0">
                <a:solidFill>
                  <a:srgbClr val="FF0000"/>
                </a:solidFill>
              </a:rPr>
              <a:t>not a technical </a:t>
            </a:r>
            <a:r>
              <a:rPr lang="en-US" dirty="0" smtClean="0"/>
              <a:t>one.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0" y="5410200"/>
            <a:ext cx="3657600" cy="914400"/>
          </a:xfrm>
        </p:spPr>
        <p:txBody>
          <a:bodyPr>
            <a:normAutofit/>
          </a:bodyPr>
          <a:lstStyle/>
          <a:p>
            <a:r>
              <a:rPr lang="en-US" sz="3200" dirty="0" smtClean="0"/>
              <a:t>Atom Model</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2667000" y="2677319"/>
            <a:ext cx="3810000" cy="2371725"/>
          </a:xfrm>
          <a:prstGeom prst="rect">
            <a:avLst/>
          </a:prstGeom>
          <a:noFill/>
          <a:ln w="9525">
            <a:noFill/>
            <a:miter lim="800000"/>
            <a:headEnd/>
            <a:tailEnd/>
          </a:ln>
          <a:effectLst/>
        </p:spPr>
      </p:pic>
      <p:sp>
        <p:nvSpPr>
          <p:cNvPr id="4" name="Заголовок 1"/>
          <p:cNvSpPr txBox="1">
            <a:spLocks/>
          </p:cNvSpPr>
          <p:nvPr/>
        </p:nvSpPr>
        <p:spPr>
          <a:xfrm>
            <a:off x="152400" y="152400"/>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Domain Driven Design is based on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5132</TotalTime>
  <Words>5975</Words>
  <Application>Microsoft Office PowerPoint</Application>
  <PresentationFormat>On-screen Show (4:3)</PresentationFormat>
  <Paragraphs>810</Paragraphs>
  <Slides>57</Slides>
  <Notes>50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Domain-driven design from theory to practice</vt:lpstr>
      <vt:lpstr>Before start</vt:lpstr>
      <vt:lpstr>Why DDD nowadays?</vt:lpstr>
      <vt:lpstr>Why DDD?</vt:lpstr>
      <vt:lpstr>DDD benefits?</vt:lpstr>
      <vt:lpstr>Domain - particular field of knowledge</vt:lpstr>
      <vt:lpstr> Complexity of most software projects is understanding the business domain and not a technical one.</vt:lpstr>
      <vt:lpstr>Atom Model</vt:lpstr>
      <vt:lpstr>Even Music has a Model</vt:lpstr>
      <vt:lpstr>The key to controlling complexity is a good domain model.</vt:lpstr>
      <vt:lpstr>Slide 11</vt:lpstr>
      <vt:lpstr>They are two different worlds!</vt:lpstr>
      <vt:lpstr>We need common view and language!</vt:lpstr>
      <vt:lpstr>Domain Model - is a rigorously organized and selective abstraction of the (Business) Domain knowledge. </vt:lpstr>
      <vt:lpstr>Ubiquitous Language - A language structured around the domain model and used by all team members to connect all the activities of the team with the software.</vt:lpstr>
      <vt:lpstr>Ubiquitous Language</vt:lpstr>
      <vt:lpstr>Collaboration</vt:lpstr>
      <vt:lpstr>Building blocks</vt:lpstr>
      <vt:lpstr>Classic Layering</vt:lpstr>
      <vt:lpstr>DDD recommended-Layering</vt:lpstr>
      <vt:lpstr>Organizing Domain Logic Patterns</vt:lpstr>
      <vt:lpstr>Slide 22</vt:lpstr>
      <vt:lpstr>Associations</vt:lpstr>
      <vt:lpstr>Entities</vt:lpstr>
      <vt:lpstr>Value Objects</vt:lpstr>
      <vt:lpstr>Services</vt:lpstr>
      <vt:lpstr>Modules</vt:lpstr>
      <vt:lpstr>Aggregates</vt:lpstr>
      <vt:lpstr>Factories</vt:lpstr>
      <vt:lpstr>Repositories</vt:lpstr>
      <vt:lpstr>Cargo Sample</vt:lpstr>
      <vt:lpstr>Slide 32</vt:lpstr>
      <vt:lpstr>Slide 33</vt:lpstr>
      <vt:lpstr>Slide 34</vt:lpstr>
      <vt:lpstr>Collaboration: gathering requirements</vt:lpstr>
      <vt:lpstr>Model Evolution: Step 1</vt:lpstr>
      <vt:lpstr>Model Evolution: Step 2</vt:lpstr>
      <vt:lpstr>Slide 38</vt:lpstr>
      <vt:lpstr>Slide 39</vt:lpstr>
      <vt:lpstr>Cargo’s Ubiquitous Language</vt:lpstr>
      <vt:lpstr>Domain Model Isolation</vt:lpstr>
      <vt:lpstr>Slide 42</vt:lpstr>
      <vt:lpstr>How about design principles &amp; patterns within Domain Layer?</vt:lpstr>
      <vt:lpstr>Specification</vt:lpstr>
      <vt:lpstr>Real Sample</vt:lpstr>
      <vt:lpstr>Strategy (a.k.a Policy)</vt:lpstr>
      <vt:lpstr>Refactoring to Policy</vt:lpstr>
      <vt:lpstr>Slide 48</vt:lpstr>
      <vt:lpstr>Expose to External World</vt:lpstr>
      <vt:lpstr>MVC &amp; Remote Facade</vt:lpstr>
      <vt:lpstr>MVC &amp; Domain Model Isolation</vt:lpstr>
      <vt:lpstr>DDD Anti-patterns</vt:lpstr>
      <vt:lpstr>Agile Practices</vt:lpstr>
      <vt:lpstr>Tools and Frameworks</vt:lpstr>
      <vt:lpstr>Domain Specific Language(DSL)</vt:lpstr>
      <vt:lpstr>References</vt:lpstr>
      <vt:lpstr>Finally{}</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 </cp:lastModifiedBy>
  <cp:revision>1174</cp:revision>
  <dcterms:created xsi:type="dcterms:W3CDTF">2009-04-10T08:31:11Z</dcterms:created>
  <dcterms:modified xsi:type="dcterms:W3CDTF">2009-04-30T07:15:58Z</dcterms:modified>
</cp:coreProperties>
</file>