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64" r:id="rId5"/>
    <p:sldId id="319" r:id="rId6"/>
    <p:sldId id="269" r:id="rId7"/>
    <p:sldId id="267" r:id="rId8"/>
    <p:sldId id="266" r:id="rId9"/>
    <p:sldId id="272" r:id="rId10"/>
    <p:sldId id="274" r:id="rId11"/>
    <p:sldId id="276" r:id="rId12"/>
    <p:sldId id="277" r:id="rId13"/>
    <p:sldId id="275" r:id="rId14"/>
    <p:sldId id="279" r:id="rId15"/>
    <p:sldId id="280" r:id="rId16"/>
    <p:sldId id="281" r:id="rId17"/>
    <p:sldId id="282" r:id="rId18"/>
    <p:sldId id="291" r:id="rId19"/>
    <p:sldId id="294" r:id="rId20"/>
    <p:sldId id="293" r:id="rId21"/>
    <p:sldId id="292" r:id="rId22"/>
    <p:sldId id="295" r:id="rId23"/>
    <p:sldId id="296" r:id="rId24"/>
    <p:sldId id="297" r:id="rId25"/>
    <p:sldId id="298" r:id="rId26"/>
    <p:sldId id="299" r:id="rId27"/>
    <p:sldId id="313" r:id="rId28"/>
    <p:sldId id="302" r:id="rId29"/>
    <p:sldId id="301" r:id="rId30"/>
    <p:sldId id="306" r:id="rId31"/>
    <p:sldId id="309" r:id="rId32"/>
    <p:sldId id="310" r:id="rId33"/>
    <p:sldId id="303" r:id="rId34"/>
    <p:sldId id="304" r:id="rId35"/>
    <p:sldId id="305" r:id="rId36"/>
    <p:sldId id="312" r:id="rId37"/>
    <p:sldId id="278" r:id="rId38"/>
    <p:sldId id="317" r:id="rId39"/>
    <p:sldId id="314" r:id="rId40"/>
    <p:sldId id="311" r:id="rId41"/>
    <p:sldId id="315" r:id="rId42"/>
    <p:sldId id="31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4000" autoAdjust="0"/>
  </p:normalViewPr>
  <p:slideViewPr>
    <p:cSldViewPr>
      <p:cViewPr>
        <p:scale>
          <a:sx n="100" d="100"/>
          <a:sy n="100" d="100"/>
        </p:scale>
        <p:origin x="-78" y="11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5/9/2009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1" baseline="0" dirty="0" err="1" smtClean="0"/>
              <a:t>Astazi</a:t>
            </a:r>
            <a:r>
              <a:rPr lang="en-US" sz="1300" b="1" baseline="0" dirty="0" smtClean="0"/>
              <a:t> </a:t>
            </a:r>
            <a:r>
              <a:rPr lang="en-US" sz="1300" b="1" baseline="0" dirty="0" err="1" smtClean="0"/>
              <a:t>vreau</a:t>
            </a:r>
            <a:r>
              <a:rPr lang="en-US" sz="1300" b="1" baseline="0" dirty="0" smtClean="0"/>
              <a:t> </a:t>
            </a:r>
            <a:r>
              <a:rPr lang="en-US" sz="1300" b="1" baseline="0" dirty="0" err="1" smtClean="0"/>
              <a:t>sa</a:t>
            </a:r>
            <a:r>
              <a:rPr lang="en-US" sz="1300" b="1" baseline="0" dirty="0" smtClean="0"/>
              <a:t> </a:t>
            </a:r>
            <a:r>
              <a:rPr lang="en-US" sz="1300" b="1" baseline="0" dirty="0" err="1" smtClean="0"/>
              <a:t>fac</a:t>
            </a:r>
            <a:r>
              <a:rPr lang="en-US" sz="1300" b="1" baseline="0" dirty="0" smtClean="0"/>
              <a:t> o </a:t>
            </a:r>
            <a:r>
              <a:rPr lang="en-US" sz="1300" b="1" baseline="0" dirty="0" err="1" smtClean="0"/>
              <a:t>prezentare</a:t>
            </a:r>
            <a:r>
              <a:rPr lang="en-US" sz="1300" b="1" baseline="0" dirty="0" smtClean="0"/>
              <a:t> </a:t>
            </a:r>
            <a:r>
              <a:rPr lang="en-US" sz="1300" b="1" baseline="0" dirty="0" err="1" smtClean="0"/>
              <a:t>pe</a:t>
            </a:r>
            <a:r>
              <a:rPr lang="en-US" sz="1300" b="1" baseline="0" dirty="0" smtClean="0"/>
              <a:t> Domain Driven Design </a:t>
            </a:r>
            <a:r>
              <a:rPr lang="en-US" sz="1300" b="1" baseline="0" dirty="0" err="1" smtClean="0"/>
              <a:t>sau</a:t>
            </a:r>
            <a:r>
              <a:rPr lang="en-US" sz="1300" b="1" baseline="0" dirty="0" smtClean="0"/>
              <a:t> DDD. </a:t>
            </a:r>
            <a:r>
              <a:rPr lang="en-US" sz="1300" b="1" baseline="0" dirty="0" err="1" smtClean="0"/>
              <a:t>Intentia</a:t>
            </a:r>
            <a:r>
              <a:rPr lang="en-US" sz="1300" b="1" baseline="0" dirty="0" smtClean="0"/>
              <a:t> </a:t>
            </a:r>
            <a:r>
              <a:rPr lang="en-US" sz="1300" b="1" baseline="0" dirty="0" err="1" smtClean="0"/>
              <a:t>prezentarii</a:t>
            </a:r>
            <a:r>
              <a:rPr lang="en-US" sz="1300" b="1" baseline="0" dirty="0" smtClean="0"/>
              <a:t> de </a:t>
            </a:r>
            <a:r>
              <a:rPr lang="en-US" sz="1300" b="1" baseline="0" dirty="0" err="1" smtClean="0"/>
              <a:t>astazi</a:t>
            </a:r>
            <a:r>
              <a:rPr lang="en-US" sz="1300" b="1" baseline="0" dirty="0" smtClean="0"/>
              <a:t> </a:t>
            </a:r>
            <a:r>
              <a:rPr lang="en-US" sz="1300" b="1" baseline="0" dirty="0" err="1" smtClean="0"/>
              <a:t>este</a:t>
            </a:r>
            <a:endParaRPr lang="en-US" sz="1300" b="1" baseline="0" dirty="0" smtClean="0"/>
          </a:p>
          <a:p>
            <a:r>
              <a:rPr lang="en-US" sz="1300" b="1" baseline="0" dirty="0" smtClean="0"/>
              <a:t>de a face o </a:t>
            </a:r>
            <a:r>
              <a:rPr lang="en-US" sz="1300" b="1" baseline="0" dirty="0" err="1" smtClean="0"/>
              <a:t>introducere</a:t>
            </a:r>
            <a:r>
              <a:rPr lang="en-US" sz="1300" b="1" baseline="0" dirty="0" smtClean="0"/>
              <a:t> cit in </a:t>
            </a:r>
            <a:r>
              <a:rPr lang="en-US" sz="1300" b="1" baseline="0" dirty="0" err="1" smtClean="0"/>
              <a:t>teorie</a:t>
            </a:r>
            <a:r>
              <a:rPr lang="en-US" sz="1300" b="1" baseline="0" dirty="0" smtClean="0"/>
              <a:t> </a:t>
            </a:r>
            <a:r>
              <a:rPr lang="en-US" sz="1300" b="1" baseline="0" dirty="0" err="1" smtClean="0"/>
              <a:t>atit</a:t>
            </a:r>
            <a:r>
              <a:rPr lang="en-US" sz="1300" b="1" baseline="0" dirty="0" smtClean="0"/>
              <a:t> </a:t>
            </a:r>
            <a:r>
              <a:rPr lang="en-US" sz="1300" b="1" baseline="0" dirty="0" err="1" smtClean="0"/>
              <a:t>si</a:t>
            </a:r>
            <a:r>
              <a:rPr lang="en-US" sz="1300" b="1" baseline="0" dirty="0" smtClean="0"/>
              <a:t> in </a:t>
            </a:r>
            <a:r>
              <a:rPr lang="en-US" sz="1300" b="1" baseline="0" dirty="0" err="1" smtClean="0"/>
              <a:t>practicile</a:t>
            </a:r>
            <a:r>
              <a:rPr lang="en-US" sz="1300" b="1" baseline="0" dirty="0" smtClean="0"/>
              <a:t> </a:t>
            </a:r>
            <a:r>
              <a:rPr lang="en-US" sz="1300" b="1" baseline="0" dirty="0" err="1" smtClean="0"/>
              <a:t>folosite</a:t>
            </a:r>
            <a:r>
              <a:rPr lang="en-US" sz="1300" b="1"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300" b="1" dirty="0" smtClean="0"/>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300" b="1" i="1" dirty="0" smtClean="0"/>
              <a:t>Binding the model and the implementation.</a:t>
            </a:r>
          </a:p>
          <a:p>
            <a:r>
              <a:rPr lang="en-US" sz="1300" b="1" i="1" dirty="0" smtClean="0"/>
              <a:t>Cultivating a language based on the model.</a:t>
            </a:r>
          </a:p>
          <a:p>
            <a:r>
              <a:rPr lang="en-US" sz="1300" b="1" i="1" dirty="0" smtClean="0"/>
              <a:t>Developing a knowledge-rich model</a:t>
            </a:r>
            <a:r>
              <a:rPr lang="en-US" sz="1300" i="1" dirty="0" smtClean="0"/>
              <a:t>. The objects had behavior and enforced rules. The model</a:t>
            </a:r>
          </a:p>
          <a:p>
            <a:r>
              <a:rPr lang="en-US" sz="1300" dirty="0" smtClean="0"/>
              <a:t>wasn't just a data schema; it was integral to solving a complex problem. It captured</a:t>
            </a:r>
          </a:p>
          <a:p>
            <a:r>
              <a:rPr lang="en-US" sz="1300" dirty="0" smtClean="0"/>
              <a:t>knowledge of various kinds.</a:t>
            </a:r>
          </a:p>
          <a:p>
            <a:r>
              <a:rPr lang="en-US" sz="1300" b="1" i="1" dirty="0" smtClean="0"/>
              <a:t>Distilling the model. </a:t>
            </a:r>
            <a:r>
              <a:rPr lang="en-US" sz="1300" i="1" dirty="0" smtClean="0"/>
              <a:t>Important concepts were added to the model as it became more</a:t>
            </a:r>
          </a:p>
          <a:p>
            <a:r>
              <a:rPr lang="en-US" sz="1300" dirty="0" smtClean="0"/>
              <a:t>complete, but equally important, concepts were dropped when they didn't prove useful or</a:t>
            </a:r>
          </a:p>
          <a:p>
            <a:r>
              <a:rPr lang="en-US" sz="1300" dirty="0" smtClean="0"/>
              <a:t>central. When an unneeded concept was tied to one that was needed, a new model was</a:t>
            </a:r>
          </a:p>
          <a:p>
            <a:r>
              <a:rPr lang="en-US" sz="1300" dirty="0" smtClean="0"/>
              <a:t>found that distinguished the essential concept so that the other could be dropped.</a:t>
            </a:r>
          </a:p>
          <a:p>
            <a:r>
              <a:rPr lang="en-US" sz="1300" b="1" i="1" dirty="0" smtClean="0"/>
              <a:t>Brainstorming and experimenting. The language, combined with sketche</a:t>
            </a:r>
            <a:r>
              <a:rPr lang="en-US" sz="1300" i="1" dirty="0" smtClean="0"/>
              <a:t>s and a</a:t>
            </a:r>
          </a:p>
          <a:p>
            <a:r>
              <a:rPr lang="en-US" sz="1300" dirty="0" smtClean="0"/>
              <a:t>brainstorming attitude, turned our discussions into laboratories of the model, in which</a:t>
            </a:r>
          </a:p>
          <a:p>
            <a:r>
              <a:rPr lang="en-US" sz="1300" dirty="0" smtClean="0"/>
              <a:t>hundreds of experimental variations could be exercised, tried, and judged. As the team went</a:t>
            </a:r>
          </a:p>
          <a:p>
            <a:r>
              <a:rPr lang="en-US" sz="1300" dirty="0" smtClean="0"/>
              <a:t>through scenarios, the spoken expressions themselves provided a quick viability test of a</a:t>
            </a:r>
          </a:p>
          <a:p>
            <a:r>
              <a:rPr lang="en-US" sz="1300" dirty="0" smtClean="0"/>
              <a:t>proposed model, as the ear could quickly detect either the clarity and ease or the</a:t>
            </a:r>
          </a:p>
          <a:p>
            <a:r>
              <a:rPr lang="en-US" sz="1300" dirty="0" smtClean="0"/>
              <a:t>awkwardness of expression.</a:t>
            </a:r>
            <a:endParaRPr lang="en-US" baseline="0" dirty="0" smtClean="0"/>
          </a:p>
          <a:p>
            <a:r>
              <a:rPr lang="en-US" sz="1300" b="1" dirty="0" smtClean="0"/>
              <a:t>This kind of </a:t>
            </a:r>
            <a:r>
              <a:rPr lang="en-US" sz="1300" b="1" i="1" dirty="0" smtClean="0"/>
              <a:t>knowledge crunching turns the</a:t>
            </a:r>
          </a:p>
          <a:p>
            <a:r>
              <a:rPr lang="en-US" sz="1300" b="1" dirty="0" smtClean="0"/>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a:t>
            </a:r>
            <a:r>
              <a:rPr lang="en-US" dirty="0" smtClean="0"/>
              <a:t>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t>
            </a:r>
            <a:r>
              <a:rPr lang="en-US" baseline="0" dirty="0" smtClean="0"/>
              <a:t>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defTabSz="966612">
              <a:defRPr/>
            </a:pPr>
            <a:r>
              <a:rPr lang="en-US" dirty="0" smtClean="0"/>
              <a:t>State and Behavior are separated, usually that leads to</a:t>
            </a:r>
            <a:r>
              <a:rPr lang="en-US" baseline="0" dirty="0" smtClean="0"/>
              <a:t> Anemic domain model anti-pattern</a:t>
            </a:r>
          </a:p>
          <a:p>
            <a:pPr defTabSz="966612">
              <a:defRPr/>
            </a:pPr>
            <a:r>
              <a:rPr lang="en-US" baseline="0" dirty="0" smtClean="0"/>
              <a:t>OO principles are lost,  business entities has direct  access to infrastructure (e.g. Data Access) </a:t>
            </a:r>
          </a:p>
          <a:p>
            <a:pPr defTabSz="966612">
              <a:defRPr/>
            </a:pPr>
            <a:r>
              <a:rPr lang="en-US" baseline="0" dirty="0" smtClean="0"/>
              <a:t>Becomes DB driven with entities that mimics DB schema with setter and getter (in case of POCO),</a:t>
            </a:r>
          </a:p>
          <a:p>
            <a:pPr defTabSz="966612">
              <a:defRPr/>
            </a:pPr>
            <a:r>
              <a:rPr lang="en-US" baseline="0" dirty="0" smtClean="0"/>
              <a:t>in particular a lot of logic is in SP or UI </a:t>
            </a:r>
          </a:p>
          <a:p>
            <a:pPr defTabSz="966612">
              <a:defRPr/>
            </a:pPr>
            <a:endParaRPr lang="en-US" baseline="0" dirty="0" smtClean="0"/>
          </a:p>
          <a:p>
            <a:pPr defTabSz="966612">
              <a:defRPr/>
            </a:pPr>
            <a:r>
              <a:rPr lang="en-US" baseline="0" dirty="0" smtClean="0"/>
              <a:t>For some project that doesn’t require complex logic but and mainly CRUD, that could be ok.</a:t>
            </a:r>
          </a:p>
          <a:p>
            <a:pPr defTabSz="966612">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a:t>
            </a:r>
            <a:r>
              <a:rPr lang="en-US" b="1" baseline="0" dirty="0" smtClean="0"/>
              <a:t>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smtClean="0"/>
              <a:t>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a:t>
            </a:r>
            <a:r>
              <a:rPr lang="en-US" baseline="0" dirty="0" smtClean="0"/>
              <a:t>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a:t>
            </a:r>
            <a:r>
              <a:rPr lang="en-US" baseline="0" dirty="0" smtClean="0"/>
              <a:t>de </a:t>
            </a:r>
            <a:r>
              <a:rPr lang="en-US" baseline="0" dirty="0" err="1" smtClean="0"/>
              <a:t>validatre</a:t>
            </a:r>
            <a:r>
              <a:rPr lang="en-US" baseline="0" dirty="0" smtClean="0"/>
              <a:t> a </a:t>
            </a:r>
            <a:r>
              <a:rPr lang="en-US" baseline="0" dirty="0" err="1" smtClean="0"/>
              <a:t>obiectelor</a:t>
            </a:r>
            <a:r>
              <a:rPr lang="en-US" baseline="0" dirty="0" smtClean="0"/>
              <a:t> din domain.</a:t>
            </a:r>
            <a:endParaRPr lang="en-US" baseline="0" dirty="0" smtClean="0"/>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smtClean="0"/>
              <a:t>,… </a:t>
            </a:r>
            <a:r>
              <a:rPr lang="en-US" baseline="0" dirty="0" err="1" smtClean="0"/>
              <a:t>si</a:t>
            </a:r>
            <a:r>
              <a:rPr lang="en-US" baseline="0" dirty="0" smtClean="0"/>
              <a:t> </a:t>
            </a:r>
            <a:r>
              <a:rPr lang="en-US" baseline="0" dirty="0" smtClean="0"/>
              <a:t>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a:t>
            </a:r>
            <a:r>
              <a:rPr lang="en-US" baseline="0" dirty="0" err="1" smtClean="0"/>
              <a:t>logica</a:t>
            </a:r>
            <a:r>
              <a:rPr lang="en-US" baseline="0" dirty="0" smtClean="0"/>
              <a:t> din application </a:t>
            </a:r>
            <a:r>
              <a:rPr lang="en-US" baseline="0" dirty="0" smtClean="0"/>
              <a:t>layer </a:t>
            </a:r>
            <a:r>
              <a:rPr lang="en-US" baseline="0" dirty="0" err="1" smtClean="0"/>
              <a:t>sa</a:t>
            </a:r>
            <a:r>
              <a:rPr lang="en-US" baseline="0" dirty="0" smtClean="0"/>
              <a:t> </a:t>
            </a:r>
            <a:r>
              <a:rPr lang="en-US" baseline="0" dirty="0" smtClean="0"/>
              <a:t>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a:t>
            </a:r>
            <a:r>
              <a:rPr lang="en-US" baseline="0" dirty="0" smtClean="0"/>
              <a:t>la </a:t>
            </a:r>
            <a:r>
              <a:rPr lang="en-US" baseline="0" dirty="0" err="1" smtClean="0"/>
              <a:t>compoenente</a:t>
            </a:r>
            <a:r>
              <a:rPr lang="en-US" baseline="0" dirty="0" smtClean="0"/>
              <a:t> </a:t>
            </a:r>
            <a:r>
              <a:rPr lang="en-US" baseline="0" dirty="0" smtClean="0"/>
              <a:t>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endParaRPr lang="en-US" baseline="0" dirty="0" smtClean="0"/>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endParaRPr lang="en-US" b="1" baseline="0" dirty="0" smtClean="0"/>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r>
              <a:rPr lang="en-US" b="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din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r>
              <a:rPr lang="en-US" b="1" i="0" baseline="0" dirty="0" smtClean="0"/>
              <a:t>.</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endParaRPr lang="en-US" b="1" i="0" baseline="0" dirty="0" smtClean="0"/>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a:t>
            </a:r>
            <a:r>
              <a:rPr lang="en-US" b="1" i="0" baseline="0" dirty="0" smtClean="0"/>
              <a:t>UI </a:t>
            </a:r>
            <a:r>
              <a:rPr lang="en-US" b="1" i="0" baseline="0" dirty="0" err="1" smtClean="0"/>
              <a:t>antipatern</a:t>
            </a:r>
            <a:r>
              <a:rPr lang="en-US" b="1" i="0" baseline="0" dirty="0" smtClean="0"/>
              <a:t>.</a:t>
            </a:r>
            <a:endParaRPr lang="en-US" b="1" i="0" baseline="0" dirty="0" smtClean="0"/>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de domain, </a:t>
            </a:r>
            <a:r>
              <a:rPr lang="en-US" b="1" i="0" baseline="0" dirty="0" err="1" smtClean="0"/>
              <a:t>infrastrucura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a:t>
            </a:r>
            <a:r>
              <a:rPr lang="en-US" b="1" i="0" dirty="0" smtClean="0"/>
              <a:t>patterns </a:t>
            </a:r>
            <a:r>
              <a:rPr lang="en-US" b="1" i="0" dirty="0" err="1" smtClean="0"/>
              <a:t>pentru</a:t>
            </a:r>
            <a:r>
              <a:rPr lang="en-US" b="1" i="0" dirty="0" smtClean="0"/>
              <a:t> </a:t>
            </a:r>
            <a:r>
              <a:rPr lang="en-US" b="1" i="0" dirty="0" smtClean="0"/>
              <a:t>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t>
            </a:r>
            <a:r>
              <a:rPr lang="en-US" b="0" i="0" dirty="0" smtClean="0"/>
              <a:t>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a:t>
            </a:r>
            <a:r>
              <a:rPr lang="en-US" b="0" i="0" baseline="0" dirty="0" smtClean="0"/>
              <a:t>: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a:t>
            </a:r>
            <a:r>
              <a:rPr lang="en-US" b="0" i="0" baseline="0" dirty="0" smtClean="0"/>
              <a:t>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300" b="1" dirty="0" smtClean="0"/>
              <a:t>It is difficult to guarantee the consistency of changes to objects in a model with</a:t>
            </a:r>
          </a:p>
          <a:p>
            <a:r>
              <a:rPr lang="en-US" sz="1300" b="1" dirty="0" smtClean="0"/>
              <a:t>complex associations. Invariants need to be maintained that apply to closely related</a:t>
            </a:r>
          </a:p>
          <a:p>
            <a:r>
              <a:rPr lang="en-US" sz="1300" b="1" dirty="0" smtClean="0"/>
              <a:t>groups of objects, not just discrete objects.</a:t>
            </a:r>
          </a:p>
          <a:p>
            <a:endParaRPr lang="en-US" sz="1300" b="1" dirty="0" smtClean="0"/>
          </a:p>
          <a:p>
            <a:r>
              <a:rPr lang="en-US" sz="1300" b="1" dirty="0" smtClean="0"/>
              <a:t>Cluster the ENTITIES and VALUE OBJECTS into AGGREGATES and define boundaries around</a:t>
            </a:r>
          </a:p>
          <a:p>
            <a:r>
              <a:rPr lang="en-US" sz="1300" b="1" dirty="0" smtClean="0"/>
              <a:t>each. Choose one ENTITY to be the root of each AGGREGATE, and control all access to the</a:t>
            </a:r>
          </a:p>
          <a:p>
            <a:r>
              <a:rPr lang="en-US" sz="1300" b="1" dirty="0" smtClean="0"/>
              <a:t>objects inside the boundary through the root. Allow external objects to hold references</a:t>
            </a:r>
          </a:p>
          <a:p>
            <a:r>
              <a:rPr lang="en-US" sz="1300" b="1" dirty="0" smtClean="0"/>
              <a:t>to the root only. Transient references to internal members can be passed out for use</a:t>
            </a:r>
          </a:p>
          <a:p>
            <a:r>
              <a:rPr lang="en-US" sz="1300" b="1" dirty="0" smtClean="0"/>
              <a:t>within a single operation only. Because the root controls access, it cannot be blindsided</a:t>
            </a:r>
          </a:p>
          <a:p>
            <a:r>
              <a:rPr lang="en-US" sz="1300" b="1" dirty="0" smtClean="0"/>
              <a:t>by changes to the internals. This arrangement makes it practical to enforce all</a:t>
            </a:r>
          </a:p>
          <a:p>
            <a:r>
              <a:rPr lang="en-US" sz="1300" b="1" dirty="0" smtClean="0"/>
              <a:t>invariants for objects in the AGGREGATE and for the AGGREGATE as a whole in any state</a:t>
            </a:r>
          </a:p>
          <a:p>
            <a:r>
              <a:rPr lang="en-US" sz="1300" b="1" dirty="0" smtClean="0"/>
              <a:t>change.</a:t>
            </a:r>
          </a:p>
          <a:p>
            <a:endParaRPr lang="en-US" sz="1300" b="1" dirty="0" smtClean="0"/>
          </a:p>
          <a:p>
            <a:r>
              <a:rPr lang="en-US" sz="1300" dirty="0" smtClean="0"/>
              <a:t>Consistency boundaries</a:t>
            </a:r>
          </a:p>
          <a:p>
            <a:r>
              <a:rPr lang="en-US" sz="1300" dirty="0" smtClean="0"/>
              <a:t>–Transactions</a:t>
            </a:r>
          </a:p>
          <a:p>
            <a:r>
              <a:rPr lang="en-US" sz="1300" dirty="0" smtClean="0"/>
              <a:t>–Distribution</a:t>
            </a:r>
          </a:p>
          <a:p>
            <a:r>
              <a:rPr lang="en-US" sz="1300" dirty="0" smtClean="0"/>
              <a:t>–Concurrency</a:t>
            </a:r>
          </a:p>
          <a:p>
            <a:r>
              <a:rPr lang="en-US" sz="1300" dirty="0" smtClean="0"/>
              <a:t>•Conceptual whole</a:t>
            </a:r>
          </a:p>
          <a:p>
            <a:r>
              <a:rPr lang="en-US" sz="1300" dirty="0" smtClean="0"/>
              <a:t>–Properties</a:t>
            </a:r>
          </a:p>
          <a:p>
            <a:r>
              <a:rPr lang="en-US" sz="1300" dirty="0" smtClean="0"/>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300" b="1" dirty="0" smtClean="0"/>
              <a:t>Put all the business logic into the user interface. Chop the application into small</a:t>
            </a:r>
          </a:p>
          <a:p>
            <a:r>
              <a:rPr lang="en-US" sz="1300" b="1" dirty="0" smtClean="0"/>
              <a:t>functions and implement them as separate user interfaces, embedding the business</a:t>
            </a:r>
          </a:p>
          <a:p>
            <a:r>
              <a:rPr lang="en-US" sz="1300" b="1" dirty="0" smtClean="0"/>
              <a:t>rules into them. Use a relational database as a shared repository of the data. Use the</a:t>
            </a:r>
          </a:p>
          <a:p>
            <a:r>
              <a:rPr lang="en-US" sz="1300" b="1" dirty="0" smtClean="0"/>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a:t>
            </a:r>
            <a:r>
              <a:rPr lang="en-US" dirty="0" smtClean="0"/>
              <a:t>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endParaRPr lang="en-US" baseline="0" dirty="0" smtClean="0"/>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endParaRPr lang="en-US" baseline="0" dirty="0" smtClean="0"/>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smtClean="0"/>
              <a:t>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smtClean="0"/>
              <a:t>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a:t>
            </a:r>
            <a:r>
              <a:rPr lang="en-US" baseline="0" dirty="0" smtClean="0"/>
              <a:t>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a:t>
            </a:r>
            <a:r>
              <a:rPr lang="en-US" baseline="0" dirty="0" smtClean="0"/>
              <a:t>nu </a:t>
            </a:r>
            <a:r>
              <a:rPr lang="en-US" baseline="0" dirty="0" smtClean="0"/>
              <a:t>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de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r>
              <a:rPr lang="en-US" dirty="0" smtClean="0"/>
              <a:t>----------------------------------------------------</a:t>
            </a:r>
          </a:p>
          <a:p>
            <a:r>
              <a:rPr lang="en-US" dirty="0" smtClean="0"/>
              <a:t>Who </a:t>
            </a:r>
            <a:r>
              <a:rPr lang="en-US" dirty="0" smtClean="0"/>
              <a:t>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endParaRPr lang="en-US" baseline="0" dirty="0" smtClean="0"/>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smtClean="0"/>
              <a:t>requirements</a:t>
            </a:r>
            <a:r>
              <a:rPr lang="en-US" baseline="0" dirty="0" smtClean="0"/>
              <a:t>:</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smtClean="0"/>
              <a:t>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a:t>
            </a:r>
            <a:r>
              <a:rPr lang="en-US" baseline="0" dirty="0" smtClean="0"/>
              <a:t>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a:t>
            </a:r>
            <a:r>
              <a:rPr lang="en-US" baseline="0" dirty="0" smtClean="0"/>
              <a:t>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t>
            </a:r>
            <a:r>
              <a:rPr lang="en-US" sz="1300" b="1" dirty="0" smtClean="0"/>
              <a:t>a </a:t>
            </a:r>
            <a:r>
              <a:rPr lang="en-US" sz="1300" b="1" dirty="0" err="1" smtClean="0"/>
              <a:t>identifica</a:t>
            </a:r>
            <a:r>
              <a:rPr lang="en-US" sz="1300" b="1" dirty="0" smtClean="0"/>
              <a:t> </a:t>
            </a:r>
            <a:r>
              <a:rPr lang="en-US" sz="1300" b="1" dirty="0" smtClean="0"/>
              <a:t>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a:t>
            </a:r>
            <a:r>
              <a:rPr lang="en-US" sz="1300" b="1" dirty="0" smtClean="0"/>
              <a:t>boundary </a:t>
            </a:r>
            <a:r>
              <a:rPr lang="en-US" sz="1300" b="1" dirty="0" smtClean="0"/>
              <a:t>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r>
              <a:rPr lang="en-US" sz="1300" b="1" dirty="0" smtClean="0"/>
              <a:t>---------------------------------------------------------------------</a:t>
            </a:r>
          </a:p>
          <a:p>
            <a:endParaRPr lang="en-US" sz="1300" b="1" dirty="0" smtClean="0"/>
          </a:p>
          <a:p>
            <a:r>
              <a:rPr lang="en-US" sz="1300" b="1" dirty="0" smtClean="0"/>
              <a:t>Cargo</a:t>
            </a:r>
          </a:p>
          <a:p>
            <a:r>
              <a:rPr lang="en-US" sz="1300" dirty="0" smtClean="0"/>
              <a:t>Two identical crates must be distinguishable, so </a:t>
            </a:r>
            <a:r>
              <a:rPr lang="en-US" sz="1300" b="1" dirty="0" smtClean="0"/>
              <a:t>Cargo objects are ENTITIES. In practice, all</a:t>
            </a:r>
          </a:p>
          <a:p>
            <a:r>
              <a:rPr lang="en-US" sz="1300" dirty="0" smtClean="0"/>
              <a:t>shipping companies assign tracking IDs to each piece of cargo.</a:t>
            </a:r>
          </a:p>
          <a:p>
            <a:r>
              <a:rPr lang="en-US" sz="1300" b="1" dirty="0" smtClean="0"/>
              <a:t>Location</a:t>
            </a:r>
          </a:p>
          <a:p>
            <a:r>
              <a:rPr lang="en-US" sz="1300" dirty="0" smtClean="0"/>
              <a:t>Two places with the same name are not the same.</a:t>
            </a:r>
          </a:p>
          <a:p>
            <a:r>
              <a:rPr lang="en-US" sz="1300" b="1" dirty="0" smtClean="0"/>
              <a:t>Handling Event</a:t>
            </a:r>
          </a:p>
          <a:p>
            <a:r>
              <a:rPr lang="en-US" sz="1300" dirty="0" smtClean="0"/>
              <a:t>We care about such individual incidents because they allow us to keep track of what is going on.</a:t>
            </a:r>
          </a:p>
          <a:p>
            <a:r>
              <a:rPr lang="en-US" sz="1300" dirty="0" smtClean="0"/>
              <a:t>They reflect real-world events, which are not usually interchangeable, so they are ENTITIES.</a:t>
            </a:r>
          </a:p>
          <a:p>
            <a:r>
              <a:rPr lang="en-US" sz="1300" b="1" dirty="0" smtClean="0"/>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300" b="1" dirty="0" smtClean="0"/>
              <a:t>AGGREGATE Boundaries</a:t>
            </a:r>
          </a:p>
          <a:p>
            <a:r>
              <a:rPr lang="en-US" sz="1300" b="1" dirty="0" smtClean="0"/>
              <a:t>Voyage, Location have their own identities and are shared by many Cargoes, so they must be the roots of their own AGGREGATES.</a:t>
            </a:r>
          </a:p>
          <a:p>
            <a:r>
              <a:rPr lang="en-US" sz="1300" dirty="0" smtClean="0"/>
              <a:t>The </a:t>
            </a:r>
            <a:r>
              <a:rPr lang="en-US" sz="1300" b="1" dirty="0" smtClean="0"/>
              <a:t>Handling Event is another matter. Previously we have considered possible database</a:t>
            </a:r>
          </a:p>
          <a:p>
            <a:r>
              <a:rPr lang="en-US" sz="1300" dirty="0" smtClean="0"/>
              <a:t>query that would search for these: one, to find the </a:t>
            </a:r>
            <a:r>
              <a:rPr lang="en-US" sz="1300" b="1" dirty="0" smtClean="0"/>
              <a:t>Handling Events for a Delivery History.</a:t>
            </a:r>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r>
              <a:rPr lang="en-US" b="1" dirty="0" smtClean="0"/>
              <a:t>.</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r>
              <a:rPr lang="en-US" dirty="0" smtClean="0"/>
              <a:t>-------------------------------------------------------------------------------------------------</a:t>
            </a:r>
          </a:p>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a:p>
            <a:endParaRPr lang="en-US" b="1" baseline="0" dirty="0" smtClean="0"/>
          </a:p>
          <a:p>
            <a:endParaRPr lang="en-US" b="1" baseline="0" dirty="0" smtClean="0"/>
          </a:p>
          <a:p>
            <a:r>
              <a:rPr lang="en-US" b="1" dirty="0" smtClean="0"/>
              <a:t>------------------------------------------------------------------------------------</a:t>
            </a:r>
          </a:p>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a:t>
            </a:r>
            <a:r>
              <a:rPr lang="en-US" b="0" baseline="0" dirty="0" smtClean="0"/>
              <a:t>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a:t>
            </a:r>
            <a:r>
              <a:rPr lang="en-US" baseline="0" dirty="0" smtClean="0"/>
              <a:t>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a:t>
            </a:r>
            <a:r>
              <a:rPr lang="en-US" baseline="0" dirty="0" smtClean="0"/>
              <a:t>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a:p>
            <a:pPr defTabSz="966612">
              <a:defRPr/>
            </a:pPr>
            <a:endParaRPr lang="en-US" baseline="0" dirty="0" smtClean="0"/>
          </a:p>
          <a:p>
            <a:pPr defTabSz="966612">
              <a:defRPr/>
            </a:pPr>
            <a:r>
              <a:rPr lang="en-US" dirty="0" smtClean="0"/>
              <a:t>-------------------------------------------------------------</a:t>
            </a:r>
          </a:p>
          <a:p>
            <a:pPr defTabSz="966612">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300" dirty="0" smtClean="0"/>
          </a:p>
          <a:p>
            <a:r>
              <a:rPr lang="en-US" sz="1300" dirty="0" smtClean="0"/>
              <a:t>The returns from </a:t>
            </a:r>
            <a:r>
              <a:rPr lang="en-US" sz="1300" b="1" dirty="0" smtClean="0"/>
              <a:t>refactoring</a:t>
            </a:r>
            <a:r>
              <a:rPr lang="en-US" sz="1300" dirty="0" smtClean="0"/>
              <a:t> are not linear. Usually there is a marginal return for a small effort,</a:t>
            </a:r>
          </a:p>
          <a:p>
            <a:r>
              <a:rPr lang="en-US" sz="1300" dirty="0" smtClean="0"/>
              <a:t>and the small improvements add up. They fight entropy, and they are the frontline protection</a:t>
            </a:r>
          </a:p>
          <a:p>
            <a:r>
              <a:rPr lang="en-US" sz="1300" dirty="0" smtClean="0"/>
              <a:t>against a fossilized legacy. But some of the most important insights come abruptly and send a</a:t>
            </a:r>
          </a:p>
          <a:p>
            <a:r>
              <a:rPr lang="en-US" sz="1300" dirty="0" smtClean="0"/>
              <a:t>shock through the project.</a:t>
            </a:r>
          </a:p>
          <a:p>
            <a:endParaRPr lang="en-US" sz="1300" dirty="0" smtClean="0"/>
          </a:p>
          <a:p>
            <a:r>
              <a:rPr lang="en-US" sz="1300" b="1" dirty="0" smtClean="0"/>
              <a:t>A set of tests that are written and maintained by developers to</a:t>
            </a:r>
          </a:p>
          <a:p>
            <a:r>
              <a:rPr lang="en-US" sz="1300" b="1" dirty="0" smtClean="0"/>
              <a:t>reduce the cost of finding and fixing bugs—thereby improving</a:t>
            </a:r>
          </a:p>
          <a:p>
            <a:r>
              <a:rPr lang="en-US" sz="1300" b="1" dirty="0" smtClean="0"/>
              <a:t>code quality—and to enable the change of the design as</a:t>
            </a:r>
          </a:p>
          <a:p>
            <a:r>
              <a:rPr lang="en-US" sz="1300" b="1" dirty="0" smtClean="0"/>
              <a:t>requirements are addressed incrementally. Disciplined writing of</a:t>
            </a:r>
          </a:p>
          <a:p>
            <a:r>
              <a:rPr lang="en-US" sz="1300" b="1" dirty="0" smtClean="0"/>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300" b="1" dirty="0" smtClean="0"/>
          </a:p>
          <a:p>
            <a:endParaRPr lang="en-US" sz="1300" b="1" dirty="0" smtClean="0"/>
          </a:p>
          <a:p>
            <a:r>
              <a:rPr lang="en-US" sz="1300" b="1" i="1" dirty="0" smtClean="0"/>
              <a:t>Continuous Integration </a:t>
            </a:r>
            <a:r>
              <a:rPr lang="en-US" sz="1300" i="1" dirty="0" smtClean="0"/>
              <a:t>reduces time to market and increasing quality</a:t>
            </a:r>
          </a:p>
          <a:p>
            <a:r>
              <a:rPr lang="en-US" sz="1300" dirty="0" smtClean="0"/>
              <a:t>to market by finding </a:t>
            </a:r>
            <a:r>
              <a:rPr lang="en-US" sz="1300" i="1" dirty="0" smtClean="0"/>
              <a:t>Integration bugs often and early, thus eliminating</a:t>
            </a:r>
          </a:p>
          <a:p>
            <a:r>
              <a:rPr lang="en-US" sz="1300" dirty="0" smtClean="0"/>
              <a:t>“hardening </a:t>
            </a:r>
            <a:r>
              <a:rPr lang="en-US" sz="1300" i="1" dirty="0" smtClean="0"/>
              <a:t>Iterations” and the rework that goes along with it.</a:t>
            </a:r>
          </a:p>
          <a:p>
            <a:r>
              <a:rPr lang="en-US" sz="1300" i="1" dirty="0" smtClean="0"/>
              <a:t>Continuous Integration also increases visibility of the progress of the</a:t>
            </a:r>
          </a:p>
          <a:p>
            <a:r>
              <a:rPr lang="en-US" sz="1300" dirty="0" smtClean="0"/>
              <a:t>project by making it explicit to the development team and</a:t>
            </a:r>
          </a:p>
          <a:p>
            <a:r>
              <a:rPr lang="en-US" sz="1300" dirty="0" smtClean="0"/>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a:t>
            </a:r>
            <a:r>
              <a:rPr lang="en-US" baseline="0" dirty="0" smtClean="0"/>
              <a:t>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a:p>
            <a:endParaRPr lang="en-US" dirty="0" smtClean="0"/>
          </a:p>
          <a:p>
            <a:r>
              <a:rPr lang="en-US" dirty="0" smtClean="0"/>
              <a:t>-------------------------------------------------------------------------------------</a:t>
            </a:r>
          </a:p>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endParaRPr lang="en-US" baseline="0" dirty="0" smtClean="0"/>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defTabSz="966612">
              <a:defRPr/>
            </a:pPr>
            <a:r>
              <a:rPr lang="en-US" dirty="0" smtClean="0"/>
              <a:t>Einstein: Theory of all… theory on</a:t>
            </a:r>
            <a:r>
              <a:rPr lang="en-US" baseline="0" dirty="0" smtClean="0"/>
              <a:t> atom level and on stars level</a:t>
            </a:r>
          </a:p>
          <a:p>
            <a:pPr defTabSz="966612">
              <a:defRPr/>
            </a:pPr>
            <a:endParaRPr lang="en-US" baseline="0" dirty="0" smtClean="0"/>
          </a:p>
          <a:p>
            <a:pPr defTabSz="966612">
              <a:defRPr/>
            </a:pPr>
            <a:r>
              <a:rPr lang="en-US" baseline="0" dirty="0" smtClean="0"/>
              <a:t>As scientists learned about the structure of the atom through experiments, they modified their models of the atom to fit their data. </a:t>
            </a:r>
          </a:p>
          <a:p>
            <a:pPr defTabSz="966612">
              <a:defRPr/>
            </a:pPr>
            <a:r>
              <a:rPr lang="en-US" baseline="0" dirty="0" smtClean="0"/>
              <a:t>This is how the Atomic model has changed over the years and talks about the scientists who made them all possible.</a:t>
            </a:r>
          </a:p>
          <a:p>
            <a:pPr defTabSz="966612">
              <a:defRPr/>
            </a:pPr>
            <a:endParaRPr lang="en-US" baseline="0" dirty="0" smtClean="0"/>
          </a:p>
          <a:p>
            <a:pPr defTabSz="966612">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baseline="0" dirty="0" smtClean="0"/>
          </a:p>
          <a:p>
            <a:r>
              <a:rPr lang="en-US" sz="1300" dirty="0" smtClean="0"/>
              <a:t>The key to controlling complexity is a good domain model, a model that goes beyond a surface</a:t>
            </a:r>
          </a:p>
          <a:p>
            <a:r>
              <a:rPr lang="en-US" sz="1300" dirty="0" smtClean="0"/>
              <a:t>vision of a domain by introducing an underlying structure, which gives the software developers the</a:t>
            </a:r>
          </a:p>
          <a:p>
            <a:r>
              <a:rPr lang="en-US" sz="1300" dirty="0" smtClean="0"/>
              <a:t>leverage they need. A good domain model can be incredibly valuable, but it's not something that's</a:t>
            </a:r>
          </a:p>
          <a:p>
            <a:r>
              <a:rPr lang="en-US" sz="1300" dirty="0" smtClean="0"/>
              <a:t>easy to make. Few people can do it well, and it's very hard to teach.</a:t>
            </a:r>
          </a:p>
          <a:p>
            <a:endParaRPr lang="en-US" sz="130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41653" indent="-241653"/>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r>
              <a:rPr lang="en-US" sz="1300" b="1" dirty="0" smtClean="0"/>
              <a:t>----------------------------------------------------------------------------------------------------------------</a:t>
            </a:r>
          </a:p>
          <a:p>
            <a:r>
              <a:rPr lang="en-US" sz="1300" b="1" dirty="0" err="1" smtClean="0"/>
              <a:t>Proiectele</a:t>
            </a:r>
            <a:r>
              <a:rPr lang="en-US" sz="1300" b="1" dirty="0" smtClean="0"/>
              <a:t> care </a:t>
            </a:r>
            <a:r>
              <a:rPr lang="en-US" sz="1300" b="1" dirty="0" err="1" smtClean="0"/>
              <a:t>care</a:t>
            </a:r>
            <a:r>
              <a:rPr lang="en-US" sz="1300" b="1" dirty="0" smtClean="0"/>
              <a:t> nu au un domain model </a:t>
            </a:r>
            <a:r>
              <a:rPr lang="en-US" sz="1300" b="1" dirty="0" err="1" smtClean="0"/>
              <a:t>dar</a:t>
            </a:r>
            <a:r>
              <a:rPr lang="en-US" sz="1300" b="1" dirty="0" smtClean="0"/>
              <a:t> </a:t>
            </a:r>
            <a:r>
              <a:rPr lang="en-US" sz="1300" b="1" dirty="0" err="1" smtClean="0"/>
              <a:t>pur</a:t>
            </a:r>
            <a:r>
              <a:rPr lang="en-US" sz="1300" b="1" dirty="0" smtClean="0"/>
              <a:t> </a:t>
            </a:r>
            <a:r>
              <a:rPr lang="en-US" sz="1300" b="1" dirty="0" err="1" smtClean="0"/>
              <a:t>si</a:t>
            </a:r>
            <a:r>
              <a:rPr lang="en-US" sz="1300" b="1" dirty="0" smtClean="0"/>
              <a:t> </a:t>
            </a:r>
            <a:r>
              <a:rPr lang="en-US" sz="1300" b="1" dirty="0" err="1" smtClean="0"/>
              <a:t>simplu</a:t>
            </a:r>
            <a:r>
              <a:rPr lang="en-US" sz="1300" b="1" dirty="0" smtClean="0"/>
              <a:t> </a:t>
            </a:r>
            <a:r>
              <a:rPr lang="en-US" sz="1300" b="1" dirty="0" err="1" smtClean="0"/>
              <a:t>scriu</a:t>
            </a:r>
            <a:r>
              <a:rPr lang="en-US" sz="1300" b="1" dirty="0" smtClean="0"/>
              <a:t> code </a:t>
            </a:r>
            <a:r>
              <a:rPr lang="en-US" sz="1300" b="1" dirty="0" err="1" smtClean="0"/>
              <a:t>pentru</a:t>
            </a:r>
            <a:r>
              <a:rPr lang="en-US" sz="1300" b="1" dirty="0" smtClean="0"/>
              <a:t> a </a:t>
            </a:r>
          </a:p>
          <a:p>
            <a:r>
              <a:rPr lang="en-US" sz="1300" b="1" dirty="0" err="1" smtClean="0"/>
              <a:t>realiza</a:t>
            </a:r>
            <a:r>
              <a:rPr lang="en-US" sz="1300" b="1" dirty="0" smtClean="0"/>
              <a:t> o </a:t>
            </a:r>
            <a:r>
              <a:rPr lang="en-US" sz="1300" b="1" dirty="0" err="1" smtClean="0"/>
              <a:t>functia</a:t>
            </a:r>
            <a:r>
              <a:rPr lang="en-US" sz="1300" b="1" dirty="0" smtClean="0"/>
              <a:t> </a:t>
            </a:r>
            <a:r>
              <a:rPr lang="en-US" sz="1300" b="1" dirty="0" err="1" smtClean="0"/>
              <a:t>dupa</a:t>
            </a:r>
            <a:r>
              <a:rPr lang="en-US" sz="1300" b="1" dirty="0" smtClean="0"/>
              <a:t> </a:t>
            </a:r>
            <a:r>
              <a:rPr lang="en-US" sz="1300" b="1" dirty="0" err="1" smtClean="0"/>
              <a:t>alta</a:t>
            </a:r>
            <a:r>
              <a:rPr lang="en-US" sz="1300" b="1" dirty="0" smtClean="0"/>
              <a:t>,  </a:t>
            </a:r>
          </a:p>
          <a:p>
            <a:endParaRPr lang="en-US" sz="1300" b="1" dirty="0" smtClean="0"/>
          </a:p>
          <a:p>
            <a:r>
              <a:rPr lang="en-US" sz="1300" dirty="0" smtClean="0"/>
              <a:t>Projects that have no domain model at all, but just write code to fulfill one function after another,</a:t>
            </a:r>
          </a:p>
          <a:p>
            <a:r>
              <a:rPr lang="en-US" sz="1300" dirty="0" smtClean="0"/>
              <a:t>gain few of the advantages of knowledge crunching and communication discussed in the previous</a:t>
            </a:r>
          </a:p>
          <a:p>
            <a:r>
              <a:rPr lang="en-US" sz="1300" dirty="0" smtClean="0"/>
              <a:t>two chapters. A complex domain will swamp them.</a:t>
            </a:r>
            <a:endParaRPr lang="en-US" dirty="0" smtClean="0"/>
          </a:p>
          <a:p>
            <a:endParaRPr lang="en-US" sz="1300" b="1" dirty="0" smtClean="0"/>
          </a:p>
          <a:p>
            <a:endParaRPr lang="en-US" sz="1300" b="1" dirty="0" smtClean="0"/>
          </a:p>
          <a:p>
            <a:endParaRPr lang="en-US" sz="1300" b="1" dirty="0" smtClean="0"/>
          </a:p>
          <a:p>
            <a:r>
              <a:rPr lang="en-US" sz="1300" b="1" dirty="0" smtClean="0"/>
              <a:t>-if a implementation is disconnected from the model then the model has a little or not value</a:t>
            </a:r>
          </a:p>
          <a:p>
            <a:r>
              <a:rPr lang="en-US" sz="1300" dirty="0" smtClean="0"/>
              <a:t>A domain model is not a particular diagram; it is the idea that the</a:t>
            </a:r>
          </a:p>
          <a:p>
            <a:r>
              <a:rPr lang="en-US" sz="1300" dirty="0" smtClean="0"/>
              <a:t>diagram is intended to convey. It is not just the knowledge in a domain</a:t>
            </a:r>
          </a:p>
          <a:p>
            <a:r>
              <a:rPr lang="en-US" sz="1300" dirty="0" smtClean="0"/>
              <a:t>expert’s head; </a:t>
            </a:r>
            <a:r>
              <a:rPr lang="en-US" sz="1300" i="1" dirty="0" smtClean="0"/>
              <a:t>it is a rigorously organized and selective abstraction</a:t>
            </a:r>
          </a:p>
          <a:p>
            <a:r>
              <a:rPr lang="en-US" sz="1300" i="1" dirty="0" smtClean="0"/>
              <a:t>of that knowledge. A diagram can represent and communicate a</a:t>
            </a:r>
          </a:p>
          <a:p>
            <a:r>
              <a:rPr lang="en-US" sz="1300" dirty="0" smtClean="0"/>
              <a:t>model, as can carefully written code, as can an English sentence.</a:t>
            </a:r>
          </a:p>
          <a:p>
            <a:r>
              <a:rPr lang="en-US" sz="1300" dirty="0" smtClean="0"/>
              <a:t>Domain modeling is not a matter of making as “realistic” a</a:t>
            </a:r>
          </a:p>
          <a:p>
            <a:r>
              <a:rPr lang="en-US" sz="1300" dirty="0" smtClean="0"/>
              <a:t>model as possible. Even in a domain of tangible real-world things,</a:t>
            </a:r>
          </a:p>
          <a:p>
            <a:r>
              <a:rPr lang="en-US" sz="1300" dirty="0" smtClean="0"/>
              <a:t>our model is an artificial creation. Nor is it just the construction of a</a:t>
            </a:r>
          </a:p>
          <a:p>
            <a:r>
              <a:rPr lang="en-US" sz="1300" dirty="0" smtClean="0"/>
              <a:t>software mechanism that gives the necessary results. It is more like</a:t>
            </a:r>
          </a:p>
          <a:p>
            <a:r>
              <a:rPr lang="en-US" sz="1300" dirty="0" smtClean="0"/>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5/9/2009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4.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5.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1.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3.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8357</TotalTime>
  <Words>9520</Words>
  <Application>Microsoft Office PowerPoint</Application>
  <PresentationFormat>Экран (4:3)</PresentationFormat>
  <Paragraphs>1203</Paragraphs>
  <Slides>42</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vt:lpstr>
      <vt:lpstr>What is DDD?</vt:lpstr>
      <vt:lpstr>Building blocks</vt:lpstr>
      <vt:lpstr>Classic Layering</vt:lpstr>
      <vt:lpstr>DDD recommended-Layering</vt:lpstr>
      <vt:lpstr>Organizing Domain Logic Patterns</vt:lpstr>
      <vt:lpstr>Слайд 17</vt:lpstr>
      <vt:lpstr>Cargo Sample</vt:lpstr>
      <vt:lpstr>Слайд 19</vt:lpstr>
      <vt:lpstr>Слайд 20</vt:lpstr>
      <vt:lpstr>Слайд 21</vt:lpstr>
      <vt:lpstr>Collaboration: gathering requirements</vt:lpstr>
      <vt:lpstr>Model Evolution: Step 1</vt:lpstr>
      <vt:lpstr>Model Evolution: Step 2</vt:lpstr>
      <vt:lpstr>Слайд 25</vt:lpstr>
      <vt:lpstr>Слайд 26</vt:lpstr>
      <vt:lpstr>Cargo’s Ubiquitous Language</vt:lpstr>
      <vt:lpstr>Domain Model Isolation</vt:lpstr>
      <vt:lpstr>Слайд 29</vt:lpstr>
      <vt:lpstr>How about design principles &amp; patterns within Domain Layer?</vt:lpstr>
      <vt:lpstr>Strategy (a.k.a Policy)</vt:lpstr>
      <vt:lpstr>Refactoring to Policy</vt:lpstr>
      <vt:lpstr>Слайд 33</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2222</cp:revision>
  <dcterms:created xsi:type="dcterms:W3CDTF">2009-04-10T08:31:11Z</dcterms:created>
  <dcterms:modified xsi:type="dcterms:W3CDTF">2009-05-09T11:58:54Z</dcterms:modified>
</cp:coreProperties>
</file>