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30"/>
  </p:notesMasterIdLst>
  <p:sldIdLst>
    <p:sldId id="256" r:id="rId2"/>
    <p:sldId id="258" r:id="rId3"/>
    <p:sldId id="257" r:id="rId4"/>
    <p:sldId id="277" r:id="rId5"/>
    <p:sldId id="278" r:id="rId6"/>
    <p:sldId id="264" r:id="rId7"/>
    <p:sldId id="263" r:id="rId8"/>
    <p:sldId id="269" r:id="rId9"/>
    <p:sldId id="267" r:id="rId10"/>
    <p:sldId id="268" r:id="rId11"/>
    <p:sldId id="266" r:id="rId12"/>
    <p:sldId id="259" r:id="rId13"/>
    <p:sldId id="260" r:id="rId14"/>
    <p:sldId id="272" r:id="rId15"/>
    <p:sldId id="273" r:id="rId16"/>
    <p:sldId id="276" r:id="rId17"/>
    <p:sldId id="274" r:id="rId18"/>
    <p:sldId id="275" r:id="rId19"/>
    <p:sldId id="279" r:id="rId20"/>
    <p:sldId id="280" r:id="rId21"/>
    <p:sldId id="281" r:id="rId22"/>
    <p:sldId id="282" r:id="rId23"/>
    <p:sldId id="283" r:id="rId24"/>
    <p:sldId id="284" r:id="rId25"/>
    <p:sldId id="285" r:id="rId26"/>
    <p:sldId id="286" r:id="rId27"/>
    <p:sldId id="287" r:id="rId28"/>
    <p:sldId id="28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336600"/>
    <a:srgbClr val="00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2784" autoAdjust="0"/>
  </p:normalViewPr>
  <p:slideViewPr>
    <p:cSldViewPr>
      <p:cViewPr varScale="1">
        <p:scale>
          <a:sx n="66" d="100"/>
          <a:sy n="66" d="100"/>
        </p:scale>
        <p:origin x="-169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4/18/2009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mk:@MSITStore:D:\stuff\!Archtect%20jurnal\0321127420%20Patterns%20of%20Enterprise%20Application%20Architecture.chm::/0321127420_ch09lev1sec2.html#ch09lev1sec2"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mk:@MSITStore:D:\stuff\!Archtect%20jurnal\0321127420%20Patterns%20of%20Enterprise%20Application%20Architecture.chm::/0321127420_ch18lev1sec11.html#ch18lev1sec11" TargetMode="External"/><Relationship Id="rId4" Type="http://schemas.openxmlformats.org/officeDocument/2006/relationships/hyperlink" Target="mk:@MSITStore:D:\stuff\!Archtect%20jurnal\0321127420%20Patterns%20of%20Enterprise%20Application%20Architecture.chm::/0321127420_ch09lev1sec3.html#ch09lev1sec3"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 </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at </a:t>
            </a:r>
            <a:r>
              <a:rPr lang="en-US" sz="1200" kern="1200" dirty="0" err="1" smtClean="0">
                <a:solidFill>
                  <a:schemeClr val="tx1"/>
                </a:solidFill>
                <a:latin typeface="+mn-lt"/>
                <a:ea typeface="+mn-ea"/>
                <a:cs typeface="+mn-cs"/>
              </a:rPr>
              <a:t>Endava</a:t>
            </a:r>
            <a:r>
              <a:rPr lang="en-US" sz="1200" kern="1200" dirty="0" smtClean="0">
                <a:solidFill>
                  <a:schemeClr val="tx1"/>
                </a:solidFill>
                <a:latin typeface="+mn-lt"/>
                <a:ea typeface="+mn-ea"/>
                <a:cs typeface="+mn-cs"/>
              </a:rPr>
              <a:t>; he has practical experience applying Domain Driven Design using .Net technologies and is very interested in various methods and techniques of improving software quality through simple and maintainable solutions. He is also </a:t>
            </a:r>
            <a:r>
              <a:rPr lang="en-US" sz="1200" kern="1200" baseline="0" dirty="0" smtClean="0">
                <a:solidFill>
                  <a:schemeClr val="tx1"/>
                </a:solidFill>
                <a:latin typeface="+mn-lt"/>
                <a:ea typeface="+mn-ea"/>
                <a:cs typeface="+mn-cs"/>
              </a:rPr>
              <a:t>open source </a:t>
            </a:r>
            <a:r>
              <a:rPr lang="en-US" sz="1200" kern="1200" dirty="0" smtClean="0">
                <a:solidFill>
                  <a:schemeClr val="tx1"/>
                </a:solidFill>
                <a:latin typeface="+mn-lt"/>
                <a:ea typeface="+mn-ea"/>
                <a:cs typeface="+mn-cs"/>
              </a:rPr>
              <a:t>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Is</a:t>
            </a:r>
            <a:r>
              <a:rPr lang="en-US" baseline="0" dirty="0" smtClean="0"/>
              <a:t> it realistic?</a:t>
            </a:r>
          </a:p>
          <a:p>
            <a:r>
              <a:rPr lang="en-US" baseline="0" dirty="0" smtClean="0"/>
              <a:t>Which earth representation is better?</a:t>
            </a:r>
          </a:p>
          <a:p>
            <a:r>
              <a:rPr lang="en-US" baseline="0" dirty="0" smtClean="0"/>
              <a:t>Context!</a:t>
            </a:r>
          </a:p>
          <a:p>
            <a:r>
              <a:rPr lang="en-US" baseline="0" dirty="0" smtClean="0"/>
              <a:t>We should not represent the entire WORLD model but just purpose of the model…</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b="1" baseline="0" dirty="0" err="1" smtClean="0"/>
              <a:t>Noi</a:t>
            </a:r>
            <a:r>
              <a:rPr lang="en-US" b="1" baseline="0" dirty="0" smtClean="0"/>
              <a:t> </a:t>
            </a:r>
            <a:r>
              <a:rPr lang="en-US" b="1" baseline="0" dirty="0" err="1" smtClean="0"/>
              <a:t>nici</a:t>
            </a:r>
            <a:r>
              <a:rPr lang="en-US" b="1" baseline="0" dirty="0" smtClean="0"/>
              <a:t> o data </a:t>
            </a:r>
            <a:r>
              <a:rPr lang="en-US" b="1" baseline="0" dirty="0" err="1" smtClean="0"/>
              <a:t>pina</a:t>
            </a:r>
            <a:r>
              <a:rPr lang="en-US" b="1" baseline="0" dirty="0" smtClean="0"/>
              <a:t> la </a:t>
            </a:r>
            <a:r>
              <a:rPr lang="en-US" b="1" baseline="0" dirty="0" err="1" smtClean="0"/>
              <a:t>urma</a:t>
            </a:r>
            <a:r>
              <a:rPr lang="en-US" b="1" baseline="0" dirty="0" smtClean="0"/>
              <a:t> nu </a:t>
            </a:r>
            <a:r>
              <a:rPr lang="en-US" b="1" baseline="0" dirty="0" err="1" smtClean="0"/>
              <a:t>ar</a:t>
            </a:r>
            <a:r>
              <a:rPr lang="en-US" b="1" baseline="0" dirty="0" smtClean="0"/>
              <a:t> </a:t>
            </a:r>
            <a:r>
              <a:rPr lang="en-US" b="1" baseline="0" dirty="0" err="1" smtClean="0"/>
              <a:t>sa</a:t>
            </a:r>
            <a:r>
              <a:rPr lang="en-US" b="1" baseline="0" dirty="0" smtClean="0"/>
              <a:t> </a:t>
            </a:r>
            <a:r>
              <a:rPr lang="en-US" b="1" baseline="0" dirty="0" err="1" smtClean="0"/>
              <a:t>invatam</a:t>
            </a:r>
            <a:r>
              <a:rPr lang="en-US" b="1" baseline="0" dirty="0" smtClean="0"/>
              <a:t> business </a:t>
            </a:r>
            <a:r>
              <a:rPr lang="en-US" b="1" baseline="0" dirty="0" err="1" smtClean="0"/>
              <a:t>expertii</a:t>
            </a:r>
            <a:r>
              <a:rPr lang="en-US" b="1" baseline="0" dirty="0" smtClean="0"/>
              <a:t> termini </a:t>
            </a:r>
            <a:r>
              <a:rPr lang="en-US" b="1" baseline="0" dirty="0" err="1" smtClean="0"/>
              <a:t>tehnici</a:t>
            </a:r>
            <a:r>
              <a:rPr lang="en-US" b="1" baseline="0" dirty="0" smtClean="0"/>
              <a:t> de </a:t>
            </a:r>
            <a:r>
              <a:rPr lang="en-US" b="1" baseline="0" dirty="0" err="1" smtClean="0"/>
              <a:t>programare</a:t>
            </a:r>
            <a:r>
              <a:rPr lang="en-US" b="1" baseline="0" dirty="0" smtClean="0"/>
              <a:t> </a:t>
            </a:r>
            <a:r>
              <a:rPr lang="en-US" b="1" baseline="0" dirty="0" err="1" smtClean="0"/>
              <a:t>si</a:t>
            </a:r>
            <a:r>
              <a:rPr lang="en-US" b="1" baseline="0" dirty="0" smtClean="0"/>
              <a:t> </a:t>
            </a:r>
            <a:r>
              <a:rPr lang="en-US" b="1" baseline="0" dirty="0" err="1" smtClean="0"/>
              <a:t>noi</a:t>
            </a:r>
            <a:r>
              <a:rPr lang="en-US" b="1" baseline="0" dirty="0" smtClean="0"/>
              <a:t> nu </a:t>
            </a:r>
            <a:r>
              <a:rPr lang="en-US" b="1" baseline="0" dirty="0" err="1" smtClean="0"/>
              <a:t>suntem</a:t>
            </a:r>
            <a:r>
              <a:rPr lang="en-US" b="1" baseline="0" dirty="0" smtClean="0"/>
              <a:t> </a:t>
            </a:r>
            <a:r>
              <a:rPr lang="en-US" b="1" baseline="0" dirty="0" err="1" smtClean="0"/>
              <a:t>interesati</a:t>
            </a:r>
            <a:r>
              <a:rPr lang="en-US" b="1" baseline="0" dirty="0" smtClean="0"/>
              <a:t> </a:t>
            </a:r>
          </a:p>
          <a:p>
            <a:r>
              <a:rPr lang="en-US" b="1" baseline="0" dirty="0" err="1" smtClean="0"/>
              <a:t>sa</a:t>
            </a:r>
            <a:r>
              <a:rPr lang="en-US" b="1" baseline="0" dirty="0" smtClean="0"/>
              <a:t> </a:t>
            </a:r>
            <a:r>
              <a:rPr lang="en-US" b="1" baseline="0" dirty="0" err="1" smtClean="0"/>
              <a:t>invatam</a:t>
            </a:r>
            <a:r>
              <a:rPr lang="en-US" b="1" baseline="0" dirty="0" smtClean="0"/>
              <a:t> </a:t>
            </a:r>
            <a:r>
              <a:rPr lang="en-US" b="1" baseline="0" dirty="0" err="1" smtClean="0"/>
              <a:t>totul</a:t>
            </a:r>
            <a:r>
              <a:rPr lang="en-US" b="1" baseline="0" dirty="0" smtClean="0"/>
              <a:t> </a:t>
            </a:r>
            <a:r>
              <a:rPr lang="en-US" b="1" baseline="0" dirty="0" err="1" smtClean="0"/>
              <a:t>ce</a:t>
            </a:r>
            <a:r>
              <a:rPr lang="en-US" b="1" baseline="0" dirty="0" smtClean="0"/>
              <a:t> tine de </a:t>
            </a:r>
            <a:r>
              <a:rPr lang="en-US" b="1" baseline="0" dirty="0" err="1" smtClean="0"/>
              <a:t>inplementare</a:t>
            </a:r>
            <a:r>
              <a:rPr lang="en-US" b="1" baseline="0" dirty="0" smtClean="0"/>
              <a:t>, DAR </a:t>
            </a:r>
            <a:r>
              <a:rPr lang="en-US" b="1" baseline="0" dirty="0" err="1" smtClean="0"/>
              <a:t>noi</a:t>
            </a:r>
            <a:r>
              <a:rPr lang="en-US" b="1" baseline="0" dirty="0" smtClean="0"/>
              <a:t> </a:t>
            </a:r>
            <a:r>
              <a:rPr lang="en-US" b="1" baseline="0" dirty="0" err="1" smtClean="0"/>
              <a:t>putem</a:t>
            </a:r>
            <a:r>
              <a:rPr lang="en-US" b="1" baseline="0" dirty="0" smtClean="0"/>
              <a:t> </a:t>
            </a:r>
            <a:r>
              <a:rPr lang="en-US" b="1" baseline="0" dirty="0" err="1" smtClean="0"/>
              <a:t>sa</a:t>
            </a:r>
            <a:r>
              <a:rPr lang="en-US" b="1" baseline="0" dirty="0" smtClean="0"/>
              <a:t> </a:t>
            </a:r>
            <a:r>
              <a:rPr lang="en-US" b="1" baseline="0" dirty="0" err="1" smtClean="0"/>
              <a:t>gasim</a:t>
            </a:r>
            <a:r>
              <a:rPr lang="en-US" b="1" baseline="0" dirty="0" smtClean="0"/>
              <a:t> un </a:t>
            </a:r>
            <a:r>
              <a:rPr lang="en-US" b="1" baseline="0" dirty="0" err="1" smtClean="0"/>
              <a:t>puct</a:t>
            </a:r>
            <a:r>
              <a:rPr lang="en-US" b="1" baseline="0" dirty="0" smtClean="0"/>
              <a:t> </a:t>
            </a:r>
            <a:r>
              <a:rPr lang="en-US" b="1" baseline="0" dirty="0" err="1" smtClean="0"/>
              <a:t>comun</a:t>
            </a:r>
            <a:r>
              <a:rPr lang="en-US" b="1" baseline="0" dirty="0" smtClean="0"/>
              <a:t> care ne </a:t>
            </a:r>
            <a:r>
              <a:rPr lang="en-US" b="1" baseline="0" dirty="0" err="1" smtClean="0"/>
              <a:t>intereseaza</a:t>
            </a:r>
            <a:r>
              <a:rPr lang="en-US" b="1" baseline="0" dirty="0" smtClean="0"/>
              <a:t> </a:t>
            </a:r>
            <a:r>
              <a:rPr lang="en-US" b="1" baseline="0" dirty="0" err="1" smtClean="0"/>
              <a:t>pe</a:t>
            </a:r>
            <a:r>
              <a:rPr lang="en-US" b="1" baseline="0" dirty="0" smtClean="0"/>
              <a:t> </a:t>
            </a:r>
            <a:r>
              <a:rPr lang="en-US" b="1" baseline="0" dirty="0" err="1" smtClean="0"/>
              <a:t>ambii</a:t>
            </a:r>
            <a:r>
              <a:rPr lang="en-US" b="1" baseline="0" dirty="0" smtClean="0"/>
              <a:t> ca</a:t>
            </a:r>
          </a:p>
          <a:p>
            <a:r>
              <a:rPr lang="en-US" b="1" baseline="0" dirty="0" smtClean="0"/>
              <a:t>Sa </a:t>
            </a:r>
            <a:r>
              <a:rPr lang="en-US" b="1" baseline="0" dirty="0" err="1" smtClean="0"/>
              <a:t>construim</a:t>
            </a:r>
            <a:r>
              <a:rPr lang="en-US" b="1" baseline="0" dirty="0" smtClean="0"/>
              <a:t> </a:t>
            </a:r>
            <a:r>
              <a:rPr lang="en-US" b="1" baseline="0" dirty="0" err="1" smtClean="0"/>
              <a:t>softul</a:t>
            </a:r>
            <a:r>
              <a:rPr lang="en-US" b="1" baseline="0" dirty="0" smtClean="0"/>
              <a:t>, </a:t>
            </a:r>
            <a:r>
              <a:rPr lang="en-US" b="1" baseline="0" dirty="0" err="1" smtClean="0"/>
              <a:t>si</a:t>
            </a:r>
            <a:r>
              <a:rPr lang="en-US" b="1" baseline="0" dirty="0" smtClean="0"/>
              <a:t> </a:t>
            </a:r>
            <a:r>
              <a:rPr lang="en-US" b="1" baseline="0" dirty="0" err="1" smtClean="0"/>
              <a:t>daca</a:t>
            </a:r>
            <a:r>
              <a:rPr lang="en-US" b="1" baseline="0" dirty="0" smtClean="0"/>
              <a:t> </a:t>
            </a:r>
            <a:r>
              <a:rPr lang="en-US" b="1" baseline="0" dirty="0" err="1" smtClean="0"/>
              <a:t>acest</a:t>
            </a:r>
            <a:r>
              <a:rPr lang="en-US" b="1" baseline="0" dirty="0" smtClean="0"/>
              <a:t> </a:t>
            </a:r>
            <a:r>
              <a:rPr lang="en-US" b="1" baseline="0" dirty="0" err="1" smtClean="0"/>
              <a:t>punct</a:t>
            </a:r>
            <a:r>
              <a:rPr lang="en-US" b="1" baseline="0" dirty="0" smtClean="0"/>
              <a:t> </a:t>
            </a:r>
            <a:r>
              <a:rPr lang="en-US" b="1" baseline="0" dirty="0" err="1" smtClean="0"/>
              <a:t>comun</a:t>
            </a:r>
            <a:r>
              <a:rPr lang="en-US" b="1" baseline="0" dirty="0" smtClean="0"/>
              <a:t> nu </a:t>
            </a:r>
            <a:r>
              <a:rPr lang="en-US" b="1" baseline="0" dirty="0" err="1" smtClean="0"/>
              <a:t>este</a:t>
            </a:r>
            <a:r>
              <a:rPr lang="en-US" b="1" baseline="0" dirty="0" smtClean="0"/>
              <a:t>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atunci</a:t>
            </a:r>
            <a:r>
              <a:rPr lang="en-US" b="1" baseline="0" dirty="0" smtClean="0"/>
              <a:t> </a:t>
            </a:r>
            <a:r>
              <a:rPr lang="en-US" b="1" baseline="0" dirty="0" err="1" smtClean="0"/>
              <a:t>sau</a:t>
            </a:r>
            <a:r>
              <a:rPr lang="en-US" b="1" baseline="0" dirty="0" smtClean="0"/>
              <a:t> de </a:t>
            </a:r>
            <a:r>
              <a:rPr lang="en-US" b="1" baseline="0" dirty="0" err="1" smtClean="0"/>
              <a:t>noi</a:t>
            </a:r>
            <a:r>
              <a:rPr lang="en-US" b="1" baseline="0" dirty="0" smtClean="0"/>
              <a:t> </a:t>
            </a:r>
            <a:r>
              <a:rPr lang="en-US" b="1" baseline="0" dirty="0" err="1" smtClean="0"/>
              <a:t>atunci</a:t>
            </a:r>
            <a:r>
              <a:rPr lang="en-US" b="1" baseline="0" dirty="0" smtClean="0"/>
              <a:t> </a:t>
            </a:r>
            <a:r>
              <a:rPr lang="en-US" b="1" baseline="0" dirty="0" err="1" smtClean="0"/>
              <a:t>avem</a:t>
            </a:r>
            <a:r>
              <a:rPr lang="en-US" b="1" baseline="0" dirty="0" smtClean="0"/>
              <a:t> </a:t>
            </a:r>
            <a:r>
              <a:rPr lang="en-US" b="1" baseline="0" dirty="0" err="1" smtClean="0"/>
              <a:t>probleme</a:t>
            </a:r>
            <a:r>
              <a:rPr lang="en-US" b="1" baseline="0" dirty="0" smtClean="0"/>
              <a:t>.</a:t>
            </a:r>
          </a:p>
          <a:p>
            <a:r>
              <a:rPr lang="en-US" b="1" baseline="0" dirty="0" err="1" smtClean="0"/>
              <a:t>Modelul</a:t>
            </a:r>
            <a:r>
              <a:rPr lang="en-US" b="1" baseline="0" dirty="0" smtClean="0"/>
              <a:t> </a:t>
            </a:r>
            <a:r>
              <a:rPr lang="en-US" b="1" baseline="0" dirty="0" err="1" smtClean="0"/>
              <a:t>trebuie</a:t>
            </a:r>
            <a:r>
              <a:rPr lang="en-US" b="1" baseline="0" dirty="0" smtClean="0"/>
              <a:t> </a:t>
            </a:r>
            <a:r>
              <a:rPr lang="en-US" b="1" baseline="0" dirty="0" err="1" smtClean="0"/>
              <a:t>sa</a:t>
            </a:r>
            <a:r>
              <a:rPr lang="en-US" b="1" baseline="0" dirty="0" smtClean="0"/>
              <a:t> fie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daca</a:t>
            </a:r>
            <a:r>
              <a:rPr lang="en-US" b="1" baseline="0" dirty="0" smtClean="0"/>
              <a:t> </a:t>
            </a:r>
            <a:r>
              <a:rPr lang="en-US" b="1" baseline="0" dirty="0" err="1" smtClean="0"/>
              <a:t>ei</a:t>
            </a:r>
            <a:r>
              <a:rPr lang="en-US" b="1" baseline="0" dirty="0" smtClean="0"/>
              <a:t> nu-l </a:t>
            </a:r>
            <a:r>
              <a:rPr lang="en-US" b="1" baseline="0" dirty="0" err="1" smtClean="0"/>
              <a:t>inteleg</a:t>
            </a:r>
            <a:r>
              <a:rPr lang="en-US" b="1" baseline="0" dirty="0" smtClean="0"/>
              <a:t> </a:t>
            </a:r>
            <a:r>
              <a:rPr lang="en-US" b="1" baseline="0" dirty="0" err="1" smtClean="0"/>
              <a:t>atunci</a:t>
            </a:r>
            <a:r>
              <a:rPr lang="en-US" b="1" baseline="0" dirty="0" smtClean="0"/>
              <a:t> e </a:t>
            </a:r>
            <a:r>
              <a:rPr lang="en-US" b="1" baseline="0" dirty="0" err="1" smtClean="0"/>
              <a:t>ceva</a:t>
            </a:r>
            <a:r>
              <a:rPr lang="en-US" b="1" baseline="0" dirty="0" smtClean="0"/>
              <a:t> </a:t>
            </a:r>
            <a:r>
              <a:rPr lang="en-US" b="1" baseline="0" dirty="0" err="1" smtClean="0"/>
              <a:t>gresit</a:t>
            </a:r>
            <a:r>
              <a:rPr lang="en-US" b="1" baseline="0" dirty="0" smtClean="0"/>
              <a:t> cu </a:t>
            </a:r>
            <a:r>
              <a:rPr lang="en-US" b="1" baseline="0" dirty="0" err="1" smtClean="0"/>
              <a:t>modelul</a:t>
            </a:r>
            <a:r>
              <a:rPr lang="en-US" b="1" baseline="0" dirty="0" smtClean="0"/>
              <a:t> dat.</a:t>
            </a:r>
          </a:p>
          <a:p>
            <a:endParaRPr lang="en-US" baseline="0" dirty="0" smtClean="0"/>
          </a:p>
          <a:p>
            <a:r>
              <a:rPr lang="en-US" sz="1200" kern="1200" baseline="0" dirty="0" smtClean="0">
                <a:solidFill>
                  <a:schemeClr val="tx1"/>
                </a:solidFill>
                <a:latin typeface="+mn-lt"/>
                <a:ea typeface="+mn-ea"/>
                <a:cs typeface="+mn-cs"/>
              </a:rPr>
              <a:t>Technical people often feel the need to "shield" the business experts from the domain model. They</a:t>
            </a:r>
          </a:p>
          <a:p>
            <a:r>
              <a:rPr lang="en-US" sz="1200" kern="1200" baseline="0" dirty="0" smtClean="0">
                <a:solidFill>
                  <a:schemeClr val="tx1"/>
                </a:solidFill>
                <a:latin typeface="+mn-lt"/>
                <a:ea typeface="+mn-ea"/>
                <a:cs typeface="+mn-cs"/>
              </a:rPr>
              <a:t>say:</a:t>
            </a:r>
          </a:p>
          <a:p>
            <a:r>
              <a:rPr lang="en-US" sz="1200" kern="1200" baseline="0" dirty="0" smtClean="0">
                <a:solidFill>
                  <a:schemeClr val="tx1"/>
                </a:solidFill>
                <a:latin typeface="+mn-lt"/>
                <a:ea typeface="+mn-ea"/>
                <a:cs typeface="+mn-cs"/>
              </a:rPr>
              <a:t>"Too abstract for them."</a:t>
            </a:r>
          </a:p>
          <a:p>
            <a:r>
              <a:rPr lang="en-US" sz="1200" kern="1200" baseline="0" dirty="0" smtClean="0">
                <a:solidFill>
                  <a:schemeClr val="tx1"/>
                </a:solidFill>
                <a:latin typeface="+mn-lt"/>
                <a:ea typeface="+mn-ea"/>
                <a:cs typeface="+mn-cs"/>
              </a:rPr>
              <a:t>"They don't understand objects."</a:t>
            </a:r>
          </a:p>
          <a:p>
            <a:r>
              <a:rPr lang="en-US" sz="1200" kern="1200" baseline="0" dirty="0" smtClean="0">
                <a:solidFill>
                  <a:schemeClr val="tx1"/>
                </a:solidFill>
                <a:latin typeface="+mn-lt"/>
                <a:ea typeface="+mn-ea"/>
                <a:cs typeface="+mn-cs"/>
              </a:rPr>
              <a:t>"We have to collect requirements in their terminology."</a:t>
            </a:r>
          </a:p>
          <a:p>
            <a:r>
              <a:rPr lang="en-US" sz="1200" kern="1200" baseline="0" dirty="0" smtClean="0">
                <a:solidFill>
                  <a:schemeClr val="tx1"/>
                </a:solidFill>
                <a:latin typeface="+mn-lt"/>
                <a:ea typeface="+mn-ea"/>
                <a:cs typeface="+mn-cs"/>
              </a:rPr>
              <a:t>These are just a few of the reasons I've heard for having two languages on the team. Forget</a:t>
            </a:r>
          </a:p>
          <a:p>
            <a:r>
              <a:rPr lang="en-US" sz="1200" kern="1200" baseline="0" dirty="0" smtClean="0">
                <a:solidFill>
                  <a:schemeClr val="tx1"/>
                </a:solidFill>
                <a:latin typeface="+mn-lt"/>
                <a:ea typeface="+mn-ea"/>
                <a:cs typeface="+mn-cs"/>
              </a:rPr>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-if a implementation is disconnected from the model then the model has a little or not value</a:t>
            </a:r>
          </a:p>
          <a:p>
            <a:r>
              <a:rPr lang="en-US" sz="1200" kern="1200" baseline="0" dirty="0" smtClean="0">
                <a:solidFill>
                  <a:schemeClr val="tx1"/>
                </a:solidFill>
                <a:latin typeface="+mn-lt"/>
                <a:ea typeface="+mn-ea"/>
                <a:cs typeface="+mn-cs"/>
              </a:rPr>
              <a:t>A domain model is not a particular diagram; it is the idea that the</a:t>
            </a:r>
          </a:p>
          <a:p>
            <a:r>
              <a:rPr lang="en-US" sz="1200" kern="1200" baseline="0" dirty="0" smtClean="0">
                <a:solidFill>
                  <a:schemeClr val="tx1"/>
                </a:solidFill>
                <a:latin typeface="+mn-lt"/>
                <a:ea typeface="+mn-ea"/>
                <a:cs typeface="+mn-cs"/>
              </a:rPr>
              <a:t>diagram is intended to convey. It is not just the knowledge in a domain</a:t>
            </a:r>
          </a:p>
          <a:p>
            <a:r>
              <a:rPr lang="en-US" sz="1200" kern="1200" baseline="0" dirty="0" smtClean="0">
                <a:solidFill>
                  <a:schemeClr val="tx1"/>
                </a:solidFill>
                <a:latin typeface="+mn-lt"/>
                <a:ea typeface="+mn-ea"/>
                <a:cs typeface="+mn-cs"/>
              </a:rPr>
              <a:t>expert’s head; </a:t>
            </a:r>
            <a:r>
              <a:rPr lang="en-US" sz="1200" i="1" kern="1200" baseline="0" dirty="0" smtClean="0">
                <a:solidFill>
                  <a:schemeClr val="tx1"/>
                </a:solidFill>
                <a:latin typeface="+mn-lt"/>
                <a:ea typeface="+mn-ea"/>
                <a:cs typeface="+mn-cs"/>
              </a:rPr>
              <a:t>it is a rigorously organized and selective abstraction</a:t>
            </a:r>
          </a:p>
          <a:p>
            <a:r>
              <a:rPr lang="en-US" sz="1200" i="1" kern="1200" baseline="0" dirty="0" smtClean="0">
                <a:solidFill>
                  <a:schemeClr val="tx1"/>
                </a:solidFill>
                <a:latin typeface="+mn-lt"/>
                <a:ea typeface="+mn-ea"/>
                <a:cs typeface="+mn-cs"/>
              </a:rPr>
              <a:t>of that knowledge. A diagram can represent and communicate a</a:t>
            </a:r>
          </a:p>
          <a:p>
            <a:r>
              <a:rPr lang="en-US" sz="1200" kern="1200" baseline="0" dirty="0" smtClean="0">
                <a:solidFill>
                  <a:schemeClr val="tx1"/>
                </a:solidFill>
                <a:latin typeface="+mn-lt"/>
                <a:ea typeface="+mn-ea"/>
                <a:cs typeface="+mn-cs"/>
              </a:rPr>
              <a:t>model, as can carefully written code, as can an English sentence.</a:t>
            </a:r>
          </a:p>
          <a:p>
            <a:r>
              <a:rPr lang="en-US" sz="1200" kern="1200" baseline="0" dirty="0" smtClean="0">
                <a:solidFill>
                  <a:schemeClr val="tx1"/>
                </a:solidFill>
                <a:latin typeface="+mn-lt"/>
                <a:ea typeface="+mn-ea"/>
                <a:cs typeface="+mn-cs"/>
              </a:rPr>
              <a:t>Domain modeling is not a matter of making as “realistic” a</a:t>
            </a:r>
          </a:p>
          <a:p>
            <a:r>
              <a:rPr lang="en-US" sz="1200" kern="1200" baseline="0" dirty="0" smtClean="0">
                <a:solidFill>
                  <a:schemeClr val="tx1"/>
                </a:solidFill>
                <a:latin typeface="+mn-lt"/>
                <a:ea typeface="+mn-ea"/>
                <a:cs typeface="+mn-cs"/>
              </a:rPr>
              <a:t>model as possible. Even in a domain of tangible real-world things,</a:t>
            </a:r>
          </a:p>
          <a:p>
            <a:r>
              <a:rPr lang="en-US" sz="1200" kern="1200" baseline="0" dirty="0" smtClean="0">
                <a:solidFill>
                  <a:schemeClr val="tx1"/>
                </a:solidFill>
                <a:latin typeface="+mn-lt"/>
                <a:ea typeface="+mn-ea"/>
                <a:cs typeface="+mn-cs"/>
              </a:rPr>
              <a:t>our model is an artificial creation. Nor is it just the construction of a</a:t>
            </a:r>
          </a:p>
          <a:p>
            <a:r>
              <a:rPr lang="en-US" sz="1200" kern="1200" baseline="0" dirty="0" smtClean="0">
                <a:solidFill>
                  <a:schemeClr val="tx1"/>
                </a:solidFill>
                <a:latin typeface="+mn-lt"/>
                <a:ea typeface="+mn-ea"/>
                <a:cs typeface="+mn-cs"/>
              </a:rPr>
              <a:t>software mechanism that gives the necessary results. It is more like</a:t>
            </a:r>
          </a:p>
          <a:p>
            <a:r>
              <a:rPr lang="en-US" sz="1200" kern="1200" baseline="0" dirty="0" smtClean="0">
                <a:solidFill>
                  <a:schemeClr val="tx1"/>
                </a:solidFill>
                <a:latin typeface="+mn-lt"/>
                <a:ea typeface="+mn-ea"/>
                <a:cs typeface="+mn-cs"/>
              </a:rPr>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a:p>
        </p:txBody>
      </p:sp>
      <p:sp>
        <p:nvSpPr>
          <p:cNvPr id="4" name="Номер слайда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smtClean="0"/>
              <a:t>Iteratively </a:t>
            </a:r>
          </a:p>
          <a:p>
            <a:r>
              <a:rPr lang="en-US" dirty="0" smtClean="0"/>
              <a:t>Intention</a:t>
            </a:r>
            <a:r>
              <a:rPr lang="en-US" baseline="0" dirty="0" smtClean="0"/>
              <a:t> revealing  interface</a:t>
            </a:r>
          </a:p>
          <a:p>
            <a:r>
              <a:rPr lang="en-US" sz="1200" b="1" i="1" kern="1200" baseline="0" dirty="0" smtClean="0">
                <a:solidFill>
                  <a:schemeClr val="tx1"/>
                </a:solidFill>
                <a:latin typeface="+mn-lt"/>
                <a:ea typeface="+mn-ea"/>
                <a:cs typeface="+mn-cs"/>
              </a:rPr>
              <a:t>Binding the model and the implementation.</a:t>
            </a:r>
          </a:p>
          <a:p>
            <a:r>
              <a:rPr lang="en-US" sz="1200" b="1" i="1" kern="1200" baseline="0" dirty="0" smtClean="0">
                <a:solidFill>
                  <a:schemeClr val="tx1"/>
                </a:solidFill>
                <a:latin typeface="+mn-lt"/>
                <a:ea typeface="+mn-ea"/>
                <a:cs typeface="+mn-cs"/>
              </a:rPr>
              <a:t>Cultivating a language based on the model.</a:t>
            </a:r>
          </a:p>
          <a:p>
            <a:r>
              <a:rPr lang="en-US" sz="1200" b="1" i="1" kern="1200" baseline="0" dirty="0" smtClean="0">
                <a:solidFill>
                  <a:schemeClr val="tx1"/>
                </a:solidFill>
                <a:latin typeface="+mn-lt"/>
                <a:ea typeface="+mn-ea"/>
                <a:cs typeface="+mn-cs"/>
              </a:rPr>
              <a:t>Developing a knowledge-rich model</a:t>
            </a:r>
            <a:r>
              <a:rPr lang="en-US" sz="1200" i="1" kern="1200" baseline="0" dirty="0" smtClean="0">
                <a:solidFill>
                  <a:schemeClr val="tx1"/>
                </a:solidFill>
                <a:latin typeface="+mn-lt"/>
                <a:ea typeface="+mn-ea"/>
                <a:cs typeface="+mn-cs"/>
              </a:rPr>
              <a:t>. The objects had behavior and enforced rules. The model</a:t>
            </a:r>
          </a:p>
          <a:p>
            <a:r>
              <a:rPr lang="en-US" sz="1200" kern="1200" baseline="0" dirty="0" smtClean="0">
                <a:solidFill>
                  <a:schemeClr val="tx1"/>
                </a:solidFill>
                <a:latin typeface="+mn-lt"/>
                <a:ea typeface="+mn-ea"/>
                <a:cs typeface="+mn-cs"/>
              </a:rPr>
              <a:t>wasn't just a data schema; it was integral to solving a complex problem. It captured</a:t>
            </a:r>
          </a:p>
          <a:p>
            <a:r>
              <a:rPr lang="en-US" sz="1200" kern="1200" baseline="0" dirty="0" smtClean="0">
                <a:solidFill>
                  <a:schemeClr val="tx1"/>
                </a:solidFill>
                <a:latin typeface="+mn-lt"/>
                <a:ea typeface="+mn-ea"/>
                <a:cs typeface="+mn-cs"/>
              </a:rPr>
              <a:t>knowledge of various kinds.</a:t>
            </a:r>
          </a:p>
          <a:p>
            <a:r>
              <a:rPr lang="en-US" sz="1200" b="1" i="1" kern="1200" baseline="0" dirty="0" smtClean="0">
                <a:solidFill>
                  <a:schemeClr val="tx1"/>
                </a:solidFill>
                <a:latin typeface="+mn-lt"/>
                <a:ea typeface="+mn-ea"/>
                <a:cs typeface="+mn-cs"/>
              </a:rPr>
              <a:t>Distilling the model. </a:t>
            </a:r>
            <a:r>
              <a:rPr lang="en-US" sz="1200" i="1" kern="1200" baseline="0" dirty="0" smtClean="0">
                <a:solidFill>
                  <a:schemeClr val="tx1"/>
                </a:solidFill>
                <a:latin typeface="+mn-lt"/>
                <a:ea typeface="+mn-ea"/>
                <a:cs typeface="+mn-cs"/>
              </a:rPr>
              <a:t>Important concepts were added to the model as it became more</a:t>
            </a:r>
          </a:p>
          <a:p>
            <a:r>
              <a:rPr lang="en-US" sz="1200" kern="1200" baseline="0" dirty="0" smtClean="0">
                <a:solidFill>
                  <a:schemeClr val="tx1"/>
                </a:solidFill>
                <a:latin typeface="+mn-lt"/>
                <a:ea typeface="+mn-ea"/>
                <a:cs typeface="+mn-cs"/>
              </a:rPr>
              <a:t>complete, but equally important, concepts were dropped when they didn't prove useful or</a:t>
            </a:r>
          </a:p>
          <a:p>
            <a:r>
              <a:rPr lang="en-US" sz="1200" kern="1200" baseline="0" dirty="0" smtClean="0">
                <a:solidFill>
                  <a:schemeClr val="tx1"/>
                </a:solidFill>
                <a:latin typeface="+mn-lt"/>
                <a:ea typeface="+mn-ea"/>
                <a:cs typeface="+mn-cs"/>
              </a:rPr>
              <a:t>central. When an unneeded concept was tied to one that was needed, a new model was</a:t>
            </a:r>
          </a:p>
          <a:p>
            <a:r>
              <a:rPr lang="en-US" sz="1200" kern="1200" baseline="0" dirty="0" smtClean="0">
                <a:solidFill>
                  <a:schemeClr val="tx1"/>
                </a:solidFill>
                <a:latin typeface="+mn-lt"/>
                <a:ea typeface="+mn-ea"/>
                <a:cs typeface="+mn-cs"/>
              </a:rPr>
              <a:t>found that distinguished the essential concept so that the other could be dropped.</a:t>
            </a:r>
          </a:p>
          <a:p>
            <a:r>
              <a:rPr lang="en-US" sz="1200" b="1" i="1" kern="1200" baseline="0" dirty="0" smtClean="0">
                <a:solidFill>
                  <a:schemeClr val="tx1"/>
                </a:solidFill>
                <a:latin typeface="+mn-lt"/>
                <a:ea typeface="+mn-ea"/>
                <a:cs typeface="+mn-cs"/>
              </a:rPr>
              <a:t>Brainstorming and experimenting. The language, combined with sketche</a:t>
            </a:r>
            <a:r>
              <a:rPr lang="en-US" sz="1200" i="1" kern="1200" baseline="0" dirty="0" smtClean="0">
                <a:solidFill>
                  <a:schemeClr val="tx1"/>
                </a:solidFill>
                <a:latin typeface="+mn-lt"/>
                <a:ea typeface="+mn-ea"/>
                <a:cs typeface="+mn-cs"/>
              </a:rPr>
              <a:t>s and a</a:t>
            </a:r>
          </a:p>
          <a:p>
            <a:r>
              <a:rPr lang="en-US" sz="1200" kern="1200" baseline="0" dirty="0" smtClean="0">
                <a:solidFill>
                  <a:schemeClr val="tx1"/>
                </a:solidFill>
                <a:latin typeface="+mn-lt"/>
                <a:ea typeface="+mn-ea"/>
                <a:cs typeface="+mn-cs"/>
              </a:rPr>
              <a:t>brainstorming attitude, turned our discussions into laboratories of the model, in which</a:t>
            </a:r>
          </a:p>
          <a:p>
            <a:r>
              <a:rPr lang="en-US" sz="1200" kern="1200" baseline="0" dirty="0" smtClean="0">
                <a:solidFill>
                  <a:schemeClr val="tx1"/>
                </a:solidFill>
                <a:latin typeface="+mn-lt"/>
                <a:ea typeface="+mn-ea"/>
                <a:cs typeface="+mn-cs"/>
              </a:rPr>
              <a:t>hundreds of experimental variations could be exercised, tried, and judged. As the team went</a:t>
            </a:r>
          </a:p>
          <a:p>
            <a:r>
              <a:rPr lang="en-US" sz="1200" kern="1200" baseline="0" dirty="0" smtClean="0">
                <a:solidFill>
                  <a:schemeClr val="tx1"/>
                </a:solidFill>
                <a:latin typeface="+mn-lt"/>
                <a:ea typeface="+mn-ea"/>
                <a:cs typeface="+mn-cs"/>
              </a:rPr>
              <a:t>through scenarios, the spoken expressions themselves provided a quick viability test of a</a:t>
            </a:r>
          </a:p>
          <a:p>
            <a:r>
              <a:rPr lang="en-US" sz="1200" kern="1200" baseline="0" dirty="0" smtClean="0">
                <a:solidFill>
                  <a:schemeClr val="tx1"/>
                </a:solidFill>
                <a:latin typeface="+mn-lt"/>
                <a:ea typeface="+mn-ea"/>
                <a:cs typeface="+mn-cs"/>
              </a:rPr>
              <a:t>proposed model, as the ear could quickly detect either the clarity and ease or the</a:t>
            </a:r>
          </a:p>
          <a:p>
            <a:r>
              <a:rPr lang="en-US" sz="1200" kern="1200" baseline="0" dirty="0" smtClean="0">
                <a:solidFill>
                  <a:schemeClr val="tx1"/>
                </a:solidFill>
                <a:latin typeface="+mn-lt"/>
                <a:ea typeface="+mn-ea"/>
                <a:cs typeface="+mn-cs"/>
              </a:rPr>
              <a:t>awkwardness of expression.</a:t>
            </a:r>
            <a:endParaRPr lang="en-US" baseline="0" dirty="0" smtClean="0"/>
          </a:p>
          <a:p>
            <a:r>
              <a:rPr lang="en-US" sz="1200" b="1" kern="1200" baseline="0" dirty="0" smtClean="0">
                <a:solidFill>
                  <a:schemeClr val="tx1"/>
                </a:solidFill>
                <a:latin typeface="+mn-lt"/>
                <a:ea typeface="+mn-ea"/>
                <a:cs typeface="+mn-cs"/>
              </a:rPr>
              <a:t>This kind of </a:t>
            </a:r>
            <a:r>
              <a:rPr lang="en-US" sz="1200" b="1" i="1" kern="1200" baseline="0" dirty="0" smtClean="0">
                <a:solidFill>
                  <a:schemeClr val="tx1"/>
                </a:solidFill>
                <a:latin typeface="+mn-lt"/>
                <a:ea typeface="+mn-ea"/>
                <a:cs typeface="+mn-cs"/>
              </a:rPr>
              <a:t>knowledge crunching turns the</a:t>
            </a:r>
          </a:p>
          <a:p>
            <a:r>
              <a:rPr lang="en-US" sz="1200" b="1" kern="1200" baseline="0" dirty="0" smtClean="0">
                <a:solidFill>
                  <a:schemeClr val="tx1"/>
                </a:solidFill>
                <a:latin typeface="+mn-lt"/>
                <a:ea typeface="+mn-ea"/>
                <a:cs typeface="+mn-cs"/>
              </a:rPr>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domain</a:t>
            </a:r>
            <a:r>
              <a:rPr lang="en-US" baseline="0" dirty="0" smtClean="0"/>
              <a:t> layer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State and Behavior are separated, usually that leads to</a:t>
            </a:r>
            <a:r>
              <a:rPr lang="en-US" baseline="0" dirty="0" smtClean="0"/>
              <a:t> Anemic domain model anti-pattern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OO principles are lost,  business entities has direct  access to infrastructure (e.g. Data Access)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Becomes DB driven with entities that mimics DB schema with setter and getter (in case of POCO),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particular a lot of logic is in SP or UI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some project that doesn’t require complex logic but and mainly CRUD, that could be ok.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 have heard about DDD</a:t>
            </a:r>
            <a:r>
              <a:rPr lang="en-US" baseline="0" dirty="0" smtClean="0"/>
              <a:t> before?</a:t>
            </a:r>
            <a:endParaRPr lang="en-US" dirty="0" smtClean="0"/>
          </a:p>
          <a:p>
            <a:r>
              <a:rPr lang="en-US" dirty="0" smtClean="0"/>
              <a:t>How've used DDD or some</a:t>
            </a:r>
            <a:r>
              <a:rPr lang="en-US" baseline="0" dirty="0" smtClean="0"/>
              <a:t> of its practices?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DM</a:t>
            </a:r>
            <a:r>
              <a:rPr lang="en-US" b="1" baseline="0" dirty="0" smtClean="0"/>
              <a:t> pattern is just a part of DDD patterns that can help to deal with complexity, so if you use it, it doesn't mean that you are doing DDD.</a:t>
            </a:r>
          </a:p>
          <a:p>
            <a:endParaRPr lang="en-US" dirty="0" smtClean="0"/>
          </a:p>
          <a:p>
            <a:r>
              <a:rPr lang="en-US" dirty="0" smtClean="0"/>
              <a:t>In organizing domain logic I've separated it into three primary patterns: Transaction Script (110), Domain Model (116), and Table Module (125).</a:t>
            </a:r>
          </a:p>
          <a:p>
            <a:r>
              <a:rPr lang="en-US" dirty="0" smtClean="0"/>
              <a:t>The simplest approach to storing domain logic is the Transaction Script (110). A Transaction Script (110) is essentially a procedure that takes the input from the presentation, processes it with validations and calculations, stores data in the database, and invokes any operations from other systems. </a:t>
            </a:r>
          </a:p>
          <a:p>
            <a:r>
              <a:rPr lang="en-US" dirty="0" smtClean="0"/>
              <a:t>A Transaction Script (110) offers several advantages:</a:t>
            </a:r>
          </a:p>
          <a:p>
            <a:r>
              <a:rPr lang="en-US" dirty="0" smtClean="0"/>
              <a:t>It's a simple procedural model that most developers understand</a:t>
            </a:r>
          </a:p>
          <a:p>
            <a:r>
              <a:rPr lang="en-US" dirty="0" smtClean="0"/>
              <a:t>Sadly, there are also plenty of disadvantages, which tend to appear as the complexity of the domain logic increases. Often there will be duplicated code as several transactions need to do similar things. </a:t>
            </a:r>
          </a:p>
          <a:p>
            <a:r>
              <a:rPr lang="en-US" dirty="0" smtClean="0"/>
              <a:t>Of course, complex logic is where objects come in, and the object-oriented way to handle this problem is with a </a:t>
            </a:r>
            <a:r>
              <a:rPr lang="en-US" dirty="0" smtClean="0">
                <a:hlinkClick r:id="rId3" action="ppaction://hlinkfile"/>
              </a:rPr>
              <a:t>Domain Model</a:t>
            </a:r>
            <a:r>
              <a:rPr lang="en-US" dirty="0" smtClean="0"/>
              <a:t> (116). With a </a:t>
            </a:r>
            <a:r>
              <a:rPr lang="en-US" dirty="0" smtClean="0">
                <a:hlinkClick r:id="rId3" action="ppaction://hlinkfile"/>
              </a:rPr>
              <a:t>Domain Model</a:t>
            </a:r>
            <a:r>
              <a:rPr lang="en-US" dirty="0" smtClean="0"/>
              <a:t> (116) we build a model of our domain which, at least on a first approximation, is organized primarily around the nouns in the domain. Thus, a leasing system would have classes for lease, asset, and so forth. The logic for handling validations and calculations would be placed into this domain model</a:t>
            </a:r>
          </a:p>
          <a:p>
            <a:endParaRPr lang="en-US" dirty="0" smtClean="0"/>
          </a:p>
          <a:p>
            <a:r>
              <a:rPr lang="en-US" dirty="0" smtClean="0"/>
              <a:t>There's a third choice for structuring domain logic, </a:t>
            </a:r>
            <a:r>
              <a:rPr lang="en-US" dirty="0" smtClean="0">
                <a:hlinkClick r:id="rId4" action="ppaction://hlinkfile"/>
              </a:rPr>
              <a:t>Table Module</a:t>
            </a:r>
            <a:r>
              <a:rPr lang="en-US" dirty="0" smtClean="0"/>
              <a:t> (125). At very first blush the </a:t>
            </a:r>
            <a:r>
              <a:rPr lang="en-US" dirty="0" smtClean="0">
                <a:hlinkClick r:id="rId4" action="ppaction://hlinkfile"/>
              </a:rPr>
              <a:t>Table Module</a:t>
            </a:r>
            <a:r>
              <a:rPr lang="en-US" dirty="0" smtClean="0"/>
              <a:t> (125) looks like a </a:t>
            </a:r>
            <a:r>
              <a:rPr lang="en-US" dirty="0" smtClean="0">
                <a:hlinkClick r:id="rId3" action="ppaction://hlinkfile"/>
              </a:rPr>
              <a:t>Domain Model</a:t>
            </a:r>
            <a:r>
              <a:rPr lang="en-US" dirty="0" smtClean="0"/>
              <a:t> (116) since both have classes for contracts, products, and revenue recognitions. The vital difference is that a </a:t>
            </a:r>
            <a:r>
              <a:rPr lang="en-US" dirty="0" smtClean="0">
                <a:hlinkClick r:id="rId3" action="ppaction://hlinkfile"/>
              </a:rPr>
              <a:t>Domain Model</a:t>
            </a:r>
            <a:r>
              <a:rPr lang="en-US" dirty="0" smtClean="0"/>
              <a:t> (116) has one instance of contract for each contract in the database whereas a </a:t>
            </a:r>
            <a:r>
              <a:rPr lang="en-US" dirty="0" smtClean="0">
                <a:hlinkClick r:id="rId4" action="ppaction://hlinkfile"/>
              </a:rPr>
              <a:t>Table Module</a:t>
            </a:r>
            <a:r>
              <a:rPr lang="en-US" dirty="0" smtClean="0"/>
              <a:t> (125) has only one instance. A </a:t>
            </a:r>
            <a:r>
              <a:rPr lang="en-US" dirty="0" smtClean="0">
                <a:hlinkClick r:id="rId4" action="ppaction://hlinkfile"/>
              </a:rPr>
              <a:t>Table Module</a:t>
            </a:r>
            <a:r>
              <a:rPr lang="en-US" dirty="0" smtClean="0"/>
              <a:t> (125) is designed to work with a </a:t>
            </a:r>
            <a:r>
              <a:rPr lang="en-US" dirty="0" smtClean="0">
                <a:hlinkClick r:id="rId5" action="ppaction://hlinkfile"/>
              </a:rPr>
              <a:t>Record Set</a:t>
            </a:r>
            <a:r>
              <a:rPr lang="en-US" dirty="0" smtClean="0"/>
              <a:t> (508).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1" dirty="0" smtClean="0"/>
              <a:t>Building Blocks navigation map</a:t>
            </a:r>
          </a:p>
          <a:p>
            <a:endParaRPr lang="en-US" dirty="0" smtClean="0"/>
          </a:p>
          <a:p>
            <a:r>
              <a:rPr lang="en-US" dirty="0" smtClean="0"/>
              <a:t>Smart UI Anti-Pattern -</a:t>
            </a:r>
            <a:r>
              <a:rPr lang="en-US" sz="1200" b="1" kern="1200" baseline="0" dirty="0" smtClean="0">
                <a:solidFill>
                  <a:schemeClr val="tx1"/>
                </a:solidFill>
                <a:latin typeface="+mn-lt"/>
                <a:ea typeface="+mn-ea"/>
                <a:cs typeface="+mn-cs"/>
              </a:rPr>
              <a:t>Put all the business logic into the user interface. Chop the application into small</a:t>
            </a:r>
          </a:p>
          <a:p>
            <a:r>
              <a:rPr lang="en-US" sz="1200" b="1" kern="1200" baseline="0" dirty="0" smtClean="0">
                <a:solidFill>
                  <a:schemeClr val="tx1"/>
                </a:solidFill>
                <a:latin typeface="+mn-lt"/>
                <a:ea typeface="+mn-ea"/>
                <a:cs typeface="+mn-cs"/>
              </a:rPr>
              <a:t>functions and implement them as separate user interfaces, embedding the business</a:t>
            </a:r>
          </a:p>
          <a:p>
            <a:r>
              <a:rPr lang="en-US" sz="1200" b="1" kern="1200" baseline="0" dirty="0" smtClean="0">
                <a:solidFill>
                  <a:schemeClr val="tx1"/>
                </a:solidFill>
                <a:latin typeface="+mn-lt"/>
                <a:ea typeface="+mn-ea"/>
                <a:cs typeface="+mn-cs"/>
              </a:rPr>
              <a:t>rules into them. Use a relational database as a shared repository of the data. Use the</a:t>
            </a:r>
          </a:p>
          <a:p>
            <a:r>
              <a:rPr lang="en-US" sz="1200" b="1" kern="1200" baseline="0" dirty="0" smtClean="0">
                <a:solidFill>
                  <a:schemeClr val="tx1"/>
                </a:solidFill>
                <a:latin typeface="+mn-lt"/>
                <a:ea typeface="+mn-ea"/>
                <a:cs typeface="+mn-cs"/>
              </a:rPr>
              <a:t>most automated UI building and visual programming tools available.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It is important to constrain relationships as much as possible. A bidirectional association means</a:t>
            </a:r>
          </a:p>
          <a:p>
            <a:r>
              <a:rPr lang="en-US" sz="1200" kern="1200" baseline="0" dirty="0" smtClean="0">
                <a:solidFill>
                  <a:schemeClr val="tx1"/>
                </a:solidFill>
                <a:latin typeface="+mn-lt"/>
                <a:ea typeface="+mn-ea"/>
                <a:cs typeface="+mn-cs"/>
              </a:rPr>
              <a:t>that both objects can be understood only together. When application requirements do not call for</a:t>
            </a:r>
          </a:p>
          <a:p>
            <a:r>
              <a:rPr lang="en-US" sz="1200" kern="1200" baseline="0" dirty="0" smtClean="0">
                <a:solidFill>
                  <a:schemeClr val="tx1"/>
                </a:solidFill>
                <a:latin typeface="+mn-lt"/>
                <a:ea typeface="+mn-ea"/>
                <a:cs typeface="+mn-cs"/>
              </a:rPr>
              <a:t>traversal in both directions, adding a traversal direction reduces interdependence and simplifies</a:t>
            </a:r>
          </a:p>
          <a:p>
            <a:r>
              <a:rPr lang="en-US" sz="1200" kern="1200" baseline="0" dirty="0" smtClean="0">
                <a:solidFill>
                  <a:schemeClr val="tx1"/>
                </a:solidFill>
                <a:latin typeface="+mn-lt"/>
                <a:ea typeface="+mn-ea"/>
                <a:cs typeface="+mn-cs"/>
              </a:rPr>
              <a:t>the design. Understanding the domain may reveal a natural directional bias.</a:t>
            </a:r>
          </a:p>
          <a:p>
            <a:r>
              <a:rPr lang="en-US" sz="1200" kern="1200" baseline="0" dirty="0" smtClean="0">
                <a:solidFill>
                  <a:schemeClr val="tx1"/>
                </a:solidFill>
                <a:latin typeface="+mn-lt"/>
                <a:ea typeface="+mn-ea"/>
                <a:cs typeface="+mn-cs"/>
              </a:rPr>
              <a:t>The United States has had many presidents, as have many other countries. This is a bidirectional,</a:t>
            </a:r>
          </a:p>
          <a:p>
            <a:r>
              <a:rPr lang="en-US" sz="1200" kern="1200" baseline="0" dirty="0" smtClean="0">
                <a:solidFill>
                  <a:schemeClr val="tx1"/>
                </a:solidFill>
                <a:latin typeface="+mn-lt"/>
                <a:ea typeface="+mn-ea"/>
                <a:cs typeface="+mn-cs"/>
              </a:rPr>
              <a:t>one-to-many relationship. Yet we seldom would start out with the name "George Washington" and</a:t>
            </a:r>
          </a:p>
          <a:p>
            <a:r>
              <a:rPr lang="en-US" sz="1200" kern="1200" baseline="0" dirty="0" smtClean="0">
                <a:solidFill>
                  <a:schemeClr val="tx1"/>
                </a:solidFill>
                <a:latin typeface="+mn-lt"/>
                <a:ea typeface="+mn-ea"/>
                <a:cs typeface="+mn-cs"/>
              </a:rPr>
              <a:t>ask, "Of which country was he president?" Pragmatically, we can reduce the relationship to a</a:t>
            </a:r>
          </a:p>
          <a:p>
            <a:r>
              <a:rPr lang="en-US" sz="1200" kern="1200" baseline="0" dirty="0" smtClean="0">
                <a:solidFill>
                  <a:schemeClr val="tx1"/>
                </a:solidFill>
                <a:latin typeface="+mn-lt"/>
                <a:ea typeface="+mn-ea"/>
                <a:cs typeface="+mn-cs"/>
              </a:rPr>
              <a:t>unidirectional association, traversable from country to president. This refinement actually reflects</a:t>
            </a:r>
          </a:p>
          <a:p>
            <a:r>
              <a:rPr lang="en-US" sz="1200" kern="1200" baseline="0" dirty="0" smtClean="0">
                <a:solidFill>
                  <a:schemeClr val="tx1"/>
                </a:solidFill>
                <a:latin typeface="+mn-lt"/>
                <a:ea typeface="+mn-ea"/>
                <a:cs typeface="+mn-cs"/>
              </a:rPr>
              <a:t>insight into the domain, as well as making a more practical design. It captures the understanding</a:t>
            </a:r>
          </a:p>
          <a:p>
            <a:r>
              <a:rPr lang="en-US" sz="1200" kern="1200" baseline="0" dirty="0" smtClean="0">
                <a:solidFill>
                  <a:schemeClr val="tx1"/>
                </a:solidFill>
                <a:latin typeface="+mn-lt"/>
                <a:ea typeface="+mn-ea"/>
                <a:cs typeface="+mn-cs"/>
              </a:rPr>
              <a:t>that one direction of the association is much more meaningful and important than the other. It</a:t>
            </a:r>
          </a:p>
          <a:p>
            <a:r>
              <a:rPr lang="en-US" sz="1200" kern="1200" baseline="0" dirty="0" smtClean="0">
                <a:solidFill>
                  <a:schemeClr val="tx1"/>
                </a:solidFill>
                <a:latin typeface="+mn-lt"/>
                <a:ea typeface="+mn-ea"/>
                <a:cs typeface="+mn-cs"/>
              </a:rPr>
              <a:t>keeps the "Person" class independent of the far less fundamental concept of "President.“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Very often, deeper understanding leads to a "qualified" relationship. Looking deeper into</a:t>
            </a:r>
          </a:p>
          <a:p>
            <a:r>
              <a:rPr lang="en-US" sz="1200" kern="1200" baseline="0" dirty="0" smtClean="0">
                <a:solidFill>
                  <a:schemeClr val="tx1"/>
                </a:solidFill>
                <a:latin typeface="+mn-lt"/>
                <a:ea typeface="+mn-ea"/>
                <a:cs typeface="+mn-cs"/>
              </a:rPr>
              <a:t>presidents, we realize that (except in a civil war, perhaps) a country has only one president at a</a:t>
            </a:r>
          </a:p>
          <a:p>
            <a:r>
              <a:rPr lang="en-US" sz="1200" kern="1200" baseline="0" dirty="0" smtClean="0">
                <a:solidFill>
                  <a:schemeClr val="tx1"/>
                </a:solidFill>
                <a:latin typeface="+mn-lt"/>
                <a:ea typeface="+mn-ea"/>
                <a:cs typeface="+mn-cs"/>
              </a:rPr>
              <a:t>time. This qualifier reduces the multiplicity to one-to-one, and explicitly embeds an important rule</a:t>
            </a:r>
          </a:p>
          <a:p>
            <a:r>
              <a:rPr lang="en-US" sz="1200" kern="1200" baseline="0" dirty="0" smtClean="0">
                <a:solidFill>
                  <a:schemeClr val="tx1"/>
                </a:solidFill>
                <a:latin typeface="+mn-lt"/>
                <a:ea typeface="+mn-ea"/>
                <a:cs typeface="+mn-cs"/>
              </a:rPr>
              <a:t>into the model. Who was president of the United States in 1790? George Washington.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Constraining the traversal direction of a many-to-many association effectively reduces its</a:t>
            </a:r>
          </a:p>
          <a:p>
            <a:r>
              <a:rPr lang="en-US" sz="1200" kern="1200" baseline="0" dirty="0" smtClean="0">
                <a:solidFill>
                  <a:schemeClr val="tx1"/>
                </a:solidFill>
                <a:latin typeface="+mn-lt"/>
                <a:ea typeface="+mn-ea"/>
                <a:cs typeface="+mn-cs"/>
              </a:rPr>
              <a:t>implementation to one-to-many—a </a:t>
            </a:r>
            <a:r>
              <a:rPr lang="en-US" sz="1200" i="1" kern="1200" baseline="0" dirty="0" smtClean="0">
                <a:solidFill>
                  <a:schemeClr val="tx1"/>
                </a:solidFill>
                <a:latin typeface="+mn-lt"/>
                <a:ea typeface="+mn-ea"/>
                <a:cs typeface="+mn-cs"/>
              </a:rPr>
              <a:t>much easier design.</a:t>
            </a:r>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sz="1200" b="1" kern="1200" baseline="0" dirty="0" smtClean="0">
                <a:solidFill>
                  <a:schemeClr val="tx1"/>
                </a:solidFill>
                <a:latin typeface="+mn-lt"/>
                <a:ea typeface="+mn-ea"/>
                <a:cs typeface="+mn-cs"/>
              </a:rPr>
              <a:t>Choose MODULES that tell the story of the system and contain a cohesive set of concepts.</a:t>
            </a:r>
          </a:p>
          <a:p>
            <a:r>
              <a:rPr lang="en-US" sz="1200" b="1" kern="1200" baseline="0" dirty="0" smtClean="0">
                <a:solidFill>
                  <a:schemeClr val="tx1"/>
                </a:solidFill>
                <a:latin typeface="+mn-lt"/>
                <a:ea typeface="+mn-ea"/>
                <a:cs typeface="+mn-cs"/>
              </a:rPr>
              <a:t>This often yields low coupling between MODULES, but if it doesn't, look for a way to</a:t>
            </a:r>
          </a:p>
          <a:p>
            <a:r>
              <a:rPr lang="en-US" sz="1200" b="1" kern="1200" baseline="0" dirty="0" smtClean="0">
                <a:solidFill>
                  <a:schemeClr val="tx1"/>
                </a:solidFill>
                <a:latin typeface="+mn-lt"/>
                <a:ea typeface="+mn-ea"/>
                <a:cs typeface="+mn-cs"/>
              </a:rPr>
              <a:t>change the model to disentangle the concepts, or search for an overlooked concept that</a:t>
            </a:r>
          </a:p>
          <a:p>
            <a:r>
              <a:rPr lang="en-US" sz="1200" b="1" kern="1200" baseline="0" dirty="0" smtClean="0">
                <a:solidFill>
                  <a:schemeClr val="tx1"/>
                </a:solidFill>
                <a:latin typeface="+mn-lt"/>
                <a:ea typeface="+mn-ea"/>
                <a:cs typeface="+mn-cs"/>
              </a:rPr>
              <a:t>might be the basis of a MODULE that would bring the elements together in a meaningful</a:t>
            </a:r>
          </a:p>
          <a:p>
            <a:r>
              <a:rPr lang="en-US" sz="1200" b="1" kern="1200" baseline="0" dirty="0" smtClean="0">
                <a:solidFill>
                  <a:schemeClr val="tx1"/>
                </a:solidFill>
                <a:latin typeface="+mn-lt"/>
                <a:ea typeface="+mn-ea"/>
                <a:cs typeface="+mn-cs"/>
              </a:rPr>
              <a:t>way. Seek low coupling in the sense of concepts that can be understood and reasoned</a:t>
            </a:r>
          </a:p>
          <a:p>
            <a:r>
              <a:rPr lang="en-US" sz="1200" b="1" kern="1200" baseline="0" dirty="0" smtClean="0">
                <a:solidFill>
                  <a:schemeClr val="tx1"/>
                </a:solidFill>
                <a:latin typeface="+mn-lt"/>
                <a:ea typeface="+mn-ea"/>
                <a:cs typeface="+mn-cs"/>
              </a:rPr>
              <a:t>about independently of each other. Refine the model until it partitions according to</a:t>
            </a:r>
          </a:p>
          <a:p>
            <a:r>
              <a:rPr lang="en-US" sz="1200" b="1" kern="1200" baseline="0" dirty="0" err="1" smtClean="0">
                <a:solidFill>
                  <a:schemeClr val="tx1"/>
                </a:solidFill>
                <a:latin typeface="+mn-lt"/>
                <a:ea typeface="+mn-ea"/>
                <a:cs typeface="+mn-cs"/>
              </a:rPr>
              <a:t>highlevel</a:t>
            </a:r>
            <a:r>
              <a:rPr lang="en-US" sz="1200" b="1" kern="1200" baseline="0" dirty="0" smtClean="0">
                <a:solidFill>
                  <a:schemeClr val="tx1"/>
                </a:solidFill>
                <a:latin typeface="+mn-lt"/>
                <a:ea typeface="+mn-ea"/>
                <a:cs typeface="+mn-cs"/>
              </a:rPr>
              <a:t> domain concepts and the corresponding code is decoupled as well.</a:t>
            </a:r>
          </a:p>
          <a:p>
            <a:r>
              <a:rPr lang="en-US" sz="1200" b="1" kern="1200" baseline="0" dirty="0" smtClean="0">
                <a:solidFill>
                  <a:schemeClr val="tx1"/>
                </a:solidFill>
                <a:latin typeface="+mn-lt"/>
                <a:ea typeface="+mn-ea"/>
                <a:cs typeface="+mn-cs"/>
              </a:rPr>
              <a:t>Give the MODULES names that become part of the UBIQUITOUS LANGUAGE. MODULES and</a:t>
            </a:r>
          </a:p>
          <a:p>
            <a:r>
              <a:rPr lang="en-US" sz="1200" b="1" kern="1200" baseline="0" dirty="0" smtClean="0">
                <a:solidFill>
                  <a:schemeClr val="tx1"/>
                </a:solidFill>
                <a:latin typeface="+mn-lt"/>
                <a:ea typeface="+mn-ea"/>
                <a:cs typeface="+mn-cs"/>
              </a:rPr>
              <a:t>their names should reflect insight into the domain.</a:t>
            </a:r>
          </a:p>
          <a:p>
            <a:endParaRPr lang="en-US" sz="1200" b="1" kern="1200" baseline="0" dirty="0" smtClean="0">
              <a:solidFill>
                <a:schemeClr val="tx1"/>
              </a:solidFill>
              <a:latin typeface="+mn-lt"/>
              <a:ea typeface="+mn-ea"/>
              <a:cs typeface="+mn-cs"/>
            </a:endParaRPr>
          </a:p>
          <a:p>
            <a:r>
              <a:rPr lang="en-US" dirty="0" smtClean="0"/>
              <a:t>cohesion is a measure of how strongly-related and focused the various responsibilities of a software module are. Cohesion is an ordinal type of measurement and is usually expressed as "high cohesion" or "low cohesion" when being discussed. Modules with high cohesion tend to be preferable because high cohesion is associated with several desirable traits of software including robustness, reliability, reusability, and understandability whereas low cohesion is associated with undesirable traits such as being difficult to maintain, difficult to test, difficult to reuse, and even difficult to understand.</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Accidental complexity is complexity that arises in computer programs or their development process (computer programming) which is non-essential to the problem to be solved. While essential complexity is inherent and unavoidable, accidental complexity is caused by the approach chosen to solve the problem.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Domain examples: Banking, Accounting, Public Relationship..</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most of the</a:t>
            </a:r>
            <a:r>
              <a:rPr lang="en-US" baseline="0" dirty="0" smtClean="0"/>
              <a:t> project it’s true!... For other it’s not </a:t>
            </a:r>
            <a:r>
              <a:rPr lang="en-US" dirty="0" smtClean="0"/>
              <a:t>Frameworks,</a:t>
            </a:r>
            <a:r>
              <a:rPr lang="en-US" baseline="0" dirty="0" smtClean="0"/>
              <a:t> router, etc.. Are not in that category.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ATOM - unbreakable</a:t>
            </a:r>
          </a:p>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Enstein</a:t>
            </a:r>
            <a:r>
              <a:rPr lang="en-US" dirty="0" smtClean="0"/>
              <a:t>: Theory of all… theory on</a:t>
            </a:r>
            <a:r>
              <a:rPr lang="en-US" baseline="0" dirty="0" smtClean="0"/>
              <a:t> atom level and on stars level</a:t>
            </a:r>
          </a:p>
          <a:p>
            <a:endParaRPr lang="en-US" baseline="0" dirty="0" smtClean="0"/>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baseline="0" dirty="0" smtClean="0"/>
          </a:p>
          <a:p>
            <a:r>
              <a:rPr lang="en-US" sz="1200" kern="1200" baseline="0" dirty="0" smtClean="0">
                <a:solidFill>
                  <a:schemeClr val="tx1"/>
                </a:solidFill>
                <a:latin typeface="+mn-lt"/>
                <a:ea typeface="+mn-ea"/>
                <a:cs typeface="+mn-cs"/>
              </a:rPr>
              <a:t>The key to controlling complexity is a good domain model, a model that goes beyond a surface</a:t>
            </a:r>
          </a:p>
          <a:p>
            <a:r>
              <a:rPr lang="en-US" sz="1200" kern="1200" baseline="0" dirty="0" smtClean="0">
                <a:solidFill>
                  <a:schemeClr val="tx1"/>
                </a:solidFill>
                <a:latin typeface="+mn-lt"/>
                <a:ea typeface="+mn-ea"/>
                <a:cs typeface="+mn-cs"/>
              </a:rPr>
              <a:t>vision of a domain by introducing an underlying structure, which gives the software developers the</a:t>
            </a:r>
          </a:p>
          <a:p>
            <a:r>
              <a:rPr lang="en-US" sz="1200" kern="1200" baseline="0" dirty="0" smtClean="0">
                <a:solidFill>
                  <a:schemeClr val="tx1"/>
                </a:solidFill>
                <a:latin typeface="+mn-lt"/>
                <a:ea typeface="+mn-ea"/>
                <a:cs typeface="+mn-cs"/>
              </a:rPr>
              <a:t>leverage they need. A good domain model can be incredibly valuable, but it's not something that's</a:t>
            </a:r>
          </a:p>
          <a:p>
            <a:r>
              <a:rPr lang="en-US" sz="1200" kern="1200" baseline="0" dirty="0" smtClean="0">
                <a:solidFill>
                  <a:schemeClr val="tx1"/>
                </a:solidFill>
                <a:latin typeface="+mn-lt"/>
                <a:ea typeface="+mn-ea"/>
                <a:cs typeface="+mn-cs"/>
              </a:rPr>
              <a:t>easy to make. Few people can do it well, and it's very hard to teach.</a:t>
            </a:r>
          </a:p>
          <a:p>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4/18/2009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4/18/2009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4/18/2009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4/18/2009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4/18/2009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4/18/2009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4/18/2009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4/18/2009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4/18/2009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4/18/2009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4/18/2009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4/18/2009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4038600" y="4800600"/>
            <a:ext cx="4800600" cy="1752600"/>
          </a:xfrm>
        </p:spPr>
        <p:txBody>
          <a:bodyPr/>
          <a:lstStyle/>
          <a:p>
            <a:r>
              <a:rPr lang="en-US" dirty="0" smtClean="0"/>
              <a:t>Artur Trosin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438400"/>
            <a:ext cx="8229600" cy="1143000"/>
          </a:xfrm>
        </p:spPr>
        <p:txBody>
          <a:bodyPr>
            <a:normAutofit fontScale="90000"/>
          </a:bodyPr>
          <a:lstStyle/>
          <a:p>
            <a:r>
              <a:rPr lang="en-US" dirty="0" smtClean="0"/>
              <a:t>The key to controlling complexity is a good </a:t>
            </a:r>
            <a:r>
              <a:rPr lang="en-US" dirty="0" smtClean="0">
                <a:solidFill>
                  <a:srgbClr val="009900"/>
                </a:solidFill>
              </a:rPr>
              <a:t>domain model</a:t>
            </a:r>
            <a:r>
              <a:rPr lang="en-US" dirty="0" smtClean="0"/>
              <a:t>.</a:t>
            </a:r>
            <a:endParaRPr lang="en-US" dirty="0"/>
          </a:p>
        </p:txBody>
      </p:sp>
      <p:sp>
        <p:nvSpPr>
          <p:cNvPr id="3" name="TextBox 2"/>
          <p:cNvSpPr txBox="1"/>
          <p:nvPr/>
        </p:nvSpPr>
        <p:spPr>
          <a:xfrm>
            <a:off x="7010400" y="4038600"/>
            <a:ext cx="1514325" cy="369332"/>
          </a:xfrm>
          <a:prstGeom prst="rect">
            <a:avLst/>
          </a:prstGeom>
          <a:noFill/>
        </p:spPr>
        <p:txBody>
          <a:bodyPr wrap="none" rtlCol="0">
            <a:spAutoFit/>
          </a:bodyPr>
          <a:lstStyle/>
          <a:p>
            <a:r>
              <a:rPr lang="en-US" dirty="0" smtClean="0"/>
              <a:t>Martin Fowler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a:t>
            </a:r>
            <a:r>
              <a:rPr lang="en-US" dirty="0" smtClean="0">
                <a:solidFill>
                  <a:srgbClr val="7030A0"/>
                </a:solidFill>
              </a:rPr>
              <a:t>Model</a:t>
            </a:r>
            <a:r>
              <a:rPr lang="en-US" dirty="0" smtClean="0">
                <a:solidFill>
                  <a:srgbClr val="009900"/>
                </a:solidFill>
              </a:rPr>
              <a:t>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a:t>
            </a:r>
            <a:r>
              <a:rPr lang="en-US" i="1" dirty="0" smtClean="0"/>
              <a:t>(Business)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t>Ubiquitous Language - A language structured around the domain model and used by all team members to connect all the activities of the team with the software.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6" name="Rounded Rectangle 9"/>
          <p:cNvSpPr/>
          <p:nvPr/>
        </p:nvSpPr>
        <p:spPr>
          <a:xfrm>
            <a:off x="6324600" y="18288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76400" y="1371600"/>
            <a:ext cx="5272277" cy="400110"/>
          </a:xfrm>
          <a:prstGeom prst="rect">
            <a:avLst/>
          </a:prstGeom>
          <a:noFill/>
        </p:spPr>
        <p:txBody>
          <a:bodyPr wrap="none" rtlCol="0">
            <a:spAutoFit/>
          </a:bodyPr>
          <a:lstStyle/>
          <a:p>
            <a:r>
              <a:rPr lang="en-US" sz="2000" b="1" dirty="0" smtClean="0">
                <a:solidFill>
                  <a:srgbClr val="009900"/>
                </a:solidFill>
              </a:rPr>
              <a:t>Domain Experts and Developers produce Model</a:t>
            </a:r>
            <a:endParaRPr lang="en-US" sz="2000" b="1" dirty="0">
              <a:solidFill>
                <a:srgbClr val="00990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DDD recommended-Layering</a:t>
            </a:r>
            <a:endParaRPr lang="en-US" dirty="0"/>
          </a:p>
        </p:txBody>
      </p:sp>
      <p:grpSp>
        <p:nvGrpSpPr>
          <p:cNvPr id="94" name="Group 93"/>
          <p:cNvGrpSpPr/>
          <p:nvPr/>
        </p:nvGrpSpPr>
        <p:grpSpPr>
          <a:xfrm>
            <a:off x="304800" y="1676400"/>
            <a:ext cx="2363788" cy="3810000"/>
            <a:chOff x="304800" y="1676400"/>
            <a:chExt cx="2363788" cy="3810000"/>
          </a:xfrm>
        </p:grpSpPr>
        <p:sp>
          <p:nvSpPr>
            <p:cNvPr id="4" name="Rounded Rectangle 3"/>
            <p:cNvSpPr/>
            <p:nvPr/>
          </p:nvSpPr>
          <p:spPr>
            <a:xfrm>
              <a:off x="304800" y="1676400"/>
              <a:ext cx="2362200" cy="55562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5" name="Rounded Rectangle 4"/>
            <p:cNvSpPr/>
            <p:nvPr/>
          </p:nvSpPr>
          <p:spPr>
            <a:xfrm>
              <a:off x="304800" y="24701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04800" y="35020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04800" y="47720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2667000" y="1954213"/>
              <a:ext cx="1588" cy="3175000"/>
            </a:xfrm>
            <a:prstGeom prst="bentConnector3">
              <a:avLst>
                <a:gd name="adj1" fmla="val 3073628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4" idx="3"/>
              <a:endCxn id="6" idx="3"/>
            </p:cNvCxnSpPr>
            <p:nvPr/>
          </p:nvCxnSpPr>
          <p:spPr>
            <a:xfrm>
              <a:off x="2667000" y="1954213"/>
              <a:ext cx="1588" cy="2024063"/>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4" idx="2"/>
              <a:endCxn id="5" idx="0"/>
            </p:cNvCxnSpPr>
            <p:nvPr/>
          </p:nvCxnSpPr>
          <p:spPr>
            <a:xfrm rot="5400000">
              <a:off x="1366838" y="2351121"/>
              <a:ext cx="238125"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5" idx="1"/>
              <a:endCxn id="7" idx="1"/>
            </p:cNvCxnSpPr>
            <p:nvPr/>
          </p:nvCxnSpPr>
          <p:spPr>
            <a:xfrm rot="10800000" flipV="1">
              <a:off x="304800" y="2787650"/>
              <a:ext cx="1588" cy="2341563"/>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2"/>
              <a:endCxn id="6" idx="0"/>
            </p:cNvCxnSpPr>
            <p:nvPr/>
          </p:nvCxnSpPr>
          <p:spPr>
            <a:xfrm rot="5400000">
              <a:off x="1287463" y="3303621"/>
              <a:ext cx="39687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0"/>
              <a:endCxn id="6" idx="2"/>
            </p:cNvCxnSpPr>
            <p:nvPr/>
          </p:nvCxnSpPr>
          <p:spPr>
            <a:xfrm rot="5400000" flipH="1" flipV="1">
              <a:off x="1327150" y="4613308"/>
              <a:ext cx="3175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3" name="Group 92"/>
          <p:cNvGrpSpPr/>
          <p:nvPr/>
        </p:nvGrpSpPr>
        <p:grpSpPr>
          <a:xfrm>
            <a:off x="3571100" y="1167714"/>
            <a:ext cx="5486401" cy="5410201"/>
            <a:chOff x="3571100" y="1167714"/>
            <a:chExt cx="5486401" cy="5410201"/>
          </a:xfrm>
        </p:grpSpPr>
        <p:sp>
          <p:nvSpPr>
            <p:cNvPr id="81" name="Oval 80"/>
            <p:cNvSpPr/>
            <p:nvPr/>
          </p:nvSpPr>
          <p:spPr>
            <a:xfrm>
              <a:off x="3571101" y="1167714"/>
              <a:ext cx="5486400" cy="54102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nvGrpSpPr>
            <p:cNvPr id="78" name="Group 77"/>
            <p:cNvGrpSpPr/>
            <p:nvPr/>
          </p:nvGrpSpPr>
          <p:grpSpPr>
            <a:xfrm>
              <a:off x="4038600" y="1600200"/>
              <a:ext cx="4572000" cy="4572000"/>
              <a:chOff x="4038600" y="1219200"/>
              <a:chExt cx="4572000" cy="4572000"/>
            </a:xfrm>
          </p:grpSpPr>
          <p:sp>
            <p:nvSpPr>
              <p:cNvPr id="71" name="Oval 70"/>
              <p:cNvSpPr/>
              <p:nvPr/>
            </p:nvSpPr>
            <p:spPr>
              <a:xfrm>
                <a:off x="4038600" y="1219200"/>
                <a:ext cx="4572000" cy="4572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smtClean="0">
                  <a:solidFill>
                    <a:schemeClr val="tx1"/>
                  </a:solidFill>
                </a:endParaRPr>
              </a:p>
            </p:txBody>
          </p:sp>
          <p:sp>
            <p:nvSpPr>
              <p:cNvPr id="72" name="Oval 71"/>
              <p:cNvSpPr/>
              <p:nvPr/>
            </p:nvSpPr>
            <p:spPr>
              <a:xfrm>
                <a:off x="4751172" y="1929714"/>
                <a:ext cx="3200400" cy="3200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solidFill>
                    <a:schemeClr val="tx1"/>
                  </a:solidFill>
                </a:endParaRPr>
              </a:p>
            </p:txBody>
          </p:sp>
          <p:sp>
            <p:nvSpPr>
              <p:cNvPr id="74" name="TextBox 73"/>
              <p:cNvSpPr txBox="1"/>
              <p:nvPr/>
            </p:nvSpPr>
            <p:spPr>
              <a:xfrm>
                <a:off x="5638800" y="3352800"/>
                <a:ext cx="1580882" cy="369332"/>
              </a:xfrm>
              <a:prstGeom prst="rect">
                <a:avLst/>
              </a:prstGeom>
              <a:noFill/>
            </p:spPr>
            <p:txBody>
              <a:bodyPr wrap="none" rtlCol="0">
                <a:spAutoFit/>
              </a:bodyPr>
              <a:lstStyle/>
              <a:p>
                <a:r>
                  <a:rPr lang="en-US" dirty="0" smtClean="0"/>
                  <a:t>Domain Model</a:t>
                </a:r>
                <a:endParaRPr lang="en-US" dirty="0"/>
              </a:p>
            </p:txBody>
          </p:sp>
          <p:sp>
            <p:nvSpPr>
              <p:cNvPr id="76" name="TextBox 75"/>
              <p:cNvSpPr txBox="1"/>
              <p:nvPr/>
            </p:nvSpPr>
            <p:spPr>
              <a:xfrm>
                <a:off x="5638800" y="1371600"/>
                <a:ext cx="1412374" cy="369332"/>
              </a:xfrm>
              <a:prstGeom prst="rect">
                <a:avLst/>
              </a:prstGeom>
              <a:noFill/>
            </p:spPr>
            <p:txBody>
              <a:bodyPr wrap="none" rtlCol="0">
                <a:spAutoFit/>
              </a:bodyPr>
              <a:lstStyle/>
              <a:p>
                <a:r>
                  <a:rPr lang="en-US" dirty="0" smtClean="0"/>
                  <a:t>Service Layer</a:t>
                </a:r>
                <a:endParaRPr lang="en-US" dirty="0"/>
              </a:p>
            </p:txBody>
          </p:sp>
        </p:grpSp>
        <p:cxnSp>
          <p:nvCxnSpPr>
            <p:cNvPr id="84" name="Straight Connector 83"/>
            <p:cNvCxnSpPr>
              <a:stCxn id="81" idx="7"/>
              <a:endCxn id="71" idx="7"/>
            </p:cNvCxnSpPr>
            <p:nvPr/>
          </p:nvCxnSpPr>
          <p:spPr>
            <a:xfrm rot="16200000" flipH="1" flipV="1">
              <a:off x="7942674" y="1958391"/>
              <a:ext cx="309734" cy="31299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a:stCxn id="71" idx="4"/>
              <a:endCxn id="81" idx="4"/>
            </p:cNvCxnSpPr>
            <p:nvPr/>
          </p:nvCxnSpPr>
          <p:spPr>
            <a:xfrm rot="5400000">
              <a:off x="6116594" y="6369908"/>
              <a:ext cx="405714" cy="10299"/>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a:stCxn id="81" idx="2"/>
              <a:endCxn id="71" idx="2"/>
            </p:cNvCxnSpPr>
            <p:nvPr/>
          </p:nvCxnSpPr>
          <p:spPr>
            <a:xfrm rot="10800000" flipH="1" flipV="1">
              <a:off x="3571100" y="3872814"/>
              <a:ext cx="467499" cy="13386"/>
            </a:xfrm>
            <a:prstGeom prst="line">
              <a:avLst/>
            </a:prstGeom>
          </p:spPr>
          <p:style>
            <a:lnRef idx="3">
              <a:schemeClr val="dk1"/>
            </a:lnRef>
            <a:fillRef idx="0">
              <a:schemeClr val="dk1"/>
            </a:fillRef>
            <a:effectRef idx="2">
              <a:schemeClr val="dk1"/>
            </a:effectRef>
            <a:fontRef idx="minor">
              <a:schemeClr val="tx1"/>
            </a:fontRef>
          </p:style>
        </p:cxnSp>
        <p:sp>
          <p:nvSpPr>
            <p:cNvPr id="89" name="TextBox 88"/>
            <p:cNvSpPr txBox="1"/>
            <p:nvPr/>
          </p:nvSpPr>
          <p:spPr>
            <a:xfrm rot="19188030">
              <a:off x="4416552" y="1834796"/>
              <a:ext cx="389850" cy="369332"/>
            </a:xfrm>
            <a:prstGeom prst="rect">
              <a:avLst/>
            </a:prstGeom>
            <a:noFill/>
          </p:spPr>
          <p:txBody>
            <a:bodyPr wrap="none" rtlCol="0">
              <a:spAutoFit/>
            </a:bodyPr>
            <a:lstStyle/>
            <a:p>
              <a:r>
                <a:rPr lang="en-US" dirty="0" smtClean="0"/>
                <a:t>UI</a:t>
              </a:r>
              <a:endParaRPr lang="en-US" dirty="0"/>
            </a:p>
          </p:txBody>
        </p:sp>
        <p:sp>
          <p:nvSpPr>
            <p:cNvPr id="91" name="TextBox 90"/>
            <p:cNvSpPr txBox="1"/>
            <p:nvPr/>
          </p:nvSpPr>
          <p:spPr>
            <a:xfrm rot="7255566">
              <a:off x="7725575" y="4961014"/>
              <a:ext cx="1471559" cy="369332"/>
            </a:xfrm>
            <a:prstGeom prst="rect">
              <a:avLst/>
            </a:prstGeom>
            <a:noFill/>
          </p:spPr>
          <p:txBody>
            <a:bodyPr wrap="square" rtlCol="0">
              <a:spAutoFit/>
            </a:bodyPr>
            <a:lstStyle/>
            <a:p>
              <a:r>
                <a:rPr lang="en-US" dirty="0" smtClean="0"/>
                <a:t>Infrastructure</a:t>
              </a:r>
              <a:endParaRPr lang="en-US" dirty="0"/>
            </a:p>
          </p:txBody>
        </p:sp>
        <p:sp>
          <p:nvSpPr>
            <p:cNvPr id="92" name="TextBox 91"/>
            <p:cNvSpPr txBox="1"/>
            <p:nvPr/>
          </p:nvSpPr>
          <p:spPr>
            <a:xfrm rot="14036395">
              <a:off x="3433520" y="5153556"/>
              <a:ext cx="1815241" cy="369332"/>
            </a:xfrm>
            <a:prstGeom prst="rect">
              <a:avLst/>
            </a:prstGeom>
            <a:noFill/>
          </p:spPr>
          <p:txBody>
            <a:bodyPr wrap="none" rtlCol="0">
              <a:spAutoFit/>
            </a:bodyPr>
            <a:lstStyle/>
            <a:p>
              <a:r>
                <a:rPr lang="en-US" dirty="0" smtClean="0"/>
                <a:t>Service Getaways</a:t>
              </a:r>
              <a:endParaRPr lang="en-US" dirty="0"/>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0" y="4953000"/>
            <a:ext cx="1570686" cy="523220"/>
          </a:xfrm>
          <a:prstGeom prst="rect">
            <a:avLst/>
          </a:prstGeom>
          <a:noFill/>
        </p:spPr>
        <p:txBody>
          <a:bodyPr wrap="none" rtlCol="0">
            <a:spAutoFit/>
          </a:bodyPr>
          <a:lstStyle/>
          <a:p>
            <a:pPr algn="ctr"/>
            <a:r>
              <a:rPr lang="en-US" sz="1400" b="1" dirty="0" smtClean="0">
                <a:solidFill>
                  <a:srgbClr val="FF0000"/>
                </a:solidFill>
              </a:rPr>
              <a:t>Mutually exclusive</a:t>
            </a:r>
          </a:p>
          <a:p>
            <a:pPr algn="ctr"/>
            <a:r>
              <a:rPr lang="en-US" sz="1400" b="1" dirty="0" smtClean="0">
                <a:solidFill>
                  <a:srgbClr val="FF0000"/>
                </a:solidFill>
              </a:rPr>
              <a:t>choice</a:t>
            </a:r>
            <a:endParaRPr lang="en-US" sz="1400" b="1" dirty="0">
              <a:solidFill>
                <a:srgbClr val="FF0000"/>
              </a:solidFill>
            </a:endParaRPr>
          </a:p>
        </p:txBody>
      </p:sp>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2362200" y="914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2514600" y="50292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3" name="Oval 12"/>
          <p:cNvSpPr/>
          <p:nvPr/>
        </p:nvSpPr>
        <p:spPr>
          <a:xfrm>
            <a:off x="228600" y="5638800"/>
            <a:ext cx="1920240" cy="9906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Smart UI</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584960" y="1463040"/>
            <a:ext cx="1295400" cy="21793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2167455" y="3721935"/>
            <a:ext cx="983270" cy="1631260"/>
          </a:xfrm>
          <a:prstGeom prst="curvedConnector3">
            <a:avLst>
              <a:gd name="adj1" fmla="val 73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4"/>
            <a:endCxn id="13" idx="0"/>
          </p:cNvCxnSpPr>
          <p:nvPr/>
        </p:nvCxnSpPr>
        <p:spPr>
          <a:xfrm rot="16200000" flipH="1">
            <a:off x="441960" y="4892040"/>
            <a:ext cx="1447800"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80" name="TextBox 79"/>
          <p:cNvSpPr txBox="1"/>
          <p:nvPr/>
        </p:nvSpPr>
        <p:spPr>
          <a:xfrm>
            <a:off x="904101" y="4151862"/>
            <a:ext cx="381000" cy="769441"/>
          </a:xfrm>
          <a:prstGeom prst="rect">
            <a:avLst/>
          </a:prstGeom>
          <a:noFill/>
        </p:spPr>
        <p:txBody>
          <a:bodyPr wrap="square" rtlCol="0">
            <a:spAutoFit/>
          </a:bodyPr>
          <a:lstStyle/>
          <a:p>
            <a:r>
              <a:rPr lang="en-US" sz="4400" b="1" dirty="0" smtClean="0">
                <a:solidFill>
                  <a:srgbClr val="FF0000"/>
                </a:solidFill>
                <a:latin typeface="Calibri" pitchFamily="34" charset="0"/>
              </a:rPr>
              <a:t>X</a:t>
            </a:r>
            <a:endParaRPr lang="en-US" sz="4400" b="1" dirty="0">
              <a:solidFill>
                <a:srgbClr val="FF0000"/>
              </a:solidFill>
              <a:latin typeface="Calibri" pitchFamily="34" charset="0"/>
            </a:endParaRPr>
          </a:p>
        </p:txBody>
      </p:sp>
      <p:sp>
        <p:nvSpPr>
          <p:cNvPr id="42" name="Oval 5"/>
          <p:cNvSpPr/>
          <p:nvPr/>
        </p:nvSpPr>
        <p:spPr>
          <a:xfrm>
            <a:off x="228600" y="11430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Modules</a:t>
            </a:r>
            <a:endParaRPr lang="en-US" dirty="0"/>
          </a:p>
        </p:txBody>
      </p:sp>
      <p:cxnSp>
        <p:nvCxnSpPr>
          <p:cNvPr id="45" name="Скругленная соединительная линия 44"/>
          <p:cNvCxnSpPr>
            <a:stCxn id="4" idx="1"/>
            <a:endCxn id="42" idx="4"/>
          </p:cNvCxnSpPr>
          <p:nvPr/>
        </p:nvCxnSpPr>
        <p:spPr>
          <a:xfrm rot="5400000" flipH="1" flipV="1">
            <a:off x="209695" y="2366445"/>
            <a:ext cx="1211870" cy="746180"/>
          </a:xfrm>
          <a:prstGeom prst="curvedConnector3">
            <a:avLst>
              <a:gd name="adj1" fmla="val 8473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0" y="26670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8229600" cy="762000"/>
          </a:xfrm>
        </p:spPr>
        <p:txBody>
          <a:bodyPr/>
          <a:lstStyle/>
          <a:p>
            <a:r>
              <a:rPr lang="en-US" dirty="0" smtClean="0"/>
              <a:t>Associations</a:t>
            </a:r>
            <a:endParaRPr lang="en-US" dirty="0"/>
          </a:p>
        </p:txBody>
      </p:sp>
      <p:sp>
        <p:nvSpPr>
          <p:cNvPr id="4" name="Rounded Rectangle 6"/>
          <p:cNvSpPr/>
          <p:nvPr/>
        </p:nvSpPr>
        <p:spPr>
          <a:xfrm>
            <a:off x="304800" y="14478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5" name="Rounded Rectangle 6"/>
          <p:cNvSpPr/>
          <p:nvPr/>
        </p:nvSpPr>
        <p:spPr>
          <a:xfrm>
            <a:off x="304800" y="40386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10" name="TextBox 9"/>
          <p:cNvSpPr txBox="1"/>
          <p:nvPr/>
        </p:nvSpPr>
        <p:spPr>
          <a:xfrm>
            <a:off x="3048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11" name="TextBox 10"/>
          <p:cNvSpPr txBox="1"/>
          <p:nvPr/>
        </p:nvSpPr>
        <p:spPr>
          <a:xfrm>
            <a:off x="1371600" y="3581400"/>
            <a:ext cx="465192" cy="769441"/>
          </a:xfrm>
          <a:prstGeom prst="rect">
            <a:avLst/>
          </a:prstGeom>
          <a:noFill/>
        </p:spPr>
        <p:txBody>
          <a:bodyPr wrap="none" rtlCol="0">
            <a:spAutoFit/>
          </a:bodyPr>
          <a:lstStyle/>
          <a:p>
            <a:r>
              <a:rPr lang="en-US" sz="4400" dirty="0" smtClean="0"/>
              <a:t>*</a:t>
            </a:r>
            <a:endParaRPr lang="en-US" sz="4400" dirty="0"/>
          </a:p>
        </p:txBody>
      </p:sp>
      <p:cxnSp>
        <p:nvCxnSpPr>
          <p:cNvPr id="13" name="Прямая соединительная линия 12"/>
          <p:cNvCxnSpPr>
            <a:stCxn id="4" idx="2"/>
            <a:endCxn id="5" idx="0"/>
          </p:cNvCxnSpPr>
          <p:nvPr/>
        </p:nvCxnSpPr>
        <p:spPr>
          <a:xfrm rot="5400000">
            <a:off x="419100" y="3086100"/>
            <a:ext cx="1905000" cy="1588"/>
          </a:xfrm>
          <a:prstGeom prst="line">
            <a:avLst/>
          </a:prstGeom>
        </p:spPr>
        <p:style>
          <a:lnRef idx="3">
            <a:schemeClr val="dk1"/>
          </a:lnRef>
          <a:fillRef idx="0">
            <a:schemeClr val="dk1"/>
          </a:fillRef>
          <a:effectRef idx="2">
            <a:schemeClr val="dk1"/>
          </a:effectRef>
          <a:fontRef idx="minor">
            <a:schemeClr val="tx1"/>
          </a:fontRef>
        </p:style>
      </p:cxnSp>
      <p:sp>
        <p:nvSpPr>
          <p:cNvPr id="27" name="Rounded Rectangle 6"/>
          <p:cNvSpPr/>
          <p:nvPr/>
        </p:nvSpPr>
        <p:spPr>
          <a:xfrm>
            <a:off x="3505194" y="14514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28" name="Rounded Rectangle 6"/>
          <p:cNvSpPr/>
          <p:nvPr/>
        </p:nvSpPr>
        <p:spPr>
          <a:xfrm>
            <a:off x="3505194" y="40422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29" name="TextBox 28"/>
          <p:cNvSpPr txBox="1"/>
          <p:nvPr/>
        </p:nvSpPr>
        <p:spPr>
          <a:xfrm>
            <a:off x="35052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0" name="TextBox 29"/>
          <p:cNvSpPr txBox="1"/>
          <p:nvPr/>
        </p:nvSpPr>
        <p:spPr>
          <a:xfrm>
            <a:off x="4648194" y="3585030"/>
            <a:ext cx="465192" cy="769441"/>
          </a:xfrm>
          <a:prstGeom prst="rect">
            <a:avLst/>
          </a:prstGeom>
          <a:noFill/>
        </p:spPr>
        <p:txBody>
          <a:bodyPr wrap="none" rtlCol="0">
            <a:spAutoFit/>
          </a:bodyPr>
          <a:lstStyle/>
          <a:p>
            <a:r>
              <a:rPr lang="en-US" sz="4400" dirty="0" smtClean="0"/>
              <a:t>*</a:t>
            </a:r>
            <a:endParaRPr lang="en-US" sz="4400" dirty="0"/>
          </a:p>
        </p:txBody>
      </p:sp>
      <p:sp>
        <p:nvSpPr>
          <p:cNvPr id="32" name="Rounded Rectangle 6"/>
          <p:cNvSpPr/>
          <p:nvPr/>
        </p:nvSpPr>
        <p:spPr>
          <a:xfrm>
            <a:off x="6578598" y="14405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33" name="Rounded Rectangle 6"/>
          <p:cNvSpPr/>
          <p:nvPr/>
        </p:nvSpPr>
        <p:spPr>
          <a:xfrm>
            <a:off x="6578598" y="40313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34" name="TextBox 33"/>
          <p:cNvSpPr txBox="1"/>
          <p:nvPr/>
        </p:nvSpPr>
        <p:spPr>
          <a:xfrm>
            <a:off x="6629400" y="35052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5" name="TextBox 34"/>
          <p:cNvSpPr txBox="1"/>
          <p:nvPr/>
        </p:nvSpPr>
        <p:spPr>
          <a:xfrm>
            <a:off x="8026398" y="3574146"/>
            <a:ext cx="465192" cy="769441"/>
          </a:xfrm>
          <a:prstGeom prst="rect">
            <a:avLst/>
          </a:prstGeom>
          <a:noFill/>
        </p:spPr>
        <p:txBody>
          <a:bodyPr wrap="none" rtlCol="0">
            <a:spAutoFit/>
          </a:bodyPr>
          <a:lstStyle/>
          <a:p>
            <a:r>
              <a:rPr lang="en-US" sz="4400" dirty="0" smtClean="0"/>
              <a:t>*</a:t>
            </a:r>
            <a:endParaRPr lang="en-US" sz="4400" dirty="0"/>
          </a:p>
        </p:txBody>
      </p:sp>
      <p:cxnSp>
        <p:nvCxnSpPr>
          <p:cNvPr id="42" name="Прямая со стрелкой 41"/>
          <p:cNvCxnSpPr>
            <a:stCxn id="27" idx="2"/>
            <a:endCxn id="28" idx="0"/>
          </p:cNvCxnSpPr>
          <p:nvPr/>
        </p:nvCxnSpPr>
        <p:spPr>
          <a:xfrm rot="5400000">
            <a:off x="3619494" y="3089730"/>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Прямая со стрелкой 42"/>
          <p:cNvCxnSpPr/>
          <p:nvPr/>
        </p:nvCxnSpPr>
        <p:spPr>
          <a:xfrm rot="5400000">
            <a:off x="6744494" y="3085306"/>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7300686" y="2133600"/>
            <a:ext cx="790794"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Period</a:t>
            </a:r>
            <a:endParaRPr lang="en-US" dirty="0"/>
          </a:p>
        </p:txBody>
      </p:sp>
      <p:sp>
        <p:nvSpPr>
          <p:cNvPr id="45" name="Стрелка вправо 44"/>
          <p:cNvSpPr/>
          <p:nvPr/>
        </p:nvSpPr>
        <p:spPr>
          <a:xfrm>
            <a:off x="25908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Стрелка вправо 45"/>
          <p:cNvSpPr/>
          <p:nvPr/>
        </p:nvSpPr>
        <p:spPr>
          <a:xfrm>
            <a:off x="58674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Entities</a:t>
            </a:r>
            <a:endParaRPr lang="en-US" dirty="0"/>
          </a:p>
        </p:txBody>
      </p:sp>
      <p:sp>
        <p:nvSpPr>
          <p:cNvPr id="3" name="Содержимое 2"/>
          <p:cNvSpPr>
            <a:spLocks noGrp="1"/>
          </p:cNvSpPr>
          <p:nvPr>
            <p:ph idx="1"/>
          </p:nvPr>
        </p:nvSpPr>
        <p:spPr/>
        <p:txBody>
          <a:bodyPr/>
          <a:lstStyle/>
          <a:p>
            <a:r>
              <a:rPr lang="en-US" dirty="0" smtClean="0"/>
              <a:t>An object defined primarily by its </a:t>
            </a:r>
            <a:r>
              <a:rPr lang="en-US" dirty="0" smtClean="0"/>
              <a:t>identity and not its attributes</a:t>
            </a:r>
          </a:p>
          <a:p>
            <a:r>
              <a:rPr lang="en-US" dirty="0" smtClean="0"/>
              <a:t>Could be a person, a customer, an order, etc.</a:t>
            </a:r>
          </a:p>
          <a:p>
            <a:r>
              <a:rPr lang="en-US" dirty="0" smtClean="0"/>
              <a:t>Not all objects have meaningful identities…</a:t>
            </a:r>
          </a:p>
          <a:p>
            <a:r>
              <a:rPr lang="en-US" dirty="0" smtClean="0"/>
              <a:t>In some systems, a class may be an ENTITY, in others maybe not</a:t>
            </a:r>
          </a:p>
          <a:p>
            <a:endParaRPr lang="en-US"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62"/>
          </a:xfrm>
        </p:spPr>
        <p:txBody>
          <a:bodyPr/>
          <a:lstStyle/>
          <a:p>
            <a:r>
              <a:rPr lang="en-US" dirty="0" smtClean="0"/>
              <a:t>Value Objects</a:t>
            </a:r>
            <a:endParaRPr lang="en-US" dirty="0"/>
          </a:p>
        </p:txBody>
      </p:sp>
      <p:sp>
        <p:nvSpPr>
          <p:cNvPr id="3" name="Содержимое 2"/>
          <p:cNvSpPr>
            <a:spLocks noGrp="1"/>
          </p:cNvSpPr>
          <p:nvPr>
            <p:ph idx="1"/>
          </p:nvPr>
        </p:nvSpPr>
        <p:spPr/>
        <p:txBody>
          <a:bodyPr/>
          <a:lstStyle/>
          <a:p>
            <a:r>
              <a:rPr lang="en-US" dirty="0" smtClean="0"/>
              <a:t>Represent an aspect of the domain with NO conceptual identity</a:t>
            </a:r>
          </a:p>
          <a:p>
            <a:r>
              <a:rPr lang="en-US" dirty="0" smtClean="0"/>
              <a:t>Use when you care about </a:t>
            </a:r>
            <a:r>
              <a:rPr lang="en-US" i="1" u="sng" dirty="0" smtClean="0"/>
              <a:t>what</a:t>
            </a:r>
            <a:r>
              <a:rPr lang="en-US" dirty="0" smtClean="0"/>
              <a:t> something is, not </a:t>
            </a:r>
            <a:r>
              <a:rPr lang="en-US" i="1" u="sng" dirty="0" smtClean="0"/>
              <a:t>who</a:t>
            </a:r>
            <a:r>
              <a:rPr lang="en-US" dirty="0" smtClean="0"/>
              <a:t> they are</a:t>
            </a:r>
          </a:p>
          <a:p>
            <a:r>
              <a:rPr lang="en-US" dirty="0" smtClean="0"/>
              <a:t>Simple, immutable objects</a:t>
            </a:r>
          </a:p>
          <a:p>
            <a:r>
              <a:rPr lang="en-US" dirty="0" smtClean="0"/>
              <a:t>NOT is same </a:t>
            </a:r>
            <a:r>
              <a:rPr lang="en-US" dirty="0" smtClean="0"/>
              <a:t>thing as a DTO [Fowler </a:t>
            </a:r>
            <a:r>
              <a:rPr lang="en-US" dirty="0" err="1" smtClean="0"/>
              <a:t>PoEAA</a:t>
            </a:r>
            <a:r>
              <a:rPr lang="en-US" dirty="0" smtClean="0"/>
              <a:t>]</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Services</a:t>
            </a:r>
            <a:endParaRPr lang="en-US" dirty="0"/>
          </a:p>
        </p:txBody>
      </p:sp>
      <p:sp>
        <p:nvSpPr>
          <p:cNvPr id="3" name="Содержимое 2"/>
          <p:cNvSpPr>
            <a:spLocks noGrp="1"/>
          </p:cNvSpPr>
          <p:nvPr>
            <p:ph idx="1"/>
          </p:nvPr>
        </p:nvSpPr>
        <p:spPr/>
        <p:txBody>
          <a:bodyPr>
            <a:normAutofit lnSpcReduction="10000"/>
          </a:bodyPr>
          <a:lstStyle/>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r>
              <a:rPr lang="en-US" dirty="0" smtClean="0"/>
              <a:t>Use when an operation is an important domain concept</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Modules</a:t>
            </a:r>
            <a:endParaRPr lang="en-US" dirty="0"/>
          </a:p>
        </p:txBody>
      </p:sp>
      <p:sp>
        <p:nvSpPr>
          <p:cNvPr id="3" name="Содержимое 2"/>
          <p:cNvSpPr>
            <a:spLocks noGrp="1"/>
          </p:cNvSpPr>
          <p:nvPr>
            <p:ph idx="1"/>
          </p:nvPr>
        </p:nvSpPr>
        <p:spPr/>
        <p:txBody>
          <a:bodyPr/>
          <a:lstStyle/>
          <a:p>
            <a:r>
              <a:rPr lang="en-US" dirty="0" smtClean="0"/>
              <a:t>Is larger </a:t>
            </a:r>
            <a:r>
              <a:rPr lang="en-US" dirty="0" smtClean="0"/>
              <a:t>grain of modeling </a:t>
            </a:r>
            <a:r>
              <a:rPr lang="en-US" dirty="0" smtClean="0"/>
              <a:t>and design</a:t>
            </a:r>
          </a:p>
          <a:p>
            <a:r>
              <a:rPr lang="en-US" dirty="0" smtClean="0"/>
              <a:t>Low coupling and </a:t>
            </a:r>
            <a:r>
              <a:rPr lang="en-US" dirty="0" smtClean="0"/>
              <a:t>high cohesion</a:t>
            </a:r>
          </a:p>
          <a:p>
            <a:r>
              <a:rPr lang="en-US" i="1" dirty="0" smtClean="0"/>
              <a:t>Communications </a:t>
            </a:r>
            <a:r>
              <a:rPr lang="en-US" i="1" dirty="0" smtClean="0"/>
              <a:t>mechanism</a:t>
            </a:r>
            <a:r>
              <a:rPr lang="en-US" i="1" dirty="0" smtClean="0"/>
              <a:t>.</a:t>
            </a:r>
          </a:p>
          <a:p>
            <a:r>
              <a:rPr lang="en-US" i="1" dirty="0" smtClean="0"/>
              <a:t>Could be Administration, Invoicing, Reports,…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Содержимое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3841375"/>
          </a:xfrm>
        </p:spPr>
        <p:txBody>
          <a:bodyPr/>
          <a:lstStyle/>
          <a:p>
            <a:r>
              <a:rPr lang="en-US" dirty="0" smtClean="0"/>
              <a:t>Automation of various business domains</a:t>
            </a:r>
          </a:p>
          <a:p>
            <a:r>
              <a:rPr lang="en-US" dirty="0" smtClean="0"/>
              <a:t>High competition for a market place</a:t>
            </a:r>
          </a:p>
          <a:p>
            <a:r>
              <a:rPr lang="en-US" dirty="0" smtClean="0"/>
              <a:t>Growing business </a:t>
            </a:r>
            <a:r>
              <a:rPr lang="en-US" dirty="0" smtClean="0"/>
              <a:t>complexity</a:t>
            </a:r>
          </a:p>
          <a:p>
            <a:r>
              <a:rPr lang="en-US" dirty="0" smtClean="0"/>
              <a:t>Complexity becomes inevitable</a:t>
            </a:r>
            <a:r>
              <a:rPr lang="en-US" dirty="0" smtClean="0"/>
              <a:t> </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a:t>
            </a:r>
            <a:endParaRPr lang="en-US" dirty="0"/>
          </a:p>
        </p:txBody>
      </p:sp>
      <p:sp>
        <p:nvSpPr>
          <p:cNvPr id="3" name="Content Placeholder 2"/>
          <p:cNvSpPr>
            <a:spLocks noGrp="1"/>
          </p:cNvSpPr>
          <p:nvPr>
            <p:ph idx="1"/>
          </p:nvPr>
        </p:nvSpPr>
        <p:spPr/>
        <p:txBody>
          <a:bodyPr/>
          <a:lstStyle/>
          <a:p>
            <a:r>
              <a:rPr lang="en-US" dirty="0" smtClean="0"/>
              <a:t>Accidental complexity is bad</a:t>
            </a:r>
          </a:p>
          <a:p>
            <a:r>
              <a:rPr lang="en-US" dirty="0" smtClean="0"/>
              <a:t>DDD is OO done right</a:t>
            </a:r>
          </a:p>
          <a:p>
            <a:r>
              <a:rPr lang="en-US" dirty="0" smtClean="0"/>
              <a:t>Semantics over technology</a:t>
            </a:r>
          </a:p>
          <a:p>
            <a:r>
              <a:rPr lang="en-US" dirty="0" smtClean="0"/>
              <a:t>Is discovered and NOT invented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High maintainability</a:t>
            </a:r>
          </a:p>
          <a:p>
            <a:r>
              <a:rPr lang="en-US" dirty="0" smtClean="0"/>
              <a:t>Continuous collaboration and </a:t>
            </a:r>
            <a:r>
              <a:rPr lang="en-US" dirty="0" smtClean="0"/>
              <a:t>feedback</a:t>
            </a:r>
          </a:p>
          <a:p>
            <a:r>
              <a:rPr lang="en-US" dirty="0" smtClean="0"/>
              <a:t>Brings to front the “Core Domain Knowledge”</a:t>
            </a:r>
            <a:endParaRPr lang="en-US" dirty="0" smtClean="0"/>
          </a:p>
          <a:p>
            <a:r>
              <a:rPr lang="en-US" dirty="0" smtClean="0"/>
              <a:t>Translations are reduced to minimum</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t>Domain - particular field of knowledge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8229600" cy="1600200"/>
          </a:xfrm>
        </p:spPr>
        <p:txBody>
          <a:bodyPr>
            <a:normAutofit fontScale="90000"/>
          </a:bodyPr>
          <a:lstStyle/>
          <a:p>
            <a:r>
              <a:rPr lang="en-US" dirty="0" smtClean="0"/>
              <a:t>	Complexity of most software projects is understanding the </a:t>
            </a:r>
            <a:r>
              <a:rPr lang="en-US" u="sng" dirty="0" smtClean="0">
                <a:solidFill>
                  <a:srgbClr val="009900"/>
                </a:solidFill>
              </a:rPr>
              <a:t>business domain</a:t>
            </a:r>
            <a:r>
              <a:rPr lang="en-US" dirty="0" smtClean="0"/>
              <a:t> and </a:t>
            </a:r>
            <a:r>
              <a:rPr lang="en-US" dirty="0" smtClean="0">
                <a:solidFill>
                  <a:srgbClr val="FF0000"/>
                </a:solidFill>
              </a:rPr>
              <a:t>not a technical </a:t>
            </a:r>
            <a:r>
              <a:rPr lang="en-US" dirty="0" smtClean="0"/>
              <a:t>one.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0" y="5410200"/>
            <a:ext cx="3657600" cy="914400"/>
          </a:xfrm>
        </p:spPr>
        <p:txBody>
          <a:bodyPr>
            <a:normAutofit/>
          </a:bodyPr>
          <a:lstStyle/>
          <a:p>
            <a:r>
              <a:rPr lang="en-US" sz="3200" dirty="0" smtClean="0"/>
              <a:t>Atom Model</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2667000" y="2677319"/>
            <a:ext cx="3810000" cy="2371725"/>
          </a:xfrm>
          <a:prstGeom prst="rect">
            <a:avLst/>
          </a:prstGeom>
          <a:noFill/>
          <a:ln w="9525">
            <a:noFill/>
            <a:miter lim="800000"/>
            <a:headEnd/>
            <a:tailEnd/>
          </a:ln>
          <a:effectLst/>
        </p:spPr>
      </p:pic>
      <p:sp>
        <p:nvSpPr>
          <p:cNvPr id="4" name="Заголовок 1"/>
          <p:cNvSpPr txBox="1">
            <a:spLocks/>
          </p:cNvSpPr>
          <p:nvPr/>
        </p:nvSpPr>
        <p:spPr>
          <a:xfrm>
            <a:off x="152400" y="152400"/>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Domain Driven Design is based on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2313</TotalTime>
  <Words>3055</Words>
  <Application>Microsoft Office PowerPoint</Application>
  <PresentationFormat>Экран (4:3)</PresentationFormat>
  <Paragraphs>335</Paragraphs>
  <Slides>28</Slides>
  <Notes>26</Notes>
  <HiddenSlides>0</HiddenSlides>
  <MMClips>0</MMClips>
  <ScaleCrop>false</ScaleCrop>
  <HeadingPairs>
    <vt:vector size="4" baseType="variant">
      <vt:variant>
        <vt:lpstr>Тема</vt:lpstr>
      </vt:variant>
      <vt:variant>
        <vt:i4>1</vt:i4>
      </vt:variant>
      <vt:variant>
        <vt:lpstr>Заголовки слайдов</vt:lpstr>
      </vt:variant>
      <vt:variant>
        <vt:i4>28</vt:i4>
      </vt:variant>
    </vt:vector>
  </HeadingPairs>
  <TitlesOfParts>
    <vt:vector size="29" baseType="lpstr">
      <vt:lpstr>Office Theme</vt:lpstr>
      <vt:lpstr>Domain-driven design from theory to practice</vt:lpstr>
      <vt:lpstr>Before start</vt:lpstr>
      <vt:lpstr>Why DDD nowadays?</vt:lpstr>
      <vt:lpstr>Why DDD?</vt:lpstr>
      <vt:lpstr>DDD benefits?</vt:lpstr>
      <vt:lpstr>Domain - particular field of knowledge</vt:lpstr>
      <vt:lpstr> Complexity of most software projects is understanding the business domain and not a technical one.</vt:lpstr>
      <vt:lpstr>Atom Model</vt:lpstr>
      <vt:lpstr>Even Music has a Model</vt:lpstr>
      <vt:lpstr>The key to controlling complexity is a good domain model.</vt:lpstr>
      <vt:lpstr>Слайд 11</vt:lpstr>
      <vt:lpstr>They are two different worlds!</vt:lpstr>
      <vt:lpstr>We need common view and language!</vt:lpstr>
      <vt:lpstr>Domain Model - is a rigorously organized and selective abstraction of the (Business) Domain knowledge. </vt:lpstr>
      <vt:lpstr>Ubiquitous Language - A language structured around the domain model and used by all team members to connect all the activities of the team with the software.</vt:lpstr>
      <vt:lpstr>Ubiquitous Language</vt:lpstr>
      <vt:lpstr>Collaboration</vt:lpstr>
      <vt:lpstr>Building blocks</vt:lpstr>
      <vt:lpstr>Classic Layering</vt:lpstr>
      <vt:lpstr>DDD recommended-Layering</vt:lpstr>
      <vt:lpstr>Organizing Domain Logic Patterns</vt:lpstr>
      <vt:lpstr>Слайд 22</vt:lpstr>
      <vt:lpstr>Associations</vt:lpstr>
      <vt:lpstr>Entities</vt:lpstr>
      <vt:lpstr>Value Objects</vt:lpstr>
      <vt:lpstr>Services</vt:lpstr>
      <vt:lpstr>Modules</vt:lpstr>
      <vt:lpstr>Слайд 28</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mcserver</cp:lastModifiedBy>
  <cp:revision>518</cp:revision>
  <dcterms:created xsi:type="dcterms:W3CDTF">2009-04-10T08:31:11Z</dcterms:created>
  <dcterms:modified xsi:type="dcterms:W3CDTF">2009-04-18T20:37:46Z</dcterms:modified>
</cp:coreProperties>
</file>