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notesSlides/notesSlide38.xml" ContentType="application/vnd.openxmlformats-officedocument.presentationml.notesSlide+xml"/>
  <Override PartName="/ppt/diagrams/quickStyle39.xml" ContentType="application/vnd.openxmlformats-officedocument.drawingml.diagramStyl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quickStyle22.xml" ContentType="application/vnd.openxmlformats-officedocument.drawingml.diagramStyle+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notesSlides/notesSlide44.xml" ContentType="application/vnd.openxmlformats-officedocument.presentationml.notesSlide+xml"/>
  <Override PartName="/ppt/diagrams/quickStyle45.xml" ContentType="application/vnd.openxmlformats-officedocument.drawingml.diagramStyl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notesSlides/notesSlide40.xml" ContentType="application/vnd.openxmlformats-officedocument.presentationml.notesSlide+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notesSlides/notesSlide53.xml" ContentType="application/vnd.openxmlformats-officedocument.presentationml.notesSlide+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diagrams/quickStyle43.xml" ContentType="application/vnd.openxmlformats-officedocument.drawingml.diagramStyl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Override PartName="/ppt/diagrams/layout15.xml" ContentType="application/vnd.openxmlformats-officedocument.drawingml.diagramLayout+xml"/>
  <Override PartName="/ppt/diagrams/layout26.xml" ContentType="application/vnd.openxmlformats-officedocument.drawingml.diagramLayout+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8"/>
  </p:notesMasterIdLst>
  <p:sldIdLst>
    <p:sldId id="256" r:id="rId2"/>
    <p:sldId id="258" r:id="rId3"/>
    <p:sldId id="257" r:id="rId4"/>
    <p:sldId id="264" r:id="rId5"/>
    <p:sldId id="319" r:id="rId6"/>
    <p:sldId id="269" r:id="rId7"/>
    <p:sldId id="267" r:id="rId8"/>
    <p:sldId id="266" r:id="rId9"/>
    <p:sldId id="272" r:id="rId10"/>
    <p:sldId id="274" r:id="rId11"/>
    <p:sldId id="273" r:id="rId12"/>
    <p:sldId id="276" r:id="rId13"/>
    <p:sldId id="259" r:id="rId14"/>
    <p:sldId id="260" r:id="rId15"/>
    <p:sldId id="277" r:id="rId16"/>
    <p:sldId id="275"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4" r:id="rId31"/>
    <p:sldId id="293" r:id="rId32"/>
    <p:sldId id="292" r:id="rId33"/>
    <p:sldId id="295" r:id="rId34"/>
    <p:sldId id="296" r:id="rId35"/>
    <p:sldId id="297" r:id="rId36"/>
    <p:sldId id="298" r:id="rId37"/>
    <p:sldId id="299" r:id="rId38"/>
    <p:sldId id="313" r:id="rId39"/>
    <p:sldId id="302" r:id="rId40"/>
    <p:sldId id="301" r:id="rId41"/>
    <p:sldId id="306" r:id="rId42"/>
    <p:sldId id="307" r:id="rId43"/>
    <p:sldId id="308" r:id="rId44"/>
    <p:sldId id="309" r:id="rId45"/>
    <p:sldId id="310" r:id="rId46"/>
    <p:sldId id="303" r:id="rId47"/>
    <p:sldId id="304" r:id="rId48"/>
    <p:sldId id="305" r:id="rId49"/>
    <p:sldId id="312" r:id="rId50"/>
    <p:sldId id="278" r:id="rId51"/>
    <p:sldId id="317" r:id="rId52"/>
    <p:sldId id="314" r:id="rId53"/>
    <p:sldId id="311" r:id="rId54"/>
    <p:sldId id="318" r:id="rId55"/>
    <p:sldId id="315" r:id="rId56"/>
    <p:sldId id="316" r:id="rId5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819" autoAdjust="0"/>
    <p:restoredTop sz="64000" autoAdjust="0"/>
  </p:normalViewPr>
  <p:slideViewPr>
    <p:cSldViewPr>
      <p:cViewPr>
        <p:scale>
          <a:sx n="100" d="100"/>
          <a:sy n="100" d="100"/>
        </p:scale>
        <p:origin x="114" y="8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884F567-D5A3-4DF6-969A-91D4492F0E38}"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AA3A4C8-F784-4514-A83D-F8608ABE8E31}" type="presOf" srcId="{CF5579E7-AF1A-4734-A978-E51698534917}" destId="{099DF8CE-112C-4F4F-92D8-FC50938CC942}" srcOrd="0" destOrd="0" presId="urn:microsoft.com/office/officeart/2005/8/layout/hList1"/>
    <dgm:cxn modelId="{FEF3893C-8199-4F51-8044-D5FCD9509614}" type="presOf" srcId="{8AF5EB9F-3D83-4DE7-AC8D-B21F9583881A}" destId="{7DAE016E-B7E3-4053-95E4-1DBDE70559DB}"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5/9/2009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Buna </a:t>
            </a:r>
            <a:r>
              <a:rPr lang="en-US" sz="1300" b="1" dirty="0" err="1" smtClean="0"/>
              <a:t>ziua</a:t>
            </a:r>
            <a:r>
              <a:rPr lang="en-US" sz="1300" b="1" dirty="0" smtClean="0"/>
              <a:t>,</a:t>
            </a:r>
            <a:r>
              <a:rPr lang="en-US" sz="1300" b="1" baseline="0" dirty="0" smtClean="0"/>
              <a:t> Ma </a:t>
            </a:r>
            <a:r>
              <a:rPr lang="en-US" sz="1300" b="1" baseline="0" dirty="0" err="1" smtClean="0"/>
              <a:t>numesc</a:t>
            </a:r>
            <a:r>
              <a:rPr lang="en-US" sz="1300" b="1" baseline="0" dirty="0" smtClean="0"/>
              <a:t> </a:t>
            </a:r>
            <a:r>
              <a:rPr lang="en-US" sz="1300" b="1" baseline="0" dirty="0" err="1" smtClean="0"/>
              <a:t>Artur</a:t>
            </a:r>
            <a:r>
              <a:rPr lang="en-US" sz="1300" b="1" baseline="0" dirty="0" smtClean="0"/>
              <a:t> </a:t>
            </a:r>
            <a:r>
              <a:rPr lang="en-US" sz="1300" b="1" baseline="0" dirty="0" err="1" smtClean="0"/>
              <a:t>Trosin</a:t>
            </a:r>
            <a:r>
              <a:rPr lang="en-US" sz="1300" b="1" baseline="0" dirty="0" smtClean="0"/>
              <a:t> </a:t>
            </a:r>
            <a:r>
              <a:rPr lang="en-US" sz="1300" b="1" baseline="0" dirty="0" err="1" smtClean="0"/>
              <a:t>si</a:t>
            </a:r>
            <a:r>
              <a:rPr lang="en-US" sz="1300" b="1" baseline="0" dirty="0" smtClean="0"/>
              <a:t> </a:t>
            </a:r>
            <a:r>
              <a:rPr lang="en-US" sz="1300" b="1" baseline="0" dirty="0" err="1" smtClean="0"/>
              <a:t>sunt</a:t>
            </a:r>
            <a:r>
              <a:rPr lang="en-US" sz="1300" b="1" baseline="0" dirty="0" smtClean="0"/>
              <a:t> Software Architect la </a:t>
            </a:r>
            <a:r>
              <a:rPr lang="en-US" sz="1300" b="1" baseline="0" dirty="0" err="1" smtClean="0"/>
              <a:t>Endava</a:t>
            </a:r>
            <a:r>
              <a:rPr lang="en-US" sz="1300" b="1" baseline="0" dirty="0" smtClean="0"/>
              <a:t>.</a:t>
            </a:r>
          </a:p>
          <a:p>
            <a:r>
              <a:rPr lang="en-US" sz="1300" b="1" baseline="0" dirty="0" err="1" smtClean="0"/>
              <a:t>Astazi</a:t>
            </a:r>
            <a:r>
              <a:rPr lang="en-US" sz="1300" b="1" baseline="0" dirty="0" smtClean="0"/>
              <a:t> </a:t>
            </a:r>
            <a:r>
              <a:rPr lang="en-US" sz="1300" b="1" baseline="0" dirty="0" err="1" smtClean="0"/>
              <a:t>vreau</a:t>
            </a:r>
            <a:r>
              <a:rPr lang="en-US" sz="1300" b="1" baseline="0" dirty="0" smtClean="0"/>
              <a:t> </a:t>
            </a:r>
            <a:r>
              <a:rPr lang="en-US" sz="1300" b="1" baseline="0" dirty="0" err="1" smtClean="0"/>
              <a:t>sa</a:t>
            </a:r>
            <a:r>
              <a:rPr lang="en-US" sz="1300" b="1" baseline="0" dirty="0" smtClean="0"/>
              <a:t> </a:t>
            </a:r>
            <a:r>
              <a:rPr lang="en-US" sz="1300" b="1" baseline="0" dirty="0" err="1" smtClean="0"/>
              <a:t>fac</a:t>
            </a:r>
            <a:r>
              <a:rPr lang="en-US" sz="1300" b="1" baseline="0" dirty="0" smtClean="0"/>
              <a:t> o </a:t>
            </a:r>
            <a:r>
              <a:rPr lang="en-US" sz="1300" b="1" baseline="0" dirty="0" err="1" smtClean="0"/>
              <a:t>prezentare</a:t>
            </a:r>
            <a:r>
              <a:rPr lang="en-US" sz="1300" b="1" baseline="0" dirty="0" smtClean="0"/>
              <a:t> </a:t>
            </a:r>
            <a:r>
              <a:rPr lang="en-US" sz="1300" b="1" baseline="0" dirty="0" err="1" smtClean="0"/>
              <a:t>pe</a:t>
            </a:r>
            <a:r>
              <a:rPr lang="en-US" sz="1300" b="1" baseline="0" dirty="0" smtClean="0"/>
              <a:t> Domain Driven Design </a:t>
            </a:r>
            <a:r>
              <a:rPr lang="en-US" sz="1300" b="1" baseline="0" dirty="0" err="1" smtClean="0"/>
              <a:t>sau</a:t>
            </a:r>
            <a:r>
              <a:rPr lang="en-US" sz="1300" b="1" baseline="0" dirty="0" smtClean="0"/>
              <a:t> DDD. </a:t>
            </a:r>
            <a:r>
              <a:rPr lang="en-US" sz="1300" b="1" baseline="0" dirty="0" err="1" smtClean="0"/>
              <a:t>Intentia</a:t>
            </a:r>
            <a:r>
              <a:rPr lang="en-US" sz="1300" b="1" baseline="0" dirty="0" smtClean="0"/>
              <a:t> </a:t>
            </a:r>
            <a:r>
              <a:rPr lang="en-US" sz="1300" b="1" baseline="0" dirty="0" err="1" smtClean="0"/>
              <a:t>prezentarii</a:t>
            </a:r>
            <a:r>
              <a:rPr lang="en-US" sz="1300" b="1" baseline="0" dirty="0" smtClean="0"/>
              <a:t> de </a:t>
            </a:r>
            <a:r>
              <a:rPr lang="en-US" sz="1300" b="1" baseline="0" dirty="0" err="1" smtClean="0"/>
              <a:t>astazi</a:t>
            </a:r>
            <a:r>
              <a:rPr lang="en-US" sz="1300" b="1" baseline="0" dirty="0" smtClean="0"/>
              <a:t> </a:t>
            </a:r>
            <a:r>
              <a:rPr lang="en-US" sz="1300" b="1" baseline="0" dirty="0" err="1" smtClean="0"/>
              <a:t>este</a:t>
            </a:r>
            <a:endParaRPr lang="en-US" sz="1300" b="1" baseline="0" dirty="0" smtClean="0"/>
          </a:p>
          <a:p>
            <a:r>
              <a:rPr lang="en-US" sz="1300" b="1" baseline="0" dirty="0" smtClean="0"/>
              <a:t>de a face o </a:t>
            </a:r>
            <a:r>
              <a:rPr lang="en-US" sz="1300" b="1" baseline="0" dirty="0" err="1" smtClean="0"/>
              <a:t>introducere</a:t>
            </a:r>
            <a:r>
              <a:rPr lang="en-US" sz="1300" b="1" baseline="0" dirty="0" smtClean="0"/>
              <a:t> cit in </a:t>
            </a:r>
            <a:r>
              <a:rPr lang="en-US" sz="1300" b="1" baseline="0" dirty="0" err="1" smtClean="0"/>
              <a:t>teorie</a:t>
            </a:r>
            <a:r>
              <a:rPr lang="en-US" sz="1300" b="1" baseline="0" dirty="0" smtClean="0"/>
              <a:t> </a:t>
            </a:r>
            <a:r>
              <a:rPr lang="en-US" sz="1300" b="1" baseline="0" dirty="0" err="1" smtClean="0"/>
              <a:t>atit</a:t>
            </a:r>
            <a:r>
              <a:rPr lang="en-US" sz="1300" b="1" baseline="0" dirty="0" smtClean="0"/>
              <a:t> </a:t>
            </a:r>
            <a:r>
              <a:rPr lang="en-US" sz="1300" b="1" baseline="0" dirty="0" err="1" smtClean="0"/>
              <a:t>si</a:t>
            </a:r>
            <a:r>
              <a:rPr lang="en-US" sz="1300" b="1" baseline="0" dirty="0" smtClean="0"/>
              <a:t> in </a:t>
            </a:r>
            <a:r>
              <a:rPr lang="en-US" sz="1300" b="1" baseline="0" dirty="0" err="1" smtClean="0"/>
              <a:t>practicile</a:t>
            </a:r>
            <a:r>
              <a:rPr lang="en-US" sz="1300" b="1" baseline="0" dirty="0" smtClean="0"/>
              <a:t> </a:t>
            </a:r>
            <a:r>
              <a:rPr lang="en-US" sz="1300" b="1" baseline="0" dirty="0" err="1" smtClean="0"/>
              <a:t>folosite</a:t>
            </a:r>
            <a:r>
              <a:rPr lang="en-US" sz="1300" b="1" baseline="0" dirty="0" smtClean="0"/>
              <a:t> in DDD.</a:t>
            </a:r>
          </a:p>
          <a:p>
            <a:r>
              <a:rPr lang="en-US" sz="1300" b="1" baseline="0" dirty="0" err="1" smtClean="0"/>
              <a:t>Contentul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a:t>
            </a:r>
            <a:r>
              <a:rPr lang="en-US" sz="1300" b="1" baseline="0" dirty="0" err="1" smtClean="0"/>
              <a:t>bazat</a:t>
            </a:r>
            <a:r>
              <a:rPr lang="en-US" sz="1300" b="1" baseline="0" dirty="0" smtClean="0"/>
              <a:t> </a:t>
            </a:r>
            <a:r>
              <a:rPr lang="en-US" sz="1300" b="1" baseline="0" dirty="0" err="1" smtClean="0"/>
              <a:t>pe</a:t>
            </a:r>
            <a:r>
              <a:rPr lang="en-US" sz="1300" b="1" baseline="0" dirty="0" smtClean="0"/>
              <a:t> un set de </a:t>
            </a:r>
            <a:r>
              <a:rPr lang="en-US" sz="1300" b="1" baseline="0" dirty="0" err="1" smtClean="0"/>
              <a:t>carti</a:t>
            </a:r>
            <a:r>
              <a:rPr lang="en-US" sz="1300" b="1" baseline="0" dirty="0" smtClean="0"/>
              <a:t>, topic-</a:t>
            </a:r>
            <a:r>
              <a:rPr lang="en-US" sz="1300" b="1" baseline="0" dirty="0" err="1" smtClean="0"/>
              <a:t>uri</a:t>
            </a:r>
            <a:r>
              <a:rPr lang="en-US" sz="1300" b="1" baseline="0" dirty="0" smtClean="0"/>
              <a:t> </a:t>
            </a:r>
            <a:r>
              <a:rPr lang="en-US" sz="1300" b="1" baseline="0" dirty="0" err="1" smtClean="0"/>
              <a:t>discutate</a:t>
            </a:r>
            <a:r>
              <a:rPr lang="en-US" sz="1300" b="1" baseline="0" dirty="0" smtClean="0"/>
              <a:t> in </a:t>
            </a:r>
            <a:r>
              <a:rPr lang="en-US" sz="1300" b="1" baseline="0" dirty="0" err="1" smtClean="0"/>
              <a:t>grupul</a:t>
            </a:r>
            <a:r>
              <a:rPr lang="en-US" sz="1300" b="1" baseline="0" dirty="0" smtClean="0"/>
              <a:t> de </a:t>
            </a:r>
            <a:r>
              <a:rPr lang="en-US" sz="1300" b="1" baseline="0" dirty="0" err="1" smtClean="0"/>
              <a:t>discutii</a:t>
            </a:r>
            <a:r>
              <a:rPr lang="en-US" sz="1300" b="1" baseline="0" dirty="0" smtClean="0"/>
              <a:t> DDD, </a:t>
            </a:r>
            <a:r>
              <a:rPr lang="en-US" sz="1300" b="1" baseline="0" dirty="0" err="1" smtClean="0"/>
              <a:t>si</a:t>
            </a:r>
            <a:r>
              <a:rPr lang="en-US" sz="1300" b="1" baseline="0" dirty="0" smtClean="0"/>
              <a:t> </a:t>
            </a:r>
            <a:r>
              <a:rPr lang="en-US" sz="1300" b="1" baseline="0" dirty="0" err="1" smtClean="0"/>
              <a:t>practica</a:t>
            </a:r>
            <a:r>
              <a:rPr lang="en-US" sz="1300" b="1" baseline="0" dirty="0" smtClean="0"/>
              <a:t> </a:t>
            </a:r>
            <a:r>
              <a:rPr lang="en-US" sz="1300" b="1" baseline="0" dirty="0" err="1" smtClean="0"/>
              <a:t>personala</a:t>
            </a:r>
            <a:r>
              <a:rPr lang="en-US" sz="1300" b="1" baseline="0" dirty="0" smtClean="0"/>
              <a:t>.</a:t>
            </a:r>
          </a:p>
          <a:p>
            <a:r>
              <a:rPr lang="en-US" sz="1300" b="1" baseline="0" dirty="0" smtClean="0"/>
              <a:t>De </a:t>
            </a:r>
            <a:r>
              <a:rPr lang="en-US" sz="1300" b="1" baseline="0" dirty="0" err="1" smtClean="0"/>
              <a:t>asemenea</a:t>
            </a:r>
            <a:r>
              <a:rPr lang="en-US" sz="1300" b="1" baseline="0" dirty="0" smtClean="0"/>
              <a:t> in </a:t>
            </a:r>
            <a:r>
              <a:rPr lang="en-US" sz="1300" b="1" baseline="0" dirty="0" err="1" smtClean="0"/>
              <a:t>aceasta</a:t>
            </a:r>
            <a:r>
              <a:rPr lang="en-US" sz="1300" b="1" baseline="0" dirty="0" smtClean="0"/>
              <a:t> </a:t>
            </a:r>
            <a:r>
              <a:rPr lang="en-US" sz="1300" b="1" baseline="0" dirty="0" err="1" smtClean="0"/>
              <a:t>prezentare</a:t>
            </a:r>
            <a:r>
              <a:rPr lang="en-US" sz="1300" b="1" baseline="0" dirty="0" smtClean="0"/>
              <a:t> </a:t>
            </a:r>
            <a:r>
              <a:rPr lang="en-US" sz="1300" b="1" baseline="0" dirty="0" err="1" smtClean="0"/>
              <a:t>voi</a:t>
            </a:r>
            <a:r>
              <a:rPr lang="en-US" sz="1300" b="1" baseline="0" dirty="0" smtClean="0"/>
              <a:t> </a:t>
            </a:r>
            <a:r>
              <a:rPr lang="en-US" sz="1300" b="1" baseline="0" dirty="0" err="1" smtClean="0"/>
              <a:t>atinge</a:t>
            </a:r>
            <a:r>
              <a:rPr lang="en-US" sz="1300" b="1" baseline="0" dirty="0" smtClean="0"/>
              <a:t> un set de </a:t>
            </a:r>
            <a:r>
              <a:rPr lang="en-US" sz="1300" b="1" baseline="0" dirty="0" err="1" smtClean="0"/>
              <a:t>probleme</a:t>
            </a:r>
            <a:r>
              <a:rPr lang="en-US" sz="1300" b="1" baseline="0" dirty="0" smtClean="0"/>
              <a:t> care </a:t>
            </a:r>
            <a:r>
              <a:rPr lang="en-US" sz="1300" b="1" baseline="0" dirty="0" err="1" smtClean="0"/>
              <a:t>apar</a:t>
            </a:r>
            <a:r>
              <a:rPr lang="en-US" sz="1300" b="1" baseline="0" dirty="0" smtClean="0"/>
              <a:t> in </a:t>
            </a:r>
            <a:r>
              <a:rPr lang="en-US" sz="1300" b="1" baseline="0" dirty="0" err="1" smtClean="0"/>
              <a:t>practica</a:t>
            </a:r>
            <a:r>
              <a:rPr lang="en-US" sz="1300" b="1" baseline="0" dirty="0" smtClean="0"/>
              <a:t> </a:t>
            </a:r>
            <a:r>
              <a:rPr lang="en-US" sz="1300" b="1" baseline="0" dirty="0" err="1" smtClean="0"/>
              <a:t>dar</a:t>
            </a:r>
            <a:r>
              <a:rPr lang="en-US" sz="1300" b="1" baseline="0" dirty="0" smtClean="0"/>
              <a:t> </a:t>
            </a:r>
            <a:r>
              <a:rPr lang="en-US" sz="1300" b="1" baseline="0" dirty="0" err="1" smtClean="0"/>
              <a:t>raspunsul</a:t>
            </a:r>
            <a:r>
              <a:rPr lang="en-US" sz="1300" b="1" baseline="0" dirty="0" smtClean="0"/>
              <a:t>  </a:t>
            </a:r>
            <a:r>
              <a:rPr lang="en-US" sz="1300" b="1" baseline="0" dirty="0" err="1" smtClean="0"/>
              <a:t>carora</a:t>
            </a:r>
            <a:r>
              <a:rPr lang="en-US" sz="1300" b="1" baseline="0" dirty="0" smtClean="0"/>
              <a:t> nu </a:t>
            </a:r>
            <a:r>
              <a:rPr lang="en-US" sz="1300" b="1" baseline="0" dirty="0" err="1" smtClean="0"/>
              <a:t>este</a:t>
            </a:r>
            <a:r>
              <a:rPr lang="en-US" sz="1300" b="1" baseline="0" dirty="0" smtClean="0"/>
              <a:t> </a:t>
            </a:r>
          </a:p>
          <a:p>
            <a:r>
              <a:rPr lang="en-US" sz="1300" b="1" baseline="0" dirty="0" err="1" smtClean="0"/>
              <a:t>asa</a:t>
            </a:r>
            <a:r>
              <a:rPr lang="en-US" sz="1300" b="1" baseline="0" dirty="0" smtClean="0"/>
              <a:t> de </a:t>
            </a:r>
            <a:r>
              <a:rPr lang="en-US" sz="1300" b="1" baseline="0" dirty="0" err="1" smtClean="0"/>
              <a:t>simplu</a:t>
            </a:r>
            <a:r>
              <a:rPr lang="en-US" sz="1300" b="1" baseline="0" dirty="0" smtClean="0"/>
              <a:t> de </a:t>
            </a:r>
            <a:r>
              <a:rPr lang="en-US" sz="1300" b="1" baseline="0" dirty="0" err="1" smtClean="0"/>
              <a:t>gasit</a:t>
            </a:r>
            <a:r>
              <a:rPr lang="en-US" sz="1300" b="1" baseline="0" dirty="0" smtClean="0"/>
              <a:t> in </a:t>
            </a:r>
            <a:r>
              <a:rPr lang="en-US" sz="1300" b="1" baseline="0" dirty="0" err="1" smtClean="0"/>
              <a:t>carti</a:t>
            </a:r>
            <a:r>
              <a:rPr lang="en-US" sz="1300" b="1" baseline="0" dirty="0" smtClean="0"/>
              <a:t>, </a:t>
            </a:r>
            <a:r>
              <a:rPr lang="en-US" sz="1300" b="1" baseline="0" dirty="0" err="1" smtClean="0"/>
              <a:t>bloguri</a:t>
            </a:r>
            <a:r>
              <a:rPr lang="en-US" sz="1300" b="1" baseline="0" dirty="0" smtClean="0"/>
              <a:t>, </a:t>
            </a:r>
            <a:r>
              <a:rPr lang="en-US" sz="1300" b="1" baseline="0" dirty="0" err="1" smtClean="0"/>
              <a:t>ect</a:t>
            </a:r>
            <a:r>
              <a:rPr lang="en-US" sz="1300" b="1" baseline="0" dirty="0" smtClean="0"/>
              <a:t>…</a:t>
            </a:r>
          </a:p>
          <a:p>
            <a:endParaRPr lang="en-US" sz="1300" b="1" baseline="0" dirty="0" smtClean="0"/>
          </a:p>
          <a:p>
            <a:r>
              <a:rPr lang="en-US" sz="1300" b="1" baseline="0" dirty="0" smtClean="0"/>
              <a:t>------------------------------</a:t>
            </a:r>
            <a:endParaRPr lang="en-US" sz="1300" b="1" dirty="0" smtClean="0"/>
          </a:p>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aseline="0"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300" b="1" dirty="0" smtClean="0"/>
              <a:t>Recognize that a change in the UBIQUITOUS LANGUAGE is a change to the model.</a:t>
            </a:r>
            <a:endParaRPr lang="en-US" b="1" dirty="0" smtClean="0"/>
          </a:p>
          <a:p>
            <a:endParaRPr lang="en-US" dirty="0" smtClean="0"/>
          </a:p>
          <a:p>
            <a:endParaRPr lang="en-US" dirty="0" smtClean="0"/>
          </a:p>
          <a:p>
            <a:r>
              <a:rPr lang="en-US" dirty="0" smtClean="0"/>
              <a:t>Iteratively </a:t>
            </a:r>
          </a:p>
          <a:p>
            <a:r>
              <a:rPr lang="en-US" dirty="0" smtClean="0"/>
              <a:t>Intention</a:t>
            </a:r>
            <a:r>
              <a:rPr lang="en-US" baseline="0" dirty="0" smtClean="0"/>
              <a:t> revealing  interface</a:t>
            </a:r>
          </a:p>
          <a:p>
            <a:r>
              <a:rPr lang="en-US" sz="1300" b="1" i="1" dirty="0" smtClean="0"/>
              <a:t>Binding the model and the implementation.</a:t>
            </a:r>
          </a:p>
          <a:p>
            <a:r>
              <a:rPr lang="en-US" sz="1300" b="1" i="1" dirty="0" smtClean="0"/>
              <a:t>Cultivating a language based on the model.</a:t>
            </a:r>
          </a:p>
          <a:p>
            <a:r>
              <a:rPr lang="en-US" sz="1300" b="1" i="1" dirty="0" smtClean="0"/>
              <a:t>Developing a knowledge-rich model</a:t>
            </a:r>
            <a:r>
              <a:rPr lang="en-US" sz="1300" i="1" dirty="0" smtClean="0"/>
              <a:t>. The objects had behavior and enforced rules. The model</a:t>
            </a:r>
          </a:p>
          <a:p>
            <a:r>
              <a:rPr lang="en-US" sz="1300" dirty="0" smtClean="0"/>
              <a:t>wasn't just a data schema; it was integral to solving a complex problem. It captured</a:t>
            </a:r>
          </a:p>
          <a:p>
            <a:r>
              <a:rPr lang="en-US" sz="1300" dirty="0" smtClean="0"/>
              <a:t>knowledge of various kinds.</a:t>
            </a:r>
          </a:p>
          <a:p>
            <a:r>
              <a:rPr lang="en-US" sz="1300" b="1" i="1" dirty="0" smtClean="0"/>
              <a:t>Distilling the model. </a:t>
            </a:r>
            <a:r>
              <a:rPr lang="en-US" sz="1300" i="1" dirty="0" smtClean="0"/>
              <a:t>Important concepts were added to the model as it became more</a:t>
            </a:r>
          </a:p>
          <a:p>
            <a:r>
              <a:rPr lang="en-US" sz="1300" dirty="0" smtClean="0"/>
              <a:t>complete, but equally important, concepts were dropped when they didn't prove useful or</a:t>
            </a:r>
          </a:p>
          <a:p>
            <a:r>
              <a:rPr lang="en-US" sz="1300" dirty="0" smtClean="0"/>
              <a:t>central. When an unneeded concept was tied to one that was needed, a new model was</a:t>
            </a:r>
          </a:p>
          <a:p>
            <a:r>
              <a:rPr lang="en-US" sz="1300" dirty="0" smtClean="0"/>
              <a:t>found that distinguished the essential concept so that the other could be dropped.</a:t>
            </a:r>
          </a:p>
          <a:p>
            <a:r>
              <a:rPr lang="en-US" sz="1300" b="1" i="1" dirty="0" smtClean="0"/>
              <a:t>Brainstorming and experimenting. The language, combined with sketche</a:t>
            </a:r>
            <a:r>
              <a:rPr lang="en-US" sz="1300" i="1" dirty="0" smtClean="0"/>
              <a:t>s and a</a:t>
            </a:r>
          </a:p>
          <a:p>
            <a:r>
              <a:rPr lang="en-US" sz="1300" dirty="0" smtClean="0"/>
              <a:t>brainstorming attitude, turned our discussions into laboratories of the model, in which</a:t>
            </a:r>
          </a:p>
          <a:p>
            <a:r>
              <a:rPr lang="en-US" sz="1300" dirty="0" smtClean="0"/>
              <a:t>hundreds of experimental variations could be exercised, tried, and judged. As the team went</a:t>
            </a:r>
          </a:p>
          <a:p>
            <a:r>
              <a:rPr lang="en-US" sz="1300" dirty="0" smtClean="0"/>
              <a:t>through scenarios, the spoken expressions themselves provided a quick viability test of a</a:t>
            </a:r>
          </a:p>
          <a:p>
            <a:r>
              <a:rPr lang="en-US" sz="1300" dirty="0" smtClean="0"/>
              <a:t>proposed model, as the ear could quickly detect either the clarity and ease or the</a:t>
            </a:r>
          </a:p>
          <a:p>
            <a:r>
              <a:rPr lang="en-US" sz="1300" dirty="0" smtClean="0"/>
              <a:t>awkwardness of expression.</a:t>
            </a:r>
            <a:endParaRPr lang="en-US" baseline="0" dirty="0" smtClean="0"/>
          </a:p>
          <a:p>
            <a:r>
              <a:rPr lang="en-US" sz="1300" b="1" dirty="0" smtClean="0"/>
              <a:t>This kind of </a:t>
            </a:r>
            <a:r>
              <a:rPr lang="en-US" sz="1300" b="1" i="1" dirty="0" smtClean="0"/>
              <a:t>knowledge crunching turns the</a:t>
            </a:r>
          </a:p>
          <a:p>
            <a:r>
              <a:rPr lang="en-US" sz="1300" b="1" dirty="0" smtClean="0"/>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smtClean="0"/>
          </a:p>
          <a:p>
            <a:endParaRPr lang="en-US"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300" b="1" dirty="0" smtClean="0"/>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Deci</a:t>
            </a:r>
            <a:r>
              <a:rPr lang="en-US" dirty="0" smtClean="0"/>
              <a:t> Ubiquitous </a:t>
            </a:r>
            <a:r>
              <a:rPr lang="en-US" dirty="0" smtClean="0"/>
              <a:t>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a:p>
            <a:r>
              <a:rPr lang="en-US" dirty="0" smtClean="0"/>
              <a:t>------------------------------------------------------------------------------------------</a:t>
            </a:r>
          </a:p>
          <a:p>
            <a:r>
              <a:rPr lang="en-US" dirty="0" smtClean="0"/>
              <a:t>Ubiquitous Language - A language structured around the domain model and used by all team members to connect all the activities of the team with the software.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300" dirty="0" smtClean="0"/>
              <a:t>Technical people often feel the need to "shield" the business experts from the domain model. They</a:t>
            </a:r>
          </a:p>
          <a:p>
            <a:r>
              <a:rPr lang="en-US" sz="1300" dirty="0" smtClean="0"/>
              <a:t>say:</a:t>
            </a:r>
          </a:p>
          <a:p>
            <a:r>
              <a:rPr lang="en-US" sz="1300" dirty="0" smtClean="0"/>
              <a:t>"Too abstract for them."</a:t>
            </a:r>
          </a:p>
          <a:p>
            <a:r>
              <a:rPr lang="en-US" sz="1300" dirty="0" smtClean="0"/>
              <a:t>"They don't understand objects."</a:t>
            </a:r>
          </a:p>
          <a:p>
            <a:r>
              <a:rPr lang="en-US" sz="1300" dirty="0" smtClean="0"/>
              <a:t>"We have to collect requirements in their terminology."</a:t>
            </a:r>
          </a:p>
          <a:p>
            <a:r>
              <a:rPr lang="en-US" sz="1300" dirty="0" smtClean="0"/>
              <a:t>These are just a few of the reasons I've heard for having two languages on the team. Forget</a:t>
            </a:r>
          </a:p>
          <a:p>
            <a:r>
              <a:rPr lang="en-US" sz="1300" dirty="0" smtClean="0"/>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Ele</a:t>
            </a:r>
            <a:r>
              <a:rPr lang="en-US" baseline="0" dirty="0" smtClean="0"/>
              <a:t> nu </a:t>
            </a:r>
            <a:r>
              <a:rPr lang="en-US" baseline="0" dirty="0" smtClean="0"/>
              <a:t>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dirty="0" smtClean="0"/>
          </a:p>
          <a:p>
            <a:r>
              <a:rPr lang="en-US" dirty="0" smtClean="0"/>
              <a:t>---------------------------------------------</a:t>
            </a:r>
          </a:p>
          <a:p>
            <a:endParaRPr lang="en-US" dirty="0" smtClean="0"/>
          </a:p>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care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in </a:t>
            </a:r>
            <a:r>
              <a:rPr lang="en-US" baseline="0" dirty="0" err="1" smtClean="0"/>
              <a:t>realitate</a:t>
            </a:r>
            <a:r>
              <a:rPr lang="en-US" baseline="0" dirty="0" smtClean="0"/>
              <a:t> se </a:t>
            </a:r>
            <a:r>
              <a:rPr lang="en-US" baseline="0" dirty="0" err="1" smtClean="0"/>
              <a:t>intimpla</a:t>
            </a:r>
            <a:r>
              <a:rPr lang="en-US" baseline="0" dirty="0" smtClean="0"/>
              <a:t> </a:t>
            </a:r>
            <a:r>
              <a:rPr lang="en-US" baseline="0" dirty="0" err="1" smtClean="0"/>
              <a:t>este</a:t>
            </a:r>
            <a:r>
              <a:rPr lang="en-US" baseline="0" dirty="0" smtClean="0"/>
              <a:t> ca business entities </a:t>
            </a:r>
            <a:r>
              <a:rPr lang="en-US" baseline="0" dirty="0" err="1" smtClean="0"/>
              <a:t>este</a:t>
            </a:r>
            <a:r>
              <a:rPr lang="en-US" baseline="0" dirty="0" smtClean="0"/>
              <a:t> un set de </a:t>
            </a:r>
            <a:r>
              <a:rPr lang="en-US" baseline="0" dirty="0" err="1" smtClean="0"/>
              <a:t>methode</a:t>
            </a:r>
            <a:r>
              <a:rPr lang="en-US" baseline="0" dirty="0" smtClean="0"/>
              <a:t> care </a:t>
            </a:r>
            <a:r>
              <a:rPr lang="en-US" baseline="0" dirty="0" err="1" smtClean="0"/>
              <a:t>manipuleaza</a:t>
            </a:r>
            <a:r>
              <a:rPr lang="en-US" baseline="0" dirty="0" smtClean="0"/>
              <a:t> </a:t>
            </a:r>
            <a:r>
              <a:rPr lang="en-US" baseline="0" dirty="0" err="1" smtClean="0"/>
              <a:t>datele</a:t>
            </a:r>
            <a:endParaRPr lang="en-US" baseline="0" dirty="0" smtClean="0"/>
          </a:p>
          <a:p>
            <a:r>
              <a:rPr lang="en-US" baseline="0" dirty="0" smtClean="0"/>
              <a:t>Si transmit la </a:t>
            </a:r>
            <a:r>
              <a:rPr lang="en-US" baseline="0" dirty="0" err="1" smtClean="0"/>
              <a:t>urmatorul</a:t>
            </a:r>
            <a:r>
              <a:rPr lang="en-US" baseline="0" dirty="0" smtClean="0"/>
              <a:t> layer. 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p>
          <a:p>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ii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a:p>
            <a:r>
              <a:rPr lang="en-US" dirty="0" smtClean="0"/>
              <a:t>------------------------------------------------</a:t>
            </a:r>
          </a:p>
          <a:p>
            <a:r>
              <a:rPr lang="en-US" dirty="0" smtClean="0"/>
              <a:t>No domain</a:t>
            </a:r>
            <a:r>
              <a:rPr lang="en-US" baseline="0" dirty="0" smtClean="0"/>
              <a:t> layer</a:t>
            </a:r>
          </a:p>
          <a:p>
            <a:endParaRPr lang="en-US" baseline="0" dirty="0" smtClean="0"/>
          </a:p>
          <a:p>
            <a:pPr defTabSz="966612">
              <a:defRPr/>
            </a:pPr>
            <a:r>
              <a:rPr lang="en-US" dirty="0" smtClean="0"/>
              <a:t>State and Behavior are separated, usually that leads to</a:t>
            </a:r>
            <a:r>
              <a:rPr lang="en-US" baseline="0" dirty="0" smtClean="0"/>
              <a:t> Anemic domain model anti-pattern</a:t>
            </a:r>
          </a:p>
          <a:p>
            <a:pPr defTabSz="966612">
              <a:defRPr/>
            </a:pPr>
            <a:r>
              <a:rPr lang="en-US" baseline="0" dirty="0" smtClean="0"/>
              <a:t>OO principles are lost,  business entities has direct  access to infrastructure (e.g. Data Access) </a:t>
            </a:r>
          </a:p>
          <a:p>
            <a:pPr defTabSz="966612">
              <a:defRPr/>
            </a:pPr>
            <a:r>
              <a:rPr lang="en-US" baseline="0" dirty="0" smtClean="0"/>
              <a:t>Becomes DB driven with entities that mimics DB schema with setter and getter (in case of POCO),</a:t>
            </a:r>
          </a:p>
          <a:p>
            <a:pPr defTabSz="966612">
              <a:defRPr/>
            </a:pPr>
            <a:r>
              <a:rPr lang="en-US" baseline="0" dirty="0" smtClean="0"/>
              <a:t>in particular a lot of logic is in SP or UI </a:t>
            </a:r>
          </a:p>
          <a:p>
            <a:pPr defTabSz="966612">
              <a:defRPr/>
            </a:pPr>
            <a:endParaRPr lang="en-US" baseline="0" dirty="0" smtClean="0"/>
          </a:p>
          <a:p>
            <a:pPr defTabSz="966612">
              <a:defRPr/>
            </a:pPr>
            <a:r>
              <a:rPr lang="en-US" baseline="0" dirty="0" smtClean="0"/>
              <a:t>For some project that doesn’t require complex logic but and mainly CRUD, that could be ok.</a:t>
            </a:r>
          </a:p>
          <a:p>
            <a:pPr defTabSz="966612">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Domain </a:t>
            </a:r>
            <a:r>
              <a:rPr lang="en-US" b="1" baseline="0" dirty="0" smtClean="0"/>
              <a:t>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a:t>
            </a:r>
            <a:r>
              <a:rPr lang="en-US" baseline="0" dirty="0" smtClean="0"/>
              <a:t>moment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a:t>
            </a:r>
            <a:r>
              <a:rPr lang="en-US" baseline="0" dirty="0" smtClean="0"/>
              <a:t>de </a:t>
            </a:r>
            <a:r>
              <a:rPr lang="en-US" baseline="0" dirty="0" err="1" smtClean="0"/>
              <a:t>exemplu</a:t>
            </a:r>
            <a:r>
              <a:rPr lang="en-US" baseline="0" dirty="0" smtClean="0"/>
              <a:t> domain layer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dependenta</a:t>
            </a:r>
            <a:r>
              <a:rPr lang="en-US" baseline="0" dirty="0" smtClean="0"/>
              <a:t> de </a:t>
            </a:r>
            <a:r>
              <a:rPr lang="en-US" baseline="0" dirty="0" err="1" smtClean="0"/>
              <a:t>Infrastructura</a:t>
            </a:r>
            <a:r>
              <a:rPr lang="en-US" baseline="0" dirty="0" smtClean="0"/>
              <a:t> </a:t>
            </a:r>
            <a:r>
              <a:rPr lang="en-US" baseline="0" dirty="0" smtClean="0"/>
              <a:t>de </a:t>
            </a:r>
            <a:r>
              <a:rPr lang="en-US" baseline="0" dirty="0" err="1" smtClean="0"/>
              <a:t>validatre</a:t>
            </a:r>
            <a:r>
              <a:rPr lang="en-US" baseline="0" dirty="0" smtClean="0"/>
              <a:t> a </a:t>
            </a:r>
            <a:r>
              <a:rPr lang="en-US" baseline="0" dirty="0" err="1" smtClean="0"/>
              <a:t>obiectelor</a:t>
            </a:r>
            <a:r>
              <a:rPr lang="en-US" baseline="0" dirty="0" smtClean="0"/>
              <a:t> din domain.</a:t>
            </a:r>
            <a:endParaRPr lang="en-US" baseline="0" dirty="0" smtClean="0"/>
          </a:p>
          <a:p>
            <a:endParaRPr lang="en-US" dirty="0" smtClean="0"/>
          </a:p>
          <a:p>
            <a:r>
              <a:rPr lang="en-US" b="1" dirty="0" smtClean="0"/>
              <a:t>CLICK1</a:t>
            </a:r>
          </a:p>
          <a:p>
            <a:endParaRPr lang="en-US" dirty="0" smtClean="0"/>
          </a:p>
          <a:p>
            <a:r>
              <a:rPr lang="en-US" b="1"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CLICK2</a:t>
            </a:r>
          </a:p>
          <a:p>
            <a:endParaRPr lang="en-US" dirty="0" smtClean="0"/>
          </a:p>
          <a:p>
            <a:r>
              <a:rPr lang="en-US" b="1" dirty="0" smtClean="0"/>
              <a:t>Application</a:t>
            </a:r>
            <a:r>
              <a:rPr lang="en-US" b="1" baseline="0" dirty="0" smtClean="0"/>
              <a:t> Layer</a:t>
            </a:r>
            <a:r>
              <a:rPr lang="en-US" baseline="0" dirty="0" smtClean="0"/>
              <a:t>,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a:t>
            </a:r>
            <a:r>
              <a:rPr lang="en-US" baseline="0" dirty="0" smtClean="0"/>
              <a:t>,… </a:t>
            </a:r>
            <a:r>
              <a:rPr lang="en-US" baseline="0" dirty="0" err="1" smtClean="0"/>
              <a:t>si</a:t>
            </a:r>
            <a:r>
              <a:rPr lang="en-US" baseline="0" dirty="0" smtClean="0"/>
              <a:t> </a:t>
            </a:r>
            <a:r>
              <a:rPr lang="en-US" baseline="0" dirty="0" smtClean="0"/>
              <a:t>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err="1" smtClean="0"/>
              <a:t>Inportant</a:t>
            </a:r>
            <a:r>
              <a:rPr lang="en-US" baseline="0" dirty="0" smtClean="0"/>
              <a:t> </a:t>
            </a:r>
            <a:r>
              <a:rPr lang="en-US" baseline="0" dirty="0" err="1" smtClean="0"/>
              <a:t>este</a:t>
            </a:r>
            <a:r>
              <a:rPr lang="en-US" baseline="0" dirty="0" smtClean="0"/>
              <a:t> </a:t>
            </a:r>
            <a:r>
              <a:rPr lang="en-US" baseline="0" dirty="0" err="1" smtClean="0"/>
              <a:t>logica</a:t>
            </a:r>
            <a:r>
              <a:rPr lang="en-US" baseline="0" dirty="0" smtClean="0"/>
              <a:t> din application </a:t>
            </a:r>
            <a:r>
              <a:rPr lang="en-US" baseline="0" dirty="0" smtClean="0"/>
              <a:t>layer </a:t>
            </a:r>
            <a:r>
              <a:rPr lang="en-US" baseline="0" dirty="0" err="1" smtClean="0"/>
              <a:t>sa</a:t>
            </a:r>
            <a:r>
              <a:rPr lang="en-US" baseline="0" dirty="0" smtClean="0"/>
              <a:t> </a:t>
            </a:r>
            <a:r>
              <a:rPr lang="en-US" baseline="0" dirty="0" smtClean="0"/>
              <a:t>se </a:t>
            </a:r>
            <a:r>
              <a:rPr lang="en-US" baseline="0" dirty="0" err="1" smtClean="0"/>
              <a:t>reduca</a:t>
            </a:r>
            <a:r>
              <a:rPr lang="en-US" baseline="0" dirty="0" smtClean="0"/>
              <a:t> </a:t>
            </a:r>
            <a:r>
              <a:rPr lang="en-US" baseline="0" dirty="0" err="1" smtClean="0"/>
              <a:t>doar</a:t>
            </a:r>
            <a:r>
              <a:rPr lang="en-US" baseline="0" dirty="0" smtClean="0"/>
              <a:t> la </a:t>
            </a:r>
            <a:r>
              <a:rPr lang="en-US" baseline="0" dirty="0" err="1" smtClean="0"/>
              <a:t>delegarea</a:t>
            </a:r>
            <a:r>
              <a:rPr lang="en-US" baseline="0" dirty="0" smtClean="0"/>
              <a:t> </a:t>
            </a:r>
            <a:r>
              <a:rPr lang="en-US" baseline="0" dirty="0" err="1" smtClean="0"/>
              <a:t>logicii</a:t>
            </a:r>
            <a:r>
              <a:rPr lang="en-US" baseline="0" dirty="0" smtClean="0"/>
              <a:t> </a:t>
            </a:r>
            <a:r>
              <a:rPr lang="en-US" baseline="0" dirty="0" smtClean="0"/>
              <a:t>la </a:t>
            </a:r>
            <a:r>
              <a:rPr lang="en-US" baseline="0" dirty="0" err="1" smtClean="0"/>
              <a:t>compoenente</a:t>
            </a:r>
            <a:r>
              <a:rPr lang="en-US" baseline="0" dirty="0" smtClean="0"/>
              <a:t> </a:t>
            </a:r>
            <a:r>
              <a:rPr lang="en-US" baseline="0" dirty="0" smtClean="0"/>
              <a:t>respective </a:t>
            </a:r>
            <a:r>
              <a:rPr lang="en-US" baseline="0" dirty="0" err="1" smtClean="0"/>
              <a:t>jucind</a:t>
            </a:r>
            <a:r>
              <a:rPr lang="en-US" baseline="0" dirty="0" smtClean="0"/>
              <a:t> </a:t>
            </a:r>
            <a:r>
              <a:rPr lang="en-US" baseline="0" dirty="0" err="1" smtClean="0"/>
              <a:t>rolul</a:t>
            </a:r>
            <a:r>
              <a:rPr lang="en-US" baseline="0" dirty="0" smtClean="0"/>
              <a:t> </a:t>
            </a:r>
            <a:r>
              <a:rPr lang="en-US" baseline="0" dirty="0" err="1" smtClean="0"/>
              <a:t>facadei</a:t>
            </a:r>
            <a:r>
              <a:rPr lang="en-US" baseline="0" dirty="0" smtClean="0"/>
              <a:t>. </a:t>
            </a:r>
            <a:endParaRPr lang="en-US" baseline="0" dirty="0" smtClean="0"/>
          </a:p>
          <a:p>
            <a:endParaRPr lang="en-US" baseline="0" dirty="0" smtClean="0"/>
          </a:p>
          <a:p>
            <a:r>
              <a:rPr lang="en-US" b="1" baseline="0" dirty="0" smtClean="0"/>
              <a:t>Presentation Layer </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p>
          <a:p>
            <a:endParaRPr lang="en-US" baseline="0" dirty="0" smtClean="0"/>
          </a:p>
          <a:p>
            <a:r>
              <a:rPr lang="en-US" dirty="0" smtClean="0"/>
              <a:t>--------------------------------------------------------------------------------------------------</a:t>
            </a:r>
          </a:p>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err="1" smtClean="0"/>
              <a:t>Dupa</a:t>
            </a:r>
            <a:r>
              <a:rPr lang="en-US" b="0" dirty="0" smtClean="0"/>
              <a:t> Martin Fowler </a:t>
            </a:r>
            <a:r>
              <a:rPr lang="en-US" b="0" dirty="0" err="1" smtClean="0"/>
              <a:t>sunt</a:t>
            </a:r>
            <a:r>
              <a:rPr lang="en-US" b="0" dirty="0" smtClean="0"/>
              <a:t> </a:t>
            </a:r>
            <a:r>
              <a:rPr lang="en-US" b="0" dirty="0" err="1" smtClean="0"/>
              <a:t>trei</a:t>
            </a:r>
            <a:r>
              <a:rPr lang="en-US" b="0" dirty="0" smtClean="0"/>
              <a:t> </a:t>
            </a:r>
            <a:r>
              <a:rPr lang="en-US" b="0" dirty="0" err="1" smtClean="0"/>
              <a:t>paterne</a:t>
            </a:r>
            <a:r>
              <a:rPr lang="en-US" b="0" dirty="0" smtClean="0"/>
              <a:t> de</a:t>
            </a:r>
            <a:r>
              <a:rPr lang="en-US" b="0" baseline="0" dirty="0" smtClean="0"/>
              <a:t> </a:t>
            </a:r>
            <a:r>
              <a:rPr lang="en-US" b="0" baseline="0" dirty="0" err="1" smtClean="0"/>
              <a:t>organizare</a:t>
            </a:r>
            <a:r>
              <a:rPr lang="en-US" b="0" baseline="0" dirty="0" smtClean="0"/>
              <a:t> a domain </a:t>
            </a:r>
            <a:r>
              <a:rPr lang="en-US" b="0" baseline="0" dirty="0" err="1" smtClean="0"/>
              <a:t>logicii</a:t>
            </a:r>
            <a:r>
              <a:rPr lang="en-US" b="0" baseline="0" dirty="0" smtClean="0"/>
              <a:t>:</a:t>
            </a:r>
          </a:p>
          <a:p>
            <a:r>
              <a:rPr lang="en-US" b="1" baseline="0" dirty="0" smtClean="0"/>
              <a:t>Transaction script </a:t>
            </a:r>
            <a:r>
              <a:rPr lang="en-US" b="0" baseline="0" dirty="0" smtClean="0"/>
              <a:t>– in care </a:t>
            </a:r>
            <a:r>
              <a:rPr lang="en-US" b="0" baseline="0" dirty="0" err="1" smtClean="0"/>
              <a:t>logica</a:t>
            </a:r>
            <a:r>
              <a:rPr lang="en-US" b="0" baseline="0" dirty="0" smtClean="0"/>
              <a:t> </a:t>
            </a:r>
            <a:r>
              <a:rPr lang="en-US" b="0" baseline="0" dirty="0" err="1" smtClean="0"/>
              <a:t>este</a:t>
            </a:r>
            <a:r>
              <a:rPr lang="en-US" b="0" baseline="0" dirty="0" smtClean="0"/>
              <a:t> </a:t>
            </a:r>
            <a:r>
              <a:rPr lang="en-US" b="0" baseline="0" dirty="0" err="1" smtClean="0"/>
              <a:t>organizata</a:t>
            </a:r>
            <a:r>
              <a:rPr lang="en-US" b="0" baseline="0" dirty="0" smtClean="0"/>
              <a:t> ca un set de </a:t>
            </a:r>
            <a:r>
              <a:rPr lang="en-US" b="0" baseline="0" dirty="0" err="1" smtClean="0"/>
              <a:t>apelari</a:t>
            </a:r>
            <a:r>
              <a:rPr lang="en-US" b="0" baseline="0" dirty="0" smtClean="0"/>
              <a:t> de </a:t>
            </a:r>
            <a:r>
              <a:rPr lang="en-US" b="0" baseline="0" dirty="0" err="1" smtClean="0"/>
              <a:t>methode</a:t>
            </a:r>
            <a:r>
              <a:rPr lang="en-US" b="0" baseline="0" dirty="0" smtClean="0"/>
              <a:t>, care </a:t>
            </a:r>
            <a:r>
              <a:rPr lang="en-US" b="0" baseline="0" dirty="0" err="1" smtClean="0"/>
              <a:t>primesc</a:t>
            </a:r>
            <a:r>
              <a:rPr lang="en-US" b="0" baseline="0" dirty="0" smtClean="0"/>
              <a:t> date din UI, </a:t>
            </a:r>
            <a:r>
              <a:rPr lang="en-US" b="0" baseline="0" dirty="0" err="1" smtClean="0"/>
              <a:t>fac</a:t>
            </a:r>
            <a:r>
              <a:rPr lang="en-US" b="0" baseline="0" dirty="0" smtClean="0"/>
              <a:t> </a:t>
            </a:r>
            <a:r>
              <a:rPr lang="en-US" b="0" baseline="0" dirty="0" err="1" smtClean="0"/>
              <a:t>cerva</a:t>
            </a:r>
            <a:r>
              <a:rPr lang="en-US" b="0" baseline="0" dirty="0" smtClean="0"/>
              <a:t> </a:t>
            </a:r>
            <a:r>
              <a:rPr lang="en-US" b="0" baseline="0" dirty="0" err="1" smtClean="0"/>
              <a:t>calculari</a:t>
            </a:r>
            <a:r>
              <a:rPr lang="en-US" b="0" baseline="0" dirty="0" smtClean="0"/>
              <a:t> </a:t>
            </a:r>
            <a:r>
              <a:rPr lang="en-US" b="0" baseline="0" dirty="0" err="1" smtClean="0"/>
              <a:t>si</a:t>
            </a:r>
            <a:r>
              <a:rPr lang="en-US" b="0" baseline="0" dirty="0" smtClean="0"/>
              <a:t> </a:t>
            </a:r>
            <a:r>
              <a:rPr lang="en-US" b="0" baseline="0" dirty="0" err="1" smtClean="0"/>
              <a:t>salveaza</a:t>
            </a:r>
            <a:r>
              <a:rPr lang="en-US" b="0" baseline="0" dirty="0" smtClean="0"/>
              <a:t> in DB.</a:t>
            </a:r>
          </a:p>
          <a:p>
            <a:r>
              <a:rPr lang="en-US" b="1" baseline="0" dirty="0" smtClean="0"/>
              <a:t>Domain Model </a:t>
            </a:r>
            <a:r>
              <a:rPr lang="en-US" b="0" baseline="0" dirty="0" smtClean="0"/>
              <a:t>– in care </a:t>
            </a:r>
            <a:r>
              <a:rPr lang="en-US" b="0" baseline="0" dirty="0" err="1" smtClean="0"/>
              <a:t>Logica</a:t>
            </a:r>
            <a:r>
              <a:rPr lang="en-US" b="0" baseline="0" dirty="0" smtClean="0"/>
              <a:t> </a:t>
            </a:r>
            <a:r>
              <a:rPr lang="en-US" b="0" baseline="0" dirty="0" err="1" smtClean="0"/>
              <a:t>si</a:t>
            </a:r>
            <a:r>
              <a:rPr lang="en-US" b="0" baseline="0" dirty="0" smtClean="0"/>
              <a:t> </a:t>
            </a:r>
            <a:r>
              <a:rPr lang="en-US" b="0" baseline="0" dirty="0" err="1" smtClean="0"/>
              <a:t>starea</a:t>
            </a:r>
            <a:r>
              <a:rPr lang="en-US" b="0" baseline="0" dirty="0" smtClean="0"/>
              <a:t> ii in </a:t>
            </a:r>
            <a:r>
              <a:rPr lang="en-US" b="0" baseline="0" dirty="0" err="1" smtClean="0"/>
              <a:t>acelasi</a:t>
            </a:r>
            <a:r>
              <a:rPr lang="en-US" b="0" baseline="0" dirty="0" smtClean="0"/>
              <a:t> </a:t>
            </a:r>
            <a:r>
              <a:rPr lang="en-US" b="0" baseline="0" dirty="0" err="1" smtClean="0"/>
              <a:t>obiect</a:t>
            </a:r>
            <a:endParaRPr lang="en-US" b="0" baseline="0" dirty="0" smtClean="0"/>
          </a:p>
          <a:p>
            <a:r>
              <a:rPr lang="en-US" b="0" baseline="0" dirty="0" smtClean="0"/>
              <a:t>Si </a:t>
            </a:r>
            <a:r>
              <a:rPr lang="en-US" b="1" baseline="0" dirty="0" smtClean="0"/>
              <a:t>Table Module </a:t>
            </a:r>
            <a:r>
              <a:rPr lang="en-US" b="0" baseline="0" dirty="0" smtClean="0"/>
              <a:t>– care </a:t>
            </a:r>
            <a:r>
              <a:rPr lang="en-US" b="0" baseline="0" dirty="0" err="1" smtClean="0"/>
              <a:t>este</a:t>
            </a:r>
            <a:r>
              <a:rPr lang="en-US" b="0" baseline="0" dirty="0" smtClean="0"/>
              <a:t> la prima </a:t>
            </a:r>
            <a:r>
              <a:rPr lang="en-US" b="0" baseline="0" dirty="0" err="1" smtClean="0"/>
              <a:t>vedere</a:t>
            </a:r>
            <a:r>
              <a:rPr lang="en-US" b="0" baseline="0" dirty="0" smtClean="0"/>
              <a:t> </a:t>
            </a:r>
            <a:r>
              <a:rPr lang="en-US" b="0" baseline="0" dirty="0" err="1" smtClean="0"/>
              <a:t>asemanator</a:t>
            </a:r>
            <a:r>
              <a:rPr lang="en-US" b="0" baseline="0" dirty="0" smtClean="0"/>
              <a:t> cu Domain Model </a:t>
            </a:r>
            <a:r>
              <a:rPr lang="en-US" b="0" baseline="0" dirty="0" err="1" smtClean="0"/>
              <a:t>dar</a:t>
            </a:r>
            <a:r>
              <a:rPr lang="en-US" b="0" baseline="0" dirty="0" smtClean="0"/>
              <a:t> </a:t>
            </a:r>
            <a:r>
              <a:rPr lang="en-US" b="0" baseline="0" dirty="0" err="1" smtClean="0"/>
              <a:t>principala</a:t>
            </a:r>
            <a:r>
              <a:rPr lang="en-US" b="0" baseline="0" dirty="0" smtClean="0"/>
              <a:t> </a:t>
            </a:r>
            <a:r>
              <a:rPr lang="en-US" b="0" baseline="0" dirty="0" err="1" smtClean="0"/>
              <a:t>diferenta</a:t>
            </a:r>
            <a:r>
              <a:rPr lang="en-US" b="0" baseline="0" dirty="0" smtClean="0"/>
              <a:t> </a:t>
            </a:r>
            <a:r>
              <a:rPr lang="en-US" b="0" baseline="0" dirty="0" err="1" smtClean="0"/>
              <a:t>este</a:t>
            </a:r>
            <a:r>
              <a:rPr lang="en-US" b="0" baseline="0" dirty="0" smtClean="0"/>
              <a:t> ca </a:t>
            </a:r>
            <a:r>
              <a:rPr lang="en-US" b="0" baseline="0" dirty="0" err="1" smtClean="0"/>
              <a:t>daca</a:t>
            </a:r>
            <a:r>
              <a:rPr lang="en-US" b="0" baseline="0" dirty="0" smtClean="0"/>
              <a:t> o </a:t>
            </a:r>
            <a:r>
              <a:rPr lang="en-US" b="0" baseline="0" dirty="0" err="1" smtClean="0"/>
              <a:t>clasa</a:t>
            </a:r>
            <a:r>
              <a:rPr lang="en-US" b="0" baseline="0" dirty="0" smtClean="0"/>
              <a:t> din </a:t>
            </a:r>
            <a:r>
              <a:rPr lang="en-US" b="0" baseline="0" dirty="0" err="1" smtClean="0"/>
              <a:t>dupa</a:t>
            </a:r>
            <a:r>
              <a:rPr lang="en-US" b="0" baseline="0" dirty="0" smtClean="0"/>
              <a:t> Domain Model </a:t>
            </a:r>
            <a:r>
              <a:rPr lang="en-US" b="0" baseline="0" dirty="0" err="1" smtClean="0"/>
              <a:t>patern</a:t>
            </a:r>
            <a:r>
              <a:rPr lang="en-US" b="0" baseline="0" dirty="0" smtClean="0"/>
              <a:t> </a:t>
            </a:r>
            <a:r>
              <a:rPr lang="en-US" b="0" baseline="0" dirty="0" err="1" smtClean="0"/>
              <a:t>reprezinta</a:t>
            </a:r>
            <a:r>
              <a:rPr lang="en-US" b="0" baseline="0" dirty="0" smtClean="0"/>
              <a:t> un </a:t>
            </a:r>
            <a:r>
              <a:rPr lang="en-US" b="0" baseline="0" dirty="0" err="1" smtClean="0"/>
              <a:t>singur</a:t>
            </a:r>
            <a:r>
              <a:rPr lang="en-US" b="0" baseline="0" dirty="0" smtClean="0"/>
              <a:t> row din table in Table Module o </a:t>
            </a:r>
            <a:r>
              <a:rPr lang="en-US" b="0" baseline="0" dirty="0" err="1" smtClean="0"/>
              <a:t>clasa</a:t>
            </a:r>
            <a:r>
              <a:rPr lang="en-US" b="0" baseline="0" dirty="0" smtClean="0"/>
              <a:t> </a:t>
            </a:r>
            <a:r>
              <a:rPr lang="en-US" b="0" baseline="0" dirty="0" err="1" smtClean="0"/>
              <a:t>reprezinta</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a:t>
            </a:r>
            <a:r>
              <a:rPr lang="en-US" b="0" baseline="0" dirty="0" err="1" smtClean="0"/>
              <a:t>recorduri</a:t>
            </a:r>
            <a:r>
              <a:rPr lang="en-US" b="0" baseline="0" dirty="0" smtClean="0"/>
              <a:t> din </a:t>
            </a:r>
            <a:r>
              <a:rPr lang="en-US" b="0" baseline="0" dirty="0" err="1" smtClean="0"/>
              <a:t>tabel</a:t>
            </a:r>
            <a:r>
              <a:rPr lang="en-US" b="0" baseline="0" dirty="0" smtClean="0"/>
              <a:t>.</a:t>
            </a:r>
          </a:p>
          <a:p>
            <a:endParaRPr lang="en-US" b="0" baseline="0" dirty="0" smtClean="0"/>
          </a:p>
          <a:p>
            <a:r>
              <a:rPr lang="en-US" b="0" baseline="0" dirty="0" err="1" smtClean="0"/>
              <a:t>Acum</a:t>
            </a:r>
            <a:r>
              <a:rPr lang="en-US" b="0" baseline="0" dirty="0" smtClean="0"/>
              <a:t> </a:t>
            </a:r>
            <a:r>
              <a:rPr lang="en-US" b="0" baseline="0" dirty="0" err="1" smtClean="0"/>
              <a:t>putem</a:t>
            </a:r>
            <a:r>
              <a:rPr lang="en-US" b="0" baseline="0" dirty="0" smtClean="0"/>
              <a:t> </a:t>
            </a:r>
            <a:r>
              <a:rPr lang="en-US" b="0" baseline="0" dirty="0" err="1" smtClean="0"/>
              <a:t>trage</a:t>
            </a:r>
            <a:r>
              <a:rPr lang="en-US" b="0" baseline="0" dirty="0" smtClean="0"/>
              <a:t> </a:t>
            </a:r>
            <a:r>
              <a:rPr lang="en-US" b="0" baseline="0" dirty="0" err="1" smtClean="0"/>
              <a:t>careva</a:t>
            </a:r>
            <a:r>
              <a:rPr lang="en-US" b="0" baseline="0" dirty="0" smtClean="0"/>
              <a:t> </a:t>
            </a:r>
            <a:r>
              <a:rPr lang="en-US" b="0" baseline="0" dirty="0" err="1" smtClean="0"/>
              <a:t>concluzii</a:t>
            </a:r>
            <a:r>
              <a:rPr lang="en-US" b="0" baseline="0" dirty="0" smtClean="0"/>
              <a:t> </a:t>
            </a:r>
            <a:r>
              <a:rPr lang="en-US" b="0" baseline="0" dirty="0" err="1" smtClean="0"/>
              <a:t>interesante</a:t>
            </a:r>
            <a:r>
              <a:rPr lang="en-US" b="0" baseline="0" dirty="0" smtClean="0"/>
              <a:t>,</a:t>
            </a:r>
          </a:p>
          <a:p>
            <a:r>
              <a:rPr lang="en-US" b="0" baseline="0" dirty="0" err="1" smtClean="0"/>
              <a:t>Pentru</a:t>
            </a:r>
            <a:r>
              <a:rPr lang="en-US" b="0" baseline="0" dirty="0" smtClean="0"/>
              <a:t> a </a:t>
            </a:r>
            <a:r>
              <a:rPr lang="en-US" b="0" baseline="0" dirty="0" err="1" smtClean="0"/>
              <a:t>incepe</a:t>
            </a:r>
            <a:r>
              <a:rPr lang="en-US" b="0" baseline="0" dirty="0" smtClean="0"/>
              <a:t> development cu Table Module </a:t>
            </a:r>
            <a:r>
              <a:rPr lang="en-US" b="0" baseline="0" dirty="0" err="1" smtClean="0"/>
              <a:t>sau</a:t>
            </a:r>
            <a:r>
              <a:rPr lang="en-US" b="0" baseline="0" dirty="0" smtClean="0"/>
              <a:t> Transaction scrip </a:t>
            </a:r>
            <a:r>
              <a:rPr lang="en-US" b="0" baseline="0" dirty="0" err="1" smtClean="0"/>
              <a:t>necesita</a:t>
            </a:r>
            <a:r>
              <a:rPr lang="en-US" b="0" baseline="0" dirty="0" smtClean="0"/>
              <a:t> </a:t>
            </a:r>
            <a:r>
              <a:rPr lang="en-US" b="0" baseline="0" dirty="0" err="1" smtClean="0"/>
              <a:t>relativ</a:t>
            </a:r>
            <a:r>
              <a:rPr lang="en-US" b="0" baseline="0" dirty="0" smtClean="0"/>
              <a:t> </a:t>
            </a:r>
            <a:r>
              <a:rPr lang="en-US" b="0" baseline="0" dirty="0" err="1" smtClean="0"/>
              <a:t>putin</a:t>
            </a:r>
            <a:r>
              <a:rPr lang="en-US" b="0" baseline="0" dirty="0" smtClean="0"/>
              <a:t> effort </a:t>
            </a:r>
            <a:r>
              <a:rPr lang="en-US" b="0" baseline="0" dirty="0" err="1" smtClean="0"/>
              <a:t>daca</a:t>
            </a:r>
            <a:r>
              <a:rPr lang="en-US" b="0" baseline="0" dirty="0" smtClean="0"/>
              <a:t> de </a:t>
            </a:r>
            <a:r>
              <a:rPr lang="en-US" b="0" baseline="0" dirty="0" err="1" smtClean="0"/>
              <a:t>comparat</a:t>
            </a:r>
            <a:r>
              <a:rPr lang="en-US" b="0" baseline="0" dirty="0" smtClean="0"/>
              <a:t> cu Domain Model pattern,</a:t>
            </a:r>
          </a:p>
          <a:p>
            <a:r>
              <a:rPr lang="en-US" b="0" baseline="0" dirty="0" smtClean="0"/>
              <a:t>DAR </a:t>
            </a:r>
            <a:r>
              <a:rPr lang="en-US" b="0" baseline="0" dirty="0" err="1" smtClean="0"/>
              <a:t>daca</a:t>
            </a:r>
            <a:r>
              <a:rPr lang="en-US" b="0" baseline="0" dirty="0" smtClean="0"/>
              <a:t> </a:t>
            </a:r>
            <a:r>
              <a:rPr lang="en-US" b="0" baseline="0" dirty="0" err="1" smtClean="0"/>
              <a:t>complexitatea</a:t>
            </a:r>
            <a:r>
              <a:rPr lang="en-US" b="0" baseline="0" dirty="0" smtClean="0"/>
              <a:t> </a:t>
            </a:r>
            <a:r>
              <a:rPr lang="en-US" b="0" baseline="0" dirty="0" err="1" smtClean="0"/>
              <a:t>creste</a:t>
            </a:r>
            <a:r>
              <a:rPr lang="en-US" b="0" baseline="0" dirty="0" smtClean="0"/>
              <a:t> a domain </a:t>
            </a:r>
            <a:r>
              <a:rPr lang="en-US" b="0" baseline="0" dirty="0" err="1" smtClean="0"/>
              <a:t>logicii</a:t>
            </a:r>
            <a:r>
              <a:rPr lang="en-US" b="0" baseline="0" dirty="0" smtClean="0"/>
              <a:t> care </a:t>
            </a:r>
            <a:r>
              <a:rPr lang="en-US" b="0" baseline="0" dirty="0" err="1" smtClean="0"/>
              <a:t>urmeaza</a:t>
            </a:r>
            <a:r>
              <a:rPr lang="en-US" b="0" baseline="0" dirty="0" smtClean="0"/>
              <a:t> de a </a:t>
            </a:r>
            <a:r>
              <a:rPr lang="en-US" b="0" baseline="0" dirty="0" err="1" smtClean="0"/>
              <a:t>implementa</a:t>
            </a:r>
            <a:r>
              <a:rPr lang="en-US" b="0" baseline="0" dirty="0" smtClean="0"/>
              <a:t> </a:t>
            </a:r>
            <a:r>
              <a:rPr lang="en-US" b="0" baseline="0" dirty="0" err="1" smtClean="0"/>
              <a:t>atunci</a:t>
            </a:r>
            <a:r>
              <a:rPr lang="en-US" b="0" baseline="0" dirty="0" smtClean="0"/>
              <a:t> </a:t>
            </a:r>
            <a:r>
              <a:rPr lang="en-US" b="0" baseline="0" dirty="0" err="1" smtClean="0"/>
              <a:t>efortul</a:t>
            </a:r>
            <a:r>
              <a:rPr lang="en-US" b="0" baseline="0" dirty="0" smtClean="0"/>
              <a:t> de a </a:t>
            </a:r>
            <a:r>
              <a:rPr lang="en-US" b="0" baseline="0" dirty="0" err="1" smtClean="0"/>
              <a:t>implementa</a:t>
            </a:r>
            <a:r>
              <a:rPr lang="en-US" b="0" baseline="0" dirty="0" smtClean="0"/>
              <a:t> </a:t>
            </a:r>
            <a:r>
              <a:rPr lang="en-US" b="0" baseline="0" dirty="0" err="1" smtClean="0"/>
              <a:t>creste</a:t>
            </a:r>
            <a:r>
              <a:rPr lang="en-US" b="0" baseline="0" dirty="0" smtClean="0"/>
              <a:t> exponential,</a:t>
            </a:r>
          </a:p>
          <a:p>
            <a:r>
              <a:rPr lang="en-US" b="0" baseline="0" dirty="0" err="1" smtClean="0"/>
              <a:t>Pe</a:t>
            </a:r>
            <a:r>
              <a:rPr lang="en-US" b="0" baseline="0" dirty="0" smtClean="0"/>
              <a:t> </a:t>
            </a:r>
            <a:r>
              <a:rPr lang="en-US" b="0" baseline="0" dirty="0" err="1" smtClean="0"/>
              <a:t>cind</a:t>
            </a:r>
            <a:r>
              <a:rPr lang="en-US" b="0" baseline="0" dirty="0" smtClean="0"/>
              <a:t> la domain model ii </a:t>
            </a:r>
            <a:r>
              <a:rPr lang="en-US" b="0" baseline="0" dirty="0" err="1" smtClean="0"/>
              <a:t>liniar</a:t>
            </a:r>
            <a:r>
              <a:rPr lang="en-US" b="0" baseline="0" dirty="0" smtClean="0"/>
              <a:t>.</a:t>
            </a:r>
          </a:p>
          <a:p>
            <a:r>
              <a:rPr lang="en-US" b="1" baseline="0" dirty="0" smtClean="0"/>
              <a:t> </a:t>
            </a:r>
            <a:endParaRPr lang="en-US" b="1" dirty="0" smtClean="0"/>
          </a:p>
          <a:p>
            <a:r>
              <a:rPr lang="en-US" b="1" dirty="0" smtClean="0"/>
              <a:t>----------------------------------------------------------------------------------------------------------------------------</a:t>
            </a:r>
          </a:p>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Cine a</a:t>
            </a:r>
            <a:r>
              <a:rPr lang="en-US" baseline="0" dirty="0" smtClean="0"/>
              <a:t> </a:t>
            </a:r>
            <a:r>
              <a:rPr lang="en-US" baseline="0" dirty="0" err="1" smtClean="0"/>
              <a:t>auzit</a:t>
            </a:r>
            <a:r>
              <a:rPr lang="en-US" baseline="0" dirty="0" smtClean="0"/>
              <a:t> de DDD </a:t>
            </a:r>
            <a:r>
              <a:rPr lang="en-US" baseline="0" dirty="0" err="1" smtClean="0"/>
              <a:t>mai</a:t>
            </a:r>
            <a:r>
              <a:rPr lang="en-US" baseline="0" dirty="0" smtClean="0"/>
              <a:t> </a:t>
            </a:r>
            <a:r>
              <a:rPr lang="en-US" baseline="0" dirty="0" err="1" smtClean="0"/>
              <a:t>inainte</a:t>
            </a:r>
            <a:r>
              <a:rPr lang="en-US" baseline="0" dirty="0" smtClean="0"/>
              <a:t>? </a:t>
            </a:r>
            <a:r>
              <a:rPr lang="en-US" baseline="0" dirty="0" err="1" smtClean="0"/>
              <a:t>Ridicati</a:t>
            </a:r>
            <a:r>
              <a:rPr lang="en-US" baseline="0" dirty="0" smtClean="0"/>
              <a:t> </a:t>
            </a:r>
            <a:r>
              <a:rPr lang="en-US" baseline="0" dirty="0" err="1" smtClean="0"/>
              <a:t>va</a:t>
            </a:r>
            <a:r>
              <a:rPr lang="en-US" baseline="0" dirty="0" smtClean="0"/>
              <a:t> </a:t>
            </a:r>
            <a:r>
              <a:rPr lang="en-US" baseline="0" dirty="0" err="1" smtClean="0"/>
              <a:t>rog</a:t>
            </a:r>
            <a:r>
              <a:rPr lang="en-US" baseline="0" dirty="0" smtClean="0"/>
              <a:t> mina</a:t>
            </a:r>
          </a:p>
          <a:p>
            <a:r>
              <a:rPr lang="en-US" baseline="0" dirty="0" smtClean="0"/>
              <a:t>Cine a </a:t>
            </a:r>
            <a:r>
              <a:rPr lang="en-US" baseline="0" dirty="0" err="1" smtClean="0"/>
              <a:t>citit</a:t>
            </a:r>
            <a:r>
              <a:rPr lang="en-US" baseline="0" dirty="0" smtClean="0"/>
              <a:t> </a:t>
            </a:r>
            <a:r>
              <a:rPr lang="en-US" baseline="0" dirty="0" err="1" smtClean="0"/>
              <a:t>cartea</a:t>
            </a:r>
            <a:r>
              <a:rPr lang="en-US" baseline="0" dirty="0" smtClean="0"/>
              <a:t> </a:t>
            </a:r>
            <a:r>
              <a:rPr lang="en-US" baseline="0" dirty="0" err="1" smtClean="0"/>
              <a:t>scrisa</a:t>
            </a:r>
            <a:r>
              <a:rPr lang="en-US" baseline="0" dirty="0" smtClean="0"/>
              <a:t> de Eric Evans? </a:t>
            </a:r>
            <a:r>
              <a:rPr lang="en-US" baseline="0" dirty="0" err="1" smtClean="0"/>
              <a:t>sau</a:t>
            </a:r>
            <a:r>
              <a:rPr lang="en-US" baseline="0" dirty="0" smtClean="0"/>
              <a:t> </a:t>
            </a:r>
            <a:r>
              <a:rPr lang="en-US" baseline="0" dirty="0" err="1" smtClean="0"/>
              <a:t>alte</a:t>
            </a:r>
            <a:r>
              <a:rPr lang="en-US" baseline="0" dirty="0" smtClean="0"/>
              <a:t> </a:t>
            </a:r>
            <a:r>
              <a:rPr lang="en-US" baseline="0" dirty="0" err="1" smtClean="0"/>
              <a:t>carti</a:t>
            </a:r>
            <a:r>
              <a:rPr lang="en-US" baseline="0" dirty="0" smtClean="0"/>
              <a:t> </a:t>
            </a:r>
            <a:r>
              <a:rPr lang="en-US" baseline="0" dirty="0" err="1" smtClean="0"/>
              <a:t>scrise</a:t>
            </a:r>
            <a:r>
              <a:rPr lang="en-US" baseline="0" dirty="0" smtClean="0"/>
              <a:t> de </a:t>
            </a:r>
            <a:r>
              <a:rPr lang="en-US" baseline="0" dirty="0" err="1" smtClean="0"/>
              <a:t>pe</a:t>
            </a:r>
            <a:r>
              <a:rPr lang="en-US" baseline="0" dirty="0" smtClean="0"/>
              <a:t> </a:t>
            </a:r>
            <a:r>
              <a:rPr lang="en-US" baseline="0" dirty="0" err="1" smtClean="0"/>
              <a:t>tematica</a:t>
            </a:r>
            <a:r>
              <a:rPr lang="en-US" baseline="0" dirty="0" smtClean="0"/>
              <a:t> DDD?</a:t>
            </a:r>
            <a:endParaRPr lang="en-US" dirty="0" smtClean="0"/>
          </a:p>
          <a:p>
            <a:r>
              <a:rPr lang="en-US" dirty="0" smtClean="0"/>
              <a:t>----------------------------------------------------</a:t>
            </a:r>
          </a:p>
          <a:p>
            <a:r>
              <a:rPr lang="en-US" dirty="0" smtClean="0"/>
              <a:t>Who </a:t>
            </a:r>
            <a:r>
              <a:rPr lang="en-US" dirty="0" smtClean="0"/>
              <a:t>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se </a:t>
            </a:r>
            <a:r>
              <a:rPr lang="en-US" b="1" i="0" baseline="0" dirty="0" err="1" smtClean="0"/>
              <a:t>bazeaza</a:t>
            </a:r>
            <a:r>
              <a:rPr lang="en-US" b="1" i="0" baseline="0" dirty="0" smtClean="0"/>
              <a:t> </a:t>
            </a:r>
            <a:r>
              <a:rPr lang="en-US" b="1" i="0" baseline="0" dirty="0" err="1" smtClean="0"/>
              <a:t>pe</a:t>
            </a:r>
            <a:r>
              <a:rPr lang="en-US" b="1" i="0" baseline="0" dirty="0" smtClean="0"/>
              <a:t> </a:t>
            </a:r>
            <a:r>
              <a:rPr lang="en-US" b="1" i="0" baseline="0" dirty="0" err="1" smtClean="0"/>
              <a:t>modele</a:t>
            </a:r>
            <a:r>
              <a:rPr lang="en-US" b="1" i="0" baseline="0" dirty="0" smtClean="0"/>
              <a:t> </a:t>
            </a:r>
            <a:r>
              <a:rPr lang="en-US" b="1" i="0" baseline="0" dirty="0" err="1" smtClean="0"/>
              <a:t>si</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r>
              <a:rPr lang="en-US" b="1" i="0" baseline="0" dirty="0" smtClean="0"/>
              <a:t>.</a:t>
            </a:r>
          </a:p>
          <a:p>
            <a:r>
              <a:rPr lang="en-US" b="1" i="0" baseline="0" dirty="0" err="1" smtClean="0"/>
              <a:t>Acum</a:t>
            </a:r>
            <a:r>
              <a:rPr lang="en-US" b="1" i="0" baseline="0" dirty="0" smtClean="0"/>
              <a:t> </a:t>
            </a:r>
            <a:r>
              <a:rPr lang="en-US" b="1" i="0" baseline="0" dirty="0" err="1" smtClean="0"/>
              <a:t>ar</a:t>
            </a:r>
            <a:r>
              <a:rPr lang="en-US" b="1" i="0" baseline="0" dirty="0" smtClean="0"/>
              <a:t> </a:t>
            </a:r>
            <a:r>
              <a:rPr lang="en-US" b="1" i="0" baseline="0" dirty="0" err="1" smtClean="0"/>
              <a:t>sa</a:t>
            </a:r>
            <a:r>
              <a:rPr lang="en-US" b="1" i="0" baseline="0" dirty="0" smtClean="0"/>
              <a:t> </a:t>
            </a:r>
            <a:r>
              <a:rPr lang="en-US" b="1" i="0" baseline="0" dirty="0" err="1" smtClean="0"/>
              <a:t>incercam</a:t>
            </a:r>
            <a:r>
              <a:rPr lang="en-US" b="1" i="0" baseline="0" dirty="0" smtClean="0"/>
              <a:t> </a:t>
            </a:r>
            <a:r>
              <a:rPr lang="en-US" b="1" i="0" baseline="0" dirty="0" err="1" smtClean="0"/>
              <a:t>sa</a:t>
            </a:r>
            <a:r>
              <a:rPr lang="en-US" b="1" i="0" baseline="0" dirty="0" smtClean="0"/>
              <a:t> </a:t>
            </a:r>
            <a:r>
              <a:rPr lang="en-US" b="1" i="0" baseline="0" dirty="0" err="1" smtClean="0"/>
              <a:t>vedem</a:t>
            </a:r>
            <a:r>
              <a:rPr lang="en-US" b="1" i="0" baseline="0" dirty="0" smtClean="0"/>
              <a:t> care </a:t>
            </a:r>
            <a:r>
              <a:rPr lang="en-US" b="1" i="0" baseline="0" dirty="0" err="1" smtClean="0"/>
              <a:t>paterne</a:t>
            </a:r>
            <a:r>
              <a:rPr lang="en-US" b="1" i="0" baseline="0" dirty="0" smtClean="0"/>
              <a:t> se </a:t>
            </a:r>
            <a:r>
              <a:rPr lang="en-US" b="1" i="0" baseline="0" dirty="0" err="1" smtClean="0"/>
              <a:t>folosesc</a:t>
            </a:r>
            <a:r>
              <a:rPr lang="en-US" b="1" i="0" baseline="0" dirty="0" smtClean="0"/>
              <a:t> </a:t>
            </a:r>
            <a:r>
              <a:rPr lang="en-US" b="1" i="0" baseline="0" dirty="0" err="1" smtClean="0"/>
              <a:t>pentru</a:t>
            </a:r>
            <a:r>
              <a:rPr lang="en-US" b="1" i="0" baseline="0" dirty="0" smtClean="0"/>
              <a:t> a </a:t>
            </a:r>
            <a:r>
              <a:rPr lang="en-US" b="1" i="0" baseline="0" dirty="0" err="1" smtClean="0"/>
              <a:t>exprima</a:t>
            </a:r>
            <a:r>
              <a:rPr lang="en-US" b="1" i="0" baseline="0" dirty="0" smtClean="0"/>
              <a:t> un model, </a:t>
            </a:r>
            <a:r>
              <a:rPr lang="en-US" b="1" i="0" baseline="0" dirty="0" err="1" smtClean="0"/>
              <a:t>si</a:t>
            </a:r>
            <a:r>
              <a:rPr lang="en-US" b="1" i="0" baseline="0" dirty="0" smtClean="0"/>
              <a:t> </a:t>
            </a:r>
            <a:r>
              <a:rPr lang="en-US" b="1" i="0" baseline="0" dirty="0" err="1" smtClean="0"/>
              <a:t>sa</a:t>
            </a:r>
            <a:r>
              <a:rPr lang="en-US" b="1" i="0" baseline="0" dirty="0" smtClean="0"/>
              <a:t> </a:t>
            </a:r>
            <a:r>
              <a:rPr lang="en-US" b="1" i="0" baseline="0" dirty="0" err="1" smtClean="0"/>
              <a:t>indentificam</a:t>
            </a:r>
            <a:r>
              <a:rPr lang="en-US" b="1" i="0" baseline="0" dirty="0" smtClean="0"/>
              <a:t> </a:t>
            </a:r>
            <a:r>
              <a:rPr lang="en-US" b="1" i="0" baseline="0" dirty="0" err="1" smtClean="0"/>
              <a:t>relatiile</a:t>
            </a:r>
            <a:r>
              <a:rPr lang="en-US" b="1" i="0" baseline="0" dirty="0" smtClean="0"/>
              <a:t> </a:t>
            </a:r>
            <a:r>
              <a:rPr lang="en-US" b="1" i="0" baseline="0" dirty="0" err="1" smtClean="0"/>
              <a:t>intre</a:t>
            </a:r>
            <a:r>
              <a:rPr lang="en-US" b="1" i="0" baseline="0" dirty="0" smtClean="0"/>
              <a:t> </a:t>
            </a:r>
            <a:r>
              <a:rPr lang="en-US" b="1" i="0" baseline="0" dirty="0" err="1" smtClean="0"/>
              <a:t>aceste</a:t>
            </a:r>
            <a:r>
              <a:rPr lang="en-US" b="1" i="0" baseline="0" dirty="0" smtClean="0"/>
              <a:t> </a:t>
            </a:r>
            <a:r>
              <a:rPr lang="en-US" b="1" i="0" baseline="0" dirty="0" err="1" smtClean="0"/>
              <a:t>paterne</a:t>
            </a:r>
            <a:r>
              <a:rPr lang="en-US" b="1" i="0" baseline="0" dirty="0" smtClean="0"/>
              <a:t>.</a:t>
            </a:r>
            <a:endParaRPr lang="en-US" b="1" i="0" baseline="0" dirty="0" smtClean="0"/>
          </a:p>
          <a:p>
            <a:r>
              <a:rPr lang="en-US" b="1" i="0" baseline="0" dirty="0" err="1" smtClean="0"/>
              <a:t>Deci</a:t>
            </a:r>
            <a:r>
              <a:rPr lang="en-US" b="1" i="0" baseline="0" dirty="0" smtClean="0"/>
              <a:t> </a:t>
            </a:r>
            <a:r>
              <a:rPr lang="en-US" b="1" i="0" baseline="0" dirty="0" err="1" smtClean="0"/>
              <a:t>daca</a:t>
            </a:r>
            <a:r>
              <a:rPr lang="en-US" b="1" i="0" baseline="0" dirty="0" smtClean="0"/>
              <a:t> ne </a:t>
            </a:r>
            <a:r>
              <a:rPr lang="en-US" b="1" i="0" baseline="0" dirty="0" err="1" smtClean="0"/>
              <a:t>ducem</a:t>
            </a:r>
            <a:r>
              <a:rPr lang="en-US" b="1" i="0" baseline="0" dirty="0" smtClean="0"/>
              <a:t> </a:t>
            </a:r>
            <a:r>
              <a:rPr lang="en-US" b="1" i="0" baseline="0" dirty="0" err="1" smtClean="0"/>
              <a:t>pe</a:t>
            </a:r>
            <a:r>
              <a:rPr lang="en-US" b="1" i="0" baseline="0" dirty="0" smtClean="0"/>
              <a:t> </a:t>
            </a:r>
            <a:r>
              <a:rPr lang="en-US" b="1" i="0" baseline="0" dirty="0" err="1" smtClean="0"/>
              <a:t>calea</a:t>
            </a:r>
            <a:r>
              <a:rPr lang="en-US" b="1" i="0" baseline="0" dirty="0" smtClean="0"/>
              <a:t> de model driven design </a:t>
            </a:r>
            <a:r>
              <a:rPr lang="en-US" b="1" i="0" baseline="0" dirty="0" err="1" smtClean="0"/>
              <a:t>atunci</a:t>
            </a:r>
            <a:r>
              <a:rPr lang="en-US" b="1" i="0" baseline="0" dirty="0" smtClean="0"/>
              <a:t> </a:t>
            </a:r>
            <a:r>
              <a:rPr lang="en-US" b="1" i="0" baseline="0" dirty="0" err="1" smtClean="0"/>
              <a:t>aceasta</a:t>
            </a:r>
            <a:r>
              <a:rPr lang="en-US" b="1" i="0" baseline="0" dirty="0" smtClean="0"/>
              <a:t> </a:t>
            </a:r>
            <a:r>
              <a:rPr lang="en-US" b="1" i="0" baseline="0" dirty="0" err="1" smtClean="0"/>
              <a:t>cale</a:t>
            </a:r>
            <a:r>
              <a:rPr lang="en-US" b="1" i="0" baseline="0" dirty="0" smtClean="0"/>
              <a:t> </a:t>
            </a:r>
            <a:r>
              <a:rPr lang="en-US" b="1" i="0" baseline="0" dirty="0" err="1" smtClean="0"/>
              <a:t>este</a:t>
            </a:r>
            <a:r>
              <a:rPr lang="en-US" b="1" i="0" baseline="0" dirty="0" smtClean="0"/>
              <a:t> </a:t>
            </a:r>
            <a:r>
              <a:rPr lang="en-US" b="1" i="0" baseline="0" dirty="0" err="1" smtClean="0"/>
              <a:t>incompatibili</a:t>
            </a:r>
            <a:r>
              <a:rPr lang="en-US" b="1" i="0" baseline="0" dirty="0" smtClean="0"/>
              <a:t> </a:t>
            </a:r>
            <a:r>
              <a:rPr lang="en-US" b="1" i="0" baseline="0" dirty="0" err="1" smtClean="0"/>
              <a:t>si</a:t>
            </a:r>
            <a:r>
              <a:rPr lang="en-US" b="1" i="0" baseline="0" dirty="0" smtClean="0"/>
              <a:t>  mutual </a:t>
            </a:r>
            <a:r>
              <a:rPr lang="en-US" b="1" i="0" baseline="0" dirty="0" err="1" smtClean="0"/>
              <a:t>exclusiva</a:t>
            </a:r>
            <a:endParaRPr lang="en-US" b="1" i="0" baseline="0" dirty="0" smtClean="0"/>
          </a:p>
          <a:p>
            <a:r>
              <a:rPr lang="en-US" b="1" i="0" baseline="0" dirty="0" smtClean="0"/>
              <a:t>cu </a:t>
            </a:r>
            <a:r>
              <a:rPr lang="en-US" b="1" i="0" baseline="0" dirty="0" err="1" smtClean="0"/>
              <a:t>calea</a:t>
            </a:r>
            <a:r>
              <a:rPr lang="en-US" b="1" i="0" baseline="0" dirty="0" smtClean="0"/>
              <a:t> Smart </a:t>
            </a:r>
            <a:r>
              <a:rPr lang="en-US" b="1" i="0" baseline="0" dirty="0" smtClean="0"/>
              <a:t>UI </a:t>
            </a:r>
            <a:r>
              <a:rPr lang="en-US" b="1" i="0" baseline="0" dirty="0" err="1" smtClean="0"/>
              <a:t>antipatern</a:t>
            </a:r>
            <a:r>
              <a:rPr lang="en-US" b="1" i="0" baseline="0" dirty="0" smtClean="0"/>
              <a:t>.</a:t>
            </a:r>
            <a:endParaRPr lang="en-US" b="1" i="0" baseline="0" dirty="0" smtClean="0"/>
          </a:p>
          <a:p>
            <a:r>
              <a:rPr lang="en-US" b="1" i="0" baseline="0" dirty="0" smtClean="0"/>
              <a:t>CLICK 1</a:t>
            </a:r>
          </a:p>
          <a:p>
            <a:r>
              <a:rPr lang="en-US" b="1" i="0" baseline="0" dirty="0" err="1" smtClean="0"/>
              <a:t>Unde</a:t>
            </a:r>
            <a:r>
              <a:rPr lang="en-US" b="1" i="0" baseline="0" dirty="0" smtClean="0"/>
              <a:t> </a:t>
            </a:r>
            <a:r>
              <a:rPr lang="en-US" b="1" i="0" baseline="0" dirty="0" err="1" smtClean="0"/>
              <a:t>toata</a:t>
            </a:r>
            <a:r>
              <a:rPr lang="en-US" b="1" i="0" baseline="0" dirty="0" smtClean="0"/>
              <a:t> </a:t>
            </a:r>
            <a:r>
              <a:rPr lang="en-US" b="1" i="0" baseline="0" dirty="0" err="1" smtClean="0"/>
              <a:t>logica</a:t>
            </a:r>
            <a:r>
              <a:rPr lang="en-US" b="1" i="0" baseline="0" dirty="0" smtClean="0"/>
              <a:t> de domain, </a:t>
            </a:r>
            <a:r>
              <a:rPr lang="en-US" b="1" i="0" baseline="0" dirty="0" err="1" smtClean="0"/>
              <a:t>infrastrucura</a:t>
            </a:r>
            <a:r>
              <a:rPr lang="en-US" b="1" i="0" baseline="0" dirty="0" smtClean="0"/>
              <a:t> </a:t>
            </a:r>
            <a:r>
              <a:rPr lang="en-US" b="1" i="0" baseline="0" dirty="0" err="1" smtClean="0"/>
              <a:t>este</a:t>
            </a:r>
            <a:r>
              <a:rPr lang="en-US" b="1" i="0" baseline="0" dirty="0" smtClean="0"/>
              <a:t> in UI.</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a:t>
            </a:r>
            <a:r>
              <a:rPr lang="en-US" b="1" i="0" dirty="0" smtClean="0"/>
              <a:t>patterns </a:t>
            </a:r>
            <a:r>
              <a:rPr lang="en-US" b="1" i="0" dirty="0" err="1" smtClean="0"/>
              <a:t>pentru</a:t>
            </a:r>
            <a:r>
              <a:rPr lang="en-US" b="1" i="0" dirty="0" smtClean="0"/>
              <a:t> </a:t>
            </a:r>
            <a:r>
              <a:rPr lang="en-US" b="1" i="0" dirty="0" smtClean="0"/>
              <a:t>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a:t>
            </a:r>
            <a:r>
              <a:rPr lang="en-US" b="0" i="0" dirty="0" smtClean="0"/>
              <a:t>au o </a:t>
            </a:r>
            <a:r>
              <a:rPr lang="en-US" b="0" i="0" dirty="0" err="1" smtClean="0"/>
              <a:t>continuitate</a:t>
            </a:r>
            <a:r>
              <a:rPr lang="en-US" b="0" i="0" dirty="0" smtClean="0"/>
              <a:t> independent de</a:t>
            </a:r>
          </a:p>
          <a:p>
            <a:r>
              <a:rPr lang="en-US" b="0" i="0" dirty="0" err="1" smtClean="0"/>
              <a:t>valorile</a:t>
            </a:r>
            <a:r>
              <a:rPr lang="en-US" b="0" i="0" baseline="0" dirty="0" smtClean="0"/>
              <a:t> </a:t>
            </a:r>
            <a:r>
              <a:rPr lang="en-US" b="0" i="0" baseline="0" dirty="0" err="1" smtClean="0"/>
              <a:t>proprietatilor</a:t>
            </a:r>
            <a:r>
              <a:rPr lang="en-US" b="0" i="0" baseline="0" dirty="0" smtClean="0"/>
              <a:t> </a:t>
            </a:r>
            <a:r>
              <a:rPr lang="en-US" b="0" i="0" baseline="0" dirty="0" err="1" smtClean="0"/>
              <a:t>obiectului</a:t>
            </a:r>
            <a:r>
              <a:rPr lang="en-US" b="0" i="0" baseline="0" dirty="0" smtClean="0"/>
              <a:t>.</a:t>
            </a:r>
            <a:endParaRPr lang="en-US" b="0" i="0" dirty="0" smtClean="0"/>
          </a:p>
          <a:p>
            <a:r>
              <a:rPr lang="en-US" b="0" i="0" baseline="0" dirty="0" smtClean="0"/>
              <a:t>Ex</a:t>
            </a:r>
            <a:r>
              <a:rPr lang="en-US" b="0" i="0" baseline="0" dirty="0" smtClean="0"/>
              <a:t>: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asumind</a:t>
            </a:r>
            <a:r>
              <a:rPr lang="en-US" b="0" i="0" baseline="0" dirty="0" smtClean="0"/>
              <a:t> ca </a:t>
            </a:r>
            <a:r>
              <a:rPr lang="en-US" b="0" i="0" baseline="0" dirty="0" err="1" smtClean="0"/>
              <a:t>numarul</a:t>
            </a:r>
            <a:r>
              <a:rPr lang="en-US" b="0" i="0" baseline="0" dirty="0" smtClean="0"/>
              <a:t> </a:t>
            </a:r>
            <a:r>
              <a:rPr lang="en-US" b="0" i="0" baseline="0" dirty="0" err="1" smtClean="0"/>
              <a:t>pasaportului</a:t>
            </a:r>
            <a:r>
              <a:rPr lang="en-US" b="0" i="0" baseline="0" dirty="0" smtClean="0"/>
              <a:t> </a:t>
            </a:r>
            <a:r>
              <a:rPr lang="en-US" b="0" i="0" baseline="0" dirty="0" err="1" smtClean="0"/>
              <a:t>este</a:t>
            </a:r>
            <a:r>
              <a:rPr lang="en-US" b="0" i="0" baseline="0" dirty="0" smtClean="0"/>
              <a:t> constant </a:t>
            </a:r>
            <a:r>
              <a:rPr lang="en-US" b="0" i="0" baseline="0" dirty="0" err="1" smtClean="0"/>
              <a:t>chiard</a:t>
            </a:r>
            <a:r>
              <a:rPr lang="en-US" b="0" i="0" baseline="0" dirty="0" smtClean="0"/>
              <a:t> </a:t>
            </a:r>
            <a:r>
              <a:rPr lang="en-US" b="0" i="0" baseline="0" dirty="0" err="1" smtClean="0"/>
              <a:t>daca</a:t>
            </a:r>
            <a:r>
              <a:rPr lang="en-US" b="0" i="0" baseline="0" dirty="0" smtClean="0"/>
              <a:t> </a:t>
            </a:r>
            <a:r>
              <a:rPr lang="en-US" b="0" i="0" baseline="0" dirty="0" err="1" smtClean="0"/>
              <a:t>il</a:t>
            </a:r>
            <a:r>
              <a:rPr lang="en-US" b="0" i="0" baseline="0" dirty="0" smtClean="0"/>
              <a:t> re-</a:t>
            </a:r>
            <a:r>
              <a:rPr lang="en-US" b="0" i="0" baseline="0" dirty="0" err="1" smtClean="0"/>
              <a:t>emite</a:t>
            </a:r>
            <a:r>
              <a:rPr lang="en-US" b="0" i="0" baseline="0" dirty="0" smtClean="0"/>
              <a:t>. </a:t>
            </a:r>
          </a:p>
          <a:p>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a:t>
            </a:r>
            <a:r>
              <a:rPr lang="en-US" b="1" i="0" baseline="0" dirty="0" smtClean="0"/>
              <a:t> nu </a:t>
            </a:r>
            <a:r>
              <a:rPr lang="en-US" b="0" i="0" baseline="0" dirty="0" err="1" smtClean="0"/>
              <a:t>putem</a:t>
            </a:r>
            <a:r>
              <a:rPr lang="en-US" b="0" i="0" baseline="0" dirty="0" smtClean="0"/>
              <a:t> </a:t>
            </a:r>
            <a:r>
              <a:rPr lang="en-US" b="0" i="0" baseline="0" dirty="0" smtClean="0"/>
              <a:t>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1" i="1" baseline="0" dirty="0" smtClean="0"/>
          </a:p>
          <a:p>
            <a:r>
              <a:rPr lang="en-US" b="1" i="1" dirty="0" smtClean="0"/>
              <a:t>CLICK6</a:t>
            </a:r>
          </a:p>
          <a:p>
            <a:r>
              <a:rPr lang="en-US" b="1" i="1" dirty="0" smtClean="0"/>
              <a:t>Module- </a:t>
            </a:r>
            <a:r>
              <a:rPr lang="en-US" b="0" i="0" dirty="0" err="1" smtClean="0"/>
              <a:t>este</a:t>
            </a:r>
            <a:r>
              <a:rPr lang="en-US" b="0" i="0" dirty="0" smtClean="0"/>
              <a:t> un element de </a:t>
            </a:r>
            <a:r>
              <a:rPr lang="en-US" b="0" i="0" dirty="0" err="1" smtClean="0"/>
              <a:t>modelare</a:t>
            </a:r>
            <a:r>
              <a:rPr lang="en-US" b="0" i="0" dirty="0" smtClean="0"/>
              <a:t> </a:t>
            </a:r>
            <a:r>
              <a:rPr lang="en-US" b="0" i="0" dirty="0" err="1" smtClean="0"/>
              <a:t>si</a:t>
            </a:r>
            <a:r>
              <a:rPr lang="en-US" b="0" i="0" dirty="0" smtClean="0"/>
              <a:t> design la </a:t>
            </a:r>
            <a:r>
              <a:rPr lang="en-US" b="0" i="0" dirty="0" err="1" smtClean="0"/>
              <a:t>nivel</a:t>
            </a:r>
            <a:r>
              <a:rPr lang="en-US" b="0" i="0" dirty="0" smtClean="0"/>
              <a:t>  </a:t>
            </a:r>
            <a:r>
              <a:rPr lang="en-US" b="0" i="0" dirty="0" err="1" smtClean="0"/>
              <a:t>inalt</a:t>
            </a:r>
            <a:r>
              <a:rPr lang="en-US" b="0" i="0" baseline="0" dirty="0" smtClean="0"/>
              <a:t> care ne </a:t>
            </a:r>
            <a:r>
              <a:rPr lang="en-US" b="0" i="0" baseline="0" dirty="0" err="1" smtClean="0"/>
              <a:t>permite</a:t>
            </a:r>
            <a:r>
              <a:rPr lang="en-US" b="0" i="0" baseline="0" dirty="0" smtClean="0"/>
              <a:t> de a </a:t>
            </a:r>
            <a:r>
              <a:rPr lang="en-US" b="0" i="0" baseline="0" dirty="0" err="1" smtClean="0"/>
              <a:t>organiza</a:t>
            </a:r>
            <a:r>
              <a:rPr lang="en-US" b="0" i="0" baseline="0" dirty="0" smtClean="0"/>
              <a:t> in </a:t>
            </a:r>
            <a:r>
              <a:rPr lang="en-US" b="0" i="0" baseline="0" dirty="0" err="1" smtClean="0"/>
              <a:t>groupe</a:t>
            </a:r>
            <a:endParaRPr lang="en-US" b="0" i="0" baseline="0" dirty="0" smtClean="0"/>
          </a:p>
          <a:p>
            <a:r>
              <a:rPr lang="en-US" b="0" i="0" baseline="0" dirty="0" smtClean="0"/>
              <a:t>de </a:t>
            </a:r>
            <a:r>
              <a:rPr lang="en-US" b="0" i="0" baseline="0" dirty="0" err="1" smtClean="0"/>
              <a:t>obiecte</a:t>
            </a:r>
            <a:r>
              <a:rPr lang="en-US" b="0" i="0" baseline="0" dirty="0" smtClean="0"/>
              <a:t> care au un concept </a:t>
            </a:r>
            <a:r>
              <a:rPr lang="en-US" b="0" i="0" baseline="0" dirty="0" err="1" smtClean="0"/>
              <a:t>comun</a:t>
            </a:r>
            <a:r>
              <a:rPr lang="en-US" b="0" i="0" baseline="0" dirty="0" smtClean="0"/>
              <a:t>. </a:t>
            </a:r>
            <a:r>
              <a:rPr lang="en-US" b="0" i="0" baseline="0" dirty="0" err="1" smtClean="0"/>
              <a:t>Deobicei</a:t>
            </a:r>
            <a:r>
              <a:rPr lang="en-US" b="0" i="0" baseline="0" dirty="0" smtClean="0"/>
              <a:t> </a:t>
            </a:r>
            <a:r>
              <a:rPr lang="en-US" b="0" i="0" baseline="0" dirty="0" err="1" smtClean="0"/>
              <a:t>modulele</a:t>
            </a:r>
            <a:r>
              <a:rPr lang="en-US" b="0" i="0" baseline="0" dirty="0" smtClean="0"/>
              <a:t>  is </a:t>
            </a:r>
            <a:r>
              <a:rPr lang="en-US" b="0" i="0" baseline="0" dirty="0" err="1" smtClean="0"/>
              <a:t>decuplate</a:t>
            </a:r>
            <a:r>
              <a:rPr lang="en-US" b="0" i="0" baseline="0" dirty="0" smtClean="0"/>
              <a:t>  </a:t>
            </a:r>
            <a:r>
              <a:rPr lang="en-US" b="0" i="0" baseline="0" dirty="0" err="1" smtClean="0"/>
              <a:t>sau</a:t>
            </a:r>
            <a:r>
              <a:rPr lang="en-US" b="0" i="0" baseline="0" dirty="0" smtClean="0"/>
              <a:t> au o </a:t>
            </a:r>
            <a:r>
              <a:rPr lang="en-US" b="0" i="0" baseline="0" dirty="0" err="1" smtClean="0"/>
              <a:t>cuplare</a:t>
            </a:r>
            <a:r>
              <a:rPr lang="en-US" b="0" i="0" baseline="0" dirty="0" smtClean="0"/>
              <a:t> minima </a:t>
            </a:r>
            <a:r>
              <a:rPr lang="en-US" b="0" i="0" baseline="0" dirty="0" err="1" smtClean="0"/>
              <a:t>intre</a:t>
            </a:r>
            <a:r>
              <a:rPr lang="en-US" b="0" i="0" baseline="0" dirty="0" smtClean="0"/>
              <a:t> </a:t>
            </a:r>
            <a:r>
              <a:rPr lang="en-US" b="0" i="0" baseline="0" dirty="0" err="1" smtClean="0"/>
              <a:t>ele</a:t>
            </a:r>
            <a:r>
              <a:rPr lang="en-US" b="0" i="0" baseline="0" dirty="0" smtClean="0"/>
              <a:t>.</a:t>
            </a:r>
          </a:p>
          <a:p>
            <a:r>
              <a:rPr lang="en-US" b="0" i="0" baseline="0" dirty="0" err="1" smtClean="0"/>
              <a:t>Ex:</a:t>
            </a:r>
            <a:r>
              <a:rPr lang="en-US" b="0" i="0" dirty="0" err="1" smtClean="0"/>
              <a:t>Administration</a:t>
            </a:r>
            <a:r>
              <a:rPr lang="en-US" b="0" i="0" dirty="0" smtClean="0"/>
              <a:t>, Invoicing, Reports,… </a:t>
            </a:r>
          </a:p>
          <a:p>
            <a:endParaRPr lang="en-US" b="0" i="0" baseline="0" dirty="0" smtClean="0"/>
          </a:p>
          <a:p>
            <a:r>
              <a:rPr lang="en-US" b="0"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0"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permit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0"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b="1" i="1" dirty="0" smtClean="0"/>
          </a:p>
          <a:p>
            <a:endParaRPr lang="en-US" b="1" i="1" dirty="0" smtClean="0"/>
          </a:p>
          <a:p>
            <a:r>
              <a:rPr lang="en-US" b="1" i="1" dirty="0" smtClean="0"/>
              <a:t>------------------------------------------------------------------------</a:t>
            </a:r>
          </a:p>
          <a:p>
            <a:endParaRPr lang="en-US" b="1" i="1" dirty="0" smtClean="0"/>
          </a:p>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endParaRPr lang="en-US" b="1" i="1" dirty="0" smtClean="0"/>
          </a:p>
          <a:p>
            <a:endParaRPr lang="en-US" b="1" i="1" dirty="0" smtClean="0"/>
          </a:p>
          <a:p>
            <a:endParaRPr lang="en-US" b="1" i="1" dirty="0" smtClean="0"/>
          </a:p>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b="1" i="1" dirty="0" smtClean="0"/>
          </a:p>
          <a:p>
            <a:r>
              <a:rPr lang="en-US" sz="1300" b="1" dirty="0" smtClean="0"/>
              <a:t>It is difficult to guarantee the consistency of changes to objects in a model with</a:t>
            </a:r>
          </a:p>
          <a:p>
            <a:r>
              <a:rPr lang="en-US" sz="1300" b="1" dirty="0" smtClean="0"/>
              <a:t>complex associations. Invariants need to be maintained that apply to closely related</a:t>
            </a:r>
          </a:p>
          <a:p>
            <a:r>
              <a:rPr lang="en-US" sz="1300" b="1" dirty="0" smtClean="0"/>
              <a:t>groups of objects, not just discrete objects.</a:t>
            </a:r>
          </a:p>
          <a:p>
            <a:endParaRPr lang="en-US" sz="1300" b="1" dirty="0" smtClean="0"/>
          </a:p>
          <a:p>
            <a:r>
              <a:rPr lang="en-US" sz="1300" b="1" dirty="0" smtClean="0"/>
              <a:t>Cluster the ENTITIES and VALUE OBJECTS into AGGREGATES and define boundaries around</a:t>
            </a:r>
          </a:p>
          <a:p>
            <a:r>
              <a:rPr lang="en-US" sz="1300" b="1" dirty="0" smtClean="0"/>
              <a:t>each. Choose one ENTITY to be the root of each AGGREGATE, and control all access to the</a:t>
            </a:r>
          </a:p>
          <a:p>
            <a:r>
              <a:rPr lang="en-US" sz="1300" b="1" dirty="0" smtClean="0"/>
              <a:t>objects inside the boundary through the root. Allow external objects to hold references</a:t>
            </a:r>
          </a:p>
          <a:p>
            <a:r>
              <a:rPr lang="en-US" sz="1300" b="1" dirty="0" smtClean="0"/>
              <a:t>to the root only. Transient references to internal members can be passed out for use</a:t>
            </a:r>
          </a:p>
          <a:p>
            <a:r>
              <a:rPr lang="en-US" sz="1300" b="1" dirty="0" smtClean="0"/>
              <a:t>within a single operation only. Because the root controls access, it cannot be blindsided</a:t>
            </a:r>
          </a:p>
          <a:p>
            <a:r>
              <a:rPr lang="en-US" sz="1300" b="1" dirty="0" smtClean="0"/>
              <a:t>by changes to the internals. This arrangement makes it practical to enforce all</a:t>
            </a:r>
          </a:p>
          <a:p>
            <a:r>
              <a:rPr lang="en-US" sz="1300" b="1" dirty="0" smtClean="0"/>
              <a:t>invariants for objects in the AGGREGATE and for the AGGREGATE as a whole in any state</a:t>
            </a:r>
          </a:p>
          <a:p>
            <a:r>
              <a:rPr lang="en-US" sz="1300" b="1" dirty="0" smtClean="0"/>
              <a:t>change.</a:t>
            </a:r>
          </a:p>
          <a:p>
            <a:endParaRPr lang="en-US" sz="1300" b="1" dirty="0" smtClean="0"/>
          </a:p>
          <a:p>
            <a:r>
              <a:rPr lang="en-US" sz="1300" dirty="0" smtClean="0"/>
              <a:t>Consistency boundaries</a:t>
            </a:r>
          </a:p>
          <a:p>
            <a:r>
              <a:rPr lang="en-US" sz="1300" dirty="0" smtClean="0"/>
              <a:t>–Transactions</a:t>
            </a:r>
          </a:p>
          <a:p>
            <a:r>
              <a:rPr lang="en-US" sz="1300" dirty="0" smtClean="0"/>
              <a:t>–Distribution</a:t>
            </a:r>
          </a:p>
          <a:p>
            <a:r>
              <a:rPr lang="en-US" sz="1300" dirty="0" smtClean="0"/>
              <a:t>–Concurrency</a:t>
            </a:r>
          </a:p>
          <a:p>
            <a:r>
              <a:rPr lang="en-US" sz="1300" dirty="0" smtClean="0"/>
              <a:t>•Conceptual whole</a:t>
            </a:r>
          </a:p>
          <a:p>
            <a:r>
              <a:rPr lang="en-US" sz="1300" dirty="0" smtClean="0"/>
              <a:t>–Properties</a:t>
            </a:r>
          </a:p>
          <a:p>
            <a:r>
              <a:rPr lang="en-US" sz="1300" dirty="0" smtClean="0"/>
              <a:t>–Invariants</a:t>
            </a:r>
          </a:p>
          <a:p>
            <a:endParaRPr lang="en-US" b="1" i="1" dirty="0" smtClean="0"/>
          </a:p>
          <a:p>
            <a:endParaRPr lang="en-US" b="1" i="1" dirty="0" smtClean="0"/>
          </a:p>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b="1" i="1" dirty="0" smtClean="0"/>
          </a:p>
          <a:p>
            <a:endParaRPr lang="en-US" b="1" i="1" dirty="0" smtClean="0"/>
          </a:p>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endParaRPr lang="en-US" b="1" i="1" dirty="0" smtClean="0"/>
          </a:p>
          <a:p>
            <a:endParaRPr lang="en-US" b="1" i="1" dirty="0" smtClean="0"/>
          </a:p>
          <a:p>
            <a:r>
              <a:rPr lang="en-US" b="1" i="1" dirty="0" smtClean="0"/>
              <a:t>Building Blocks navigation map</a:t>
            </a:r>
          </a:p>
          <a:p>
            <a:endParaRPr lang="en-US" dirty="0" smtClean="0"/>
          </a:p>
          <a:p>
            <a:r>
              <a:rPr lang="en-US" dirty="0" smtClean="0"/>
              <a:t>Smart UI Anti-Pattern -</a:t>
            </a:r>
            <a:r>
              <a:rPr lang="en-US" sz="1300" b="1" dirty="0" smtClean="0"/>
              <a:t>Put all the business logic into the user interface. Chop the application into small</a:t>
            </a:r>
          </a:p>
          <a:p>
            <a:r>
              <a:rPr lang="en-US" sz="1300" b="1" dirty="0" smtClean="0"/>
              <a:t>functions and implement them as separate user interfaces, embedding the business</a:t>
            </a:r>
          </a:p>
          <a:p>
            <a:r>
              <a:rPr lang="en-US" sz="1300" b="1" dirty="0" smtClean="0"/>
              <a:t>rules into them. Use a relational database as a shared repository of the data. Use the</a:t>
            </a:r>
          </a:p>
          <a:p>
            <a:r>
              <a:rPr lang="en-US" sz="1300" b="1" dirty="0" smtClean="0"/>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10000"/>
          </a:bodyPr>
          <a:lstStyle/>
          <a:p>
            <a:r>
              <a:rPr lang="en-US" sz="1300" dirty="0" smtClean="0"/>
              <a:t>It is important to constrain relationships as much as possible. A bidirectional association means</a:t>
            </a:r>
          </a:p>
          <a:p>
            <a:r>
              <a:rPr lang="en-US" sz="1300" dirty="0" smtClean="0"/>
              <a:t>that both objects can be understood only together. When application requirements do not call for</a:t>
            </a:r>
          </a:p>
          <a:p>
            <a:r>
              <a:rPr lang="en-US" sz="1300" dirty="0" smtClean="0"/>
              <a:t>traversal in both directions, adding a traversal direction reduces interdependence and simplifies</a:t>
            </a:r>
          </a:p>
          <a:p>
            <a:r>
              <a:rPr lang="en-US" sz="1300" dirty="0" smtClean="0"/>
              <a:t>the design. Understanding the domain may reveal a natural directional bias.</a:t>
            </a:r>
          </a:p>
          <a:p>
            <a:r>
              <a:rPr lang="en-US" sz="1300" dirty="0" smtClean="0"/>
              <a:t>The United States has had many presidents, as have many other countries. This is a bidirectional,</a:t>
            </a:r>
          </a:p>
          <a:p>
            <a:r>
              <a:rPr lang="en-US" sz="1300" dirty="0" smtClean="0"/>
              <a:t>one-to-many relationship. Yet we seldom would start out with the name "George Washington" and</a:t>
            </a:r>
          </a:p>
          <a:p>
            <a:r>
              <a:rPr lang="en-US" sz="1300" dirty="0" smtClean="0"/>
              <a:t>ask, "Of which country was he president?" Pragmatically, we can reduce the relationship to a</a:t>
            </a:r>
          </a:p>
          <a:p>
            <a:r>
              <a:rPr lang="en-US" sz="1300" dirty="0" smtClean="0"/>
              <a:t>unidirectional association, traversable from country to president. This refinement actually reflects</a:t>
            </a:r>
          </a:p>
          <a:p>
            <a:r>
              <a:rPr lang="en-US" sz="1300" dirty="0" smtClean="0"/>
              <a:t>insight into the domain, as well as making a more practical design. It captures the understanding</a:t>
            </a:r>
          </a:p>
          <a:p>
            <a:r>
              <a:rPr lang="en-US" sz="1300" dirty="0" smtClean="0"/>
              <a:t>that one direction of the association is much more meaningful and important than the other. It</a:t>
            </a:r>
          </a:p>
          <a:p>
            <a:r>
              <a:rPr lang="en-US" sz="1300" dirty="0" smtClean="0"/>
              <a:t>keeps the "Person" class independent of the far less fundamental concept of "President.“</a:t>
            </a:r>
          </a:p>
          <a:p>
            <a:endParaRPr lang="en-US" sz="1300" dirty="0" smtClean="0"/>
          </a:p>
          <a:p>
            <a:r>
              <a:rPr lang="en-US" sz="1300" dirty="0" smtClean="0"/>
              <a:t>Very often, deeper understanding leads to a "qualified" relationship. Looking deeper into</a:t>
            </a:r>
          </a:p>
          <a:p>
            <a:r>
              <a:rPr lang="en-US" sz="1300" dirty="0" smtClean="0"/>
              <a:t>presidents, we realize that (except in a civil war, perhaps) a country has only one president at a</a:t>
            </a:r>
          </a:p>
          <a:p>
            <a:r>
              <a:rPr lang="en-US" sz="1300" dirty="0" smtClean="0"/>
              <a:t>time. This qualifier reduces the multiplicity to one-to-one, and explicitly embeds an important rule</a:t>
            </a:r>
          </a:p>
          <a:p>
            <a:r>
              <a:rPr lang="en-US" sz="1300" dirty="0" smtClean="0"/>
              <a:t>into the model. Who was president of the United States in 1790? George Washington.</a:t>
            </a:r>
          </a:p>
          <a:p>
            <a:endParaRPr lang="en-US" sz="1300" dirty="0" smtClean="0"/>
          </a:p>
          <a:p>
            <a:r>
              <a:rPr lang="en-US" sz="1300" dirty="0" smtClean="0"/>
              <a:t>Constraining the traversal direction of a many-to-many association effectively reduces its</a:t>
            </a:r>
          </a:p>
          <a:p>
            <a:r>
              <a:rPr lang="en-US" sz="1300" dirty="0" smtClean="0"/>
              <a:t>implementation to one-to-many—a </a:t>
            </a:r>
            <a:r>
              <a:rPr lang="en-US" sz="1300" i="1" dirty="0" smtClean="0"/>
              <a:t>much easier design.</a:t>
            </a:r>
            <a:endParaRPr lang="en-US" sz="130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300" b="1" dirty="0" smtClean="0"/>
              <a:t>Choose MODULES that tell the story of the system and contain a cohesive set of concepts.</a:t>
            </a:r>
          </a:p>
          <a:p>
            <a:r>
              <a:rPr lang="en-US" sz="1300" b="1" dirty="0" smtClean="0"/>
              <a:t>This often yields low coupling between MODULES, but if it doesn't, look for a way to</a:t>
            </a:r>
          </a:p>
          <a:p>
            <a:r>
              <a:rPr lang="en-US" sz="1300" b="1" dirty="0" smtClean="0"/>
              <a:t>change the model to disentangle the concepts, or search for an overlooked concept that</a:t>
            </a:r>
          </a:p>
          <a:p>
            <a:r>
              <a:rPr lang="en-US" sz="1300" b="1" dirty="0" smtClean="0"/>
              <a:t>might be the basis of a MODULE that would bring the elements together in a meaningful</a:t>
            </a:r>
          </a:p>
          <a:p>
            <a:r>
              <a:rPr lang="en-US" sz="1300" b="1" dirty="0" smtClean="0"/>
              <a:t>way. Seek low coupling in the sense of concepts that can be understood and reasoned</a:t>
            </a:r>
          </a:p>
          <a:p>
            <a:r>
              <a:rPr lang="en-US" sz="1300" b="1" dirty="0" smtClean="0"/>
              <a:t>about independently of each other. Refine the model until it partitions according to</a:t>
            </a:r>
          </a:p>
          <a:p>
            <a:r>
              <a:rPr lang="en-US" sz="1300" b="1" dirty="0" err="1" smtClean="0"/>
              <a:t>highlevel</a:t>
            </a:r>
            <a:r>
              <a:rPr lang="en-US" sz="1300" b="1" dirty="0" smtClean="0"/>
              <a:t> domain concepts and the corresponding code is decoupled as well.</a:t>
            </a:r>
          </a:p>
          <a:p>
            <a:r>
              <a:rPr lang="en-US" sz="1300" b="1" dirty="0" smtClean="0"/>
              <a:t>Give the MODULES names that become part of the UBIQUITOUS LANGUAGE. MODULES and</a:t>
            </a:r>
          </a:p>
          <a:p>
            <a:r>
              <a:rPr lang="en-US" sz="1300" b="1" dirty="0" smtClean="0"/>
              <a:t>their names should reflect insight into the domain.</a:t>
            </a:r>
          </a:p>
          <a:p>
            <a:endParaRPr lang="en-US" sz="1300" b="1" dirty="0" smtClean="0"/>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300" b="1" dirty="0" smtClean="0"/>
              <a:t>It is difficult to guarantee the consistency of changes to objects in a model with</a:t>
            </a:r>
          </a:p>
          <a:p>
            <a:r>
              <a:rPr lang="en-US" sz="1300" b="1" dirty="0" smtClean="0"/>
              <a:t>complex associations. Invariants need to be maintained that apply to closely related</a:t>
            </a:r>
          </a:p>
          <a:p>
            <a:r>
              <a:rPr lang="en-US" sz="1300" b="1" dirty="0" smtClean="0"/>
              <a:t>groups of objects, not just discrete objects.</a:t>
            </a:r>
          </a:p>
          <a:p>
            <a:endParaRPr lang="en-US" sz="1300" b="1" dirty="0" smtClean="0"/>
          </a:p>
          <a:p>
            <a:r>
              <a:rPr lang="en-US" sz="1300" b="1" dirty="0" smtClean="0"/>
              <a:t>Cluster the ENTITIES and VALUE OBJECTS into AGGREGATES and define boundaries around</a:t>
            </a:r>
          </a:p>
          <a:p>
            <a:r>
              <a:rPr lang="en-US" sz="1300" b="1" dirty="0" smtClean="0"/>
              <a:t>each. Choose one ENTITY to be the root of each AGGREGATE, and control all access to the</a:t>
            </a:r>
          </a:p>
          <a:p>
            <a:r>
              <a:rPr lang="en-US" sz="1300" b="1" dirty="0" smtClean="0"/>
              <a:t>objects inside the boundary through the root. Allow external objects to hold references</a:t>
            </a:r>
          </a:p>
          <a:p>
            <a:r>
              <a:rPr lang="en-US" sz="1300" b="1" dirty="0" smtClean="0"/>
              <a:t>to the root only. Transient references to internal members can be passed out for use</a:t>
            </a:r>
          </a:p>
          <a:p>
            <a:r>
              <a:rPr lang="en-US" sz="1300" b="1" dirty="0" smtClean="0"/>
              <a:t>within a single operation only. Because the root controls access, it cannot be blindsided</a:t>
            </a:r>
          </a:p>
          <a:p>
            <a:r>
              <a:rPr lang="en-US" sz="1300" b="1" dirty="0" smtClean="0"/>
              <a:t>by changes to the internals. This arrangement makes it practical to enforce all</a:t>
            </a:r>
          </a:p>
          <a:p>
            <a:r>
              <a:rPr lang="en-US" sz="1300" b="1" dirty="0" smtClean="0"/>
              <a:t>invariants for objects in the AGGREGATE and for the AGGREGATE as a whole in any state</a:t>
            </a:r>
          </a:p>
          <a:p>
            <a:r>
              <a:rPr lang="en-US" sz="1300" b="1" dirty="0" smtClean="0"/>
              <a:t>change.</a:t>
            </a:r>
          </a:p>
          <a:p>
            <a:endParaRPr lang="en-US" sz="1300" b="1" dirty="0" smtClean="0"/>
          </a:p>
          <a:p>
            <a:r>
              <a:rPr lang="en-US" sz="1300" dirty="0" smtClean="0"/>
              <a:t>Consistency boundaries</a:t>
            </a:r>
          </a:p>
          <a:p>
            <a:r>
              <a:rPr lang="en-US" sz="1300" dirty="0" smtClean="0"/>
              <a:t>–Transactions</a:t>
            </a:r>
          </a:p>
          <a:p>
            <a:r>
              <a:rPr lang="en-US" sz="1300" dirty="0" smtClean="0"/>
              <a:t>–Distribution</a:t>
            </a:r>
          </a:p>
          <a:p>
            <a:r>
              <a:rPr lang="en-US" sz="1300" dirty="0" smtClean="0"/>
              <a:t>–Concurrency</a:t>
            </a:r>
          </a:p>
          <a:p>
            <a:r>
              <a:rPr lang="en-US" sz="1300" dirty="0" smtClean="0"/>
              <a:t>•Conceptual whole</a:t>
            </a:r>
          </a:p>
          <a:p>
            <a:r>
              <a:rPr lang="en-US" sz="1300" dirty="0" smtClean="0"/>
              <a:t>–Properties</a:t>
            </a:r>
          </a:p>
          <a:p>
            <a:r>
              <a:rPr lang="en-US" sz="1300" dirty="0" smtClean="0"/>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300" b="1" dirty="0" smtClean="0"/>
              <a:t>Creation of an object can be a major operation in itself, but complex assembly</a:t>
            </a:r>
          </a:p>
          <a:p>
            <a:r>
              <a:rPr lang="en-US" sz="1300" b="1" dirty="0" smtClean="0"/>
              <a:t>operations do not fit the responsibility of the created objects. Combining such</a:t>
            </a:r>
          </a:p>
          <a:p>
            <a:r>
              <a:rPr lang="en-US" sz="1300" b="1" dirty="0" smtClean="0"/>
              <a:t>responsibilities can produce ungainly designs that are hard to understand. Making the</a:t>
            </a:r>
          </a:p>
          <a:p>
            <a:r>
              <a:rPr lang="en-US" sz="1300" b="1" dirty="0" smtClean="0"/>
              <a:t>client direct construction muddies the design of the client, breaches encapsulation of</a:t>
            </a:r>
          </a:p>
          <a:p>
            <a:r>
              <a:rPr lang="en-US" sz="1300" b="1" dirty="0" smtClean="0"/>
              <a:t>the assembled object or AGGREGATE, and overly couples the client to the implementation</a:t>
            </a:r>
          </a:p>
          <a:p>
            <a:r>
              <a:rPr lang="en-US" sz="1300" b="1" dirty="0" smtClean="0"/>
              <a:t>of the created object.</a:t>
            </a:r>
          </a:p>
          <a:p>
            <a:r>
              <a:rPr lang="en-US" sz="1300" dirty="0" smtClean="0"/>
              <a:t>Complex object creation is a responsibility of the domain layer, yet that task does not belong to</a:t>
            </a:r>
          </a:p>
          <a:p>
            <a:r>
              <a:rPr lang="en-US" sz="1300" dirty="0" smtClean="0"/>
              <a:t>the objects that express the model.</a:t>
            </a:r>
          </a:p>
          <a:p>
            <a:endParaRPr lang="en-US" sz="1300" dirty="0" smtClean="0"/>
          </a:p>
          <a:p>
            <a:r>
              <a:rPr lang="en-US" sz="1300" dirty="0" smtClean="0"/>
              <a:t>Several special-purpose creation patterns— FACTORY METHOD, ABSTRACT FACTORY, and BUILDER</a:t>
            </a:r>
          </a:p>
          <a:p>
            <a:endParaRPr lang="en-US" sz="1300" dirty="0" smtClean="0"/>
          </a:p>
          <a:p>
            <a:r>
              <a:rPr lang="en-US" sz="1300" dirty="0" smtClean="0"/>
              <a:t>Each creation method is atomic and enforces all invariants of the created object or</a:t>
            </a:r>
          </a:p>
          <a:p>
            <a:r>
              <a:rPr lang="en-US" sz="1300" dirty="0" smtClean="0"/>
              <a:t>AGGREGATE. A FACTORY should only be able to produce an object in a consistent state. For an</a:t>
            </a:r>
          </a:p>
          <a:p>
            <a:r>
              <a:rPr lang="en-US" sz="1300" dirty="0" smtClean="0"/>
              <a:t>ENTITY, this means the creation of the entire AGGREGATE, with all invariants satisfied, but</a:t>
            </a:r>
          </a:p>
          <a:p>
            <a:r>
              <a:rPr lang="en-US" sz="1300" dirty="0" smtClean="0"/>
              <a:t>probably with optional elements still to be added. For an immutable VALUE OBJECT, this means</a:t>
            </a:r>
          </a:p>
          <a:p>
            <a:r>
              <a:rPr lang="en-US" sz="1300" dirty="0" smtClean="0"/>
              <a:t>that all attributes are initialized to their correct final state. If the interface makes it possible</a:t>
            </a:r>
          </a:p>
          <a:p>
            <a:r>
              <a:rPr lang="en-US" sz="1300" dirty="0" smtClean="0"/>
              <a:t>to request an object that can't be created correctly, then an exception should be raised or</a:t>
            </a:r>
          </a:p>
          <a:p>
            <a:r>
              <a:rPr lang="en-US" sz="1300" dirty="0" smtClean="0"/>
              <a:t>some other mechanism should be invoked that will ensure that no improper return value is</a:t>
            </a:r>
          </a:p>
          <a:p>
            <a:r>
              <a:rPr lang="en-US" sz="1300" dirty="0" smtClean="0"/>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300" b="1" dirty="0" smtClean="0"/>
              <a:t>For each type of object that needs global access, create an object that can provide the</a:t>
            </a:r>
          </a:p>
          <a:p>
            <a:r>
              <a:rPr lang="en-US" sz="1300" b="1" dirty="0" smtClean="0"/>
              <a:t>illusion of an in-memory collection of all objects of that type. Set up access through a</a:t>
            </a:r>
          </a:p>
          <a:p>
            <a:r>
              <a:rPr lang="en-US" sz="1300" b="1" dirty="0" smtClean="0"/>
              <a:t>well-known global interface. Provide methods to add and remove objects, which will</a:t>
            </a:r>
          </a:p>
          <a:p>
            <a:r>
              <a:rPr lang="en-US" sz="1300" b="1" dirty="0" smtClean="0"/>
              <a:t>encapsulate the actual insertion or removal of data in the data store. Provide methods</a:t>
            </a:r>
          </a:p>
          <a:p>
            <a:r>
              <a:rPr lang="en-US" sz="1300" b="1" dirty="0" smtClean="0"/>
              <a:t>that select objects based on some criteria and return fully instantiated objects or</a:t>
            </a:r>
          </a:p>
          <a:p>
            <a:r>
              <a:rPr lang="en-US" sz="1300" b="1" dirty="0" smtClean="0"/>
              <a:t>collections of objects whose attribute values meet the criteria, thereby encapsulating</a:t>
            </a:r>
          </a:p>
          <a:p>
            <a:r>
              <a:rPr lang="en-US" sz="1300" b="1" dirty="0" smtClean="0"/>
              <a:t>the actual storage and query technology. Provide REPOSITORIES only for AGGREGATE roots</a:t>
            </a:r>
          </a:p>
          <a:p>
            <a:r>
              <a:rPr lang="en-US" sz="1300" b="1" dirty="0" smtClean="0"/>
              <a:t>that actually need direct access. Keep the client focused on the model, delegating all</a:t>
            </a:r>
          </a:p>
          <a:p>
            <a:r>
              <a:rPr lang="en-US" sz="1300" b="1" dirty="0" smtClean="0"/>
              <a:t>object storage and access to the REPOSITORIES.</a:t>
            </a:r>
            <a:endParaRPr lang="en-US" sz="1300" dirty="0" smtClean="0"/>
          </a:p>
          <a:p>
            <a:r>
              <a:rPr lang="en-US" sz="1300" dirty="0" smtClean="0"/>
              <a:t>REPOSITORIES have many advantages, including the following:</a:t>
            </a:r>
          </a:p>
          <a:p>
            <a:r>
              <a:rPr lang="en-US" sz="1300" dirty="0" smtClean="0"/>
              <a:t>They present clients with a simple model for obtaining persistent objects and managing their</a:t>
            </a:r>
          </a:p>
          <a:p>
            <a:r>
              <a:rPr lang="en-US" sz="1300" dirty="0" smtClean="0"/>
              <a:t>life cycle.</a:t>
            </a:r>
          </a:p>
          <a:p>
            <a:r>
              <a:rPr lang="en-US" sz="1300" dirty="0" smtClean="0"/>
              <a:t>They decouple application and domain design from persistence technology, multiple database</a:t>
            </a:r>
          </a:p>
          <a:p>
            <a:r>
              <a:rPr lang="en-US" sz="1300" dirty="0" smtClean="0"/>
              <a:t>strategies, or even multiple data sources.</a:t>
            </a:r>
          </a:p>
          <a:p>
            <a:r>
              <a:rPr lang="en-US" sz="1300" dirty="0" smtClean="0"/>
              <a:t>They communicate design decisions about object access.</a:t>
            </a:r>
          </a:p>
          <a:p>
            <a:r>
              <a:rPr lang="en-US" sz="1300" dirty="0" smtClean="0"/>
              <a:t>They allow easy substitution of a dummy implementation, for use in testing (typically using</a:t>
            </a:r>
          </a:p>
          <a:p>
            <a:r>
              <a:rPr lang="en-US" sz="1300" dirty="0" smtClean="0"/>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a:t>
            </a:r>
            <a:r>
              <a:rPr lang="en-US" dirty="0" smtClean="0"/>
              <a:t>de design </a:t>
            </a:r>
            <a:r>
              <a:rPr lang="en-US" dirty="0" err="1" smtClean="0"/>
              <a:t>si</a:t>
            </a:r>
            <a:r>
              <a:rPr lang="en-US" dirty="0" smtClean="0"/>
              <a:t> </a:t>
            </a:r>
            <a:r>
              <a:rPr lang="en-US" dirty="0" err="1" smtClean="0"/>
              <a:t>architectura</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endParaRPr lang="en-US" baseline="0" dirty="0" smtClean="0"/>
          </a:p>
          <a:p>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a:t>
            </a:r>
            <a:endParaRPr lang="en-US" baseline="0" dirty="0" smtClean="0"/>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a:t>
            </a:r>
            <a:r>
              <a:rPr lang="en-US" baseline="0" dirty="0" smtClean="0"/>
              <a:t>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a:t>
            </a:r>
            <a:r>
              <a:rPr lang="en-US" baseline="0" dirty="0" smtClean="0"/>
              <a:t>in </a:t>
            </a:r>
            <a:r>
              <a:rPr lang="en-US" baseline="0" dirty="0" err="1" smtClean="0"/>
              <a:t>sursele</a:t>
            </a:r>
            <a:r>
              <a:rPr lang="en-US" baseline="0" dirty="0" smtClean="0"/>
              <a:t> de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 Ma </a:t>
            </a:r>
            <a:r>
              <a:rPr lang="en-US" baseline="0" dirty="0" err="1" smtClean="0"/>
              <a:t>voi</a:t>
            </a:r>
            <a:r>
              <a:rPr lang="en-US" baseline="0" dirty="0" smtClean="0"/>
              <a:t> </a:t>
            </a:r>
            <a:r>
              <a:rPr lang="en-US" baseline="0" dirty="0" err="1" smtClean="0"/>
              <a:t>axa</a:t>
            </a:r>
            <a:r>
              <a:rPr lang="en-US" baseline="0" dirty="0" smtClean="0"/>
              <a:t> </a:t>
            </a:r>
            <a:r>
              <a:rPr lang="en-US" baseline="0" dirty="0" err="1" smtClean="0"/>
              <a:t>pe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importante</a:t>
            </a:r>
            <a:r>
              <a:rPr lang="en-US" baseline="0" dirty="0" smtClean="0"/>
              <a:t> </a:t>
            </a:r>
            <a:r>
              <a:rPr lang="en-US" baseline="0" dirty="0" err="1" smtClean="0"/>
              <a:t>aspecte</a:t>
            </a:r>
            <a:r>
              <a:rPr lang="en-US" baseline="0" dirty="0" smtClean="0"/>
              <a:t>.</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a:p>
            <a:endParaRPr lang="en-US" baseline="0" dirty="0" smtClean="0"/>
          </a:p>
          <a:p>
            <a:r>
              <a:rPr lang="en-US" dirty="0" smtClean="0"/>
              <a:t>------------------------------------------------------------------------------------------------</a:t>
            </a:r>
          </a:p>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a:t>
            </a:r>
            <a:r>
              <a:rPr lang="en-US" baseline="0" dirty="0" smtClean="0"/>
              <a:t>domain-</a:t>
            </a:r>
            <a:r>
              <a:rPr lang="en-US" baseline="0" dirty="0" err="1" smtClean="0"/>
              <a:t>ului</a:t>
            </a:r>
            <a:r>
              <a:rPr lang="en-US" baseline="0" dirty="0" smtClean="0"/>
              <a:t> de Shipping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a:t>
            </a:r>
            <a:r>
              <a:rPr lang="en-US" baseline="0" dirty="0" smtClean="0"/>
              <a:t>nu </a:t>
            </a:r>
            <a:r>
              <a:rPr lang="en-US" baseline="0" dirty="0" smtClean="0"/>
              <a:t>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nevei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 </a:t>
            </a:r>
            <a:r>
              <a:rPr lang="en-US" baseline="0" dirty="0" err="1" smtClean="0"/>
              <a:t>trecem</a:t>
            </a:r>
            <a:r>
              <a:rPr lang="en-US" baseline="0" dirty="0" smtClean="0"/>
              <a:t> la requirements.</a:t>
            </a:r>
            <a:endParaRPr lang="en-US" baseline="0" dirty="0" smtClean="0"/>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a:t>
            </a:r>
            <a:r>
              <a:rPr lang="en-US" baseline="0" dirty="0" smtClean="0"/>
              <a:t>requirements</a:t>
            </a:r>
            <a:r>
              <a:rPr lang="en-US" baseline="0" dirty="0" smtClean="0"/>
              <a:t>:</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specificatia</a:t>
            </a:r>
            <a:r>
              <a:rPr lang="en-US" baseline="0" dirty="0" smtClean="0"/>
              <a:t> de cargo direct,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a:t>
            </a:r>
            <a:r>
              <a:rPr lang="en-US" baseline="0" dirty="0" smtClean="0"/>
              <a:t>ca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sa</a:t>
            </a:r>
            <a:r>
              <a:rPr lang="en-US" baseline="0" dirty="0" smtClean="0"/>
              <a:t> fie </a:t>
            </a:r>
            <a:r>
              <a:rPr lang="en-US" baseline="0" dirty="0" err="1" smtClean="0"/>
              <a:t>mai</a:t>
            </a:r>
            <a:r>
              <a:rPr lang="en-US" baseline="0" dirty="0" smtClean="0"/>
              <a:t> </a:t>
            </a:r>
            <a:r>
              <a:rPr lang="en-US" baseline="0" dirty="0" smtClean="0"/>
              <a:t>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a:t>
            </a:r>
            <a:r>
              <a:rPr lang="en-US" b="1" baseline="0" dirty="0" smtClean="0"/>
              <a:t>Cargo</a:t>
            </a:r>
            <a:r>
              <a:rPr lang="en-US" baseline="0" dirty="0" smtClean="0"/>
              <a:t>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a:t>
            </a:r>
            <a:r>
              <a:rPr lang="en-US" b="1" baseline="0" dirty="0" smtClean="0"/>
              <a:t>Leg</a:t>
            </a:r>
            <a:r>
              <a:rPr lang="en-US" baseline="0" dirty="0" smtClean="0"/>
              <a:t>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1" baseline="0" dirty="0" smtClean="0"/>
              <a:t>Leg</a:t>
            </a:r>
            <a:r>
              <a:rPr lang="en-US" baseline="0" dirty="0" smtClean="0"/>
              <a:t> </a:t>
            </a:r>
            <a:r>
              <a:rPr lang="en-US" baseline="0" dirty="0" smtClean="0"/>
              <a:t>se </a:t>
            </a:r>
            <a:r>
              <a:rPr lang="en-US" baseline="0" dirty="0" err="1" smtClean="0"/>
              <a:t>asociaza</a:t>
            </a:r>
            <a:r>
              <a:rPr lang="en-US" baseline="0" dirty="0" smtClean="0"/>
              <a:t> de Cargo ca o </a:t>
            </a:r>
            <a:r>
              <a:rPr lang="en-US" baseline="0" dirty="0" err="1" smtClean="0"/>
              <a:t>lista</a:t>
            </a:r>
            <a:r>
              <a:rPr lang="en-US" baseline="0" dirty="0" smtClean="0"/>
              <a:t> de </a:t>
            </a:r>
            <a:r>
              <a:rPr lang="en-US" b="1" baseline="0" dirty="0" smtClean="0"/>
              <a:t>Legs</a:t>
            </a:r>
            <a:r>
              <a:rPr lang="en-US" baseline="0" dirty="0" smtClean="0"/>
              <a:t>, </a:t>
            </a:r>
            <a:r>
              <a:rPr lang="en-US" baseline="0" dirty="0" err="1" smtClean="0"/>
              <a:t>numita</a:t>
            </a:r>
            <a:r>
              <a:rPr lang="en-US" baseline="0" dirty="0" smtClean="0"/>
              <a:t> </a:t>
            </a:r>
            <a:r>
              <a:rPr lang="en-US" b="1" baseline="0" dirty="0" smtClean="0"/>
              <a:t>Itineraries</a:t>
            </a:r>
            <a:r>
              <a:rPr lang="en-US" baseline="0" dirty="0" smtClean="0"/>
              <a:t>.</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a:t>
            </a:r>
            <a:r>
              <a:rPr lang="en-US" b="1" baseline="0" dirty="0" smtClean="0"/>
              <a:t>Itinerary</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a:t>
            </a:r>
            <a:r>
              <a:rPr lang="en-US" b="1" baseline="0" dirty="0" smtClean="0"/>
              <a:t>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transporatere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t>
            </a:r>
            <a:r>
              <a:rPr lang="en-US" sz="1300" b="1" dirty="0" smtClean="0"/>
              <a:t>a </a:t>
            </a:r>
            <a:r>
              <a:rPr lang="en-US" sz="1300" b="1" dirty="0" err="1" smtClean="0"/>
              <a:t>identifica</a:t>
            </a:r>
            <a:r>
              <a:rPr lang="en-US" sz="1300" b="1" dirty="0" smtClean="0"/>
              <a:t> </a:t>
            </a:r>
            <a:r>
              <a:rPr lang="en-US" sz="1300" b="1" dirty="0" smtClean="0"/>
              <a:t>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a:t>
            </a:r>
            <a:r>
              <a:rPr lang="en-US" sz="1300" b="1" dirty="0" smtClean="0"/>
              <a:t>boundary </a:t>
            </a:r>
            <a:r>
              <a:rPr lang="en-US" sz="1300" b="1" dirty="0" smtClean="0"/>
              <a:t>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sz="1300" b="1" dirty="0" smtClean="0"/>
          </a:p>
          <a:p>
            <a:r>
              <a:rPr lang="en-US" sz="1300" b="1" dirty="0" smtClean="0"/>
              <a:t>---------------------------------------------------------------------</a:t>
            </a:r>
          </a:p>
          <a:p>
            <a:endParaRPr lang="en-US" sz="1300" b="1" dirty="0" smtClean="0"/>
          </a:p>
          <a:p>
            <a:r>
              <a:rPr lang="en-US" sz="1300" b="1" dirty="0" smtClean="0"/>
              <a:t>Cargo</a:t>
            </a:r>
          </a:p>
          <a:p>
            <a:r>
              <a:rPr lang="en-US" sz="1300" dirty="0" smtClean="0"/>
              <a:t>Two identical crates must be distinguishable, so </a:t>
            </a:r>
            <a:r>
              <a:rPr lang="en-US" sz="1300" b="1" dirty="0" smtClean="0"/>
              <a:t>Cargo objects are ENTITIES. In practice, all</a:t>
            </a:r>
          </a:p>
          <a:p>
            <a:r>
              <a:rPr lang="en-US" sz="1300" dirty="0" smtClean="0"/>
              <a:t>shipping companies assign tracking IDs to each piece of cargo.</a:t>
            </a:r>
          </a:p>
          <a:p>
            <a:r>
              <a:rPr lang="en-US" sz="1300" b="1" dirty="0" smtClean="0"/>
              <a:t>Location</a:t>
            </a:r>
          </a:p>
          <a:p>
            <a:r>
              <a:rPr lang="en-US" sz="1300" dirty="0" smtClean="0"/>
              <a:t>Two places with the same name are not the same.</a:t>
            </a:r>
          </a:p>
          <a:p>
            <a:r>
              <a:rPr lang="en-US" sz="1300" b="1" dirty="0" smtClean="0"/>
              <a:t>Handling Event</a:t>
            </a:r>
          </a:p>
          <a:p>
            <a:r>
              <a:rPr lang="en-US" sz="1300" dirty="0" smtClean="0"/>
              <a:t>We care about such individual incidents because they allow us to keep track of what is going on.</a:t>
            </a:r>
          </a:p>
          <a:p>
            <a:r>
              <a:rPr lang="en-US" sz="1300" dirty="0" smtClean="0"/>
              <a:t>They reflect real-world events, which are not usually interchangeable, so they are ENTITIES.</a:t>
            </a:r>
          </a:p>
          <a:p>
            <a:r>
              <a:rPr lang="en-US" sz="1300" b="1" dirty="0" smtClean="0"/>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300" b="1" dirty="0" smtClean="0"/>
              <a:t>AGGREGATE Boundaries</a:t>
            </a:r>
          </a:p>
          <a:p>
            <a:r>
              <a:rPr lang="en-US" sz="1300" b="1" dirty="0" smtClean="0"/>
              <a:t>Voyage, Location have their own identities and are shared by many Cargoes, so they must be the roots of their own AGGREGATES.</a:t>
            </a:r>
          </a:p>
          <a:p>
            <a:r>
              <a:rPr lang="en-US" sz="1300" dirty="0" smtClean="0"/>
              <a:t>The </a:t>
            </a:r>
            <a:r>
              <a:rPr lang="en-US" sz="1300" b="1" dirty="0" smtClean="0"/>
              <a:t>Handling Event is another matter. Previously we have considered possible database</a:t>
            </a:r>
          </a:p>
          <a:p>
            <a:r>
              <a:rPr lang="en-US" sz="1300" dirty="0" smtClean="0"/>
              <a:t>query that would search for these: one, to find the </a:t>
            </a:r>
            <a:r>
              <a:rPr lang="en-US" sz="1300" b="1" dirty="0" smtClean="0"/>
              <a:t>Handling Events for a Delivery History.</a:t>
            </a:r>
          </a:p>
          <a:p>
            <a:endParaRPr lang="en-US" sz="1300" b="1" dirty="0" smtClean="0"/>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r>
              <a:rPr lang="en-US" dirty="0" smtClean="0"/>
              <a:t>-------------------------------------------------------------------------------------------------</a:t>
            </a:r>
          </a:p>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a:p>
            <a:endParaRPr lang="en-US" b="1" baseline="0" dirty="0" smtClean="0"/>
          </a:p>
          <a:p>
            <a:endParaRPr lang="en-US" b="1" baseline="0" dirty="0" smtClean="0"/>
          </a:p>
          <a:p>
            <a:r>
              <a:rPr lang="en-US" b="1" dirty="0" smtClean="0"/>
              <a:t>------------------------------------------------------------------------------------</a:t>
            </a:r>
          </a:p>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tine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a:t>
            </a:r>
            <a:r>
              <a:rPr lang="en-US" b="0" baseline="0" dirty="0" smtClean="0"/>
              <a:t>la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You need to describe what an object might do, without explaining the details of how the object does it, but in such a way that a candidate might be built to fulfill the requirement.</a:t>
            </a:r>
          </a:p>
          <a:p>
            <a:r>
              <a:rPr lang="en-US" b="1" dirty="0" smtClean="0"/>
              <a:t>Compose</a:t>
            </a:r>
            <a:r>
              <a:rPr lang="en-US" b="1" baseline="0" dirty="0" smtClean="0"/>
              <a:t> 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corect</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b="1"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a:t>
            </a:r>
            <a:r>
              <a:rPr lang="en-US" baseline="0" dirty="0" smtClean="0"/>
              <a:t>Find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a:t>
            </a:r>
            <a:r>
              <a:rPr lang="en-US" baseline="0" dirty="0" smtClean="0"/>
              <a:t>un </a:t>
            </a:r>
            <a:r>
              <a:rPr lang="en-US" baseline="0" dirty="0" err="1" smtClean="0"/>
              <a:t>parametru</a:t>
            </a:r>
            <a:r>
              <a:rPr lang="en-US" baseline="0" dirty="0" smtClean="0"/>
              <a:t> </a:t>
            </a:r>
            <a:r>
              <a:rPr lang="en-US" baseline="0" dirty="0" err="1" smtClean="0"/>
              <a:t>aditional</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si</a:t>
            </a:r>
            <a:r>
              <a:rPr lang="en-US" baseline="0" dirty="0" smtClean="0"/>
              <a:t> </a:t>
            </a:r>
            <a:r>
              <a:rPr lang="en-US" baseline="0" dirty="0" err="1" smtClean="0"/>
              <a:t>gindit</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litera</a:t>
            </a:r>
            <a:r>
              <a:rPr lang="en-US" baseline="0" dirty="0" smtClean="0"/>
              <a:t> 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r>
              <a:rPr lang="en-US" baseline="0" dirty="0" smtClean="0"/>
              <a:t> MODEL</a:t>
            </a:r>
            <a:endParaRPr lang="en-US" baseline="0" dirty="0" smtClean="0"/>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a:p>
            <a:pPr defTabSz="966612">
              <a:defRPr/>
            </a:pPr>
            <a:endParaRPr lang="en-US" baseline="0" dirty="0" smtClean="0"/>
          </a:p>
          <a:p>
            <a:pPr defTabSz="966612">
              <a:defRPr/>
            </a:pPr>
            <a:r>
              <a:rPr lang="en-US" dirty="0" smtClean="0"/>
              <a:t>-------------------------------------------------------------</a:t>
            </a:r>
          </a:p>
          <a:p>
            <a:pPr defTabSz="966612">
              <a:defRPr/>
            </a:pPr>
            <a:r>
              <a:rPr lang="en-US" dirty="0" smtClean="0"/>
              <a:t>Iterative 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300" dirty="0" smtClean="0"/>
          </a:p>
          <a:p>
            <a:r>
              <a:rPr lang="en-US" sz="1300" dirty="0" smtClean="0"/>
              <a:t>The returns from </a:t>
            </a:r>
            <a:r>
              <a:rPr lang="en-US" sz="1300" b="1" dirty="0" smtClean="0"/>
              <a:t>refactoring</a:t>
            </a:r>
            <a:r>
              <a:rPr lang="en-US" sz="1300" dirty="0" smtClean="0"/>
              <a:t> are not linear. Usually there is a marginal return for a small effort,</a:t>
            </a:r>
          </a:p>
          <a:p>
            <a:r>
              <a:rPr lang="en-US" sz="1300" dirty="0" smtClean="0"/>
              <a:t>and the small improvements add up. They fight entropy, and they are the frontline protection</a:t>
            </a:r>
          </a:p>
          <a:p>
            <a:r>
              <a:rPr lang="en-US" sz="1300" dirty="0" smtClean="0"/>
              <a:t>against a fossilized legacy. But some of the most important insights come abruptly and send a</a:t>
            </a:r>
          </a:p>
          <a:p>
            <a:r>
              <a:rPr lang="en-US" sz="1300" dirty="0" smtClean="0"/>
              <a:t>shock through the project.</a:t>
            </a:r>
          </a:p>
          <a:p>
            <a:endParaRPr lang="en-US" sz="1300" dirty="0" smtClean="0"/>
          </a:p>
          <a:p>
            <a:r>
              <a:rPr lang="en-US" sz="1300" b="1" dirty="0" smtClean="0"/>
              <a:t>A set of tests that are written and maintained by developers to</a:t>
            </a:r>
          </a:p>
          <a:p>
            <a:r>
              <a:rPr lang="en-US" sz="1300" b="1" dirty="0" smtClean="0"/>
              <a:t>reduce the cost of finding and fixing bugs—thereby improving</a:t>
            </a:r>
          </a:p>
          <a:p>
            <a:r>
              <a:rPr lang="en-US" sz="1300" b="1" dirty="0" smtClean="0"/>
              <a:t>code quality—and to enable the change of the design as</a:t>
            </a:r>
          </a:p>
          <a:p>
            <a:r>
              <a:rPr lang="en-US" sz="1300" b="1" dirty="0" smtClean="0"/>
              <a:t>requirements are addressed incrementally. Disciplined writing of</a:t>
            </a:r>
          </a:p>
          <a:p>
            <a:r>
              <a:rPr lang="en-US" sz="1300" b="1" dirty="0" smtClean="0"/>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300" b="1" dirty="0" smtClean="0"/>
          </a:p>
          <a:p>
            <a:endParaRPr lang="en-US" sz="1300" b="1" dirty="0" smtClean="0"/>
          </a:p>
          <a:p>
            <a:r>
              <a:rPr lang="en-US" sz="1300" b="1" i="1" dirty="0" smtClean="0"/>
              <a:t>Continuous Integration </a:t>
            </a:r>
            <a:r>
              <a:rPr lang="en-US" sz="1300" i="1" dirty="0" smtClean="0"/>
              <a:t>reduces time to market and increasing quality</a:t>
            </a:r>
          </a:p>
          <a:p>
            <a:r>
              <a:rPr lang="en-US" sz="1300" dirty="0" smtClean="0"/>
              <a:t>to market by finding </a:t>
            </a:r>
            <a:r>
              <a:rPr lang="en-US" sz="1300" i="1" dirty="0" smtClean="0"/>
              <a:t>Integration bugs often and early, thus eliminating</a:t>
            </a:r>
          </a:p>
          <a:p>
            <a:r>
              <a:rPr lang="en-US" sz="1300" dirty="0" smtClean="0"/>
              <a:t>“hardening </a:t>
            </a:r>
            <a:r>
              <a:rPr lang="en-US" sz="1300" i="1" dirty="0" smtClean="0"/>
              <a:t>Iterations” and the rework that goes along with it.</a:t>
            </a:r>
          </a:p>
          <a:p>
            <a:r>
              <a:rPr lang="en-US" sz="1300" i="1" dirty="0" smtClean="0"/>
              <a:t>Continuous Integration also increases visibility of the progress of the</a:t>
            </a:r>
          </a:p>
          <a:p>
            <a:r>
              <a:rPr lang="en-US" sz="1300" dirty="0" smtClean="0"/>
              <a:t>project by making it explicit to the development team and</a:t>
            </a:r>
          </a:p>
          <a:p>
            <a:r>
              <a:rPr lang="en-US" sz="1300" dirty="0" smtClean="0"/>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pentru</a:t>
            </a:r>
            <a:r>
              <a:rPr lang="en-US" baseline="0" dirty="0" smtClean="0"/>
              <a:t> </a:t>
            </a:r>
            <a:r>
              <a:rPr lang="en-US" baseline="0" dirty="0" smtClean="0"/>
              <a:t>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a:p>
            <a:endParaRPr lang="en-US" dirty="0" smtClean="0"/>
          </a:p>
          <a:p>
            <a:r>
              <a:rPr lang="en-US" dirty="0" smtClean="0"/>
              <a:t>-------------------------------------------------------------------------------------</a:t>
            </a:r>
          </a:p>
          <a:p>
            <a:r>
              <a:rPr lang="en-US" dirty="0" err="1" smtClean="0"/>
              <a:t>IoC</a:t>
            </a:r>
            <a:r>
              <a:rPr lang="en-US" dirty="0" smtClean="0"/>
              <a:t> &amp; DI containers – 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300" dirty="0" smtClean="0"/>
              <a:t>La </a:t>
            </a:r>
            <a:r>
              <a:rPr lang="en-US" sz="1300" dirty="0" err="1" smtClean="0"/>
              <a:t>unii</a:t>
            </a:r>
            <a:r>
              <a:rPr lang="en-US" sz="1300" dirty="0" smtClean="0"/>
              <a:t> le </a:t>
            </a:r>
            <a:r>
              <a:rPr lang="en-US" sz="1300" dirty="0" err="1" smtClean="0"/>
              <a:t>poate</a:t>
            </a:r>
            <a:r>
              <a:rPr lang="en-US" sz="1300" dirty="0" smtClean="0"/>
              <a:t> </a:t>
            </a:r>
            <a:r>
              <a:rPr lang="en-US" sz="1300" dirty="0" err="1" smtClean="0"/>
              <a:t>aparea</a:t>
            </a:r>
            <a:r>
              <a:rPr lang="en-US" sz="1300" dirty="0" smtClean="0"/>
              <a:t> </a:t>
            </a:r>
            <a:r>
              <a:rPr lang="en-US" sz="1300" dirty="0" err="1" smtClean="0"/>
              <a:t>intrebarea</a:t>
            </a:r>
            <a:r>
              <a:rPr lang="en-US" sz="1300" dirty="0" smtClean="0"/>
              <a:t> care </a:t>
            </a:r>
            <a:r>
              <a:rPr lang="en-US" sz="1300" dirty="0" err="1" smtClean="0"/>
              <a:t>tangenta</a:t>
            </a:r>
            <a:r>
              <a:rPr lang="en-US" sz="1300" dirty="0" smtClean="0"/>
              <a:t> </a:t>
            </a:r>
            <a:r>
              <a:rPr lang="en-US" sz="1300" dirty="0" err="1" smtClean="0"/>
              <a:t>intre</a:t>
            </a:r>
            <a:r>
              <a:rPr lang="en-US" sz="1300" dirty="0" smtClean="0"/>
              <a:t> DDD </a:t>
            </a:r>
            <a:r>
              <a:rPr lang="en-US" sz="1300" dirty="0" err="1" smtClean="0"/>
              <a:t>si</a:t>
            </a:r>
            <a:r>
              <a:rPr lang="en-US" sz="1300" dirty="0" smtClean="0"/>
              <a:t> DSL.</a:t>
            </a:r>
          </a:p>
          <a:p>
            <a:r>
              <a:rPr lang="en-US" sz="1300" dirty="0" smtClean="0"/>
              <a:t>DSL</a:t>
            </a:r>
            <a:r>
              <a:rPr lang="en-US" sz="1300" dirty="0" smtClean="0"/>
              <a:t>, </a:t>
            </a:r>
            <a:r>
              <a:rPr lang="en-US" sz="1300" dirty="0" err="1" smtClean="0"/>
              <a:t>este</a:t>
            </a:r>
            <a:r>
              <a:rPr lang="en-US" sz="1300" dirty="0" smtClean="0"/>
              <a:t> un </a:t>
            </a:r>
            <a:r>
              <a:rPr lang="en-US" sz="1300" dirty="0" err="1" smtClean="0"/>
              <a:t>limbaj</a:t>
            </a:r>
            <a:r>
              <a:rPr lang="en-US" sz="1300" dirty="0" smtClean="0"/>
              <a:t> </a:t>
            </a:r>
            <a:r>
              <a:rPr lang="en-US" sz="1300" dirty="0" err="1" smtClean="0"/>
              <a:t>adresat</a:t>
            </a:r>
            <a:r>
              <a:rPr lang="en-US" sz="1300" dirty="0" smtClean="0"/>
              <a:t> </a:t>
            </a:r>
            <a:r>
              <a:rPr lang="en-US" sz="1300" dirty="0" err="1" smtClean="0"/>
              <a:t>unui</a:t>
            </a:r>
            <a:r>
              <a:rPr lang="en-US" sz="1300" dirty="0" smtClean="0"/>
              <a:t> </a:t>
            </a:r>
            <a:r>
              <a:rPr lang="en-US" sz="1300" dirty="0" err="1" smtClean="0"/>
              <a:t>domeniu</a:t>
            </a:r>
            <a:r>
              <a:rPr lang="en-US" sz="1300" dirty="0" smtClean="0"/>
              <a:t> </a:t>
            </a:r>
            <a:r>
              <a:rPr lang="en-US" sz="1300" dirty="0" err="1" smtClean="0"/>
              <a:t>foarte</a:t>
            </a:r>
            <a:r>
              <a:rPr lang="en-US" sz="1300" dirty="0" smtClean="0"/>
              <a:t> specific, ex: </a:t>
            </a:r>
            <a:r>
              <a:rPr lang="en-US" sz="1300" dirty="0" err="1" smtClean="0"/>
              <a:t>Reg</a:t>
            </a:r>
            <a:r>
              <a:rPr lang="en-US" sz="1300" dirty="0" smtClean="0"/>
              <a:t> Express, SQL.</a:t>
            </a:r>
          </a:p>
          <a:p>
            <a:r>
              <a:rPr lang="en-US" sz="1300" dirty="0" smtClean="0"/>
              <a:t>Java, C# nu-s DSL-</a:t>
            </a:r>
            <a:r>
              <a:rPr lang="en-US" sz="1300" dirty="0" err="1" smtClean="0"/>
              <a:t>uri</a:t>
            </a:r>
            <a:r>
              <a:rPr lang="en-US" sz="1300" dirty="0" smtClean="0"/>
              <a:t> </a:t>
            </a:r>
            <a:r>
              <a:rPr lang="en-US" sz="1300" dirty="0" err="1" smtClean="0"/>
              <a:t>ele</a:t>
            </a:r>
            <a:r>
              <a:rPr lang="en-US" sz="1300" dirty="0" smtClean="0"/>
              <a:t> se </a:t>
            </a:r>
            <a:r>
              <a:rPr lang="en-US" sz="1300" dirty="0" err="1" smtClean="0"/>
              <a:t>considera</a:t>
            </a:r>
            <a:r>
              <a:rPr lang="en-US" sz="1300" dirty="0" smtClean="0"/>
              <a:t> </a:t>
            </a:r>
            <a:r>
              <a:rPr lang="en-US" sz="1300" dirty="0" err="1" smtClean="0"/>
              <a:t>limbaje</a:t>
            </a:r>
            <a:r>
              <a:rPr lang="en-US" sz="1300" dirty="0" smtClean="0"/>
              <a:t> cu un </a:t>
            </a:r>
            <a:r>
              <a:rPr lang="en-US" sz="1300" dirty="0" err="1" smtClean="0"/>
              <a:t>scop</a:t>
            </a:r>
            <a:r>
              <a:rPr lang="en-US" sz="1300" dirty="0" smtClean="0"/>
              <a:t> </a:t>
            </a:r>
            <a:r>
              <a:rPr lang="en-US" sz="1300" dirty="0" err="1" smtClean="0"/>
              <a:t>mai</a:t>
            </a:r>
            <a:r>
              <a:rPr lang="en-US" sz="1300" dirty="0" smtClean="0"/>
              <a:t> general</a:t>
            </a:r>
            <a:r>
              <a:rPr lang="en-US" sz="1300" dirty="0" smtClean="0"/>
              <a:t>.</a:t>
            </a:r>
          </a:p>
          <a:p>
            <a:endParaRPr lang="en-US" sz="1300" dirty="0" smtClean="0"/>
          </a:p>
          <a:p>
            <a:endParaRPr lang="en-US" sz="1300" dirty="0" smtClean="0"/>
          </a:p>
          <a:p>
            <a:endParaRPr lang="en-US" sz="1300" dirty="0" smtClean="0"/>
          </a:p>
          <a:p>
            <a:r>
              <a:rPr lang="en-US" sz="1300" b="1" dirty="0" smtClean="0"/>
              <a:t>Ex: cu 1 C</a:t>
            </a:r>
          </a:p>
          <a:p>
            <a:r>
              <a:rPr lang="en-US" sz="1300" dirty="0" smtClean="0"/>
              <a:t>----------------------------------------------------</a:t>
            </a:r>
          </a:p>
          <a:p>
            <a:r>
              <a:rPr lang="en-US" sz="1300" dirty="0" smtClean="0"/>
              <a:t>a language, programs can be extremely expressive, and make the strongest connection</a:t>
            </a:r>
          </a:p>
          <a:p>
            <a:r>
              <a:rPr lang="en-US" sz="1300" dirty="0" smtClean="0"/>
              <a:t>with the UBIQUITOUS LANGUAGE. This is an exciting concept, but domain-specific languages also</a:t>
            </a:r>
          </a:p>
          <a:p>
            <a:r>
              <a:rPr lang="en-US" sz="1300" dirty="0" smtClean="0"/>
              <a:t>have their drawbacks in the approaches I've seen based on object-oriented technology.</a:t>
            </a:r>
          </a:p>
          <a:p>
            <a:r>
              <a:rPr lang="en-US" sz="1300" dirty="0" smtClean="0"/>
              <a:t>To refine the model, a developer needs to be able to modify the language. This may involve</a:t>
            </a:r>
          </a:p>
          <a:p>
            <a:r>
              <a:rPr lang="en-US" sz="1300" dirty="0" smtClean="0"/>
              <a:t>modifying grammar declarations and other language-interpreting features, as well as modifying</a:t>
            </a:r>
          </a:p>
          <a:p>
            <a:r>
              <a:rPr lang="en-US" sz="1300" dirty="0" smtClean="0"/>
              <a:t>underlying class libraries. I'm all in favor of learning advanced technology and design concepts, but</a:t>
            </a:r>
          </a:p>
          <a:p>
            <a:r>
              <a:rPr lang="en-US" sz="1300" dirty="0" smtClean="0"/>
              <a:t>we have to soberly assess the skills of a particular team, as well as the likely skills of future</a:t>
            </a:r>
          </a:p>
          <a:p>
            <a:r>
              <a:rPr lang="en-US" sz="1300" dirty="0" smtClean="0"/>
              <a:t>maintenance teams.</a:t>
            </a:r>
          </a:p>
          <a:p>
            <a:r>
              <a:rPr lang="en-US" sz="1300" dirty="0" smtClean="0"/>
              <a:t>Another drawback is that it can be difficult to </a:t>
            </a:r>
            <a:r>
              <a:rPr lang="en-US" sz="1300" dirty="0" err="1" smtClean="0"/>
              <a:t>refactor</a:t>
            </a:r>
            <a:r>
              <a:rPr lang="en-US" sz="1300" dirty="0" smtClean="0"/>
              <a:t> client</a:t>
            </a:r>
          </a:p>
          <a:p>
            <a:r>
              <a:rPr lang="en-US" sz="1300" dirty="0" smtClean="0"/>
              <a:t>code to conform to a revised model and its associated domain-specific language. Of course,</a:t>
            </a:r>
          </a:p>
          <a:p>
            <a:r>
              <a:rPr lang="en-US" sz="1300" dirty="0" smtClean="0"/>
              <a:t>someone may come up with a technical fix for the refactoring problems.</a:t>
            </a:r>
          </a:p>
          <a:p>
            <a:r>
              <a:rPr lang="en-US" sz="1300" dirty="0" smtClean="0"/>
              <a:t>This technique might be most useful for very mature models, perhaps where client code is being</a:t>
            </a:r>
          </a:p>
          <a:p>
            <a:r>
              <a:rPr lang="en-US" sz="1300" dirty="0" smtClean="0"/>
              <a:t>written by a different team. Generally, such setups lead to the poisonous distinction between</a:t>
            </a:r>
          </a:p>
          <a:p>
            <a:r>
              <a:rPr lang="en-US" sz="1300" dirty="0" smtClean="0"/>
              <a:t>highly technical framework builders and technically unskilled application builders, but it doesn't</a:t>
            </a:r>
          </a:p>
          <a:p>
            <a:r>
              <a:rPr lang="en-US" sz="1300" dirty="0" smtClean="0"/>
              <a:t>have to be that way.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a:p>
            <a:endParaRPr lang="en-US" dirty="0" smtClean="0"/>
          </a:p>
          <a:p>
            <a:r>
              <a:rPr lang="en-US" dirty="0" smtClean="0"/>
              <a:t>-------------------------------------------------------------------------------------------------------------------------------------</a:t>
            </a:r>
          </a:p>
          <a:p>
            <a:r>
              <a:rPr lang="en-US" dirty="0" smtClean="0"/>
              <a:t>models can be invaluable without being "right," in an engineering sense. Indeed, by such lights, all the best models are wrong. But they are fruitfully wrong. They are illuminating abstractions. I think it was Picasso who said, "Art is a lie that helps us see the truth.“</a:t>
            </a:r>
          </a:p>
          <a:p>
            <a:endParaRPr lang="en-US" dirty="0" smtClean="0"/>
          </a:p>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defTabSz="966612">
              <a:defRPr/>
            </a:pPr>
            <a:r>
              <a:rPr lang="en-US" dirty="0" smtClean="0"/>
              <a:t>Einstein: Theory of all… theory on</a:t>
            </a:r>
            <a:r>
              <a:rPr lang="en-US" baseline="0" dirty="0" smtClean="0"/>
              <a:t> atom level and on stars level</a:t>
            </a:r>
          </a:p>
          <a:p>
            <a:pPr defTabSz="966612">
              <a:defRPr/>
            </a:pPr>
            <a:endParaRPr lang="en-US" baseline="0" dirty="0" smtClean="0"/>
          </a:p>
          <a:p>
            <a:pPr defTabSz="966612">
              <a:defRPr/>
            </a:pPr>
            <a:r>
              <a:rPr lang="en-US" baseline="0" dirty="0" smtClean="0"/>
              <a:t>As scientists learned about the structure of the atom through experiments, they modified their models of the atom to fit their data. </a:t>
            </a:r>
          </a:p>
          <a:p>
            <a:pPr defTabSz="966612">
              <a:defRPr/>
            </a:pPr>
            <a:r>
              <a:rPr lang="en-US" baseline="0" dirty="0" smtClean="0"/>
              <a:t>This is how the Atomic model has changed over the years and talks about the scientists who made them all possible.</a:t>
            </a:r>
          </a:p>
          <a:p>
            <a:pPr defTabSz="966612">
              <a:defRPr/>
            </a:pPr>
            <a:endParaRPr lang="en-US" baseline="0" dirty="0" smtClean="0"/>
          </a:p>
          <a:p>
            <a:pPr defTabSz="966612">
              <a:defRPr/>
            </a:pPr>
            <a:r>
              <a:rPr lang="en-US" baseline="0" dirty="0" smtClean="0"/>
              <a:t> Some of the very best microscopes have produced images of groups of atoms, but no actual picture of an atom yet exists. How, then, can scientists be so completely certain of the existence of atoms and of the models they have created for them? The answer is that models of the atom, like other scientific models, can be tested by experimentation. Those models that pass the test of experimentation survive, while those that do not are abandoned. </a:t>
            </a:r>
          </a:p>
          <a:p>
            <a:endParaRPr lang="en-US" baseline="0" dirty="0" smtClean="0"/>
          </a:p>
          <a:p>
            <a:r>
              <a:rPr lang="en-US" sz="1300" dirty="0" smtClean="0"/>
              <a:t>Projects that have no domain model at all, but just write code to fulfill one function after another,</a:t>
            </a:r>
          </a:p>
          <a:p>
            <a:r>
              <a:rPr lang="en-US" sz="1300" dirty="0" smtClean="0"/>
              <a:t>gain few of the advantages of knowledge crunching and communication discussed in the previous</a:t>
            </a:r>
          </a:p>
          <a:p>
            <a:r>
              <a:rPr lang="en-US" sz="1300" dirty="0" smtClean="0"/>
              <a:t>two chapters. A complex domain will swamp them.</a:t>
            </a:r>
            <a:endParaRPr lang="en-US" dirty="0" smtClean="0"/>
          </a:p>
          <a:p>
            <a:endParaRPr lang="en-US" baseline="0" dirty="0" smtClean="0"/>
          </a:p>
          <a:p>
            <a:r>
              <a:rPr lang="en-US" sz="1300" dirty="0" smtClean="0"/>
              <a:t>The key to controlling complexity is a good domain model, a model that goes beyond a surface</a:t>
            </a:r>
          </a:p>
          <a:p>
            <a:r>
              <a:rPr lang="en-US" sz="1300" dirty="0" smtClean="0"/>
              <a:t>vision of a domain by introducing an underlying structure, which gives the software developers the</a:t>
            </a:r>
          </a:p>
          <a:p>
            <a:r>
              <a:rPr lang="en-US" sz="1300" dirty="0" smtClean="0"/>
              <a:t>leverage they need. A good domain model can be incredibly valuable, but it's not something that's</a:t>
            </a:r>
          </a:p>
          <a:p>
            <a:r>
              <a:rPr lang="en-US" sz="1300" dirty="0" smtClean="0"/>
              <a:t>easy to make. Few people can do it well, and it's very hard to teach.</a:t>
            </a:r>
          </a:p>
          <a:p>
            <a:endParaRPr lang="en-US" sz="130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aceste</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a:p>
            <a:pPr marL="241653" indent="-241653"/>
            <a:r>
              <a:rPr lang="en-US" baseline="0" dirty="0" smtClean="0"/>
              <a:t>-------------------------------------------------------------------------------------------------------------------------------------------------</a:t>
            </a:r>
            <a:endParaRPr lang="en-US" dirty="0" smtClean="0"/>
          </a:p>
          <a:p>
            <a:endParaRPr lang="en-US" dirty="0" smtClean="0"/>
          </a:p>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dirty="0" smtClean="0"/>
              <a:t>Care </a:t>
            </a:r>
            <a:r>
              <a:rPr lang="en-US" dirty="0" err="1" smtClean="0"/>
              <a:t>dintre</a:t>
            </a:r>
            <a:r>
              <a:rPr lang="en-US" baseline="0" dirty="0" smtClean="0"/>
              <a:t> </a:t>
            </a:r>
            <a:r>
              <a:rPr lang="en-US" baseline="0" dirty="0" err="1" smtClean="0"/>
              <a:t>aceste</a:t>
            </a:r>
            <a:r>
              <a:rPr lang="en-US" baseline="0" dirty="0" smtClean="0"/>
              <a:t> 2 </a:t>
            </a:r>
            <a:r>
              <a:rPr lang="en-US" baseline="0" dirty="0" err="1" smtClean="0"/>
              <a:t>modele</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bun?</a:t>
            </a:r>
            <a:endParaRPr lang="en-US"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r>
              <a:rPr lang="en-US" sz="1300" b="1" dirty="0" smtClean="0"/>
              <a:t>----------------------------------------------------------------------------------------------------------------</a:t>
            </a:r>
          </a:p>
          <a:p>
            <a:r>
              <a:rPr lang="en-US" sz="1300" b="1" dirty="0" err="1" smtClean="0"/>
              <a:t>Proiectele</a:t>
            </a:r>
            <a:r>
              <a:rPr lang="en-US" sz="1300" b="1" dirty="0" smtClean="0"/>
              <a:t> care </a:t>
            </a:r>
            <a:r>
              <a:rPr lang="en-US" sz="1300" b="1" dirty="0" err="1" smtClean="0"/>
              <a:t>care</a:t>
            </a:r>
            <a:r>
              <a:rPr lang="en-US" sz="1300" b="1" dirty="0" smtClean="0"/>
              <a:t> nu au un domain model </a:t>
            </a:r>
            <a:r>
              <a:rPr lang="en-US" sz="1300" b="1" dirty="0" err="1" smtClean="0"/>
              <a:t>dar</a:t>
            </a:r>
            <a:r>
              <a:rPr lang="en-US" sz="1300" b="1" dirty="0" smtClean="0"/>
              <a:t> </a:t>
            </a:r>
            <a:r>
              <a:rPr lang="en-US" sz="1300" b="1" dirty="0" err="1" smtClean="0"/>
              <a:t>pur</a:t>
            </a:r>
            <a:r>
              <a:rPr lang="en-US" sz="1300" b="1" dirty="0" smtClean="0"/>
              <a:t> </a:t>
            </a:r>
            <a:r>
              <a:rPr lang="en-US" sz="1300" b="1" dirty="0" err="1" smtClean="0"/>
              <a:t>si</a:t>
            </a:r>
            <a:r>
              <a:rPr lang="en-US" sz="1300" b="1" dirty="0" smtClean="0"/>
              <a:t> </a:t>
            </a:r>
            <a:r>
              <a:rPr lang="en-US" sz="1300" b="1" dirty="0" err="1" smtClean="0"/>
              <a:t>simplu</a:t>
            </a:r>
            <a:r>
              <a:rPr lang="en-US" sz="1300" b="1" dirty="0" smtClean="0"/>
              <a:t> </a:t>
            </a:r>
            <a:r>
              <a:rPr lang="en-US" sz="1300" b="1" dirty="0" err="1" smtClean="0"/>
              <a:t>scriu</a:t>
            </a:r>
            <a:r>
              <a:rPr lang="en-US" sz="1300" b="1" dirty="0" smtClean="0"/>
              <a:t> code </a:t>
            </a:r>
            <a:r>
              <a:rPr lang="en-US" sz="1300" b="1" dirty="0" err="1" smtClean="0"/>
              <a:t>pentru</a:t>
            </a:r>
            <a:r>
              <a:rPr lang="en-US" sz="1300" b="1" dirty="0" smtClean="0"/>
              <a:t> a </a:t>
            </a:r>
          </a:p>
          <a:p>
            <a:r>
              <a:rPr lang="en-US" sz="1300" b="1" dirty="0" err="1" smtClean="0"/>
              <a:t>realiza</a:t>
            </a:r>
            <a:r>
              <a:rPr lang="en-US" sz="1300" b="1" dirty="0" smtClean="0"/>
              <a:t> o </a:t>
            </a:r>
            <a:r>
              <a:rPr lang="en-US" sz="1300" b="1" dirty="0" err="1" smtClean="0"/>
              <a:t>functia</a:t>
            </a:r>
            <a:r>
              <a:rPr lang="en-US" sz="1300" b="1" dirty="0" smtClean="0"/>
              <a:t> </a:t>
            </a:r>
            <a:r>
              <a:rPr lang="en-US" sz="1300" b="1" dirty="0" err="1" smtClean="0"/>
              <a:t>dupa</a:t>
            </a:r>
            <a:r>
              <a:rPr lang="en-US" sz="1300" b="1" dirty="0" smtClean="0"/>
              <a:t> </a:t>
            </a:r>
            <a:r>
              <a:rPr lang="en-US" sz="1300" b="1" dirty="0" err="1" smtClean="0"/>
              <a:t>alta</a:t>
            </a:r>
            <a:r>
              <a:rPr lang="en-US" sz="1300" b="1" dirty="0" smtClean="0"/>
              <a:t>,  </a:t>
            </a:r>
          </a:p>
          <a:p>
            <a:endParaRPr lang="en-US" sz="1300" b="1" dirty="0" smtClean="0"/>
          </a:p>
          <a:p>
            <a:r>
              <a:rPr lang="en-US" sz="1300" dirty="0" smtClean="0"/>
              <a:t>Projects that have no domain model at all, but just write code to fulfill one function after another,</a:t>
            </a:r>
          </a:p>
          <a:p>
            <a:r>
              <a:rPr lang="en-US" sz="1300" dirty="0" smtClean="0"/>
              <a:t>gain few of the advantages of knowledge crunching and communication discussed in the previous</a:t>
            </a:r>
          </a:p>
          <a:p>
            <a:r>
              <a:rPr lang="en-US" sz="1300" dirty="0" smtClean="0"/>
              <a:t>two chapters. A complex domain will swamp them.</a:t>
            </a:r>
            <a:endParaRPr lang="en-US" dirty="0" smtClean="0"/>
          </a:p>
          <a:p>
            <a:endParaRPr lang="en-US" sz="1300" b="1" dirty="0" smtClean="0"/>
          </a:p>
          <a:p>
            <a:endParaRPr lang="en-US" sz="1300" b="1" dirty="0" smtClean="0"/>
          </a:p>
          <a:p>
            <a:endParaRPr lang="en-US" sz="1300" b="1" dirty="0" smtClean="0"/>
          </a:p>
          <a:p>
            <a:r>
              <a:rPr lang="en-US" sz="1300" b="1" dirty="0" smtClean="0"/>
              <a:t>-if a implementation is disconnected from the model then the model has a little or not value</a:t>
            </a:r>
          </a:p>
          <a:p>
            <a:r>
              <a:rPr lang="en-US" sz="1300" dirty="0" smtClean="0"/>
              <a:t>A domain model is not a particular diagram; it is the idea that the</a:t>
            </a:r>
          </a:p>
          <a:p>
            <a:r>
              <a:rPr lang="en-US" sz="1300" dirty="0" smtClean="0"/>
              <a:t>diagram is intended to convey. It is not just the knowledge in a domain</a:t>
            </a:r>
          </a:p>
          <a:p>
            <a:r>
              <a:rPr lang="en-US" sz="1300" dirty="0" smtClean="0"/>
              <a:t>expert’s head; </a:t>
            </a:r>
            <a:r>
              <a:rPr lang="en-US" sz="1300" i="1" dirty="0" smtClean="0"/>
              <a:t>it is a rigorously organized and selective abstraction</a:t>
            </a:r>
          </a:p>
          <a:p>
            <a:r>
              <a:rPr lang="en-US" sz="1300" i="1" dirty="0" smtClean="0"/>
              <a:t>of that knowledge. A diagram can represent and communicate a</a:t>
            </a:r>
          </a:p>
          <a:p>
            <a:r>
              <a:rPr lang="en-US" sz="1300" dirty="0" smtClean="0"/>
              <a:t>model, as can carefully written code, as can an English sentence.</a:t>
            </a:r>
          </a:p>
          <a:p>
            <a:r>
              <a:rPr lang="en-US" sz="1300" dirty="0" smtClean="0"/>
              <a:t>Domain modeling is not a matter of making as “realistic” a</a:t>
            </a:r>
          </a:p>
          <a:p>
            <a:r>
              <a:rPr lang="en-US" sz="1300" dirty="0" smtClean="0"/>
              <a:t>model as possible. Even in a domain of tangible real-world things,</a:t>
            </a:r>
          </a:p>
          <a:p>
            <a:r>
              <a:rPr lang="en-US" sz="1300" dirty="0" smtClean="0"/>
              <a:t>our model is an artificial creation. Nor is it just the construction of a</a:t>
            </a:r>
          </a:p>
          <a:p>
            <a:r>
              <a:rPr lang="en-US" sz="1300" dirty="0" smtClean="0"/>
              <a:t>software mechanism that gives the necessary results. It is more like</a:t>
            </a:r>
          </a:p>
          <a:p>
            <a:r>
              <a:rPr lang="en-US" sz="1300" dirty="0" smtClean="0"/>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5/9/2009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4.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36.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39.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diagramData" Target="../diagrams/data36.xml"/><Relationship Id="rId13" Type="http://schemas.openxmlformats.org/officeDocument/2006/relationships/diagramLayout" Target="../diagrams/layout37.xml"/><Relationship Id="rId18" Type="http://schemas.openxmlformats.org/officeDocument/2006/relationships/diagramQuickStyle" Target="../diagrams/quickStyle38.xml"/><Relationship Id="rId3" Type="http://schemas.openxmlformats.org/officeDocument/2006/relationships/image" Target="../media/image24.png"/><Relationship Id="rId7" Type="http://schemas.openxmlformats.org/officeDocument/2006/relationships/diagramColors" Target="../diagrams/colors35.xml"/><Relationship Id="rId12" Type="http://schemas.openxmlformats.org/officeDocument/2006/relationships/diagramData" Target="../diagrams/data37.xml"/><Relationship Id="rId17" Type="http://schemas.openxmlformats.org/officeDocument/2006/relationships/diagramLayout" Target="../diagrams/layout38.xml"/><Relationship Id="rId2" Type="http://schemas.openxmlformats.org/officeDocument/2006/relationships/notesSlide" Target="../notesSlides/notesSlide43.xml"/><Relationship Id="rId16" Type="http://schemas.openxmlformats.org/officeDocument/2006/relationships/diagramData" Target="../diagrams/data38.xml"/><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QuickStyle" Target="../diagrams/quickStyle35.xml"/><Relationship Id="rId11" Type="http://schemas.openxmlformats.org/officeDocument/2006/relationships/diagramColors" Target="../diagrams/colors36.xml"/><Relationship Id="rId5" Type="http://schemas.openxmlformats.org/officeDocument/2006/relationships/diagramLayout" Target="../diagrams/layout35.xml"/><Relationship Id="rId15" Type="http://schemas.openxmlformats.org/officeDocument/2006/relationships/diagramColors" Target="../diagrams/colors37.xml"/><Relationship Id="rId10" Type="http://schemas.openxmlformats.org/officeDocument/2006/relationships/diagramQuickStyle" Target="../diagrams/quickStyle36.xml"/><Relationship Id="rId19" Type="http://schemas.openxmlformats.org/officeDocument/2006/relationships/diagramColors" Target="../diagrams/colors38.xml"/><Relationship Id="rId4" Type="http://schemas.openxmlformats.org/officeDocument/2006/relationships/diagramData" Target="../diagrams/data35.xml"/><Relationship Id="rId9" Type="http://schemas.openxmlformats.org/officeDocument/2006/relationships/diagramLayout" Target="../diagrams/layout36.xml"/><Relationship Id="rId14" Type="http://schemas.openxmlformats.org/officeDocument/2006/relationships/diagramQuickStyle" Target="../diagrams/quickStyle37.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40.xml"/><Relationship Id="rId13" Type="http://schemas.openxmlformats.org/officeDocument/2006/relationships/diagramQuickStyle" Target="../diagrams/quickStyle41.xml"/><Relationship Id="rId18" Type="http://schemas.openxmlformats.org/officeDocument/2006/relationships/diagramColors" Target="../diagrams/colors42.xml"/><Relationship Id="rId3" Type="http://schemas.openxmlformats.org/officeDocument/2006/relationships/diagramData" Target="../diagrams/data39.xml"/><Relationship Id="rId21" Type="http://schemas.openxmlformats.org/officeDocument/2006/relationships/diagramQuickStyle" Target="../diagrams/quickStyle43.xml"/><Relationship Id="rId7" Type="http://schemas.openxmlformats.org/officeDocument/2006/relationships/diagramData" Target="../diagrams/data40.xml"/><Relationship Id="rId12" Type="http://schemas.openxmlformats.org/officeDocument/2006/relationships/diagramLayout" Target="../diagrams/layout41.xml"/><Relationship Id="rId17" Type="http://schemas.openxmlformats.org/officeDocument/2006/relationships/diagramQuickStyle" Target="../diagrams/quickStyle42.xml"/><Relationship Id="rId2" Type="http://schemas.openxmlformats.org/officeDocument/2006/relationships/notesSlide" Target="../notesSlides/notesSlide44.xml"/><Relationship Id="rId16" Type="http://schemas.openxmlformats.org/officeDocument/2006/relationships/diagramLayout" Target="../diagrams/layout42.xml"/><Relationship Id="rId20" Type="http://schemas.openxmlformats.org/officeDocument/2006/relationships/diagramLayout" Target="../diagrams/layout43.xml"/><Relationship Id="rId1" Type="http://schemas.openxmlformats.org/officeDocument/2006/relationships/slideLayout" Target="../slideLayouts/slideLayout2.xml"/><Relationship Id="rId6" Type="http://schemas.openxmlformats.org/officeDocument/2006/relationships/diagramColors" Target="../diagrams/colors39.xml"/><Relationship Id="rId11" Type="http://schemas.openxmlformats.org/officeDocument/2006/relationships/diagramData" Target="../diagrams/data41.xml"/><Relationship Id="rId5" Type="http://schemas.openxmlformats.org/officeDocument/2006/relationships/diagramQuickStyle" Target="../diagrams/quickStyle39.xml"/><Relationship Id="rId15" Type="http://schemas.openxmlformats.org/officeDocument/2006/relationships/diagramData" Target="../diagrams/data42.xml"/><Relationship Id="rId23" Type="http://schemas.openxmlformats.org/officeDocument/2006/relationships/image" Target="../media/image26.png"/><Relationship Id="rId10" Type="http://schemas.openxmlformats.org/officeDocument/2006/relationships/diagramColors" Target="../diagrams/colors40.xml"/><Relationship Id="rId19" Type="http://schemas.openxmlformats.org/officeDocument/2006/relationships/diagramData" Target="../diagrams/data43.xml"/><Relationship Id="rId4" Type="http://schemas.openxmlformats.org/officeDocument/2006/relationships/diagramLayout" Target="../diagrams/layout39.xml"/><Relationship Id="rId9" Type="http://schemas.openxmlformats.org/officeDocument/2006/relationships/diagramQuickStyle" Target="../diagrams/quickStyle40.xml"/><Relationship Id="rId14" Type="http://schemas.openxmlformats.org/officeDocument/2006/relationships/diagramColors" Target="../diagrams/colors41.xml"/><Relationship Id="rId22" Type="http://schemas.openxmlformats.org/officeDocument/2006/relationships/diagramColors" Target="../diagrams/colors43.xml"/></Relationships>
</file>

<file path=ppt/slides/_rels/slide45.xml.rels><?xml version="1.0" encoding="UTF-8" standalone="yes"?>
<Relationships xmlns="http://schemas.openxmlformats.org/package/2006/relationships"><Relationship Id="rId8" Type="http://schemas.openxmlformats.org/officeDocument/2006/relationships/diagramData" Target="../diagrams/data45.xml"/><Relationship Id="rId13" Type="http://schemas.openxmlformats.org/officeDocument/2006/relationships/diagramLayout" Target="../diagrams/layout46.xml"/><Relationship Id="rId1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diagramColors" Target="../diagrams/colors44.xml"/><Relationship Id="rId12" Type="http://schemas.openxmlformats.org/officeDocument/2006/relationships/diagramData" Target="../diagrams/data46.xml"/><Relationship Id="rId17" Type="http://schemas.openxmlformats.org/officeDocument/2006/relationships/image" Target="../media/image29.png"/><Relationship Id="rId2" Type="http://schemas.openxmlformats.org/officeDocument/2006/relationships/notesSlide" Target="../notesSlides/notesSlide45.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QuickStyle" Target="../diagrams/quickStyle44.xml"/><Relationship Id="rId11" Type="http://schemas.openxmlformats.org/officeDocument/2006/relationships/diagramColors" Target="../diagrams/colors45.xml"/><Relationship Id="rId5" Type="http://schemas.openxmlformats.org/officeDocument/2006/relationships/diagramLayout" Target="../diagrams/layout44.xml"/><Relationship Id="rId15" Type="http://schemas.openxmlformats.org/officeDocument/2006/relationships/diagramColors" Target="../diagrams/colors46.xml"/><Relationship Id="rId10" Type="http://schemas.openxmlformats.org/officeDocument/2006/relationships/diagramQuickStyle" Target="../diagrams/quickStyle45.xml"/><Relationship Id="rId4" Type="http://schemas.openxmlformats.org/officeDocument/2006/relationships/diagramData" Target="../diagrams/data44.xml"/><Relationship Id="rId9" Type="http://schemas.openxmlformats.org/officeDocument/2006/relationships/diagramLayout" Target="../diagrams/layout45.xml"/><Relationship Id="rId14" Type="http://schemas.openxmlformats.org/officeDocument/2006/relationships/diagramQuickStyle" Target="../diagrams/quickStyle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DDD is OO done right</a:t>
            </a:r>
          </a:p>
          <a:p>
            <a:r>
              <a:rPr lang="en-US" dirty="0" smtClean="0"/>
              <a:t>Semantics over technology</a:t>
            </a:r>
          </a:p>
          <a:p>
            <a:r>
              <a:rPr lang="en-US" dirty="0" smtClean="0"/>
              <a:t>Is discovered and NOT invented</a:t>
            </a:r>
          </a:p>
          <a:p>
            <a:r>
              <a:rPr lang="en-US" smtClean="0"/>
              <a:t>Etc..</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sp>
        <p:nvSpPr>
          <p:cNvPr id="4" name="Rounded Rectangle 3"/>
          <p:cNvSpPr/>
          <p:nvPr/>
        </p:nvSpPr>
        <p:spPr>
          <a:xfrm>
            <a:off x="3276600" y="17526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276600" y="25463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276600" y="35782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276600" y="48482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5638800" y="2030413"/>
            <a:ext cx="1588" cy="3175000"/>
          </a:xfrm>
          <a:prstGeom prst="bentConnector3">
            <a:avLst>
              <a:gd name="adj1" fmla="val 3073628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Elbow Connector 14"/>
          <p:cNvCxnSpPr>
            <a:stCxn id="4" idx="3"/>
            <a:endCxn id="6" idx="3"/>
          </p:cNvCxnSpPr>
          <p:nvPr/>
        </p:nvCxnSpPr>
        <p:spPr>
          <a:xfrm>
            <a:off x="5638800" y="2030413"/>
            <a:ext cx="1588" cy="2024063"/>
          </a:xfrm>
          <a:prstGeom prst="bentConnector3">
            <a:avLst>
              <a:gd name="adj1" fmla="val 14395466"/>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4" idx="2"/>
            <a:endCxn id="5" idx="0"/>
          </p:cNvCxnSpPr>
          <p:nvPr/>
        </p:nvCxnSpPr>
        <p:spPr>
          <a:xfrm rot="5400000">
            <a:off x="4338638" y="2427321"/>
            <a:ext cx="238125" cy="158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Elbow Connector 21"/>
          <p:cNvCxnSpPr>
            <a:stCxn id="5" idx="1"/>
            <a:endCxn id="7" idx="1"/>
          </p:cNvCxnSpPr>
          <p:nvPr/>
        </p:nvCxnSpPr>
        <p:spPr>
          <a:xfrm rot="10800000" flipV="1">
            <a:off x="3276600" y="2863850"/>
            <a:ext cx="1588" cy="2341563"/>
          </a:xfrm>
          <a:prstGeom prst="bentConnector3">
            <a:avLst>
              <a:gd name="adj1" fmla="val 14395466"/>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a:stCxn id="5" idx="2"/>
            <a:endCxn id="6" idx="0"/>
          </p:cNvCxnSpPr>
          <p:nvPr/>
        </p:nvCxnSpPr>
        <p:spPr>
          <a:xfrm rot="5400000">
            <a:off x="4259263" y="3379821"/>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a:stCxn id="7" idx="0"/>
            <a:endCxn id="6" idx="2"/>
          </p:cNvCxnSpPr>
          <p:nvPr/>
        </p:nvCxnSpPr>
        <p:spPr>
          <a:xfrm rot="5400000" flipH="1" flipV="1">
            <a:off x="4298950" y="4689508"/>
            <a:ext cx="3175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85" decel="100000"/>
                                        <p:tgtEl>
                                          <p:spTgt spid="7"/>
                                        </p:tgtEl>
                                      </p:cBhvr>
                                    </p:animEffect>
                                    <p:animScale>
                                      <p:cBhvr>
                                        <p:cTn id="8" dur="385" decel="100000"/>
                                        <p:tgtEl>
                                          <p:spTgt spid="7"/>
                                        </p:tgtEl>
                                      </p:cBhvr>
                                      <p:from x="10000" y="10000"/>
                                      <p:to x="200000" y="450000"/>
                                    </p:animScale>
                                    <p:animScale>
                                      <p:cBhvr>
                                        <p:cTn id="9" dur="615" accel="100000" fill="hold">
                                          <p:stCondLst>
                                            <p:cond delay="385"/>
                                          </p:stCondLst>
                                        </p:cTn>
                                        <p:tgtEl>
                                          <p:spTgt spid="7"/>
                                        </p:tgtEl>
                                      </p:cBhvr>
                                      <p:from x="200000" y="450000"/>
                                      <p:to x="100000" y="100000"/>
                                    </p:animScale>
                                    <p:set>
                                      <p:cBhvr>
                                        <p:cTn id="10" dur="385" fill="hold"/>
                                        <p:tgtEl>
                                          <p:spTgt spid="7"/>
                                        </p:tgtEl>
                                        <p:attrNameLst>
                                          <p:attrName>ppt_x</p:attrName>
                                        </p:attrNameLst>
                                      </p:cBhvr>
                                      <p:to>
                                        <p:strVal val="(0.5)"/>
                                      </p:to>
                                    </p:set>
                                    <p:anim from="(0.5)" to="(#ppt_x)" calcmode="lin" valueType="num">
                                      <p:cBhvr>
                                        <p:cTn id="11" dur="615" accel="100000" fill="hold">
                                          <p:stCondLst>
                                            <p:cond delay="385"/>
                                          </p:stCondLst>
                                        </p:cTn>
                                        <p:tgtEl>
                                          <p:spTgt spid="7"/>
                                        </p:tgtEl>
                                        <p:attrNameLst>
                                          <p:attrName>ppt_x</p:attrName>
                                        </p:attrNameLst>
                                      </p:cBhvr>
                                    </p:anim>
                                    <p:set>
                                      <p:cBhvr>
                                        <p:cTn id="12" dur="385" fill="hold"/>
                                        <p:tgtEl>
                                          <p:spTgt spid="7"/>
                                        </p:tgtEl>
                                        <p:attrNameLst>
                                          <p:attrName>ppt_y</p:attrName>
                                        </p:attrNameLst>
                                      </p:cBhvr>
                                      <p:to>
                                        <p:strVal val="(#ppt_y+0.4)"/>
                                      </p:to>
                                    </p:set>
                                    <p:anim from="(#ppt_y+0.4)" to="(#ppt_y)" calcmode="lin" valueType="num">
                                      <p:cBhvr>
                                        <p:cTn id="13" dur="615" accel="100000" fill="hold">
                                          <p:stCondLst>
                                            <p:cond delay="385"/>
                                          </p:stCondLst>
                                        </p:cTn>
                                        <p:tgtEl>
                                          <p:spTgt spid="7"/>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385" decel="100000"/>
                                        <p:tgtEl>
                                          <p:spTgt spid="26"/>
                                        </p:tgtEl>
                                      </p:cBhvr>
                                    </p:animEffect>
                                    <p:animScale>
                                      <p:cBhvr>
                                        <p:cTn id="17" dur="385" decel="100000"/>
                                        <p:tgtEl>
                                          <p:spTgt spid="26"/>
                                        </p:tgtEl>
                                      </p:cBhvr>
                                      <p:from x="10000" y="10000"/>
                                      <p:to x="200000" y="450000"/>
                                    </p:animScale>
                                    <p:animScale>
                                      <p:cBhvr>
                                        <p:cTn id="18" dur="615" accel="100000" fill="hold">
                                          <p:stCondLst>
                                            <p:cond delay="385"/>
                                          </p:stCondLst>
                                        </p:cTn>
                                        <p:tgtEl>
                                          <p:spTgt spid="26"/>
                                        </p:tgtEl>
                                      </p:cBhvr>
                                      <p:from x="200000" y="450000"/>
                                      <p:to x="100000" y="100000"/>
                                    </p:animScale>
                                    <p:set>
                                      <p:cBhvr>
                                        <p:cTn id="19" dur="385" fill="hold"/>
                                        <p:tgtEl>
                                          <p:spTgt spid="26"/>
                                        </p:tgtEl>
                                        <p:attrNameLst>
                                          <p:attrName>ppt_x</p:attrName>
                                        </p:attrNameLst>
                                      </p:cBhvr>
                                      <p:to>
                                        <p:strVal val="(0.5)"/>
                                      </p:to>
                                    </p:set>
                                    <p:anim from="(0.5)" to="(#ppt_x)" calcmode="lin" valueType="num">
                                      <p:cBhvr>
                                        <p:cTn id="20" dur="615" accel="100000" fill="hold">
                                          <p:stCondLst>
                                            <p:cond delay="385"/>
                                          </p:stCondLst>
                                        </p:cTn>
                                        <p:tgtEl>
                                          <p:spTgt spid="26"/>
                                        </p:tgtEl>
                                        <p:attrNameLst>
                                          <p:attrName>ppt_x</p:attrName>
                                        </p:attrNameLst>
                                      </p:cBhvr>
                                    </p:anim>
                                    <p:set>
                                      <p:cBhvr>
                                        <p:cTn id="21" dur="385" fill="hold"/>
                                        <p:tgtEl>
                                          <p:spTgt spid="26"/>
                                        </p:tgtEl>
                                        <p:attrNameLst>
                                          <p:attrName>ppt_y</p:attrName>
                                        </p:attrNameLst>
                                      </p:cBhvr>
                                      <p:to>
                                        <p:strVal val="(#ppt_y+0.4)"/>
                                      </p:to>
                                    </p:set>
                                    <p:anim from="(#ppt_y+0.4)" to="(#ppt_y)" calcmode="lin" valueType="num">
                                      <p:cBhvr>
                                        <p:cTn id="22" dur="615" accel="100000" fill="hold">
                                          <p:stCondLst>
                                            <p:cond delay="385"/>
                                          </p:stCondLst>
                                        </p:cTn>
                                        <p:tgtEl>
                                          <p:spTgt spid="26"/>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385" decel="100000"/>
                                        <p:tgtEl>
                                          <p:spTgt spid="5"/>
                                        </p:tgtEl>
                                      </p:cBhvr>
                                    </p:animEffect>
                                    <p:animScale>
                                      <p:cBhvr>
                                        <p:cTn id="28" dur="385" decel="100000"/>
                                        <p:tgtEl>
                                          <p:spTgt spid="5"/>
                                        </p:tgtEl>
                                      </p:cBhvr>
                                      <p:from x="10000" y="10000"/>
                                      <p:to x="200000" y="450000"/>
                                    </p:animScale>
                                    <p:animScale>
                                      <p:cBhvr>
                                        <p:cTn id="29" dur="615" accel="100000" fill="hold">
                                          <p:stCondLst>
                                            <p:cond delay="385"/>
                                          </p:stCondLst>
                                        </p:cTn>
                                        <p:tgtEl>
                                          <p:spTgt spid="5"/>
                                        </p:tgtEl>
                                      </p:cBhvr>
                                      <p:from x="200000" y="450000"/>
                                      <p:to x="100000" y="100000"/>
                                    </p:animScale>
                                    <p:set>
                                      <p:cBhvr>
                                        <p:cTn id="30" dur="385" fill="hold"/>
                                        <p:tgtEl>
                                          <p:spTgt spid="5"/>
                                        </p:tgtEl>
                                        <p:attrNameLst>
                                          <p:attrName>ppt_x</p:attrName>
                                        </p:attrNameLst>
                                      </p:cBhvr>
                                      <p:to>
                                        <p:strVal val="(0.5)"/>
                                      </p:to>
                                    </p:set>
                                    <p:anim from="(0.5)" to="(#ppt_x)" calcmode="lin" valueType="num">
                                      <p:cBhvr>
                                        <p:cTn id="31" dur="615" accel="100000" fill="hold">
                                          <p:stCondLst>
                                            <p:cond delay="385"/>
                                          </p:stCondLst>
                                        </p:cTn>
                                        <p:tgtEl>
                                          <p:spTgt spid="5"/>
                                        </p:tgtEl>
                                        <p:attrNameLst>
                                          <p:attrName>ppt_x</p:attrName>
                                        </p:attrNameLst>
                                      </p:cBhvr>
                                    </p:anim>
                                    <p:set>
                                      <p:cBhvr>
                                        <p:cTn id="32" dur="385" fill="hold"/>
                                        <p:tgtEl>
                                          <p:spTgt spid="5"/>
                                        </p:tgtEl>
                                        <p:attrNameLst>
                                          <p:attrName>ppt_y</p:attrName>
                                        </p:attrNameLst>
                                      </p:cBhvr>
                                      <p:to>
                                        <p:strVal val="(#ppt_y+0.4)"/>
                                      </p:to>
                                    </p:set>
                                    <p:anim from="(#ppt_y+0.4)" to="(#ppt_y)" calcmode="lin" valueType="num">
                                      <p:cBhvr>
                                        <p:cTn id="33" dur="615" accel="100000" fill="hold">
                                          <p:stCondLst>
                                            <p:cond delay="385"/>
                                          </p:stCondLst>
                                        </p:cTn>
                                        <p:tgtEl>
                                          <p:spTgt spid="5"/>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385" decel="100000"/>
                                        <p:tgtEl>
                                          <p:spTgt spid="22"/>
                                        </p:tgtEl>
                                      </p:cBhvr>
                                    </p:animEffect>
                                    <p:animScale>
                                      <p:cBhvr>
                                        <p:cTn id="37" dur="385" decel="100000"/>
                                        <p:tgtEl>
                                          <p:spTgt spid="22"/>
                                        </p:tgtEl>
                                      </p:cBhvr>
                                      <p:from x="10000" y="10000"/>
                                      <p:to x="200000" y="450000"/>
                                    </p:animScale>
                                    <p:animScale>
                                      <p:cBhvr>
                                        <p:cTn id="38" dur="615" accel="100000" fill="hold">
                                          <p:stCondLst>
                                            <p:cond delay="385"/>
                                          </p:stCondLst>
                                        </p:cTn>
                                        <p:tgtEl>
                                          <p:spTgt spid="22"/>
                                        </p:tgtEl>
                                      </p:cBhvr>
                                      <p:from x="200000" y="450000"/>
                                      <p:to x="100000" y="100000"/>
                                    </p:animScale>
                                    <p:set>
                                      <p:cBhvr>
                                        <p:cTn id="39" dur="385" fill="hold"/>
                                        <p:tgtEl>
                                          <p:spTgt spid="22"/>
                                        </p:tgtEl>
                                        <p:attrNameLst>
                                          <p:attrName>ppt_x</p:attrName>
                                        </p:attrNameLst>
                                      </p:cBhvr>
                                      <p:to>
                                        <p:strVal val="(0.5)"/>
                                      </p:to>
                                    </p:set>
                                    <p:anim from="(0.5)" to="(#ppt_x)" calcmode="lin" valueType="num">
                                      <p:cBhvr>
                                        <p:cTn id="40" dur="615" accel="100000" fill="hold">
                                          <p:stCondLst>
                                            <p:cond delay="385"/>
                                          </p:stCondLst>
                                        </p:cTn>
                                        <p:tgtEl>
                                          <p:spTgt spid="22"/>
                                        </p:tgtEl>
                                        <p:attrNameLst>
                                          <p:attrName>ppt_x</p:attrName>
                                        </p:attrNameLst>
                                      </p:cBhvr>
                                    </p:anim>
                                    <p:set>
                                      <p:cBhvr>
                                        <p:cTn id="41" dur="385" fill="hold"/>
                                        <p:tgtEl>
                                          <p:spTgt spid="22"/>
                                        </p:tgtEl>
                                        <p:attrNameLst>
                                          <p:attrName>ppt_y</p:attrName>
                                        </p:attrNameLst>
                                      </p:cBhvr>
                                      <p:to>
                                        <p:strVal val="(#ppt_y+0.4)"/>
                                      </p:to>
                                    </p:set>
                                    <p:anim from="(#ppt_y+0.4)" to="(#ppt_y)" calcmode="lin" valueType="num">
                                      <p:cBhvr>
                                        <p:cTn id="42" dur="615" accel="100000" fill="hold">
                                          <p:stCondLst>
                                            <p:cond delay="385"/>
                                          </p:stCondLst>
                                        </p:cTn>
                                        <p:tgtEl>
                                          <p:spTgt spid="22"/>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385" decel="100000"/>
                                        <p:tgtEl>
                                          <p:spTgt spid="24"/>
                                        </p:tgtEl>
                                      </p:cBhvr>
                                    </p:animEffect>
                                    <p:animScale>
                                      <p:cBhvr>
                                        <p:cTn id="46" dur="385" decel="100000"/>
                                        <p:tgtEl>
                                          <p:spTgt spid="24"/>
                                        </p:tgtEl>
                                      </p:cBhvr>
                                      <p:from x="10000" y="10000"/>
                                      <p:to x="200000" y="450000"/>
                                    </p:animScale>
                                    <p:animScale>
                                      <p:cBhvr>
                                        <p:cTn id="47" dur="615" accel="100000" fill="hold">
                                          <p:stCondLst>
                                            <p:cond delay="385"/>
                                          </p:stCondLst>
                                        </p:cTn>
                                        <p:tgtEl>
                                          <p:spTgt spid="24"/>
                                        </p:tgtEl>
                                      </p:cBhvr>
                                      <p:from x="200000" y="450000"/>
                                      <p:to x="100000" y="100000"/>
                                    </p:animScale>
                                    <p:set>
                                      <p:cBhvr>
                                        <p:cTn id="48" dur="385" fill="hold"/>
                                        <p:tgtEl>
                                          <p:spTgt spid="24"/>
                                        </p:tgtEl>
                                        <p:attrNameLst>
                                          <p:attrName>ppt_x</p:attrName>
                                        </p:attrNameLst>
                                      </p:cBhvr>
                                      <p:to>
                                        <p:strVal val="(0.5)"/>
                                      </p:to>
                                    </p:set>
                                    <p:anim from="(0.5)" to="(#ppt_x)" calcmode="lin" valueType="num">
                                      <p:cBhvr>
                                        <p:cTn id="49" dur="615" accel="100000" fill="hold">
                                          <p:stCondLst>
                                            <p:cond delay="385"/>
                                          </p:stCondLst>
                                        </p:cTn>
                                        <p:tgtEl>
                                          <p:spTgt spid="24"/>
                                        </p:tgtEl>
                                        <p:attrNameLst>
                                          <p:attrName>ppt_x</p:attrName>
                                        </p:attrNameLst>
                                      </p:cBhvr>
                                    </p:anim>
                                    <p:set>
                                      <p:cBhvr>
                                        <p:cTn id="50" dur="385" fill="hold"/>
                                        <p:tgtEl>
                                          <p:spTgt spid="24"/>
                                        </p:tgtEl>
                                        <p:attrNameLst>
                                          <p:attrName>ppt_y</p:attrName>
                                        </p:attrNameLst>
                                      </p:cBhvr>
                                      <p:to>
                                        <p:strVal val="(#ppt_y+0.4)"/>
                                      </p:to>
                                    </p:set>
                                    <p:anim from="(#ppt_y+0.4)" to="(#ppt_y)" calcmode="lin" valueType="num">
                                      <p:cBhvr>
                                        <p:cTn id="51" dur="615" accel="100000" fill="hold">
                                          <p:stCondLst>
                                            <p:cond delay="385"/>
                                          </p:stCondLst>
                                        </p:cTn>
                                        <p:tgtEl>
                                          <p:spTgt spid="24"/>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5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385" decel="100000"/>
                                        <p:tgtEl>
                                          <p:spTgt spid="4"/>
                                        </p:tgtEl>
                                      </p:cBhvr>
                                    </p:animEffect>
                                    <p:animScale>
                                      <p:cBhvr>
                                        <p:cTn id="57" dur="385" decel="100000"/>
                                        <p:tgtEl>
                                          <p:spTgt spid="4"/>
                                        </p:tgtEl>
                                      </p:cBhvr>
                                      <p:from x="10000" y="10000"/>
                                      <p:to x="200000" y="450000"/>
                                    </p:animScale>
                                    <p:animScale>
                                      <p:cBhvr>
                                        <p:cTn id="58" dur="615" accel="100000" fill="hold">
                                          <p:stCondLst>
                                            <p:cond delay="385"/>
                                          </p:stCondLst>
                                        </p:cTn>
                                        <p:tgtEl>
                                          <p:spTgt spid="4"/>
                                        </p:tgtEl>
                                      </p:cBhvr>
                                      <p:from x="200000" y="450000"/>
                                      <p:to x="100000" y="100000"/>
                                    </p:animScale>
                                    <p:set>
                                      <p:cBhvr>
                                        <p:cTn id="59" dur="385" fill="hold"/>
                                        <p:tgtEl>
                                          <p:spTgt spid="4"/>
                                        </p:tgtEl>
                                        <p:attrNameLst>
                                          <p:attrName>ppt_x</p:attrName>
                                        </p:attrNameLst>
                                      </p:cBhvr>
                                      <p:to>
                                        <p:strVal val="(0.5)"/>
                                      </p:to>
                                    </p:set>
                                    <p:anim from="(0.5)" to="(#ppt_x)" calcmode="lin" valueType="num">
                                      <p:cBhvr>
                                        <p:cTn id="60" dur="615" accel="100000" fill="hold">
                                          <p:stCondLst>
                                            <p:cond delay="385"/>
                                          </p:stCondLst>
                                        </p:cTn>
                                        <p:tgtEl>
                                          <p:spTgt spid="4"/>
                                        </p:tgtEl>
                                        <p:attrNameLst>
                                          <p:attrName>ppt_x</p:attrName>
                                        </p:attrNameLst>
                                      </p:cBhvr>
                                    </p:anim>
                                    <p:set>
                                      <p:cBhvr>
                                        <p:cTn id="61" dur="385" fill="hold"/>
                                        <p:tgtEl>
                                          <p:spTgt spid="4"/>
                                        </p:tgtEl>
                                        <p:attrNameLst>
                                          <p:attrName>ppt_y</p:attrName>
                                        </p:attrNameLst>
                                      </p:cBhvr>
                                      <p:to>
                                        <p:strVal val="(#ppt_y+0.4)"/>
                                      </p:to>
                                    </p:set>
                                    <p:anim from="(#ppt_y+0.4)" to="(#ppt_y)" calcmode="lin" valueType="num">
                                      <p:cBhvr>
                                        <p:cTn id="62" dur="615" accel="100000" fill="hold">
                                          <p:stCondLst>
                                            <p:cond delay="385"/>
                                          </p:stCondLst>
                                        </p:cTn>
                                        <p:tgtEl>
                                          <p:spTgt spid="4"/>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385" decel="100000"/>
                                        <p:tgtEl>
                                          <p:spTgt spid="20"/>
                                        </p:tgtEl>
                                      </p:cBhvr>
                                    </p:animEffect>
                                    <p:animScale>
                                      <p:cBhvr>
                                        <p:cTn id="66" dur="385" decel="100000"/>
                                        <p:tgtEl>
                                          <p:spTgt spid="20"/>
                                        </p:tgtEl>
                                      </p:cBhvr>
                                      <p:from x="10000" y="10000"/>
                                      <p:to x="200000" y="450000"/>
                                    </p:animScale>
                                    <p:animScale>
                                      <p:cBhvr>
                                        <p:cTn id="67" dur="615" accel="100000" fill="hold">
                                          <p:stCondLst>
                                            <p:cond delay="385"/>
                                          </p:stCondLst>
                                        </p:cTn>
                                        <p:tgtEl>
                                          <p:spTgt spid="20"/>
                                        </p:tgtEl>
                                      </p:cBhvr>
                                      <p:from x="200000" y="450000"/>
                                      <p:to x="100000" y="100000"/>
                                    </p:animScale>
                                    <p:set>
                                      <p:cBhvr>
                                        <p:cTn id="68" dur="385" fill="hold"/>
                                        <p:tgtEl>
                                          <p:spTgt spid="20"/>
                                        </p:tgtEl>
                                        <p:attrNameLst>
                                          <p:attrName>ppt_x</p:attrName>
                                        </p:attrNameLst>
                                      </p:cBhvr>
                                      <p:to>
                                        <p:strVal val="(0.5)"/>
                                      </p:to>
                                    </p:set>
                                    <p:anim from="(0.5)" to="(#ppt_x)" calcmode="lin" valueType="num">
                                      <p:cBhvr>
                                        <p:cTn id="69" dur="615" accel="100000" fill="hold">
                                          <p:stCondLst>
                                            <p:cond delay="385"/>
                                          </p:stCondLst>
                                        </p:cTn>
                                        <p:tgtEl>
                                          <p:spTgt spid="20"/>
                                        </p:tgtEl>
                                        <p:attrNameLst>
                                          <p:attrName>ppt_x</p:attrName>
                                        </p:attrNameLst>
                                      </p:cBhvr>
                                    </p:anim>
                                    <p:set>
                                      <p:cBhvr>
                                        <p:cTn id="70" dur="385" fill="hold"/>
                                        <p:tgtEl>
                                          <p:spTgt spid="20"/>
                                        </p:tgtEl>
                                        <p:attrNameLst>
                                          <p:attrName>ppt_y</p:attrName>
                                        </p:attrNameLst>
                                      </p:cBhvr>
                                      <p:to>
                                        <p:strVal val="(#ppt_y+0.4)"/>
                                      </p:to>
                                    </p:set>
                                    <p:anim from="(#ppt_y+0.4)" to="(#ppt_y)" calcmode="lin" valueType="num">
                                      <p:cBhvr>
                                        <p:cTn id="71" dur="615" accel="100000" fill="hold">
                                          <p:stCondLst>
                                            <p:cond delay="385"/>
                                          </p:stCondLst>
                                        </p:cTn>
                                        <p:tgtEl>
                                          <p:spTgt spid="20"/>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385" decel="100000"/>
                                        <p:tgtEl>
                                          <p:spTgt spid="15"/>
                                        </p:tgtEl>
                                      </p:cBhvr>
                                    </p:animEffect>
                                    <p:animScale>
                                      <p:cBhvr>
                                        <p:cTn id="75" dur="385" decel="100000"/>
                                        <p:tgtEl>
                                          <p:spTgt spid="15"/>
                                        </p:tgtEl>
                                      </p:cBhvr>
                                      <p:from x="10000" y="10000"/>
                                      <p:to x="200000" y="450000"/>
                                    </p:animScale>
                                    <p:animScale>
                                      <p:cBhvr>
                                        <p:cTn id="76" dur="615" accel="100000" fill="hold">
                                          <p:stCondLst>
                                            <p:cond delay="385"/>
                                          </p:stCondLst>
                                        </p:cTn>
                                        <p:tgtEl>
                                          <p:spTgt spid="15"/>
                                        </p:tgtEl>
                                      </p:cBhvr>
                                      <p:from x="200000" y="450000"/>
                                      <p:to x="100000" y="100000"/>
                                    </p:animScale>
                                    <p:set>
                                      <p:cBhvr>
                                        <p:cTn id="77" dur="385" fill="hold"/>
                                        <p:tgtEl>
                                          <p:spTgt spid="15"/>
                                        </p:tgtEl>
                                        <p:attrNameLst>
                                          <p:attrName>ppt_x</p:attrName>
                                        </p:attrNameLst>
                                      </p:cBhvr>
                                      <p:to>
                                        <p:strVal val="(0.5)"/>
                                      </p:to>
                                    </p:set>
                                    <p:anim from="(0.5)" to="(#ppt_x)" calcmode="lin" valueType="num">
                                      <p:cBhvr>
                                        <p:cTn id="78" dur="615" accel="100000" fill="hold">
                                          <p:stCondLst>
                                            <p:cond delay="385"/>
                                          </p:stCondLst>
                                        </p:cTn>
                                        <p:tgtEl>
                                          <p:spTgt spid="15"/>
                                        </p:tgtEl>
                                        <p:attrNameLst>
                                          <p:attrName>ppt_x</p:attrName>
                                        </p:attrNameLst>
                                      </p:cBhvr>
                                    </p:anim>
                                    <p:set>
                                      <p:cBhvr>
                                        <p:cTn id="79" dur="385" fill="hold"/>
                                        <p:tgtEl>
                                          <p:spTgt spid="15"/>
                                        </p:tgtEl>
                                        <p:attrNameLst>
                                          <p:attrName>ppt_y</p:attrName>
                                        </p:attrNameLst>
                                      </p:cBhvr>
                                      <p:to>
                                        <p:strVal val="(#ppt_y+0.4)"/>
                                      </p:to>
                                    </p:set>
                                    <p:anim from="(#ppt_y+0.4)" to="(#ppt_y)" calcmode="lin" valueType="num">
                                      <p:cBhvr>
                                        <p:cTn id="80" dur="615" accel="100000" fill="hold">
                                          <p:stCondLst>
                                            <p:cond delay="385"/>
                                          </p:stCondLst>
                                        </p:cTn>
                                        <p:tgtEl>
                                          <p:spTgt spid="15"/>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385" decel="100000"/>
                                        <p:tgtEl>
                                          <p:spTgt spid="13"/>
                                        </p:tgtEl>
                                      </p:cBhvr>
                                    </p:animEffect>
                                    <p:animScale>
                                      <p:cBhvr>
                                        <p:cTn id="84" dur="385" decel="100000"/>
                                        <p:tgtEl>
                                          <p:spTgt spid="13"/>
                                        </p:tgtEl>
                                      </p:cBhvr>
                                      <p:from x="10000" y="10000"/>
                                      <p:to x="200000" y="450000"/>
                                    </p:animScale>
                                    <p:animScale>
                                      <p:cBhvr>
                                        <p:cTn id="85" dur="615" accel="100000" fill="hold">
                                          <p:stCondLst>
                                            <p:cond delay="385"/>
                                          </p:stCondLst>
                                        </p:cTn>
                                        <p:tgtEl>
                                          <p:spTgt spid="13"/>
                                        </p:tgtEl>
                                      </p:cBhvr>
                                      <p:from x="200000" y="450000"/>
                                      <p:to x="100000" y="100000"/>
                                    </p:animScale>
                                    <p:set>
                                      <p:cBhvr>
                                        <p:cTn id="86" dur="385" fill="hold"/>
                                        <p:tgtEl>
                                          <p:spTgt spid="13"/>
                                        </p:tgtEl>
                                        <p:attrNameLst>
                                          <p:attrName>ppt_x</p:attrName>
                                        </p:attrNameLst>
                                      </p:cBhvr>
                                      <p:to>
                                        <p:strVal val="(0.5)"/>
                                      </p:to>
                                    </p:set>
                                    <p:anim from="(0.5)" to="(#ppt_x)" calcmode="lin" valueType="num">
                                      <p:cBhvr>
                                        <p:cTn id="87" dur="615" accel="100000" fill="hold">
                                          <p:stCondLst>
                                            <p:cond delay="385"/>
                                          </p:stCondLst>
                                        </p:cTn>
                                        <p:tgtEl>
                                          <p:spTgt spid="13"/>
                                        </p:tgtEl>
                                        <p:attrNameLst>
                                          <p:attrName>ppt_x</p:attrName>
                                        </p:attrNameLst>
                                      </p:cBhvr>
                                    </p:anim>
                                    <p:set>
                                      <p:cBhvr>
                                        <p:cTn id="88" dur="385" fill="hold"/>
                                        <p:tgtEl>
                                          <p:spTgt spid="13"/>
                                        </p:tgtEl>
                                        <p:attrNameLst>
                                          <p:attrName>ppt_y</p:attrName>
                                        </p:attrNameLst>
                                      </p:cBhvr>
                                      <p:to>
                                        <p:strVal val="(#ppt_y+0.4)"/>
                                      </p:to>
                                    </p:set>
                                    <p:anim from="(#ppt_y+0.4)" to="(#ppt_y)" calcmode="lin" valueType="num">
                                      <p:cBhvr>
                                        <p:cTn id="89" dur="615" accel="100000" fill="hold">
                                          <p:stCondLst>
                                            <p:cond delay="385"/>
                                          </p:stCondLst>
                                        </p:cTn>
                                        <p:tgtEl>
                                          <p:spTgt spid="1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fill="hold"/>
                                        <p:tgtEl>
                                          <p:spTgt spid="66"/>
                                        </p:tgtEl>
                                        <p:attrNameLst>
                                          <p:attrName>ppt_x</p:attrName>
                                        </p:attrNameLst>
                                      </p:cBhvr>
                                      <p:tavLst>
                                        <p:tav tm="0">
                                          <p:val>
                                            <p:strVal val="#ppt_x"/>
                                          </p:val>
                                        </p:tav>
                                        <p:tav tm="100000">
                                          <p:val>
                                            <p:strVal val="#ppt_x"/>
                                          </p:val>
                                        </p:tav>
                                      </p:tavLst>
                                    </p:anim>
                                    <p:anim calcmode="lin" valueType="num">
                                      <p:cBhvr additive="base">
                                        <p:cTn id="58" dur="500" fill="hold"/>
                                        <p:tgtEl>
                                          <p:spTgt spid="6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additive="base">
                                        <p:cTn id="79" dur="500" fill="hold"/>
                                        <p:tgtEl>
                                          <p:spTgt spid="64"/>
                                        </p:tgtEl>
                                        <p:attrNameLst>
                                          <p:attrName>ppt_x</p:attrName>
                                        </p:attrNameLst>
                                      </p:cBhvr>
                                      <p:tavLst>
                                        <p:tav tm="0">
                                          <p:val>
                                            <p:strVal val="#ppt_x"/>
                                          </p:val>
                                        </p:tav>
                                        <p:tav tm="100000">
                                          <p:val>
                                            <p:strVal val="#ppt_x"/>
                                          </p:val>
                                        </p:tav>
                                      </p:tavLst>
                                    </p:anim>
                                    <p:anim calcmode="lin" valueType="num">
                                      <p:cBhvr additive="base">
                                        <p:cTn id="8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fill="hold"/>
                                        <p:tgtEl>
                                          <p:spTgt spid="42"/>
                                        </p:tgtEl>
                                        <p:attrNameLst>
                                          <p:attrName>ppt_x</p:attrName>
                                        </p:attrNameLst>
                                      </p:cBhvr>
                                      <p:tavLst>
                                        <p:tav tm="0">
                                          <p:val>
                                            <p:strVal val="#ppt_x"/>
                                          </p:val>
                                        </p:tav>
                                        <p:tav tm="100000">
                                          <p:val>
                                            <p:strVal val="#ppt_x"/>
                                          </p:val>
                                        </p:tav>
                                      </p:tavLst>
                                    </p:anim>
                                    <p:anim calcmode="lin" valueType="num">
                                      <p:cBhvr additive="base">
                                        <p:cTn id="86" dur="500" fill="hold"/>
                                        <p:tgtEl>
                                          <p:spTgt spid="4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 calcmode="lin" valueType="num">
                                      <p:cBhvr additive="base">
                                        <p:cTn id="89" dur="500" fill="hold"/>
                                        <p:tgtEl>
                                          <p:spTgt spid="45"/>
                                        </p:tgtEl>
                                        <p:attrNameLst>
                                          <p:attrName>ppt_x</p:attrName>
                                        </p:attrNameLst>
                                      </p:cBhvr>
                                      <p:tavLst>
                                        <p:tav tm="0">
                                          <p:val>
                                            <p:strVal val="#ppt_x"/>
                                          </p:val>
                                        </p:tav>
                                        <p:tav tm="100000">
                                          <p:val>
                                            <p:strVal val="#ppt_x"/>
                                          </p:val>
                                        </p:tav>
                                      </p:tavLst>
                                    </p:anim>
                                    <p:anim calcmode="lin" valueType="num">
                                      <p:cBhvr additive="base">
                                        <p:cTn id="90" dur="500" fill="hold"/>
                                        <p:tgtEl>
                                          <p:spTgt spid="4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additive="base">
                                        <p:cTn id="93" dur="500" fill="hold"/>
                                        <p:tgtEl>
                                          <p:spTgt spid="50"/>
                                        </p:tgtEl>
                                        <p:attrNameLst>
                                          <p:attrName>ppt_x</p:attrName>
                                        </p:attrNameLst>
                                      </p:cBhvr>
                                      <p:tavLst>
                                        <p:tav tm="0">
                                          <p:val>
                                            <p:strVal val="#ppt_x"/>
                                          </p:val>
                                        </p:tav>
                                        <p:tav tm="100000">
                                          <p:val>
                                            <p:strVal val="#ppt_x"/>
                                          </p:val>
                                        </p:tav>
                                      </p:tavLst>
                                    </p:anim>
                                    <p:anim calcmode="lin" valueType="num">
                                      <p:cBhvr additive="base">
                                        <p:cTn id="9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 calcmode="lin" valueType="num">
                                      <p:cBhvr additive="base">
                                        <p:cTn id="107" dur="500" fill="hold"/>
                                        <p:tgtEl>
                                          <p:spTgt spid="78"/>
                                        </p:tgtEl>
                                        <p:attrNameLst>
                                          <p:attrName>ppt_x</p:attrName>
                                        </p:attrNameLst>
                                      </p:cBhvr>
                                      <p:tavLst>
                                        <p:tav tm="0">
                                          <p:val>
                                            <p:strVal val="#ppt_x"/>
                                          </p:val>
                                        </p:tav>
                                        <p:tav tm="100000">
                                          <p:val>
                                            <p:strVal val="#ppt_x"/>
                                          </p:val>
                                        </p:tav>
                                      </p:tavLst>
                                    </p:anim>
                                    <p:anim calcmode="lin" valueType="num">
                                      <p:cBhvr additive="base">
                                        <p:cTn id="108" dur="500" fill="hold"/>
                                        <p:tgtEl>
                                          <p:spTgt spid="7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 calcmode="lin" valueType="num">
                                      <p:cBhvr additive="base">
                                        <p:cTn id="111" dur="500" fill="hold"/>
                                        <p:tgtEl>
                                          <p:spTgt spid="53"/>
                                        </p:tgtEl>
                                        <p:attrNameLst>
                                          <p:attrName>ppt_x</p:attrName>
                                        </p:attrNameLst>
                                      </p:cBhvr>
                                      <p:tavLst>
                                        <p:tav tm="0">
                                          <p:val>
                                            <p:strVal val="#ppt_x"/>
                                          </p:val>
                                        </p:tav>
                                        <p:tav tm="100000">
                                          <p:val>
                                            <p:strVal val="#ppt_x"/>
                                          </p:val>
                                        </p:tav>
                                      </p:tavLst>
                                    </p:anim>
                                    <p:anim calcmode="lin" valueType="num">
                                      <p:cBhvr additive="base">
                                        <p:cTn id="112" dur="500" fill="hold"/>
                                        <p:tgtEl>
                                          <p:spTgt spid="53"/>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additive="base">
                                        <p:cTn id="115" dur="500" fill="hold"/>
                                        <p:tgtEl>
                                          <p:spTgt spid="47"/>
                                        </p:tgtEl>
                                        <p:attrNameLst>
                                          <p:attrName>ppt_x</p:attrName>
                                        </p:attrNameLst>
                                      </p:cBhvr>
                                      <p:tavLst>
                                        <p:tav tm="0">
                                          <p:val>
                                            <p:strVal val="#ppt_x"/>
                                          </p:val>
                                        </p:tav>
                                        <p:tav tm="100000">
                                          <p:val>
                                            <p:strVal val="#ppt_x"/>
                                          </p:val>
                                        </p:tav>
                                      </p:tavLst>
                                    </p:anim>
                                    <p:anim calcmode="lin" valueType="num">
                                      <p:cBhvr additive="base">
                                        <p:cTn id="116" dur="500" fill="hold"/>
                                        <p:tgtEl>
                                          <p:spTgt spid="4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ppt_x"/>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7"/>
                                        </p:tgtEl>
                                        <p:attrNameLst>
                                          <p:attrName>style.visibility</p:attrName>
                                        </p:attrNameLst>
                                      </p:cBhvr>
                                      <p:to>
                                        <p:strVal val="visible"/>
                                      </p:to>
                                    </p:set>
                                    <p:anim calcmode="lin" valueType="num">
                                      <p:cBhvr additive="base">
                                        <p:cTn id="123" dur="500" fill="hold"/>
                                        <p:tgtEl>
                                          <p:spTgt spid="77"/>
                                        </p:tgtEl>
                                        <p:attrNameLst>
                                          <p:attrName>ppt_x</p:attrName>
                                        </p:attrNameLst>
                                      </p:cBhvr>
                                      <p:tavLst>
                                        <p:tav tm="0">
                                          <p:val>
                                            <p:strVal val="#ppt_x"/>
                                          </p:val>
                                        </p:tav>
                                        <p:tav tm="100000">
                                          <p:val>
                                            <p:strVal val="#ppt_x"/>
                                          </p:val>
                                        </p:tav>
                                      </p:tavLst>
                                    </p:anim>
                                    <p:anim calcmode="lin" valueType="num">
                                      <p:cBhvr additive="base">
                                        <p:cTn id="124" dur="500" fill="hold"/>
                                        <p:tgtEl>
                                          <p:spTgt spid="77"/>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37"/>
                                        </p:tgtEl>
                                        <p:attrNameLst>
                                          <p:attrName>style.visibility</p:attrName>
                                        </p:attrNameLst>
                                      </p:cBhvr>
                                      <p:to>
                                        <p:strVal val="visible"/>
                                      </p:to>
                                    </p:set>
                                    <p:anim calcmode="lin" valueType="num">
                                      <p:cBhvr additive="base">
                                        <p:cTn id="127" dur="500" fill="hold"/>
                                        <p:tgtEl>
                                          <p:spTgt spid="37"/>
                                        </p:tgtEl>
                                        <p:attrNameLst>
                                          <p:attrName>ppt_x</p:attrName>
                                        </p:attrNameLst>
                                      </p:cBhvr>
                                      <p:tavLst>
                                        <p:tav tm="0">
                                          <p:val>
                                            <p:strVal val="#ppt_x"/>
                                          </p:val>
                                        </p:tav>
                                        <p:tav tm="100000">
                                          <p:val>
                                            <p:strVal val="#ppt_x"/>
                                          </p:val>
                                        </p:tav>
                                      </p:tavLst>
                                    </p:anim>
                                    <p:anim calcmode="lin" valueType="num">
                                      <p:cBhvr additive="base">
                                        <p:cTn id="1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6"/>
                                        </p:tgtEl>
                                        <p:attrNameLst>
                                          <p:attrName>style.visibility</p:attrName>
                                        </p:attrNameLst>
                                      </p:cBhvr>
                                      <p:to>
                                        <p:strVal val="visible"/>
                                      </p:to>
                                    </p:set>
                                    <p:anim calcmode="lin" valueType="num">
                                      <p:cBhvr additive="base">
                                        <p:cTn id="133" dur="500" fill="hold"/>
                                        <p:tgtEl>
                                          <p:spTgt spid="16"/>
                                        </p:tgtEl>
                                        <p:attrNameLst>
                                          <p:attrName>ppt_x</p:attrName>
                                        </p:attrNameLst>
                                      </p:cBhvr>
                                      <p:tavLst>
                                        <p:tav tm="0">
                                          <p:val>
                                            <p:strVal val="#ppt_x"/>
                                          </p:val>
                                        </p:tav>
                                        <p:tav tm="100000">
                                          <p:val>
                                            <p:strVal val="#ppt_x"/>
                                          </p:val>
                                        </p:tav>
                                      </p:tavLst>
                                    </p:anim>
                                    <p:anim calcmode="lin" valueType="num">
                                      <p:cBhvr additive="base">
                                        <p:cTn id="134" dur="500" fill="hold"/>
                                        <p:tgtEl>
                                          <p:spTgt spid="16"/>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additive="base">
                                        <p:cTn id="141" dur="500" fill="hold"/>
                                        <p:tgtEl>
                                          <p:spTgt spid="55"/>
                                        </p:tgtEl>
                                        <p:attrNameLst>
                                          <p:attrName>ppt_x</p:attrName>
                                        </p:attrNameLst>
                                      </p:cBhvr>
                                      <p:tavLst>
                                        <p:tav tm="0">
                                          <p:val>
                                            <p:strVal val="#ppt_x"/>
                                          </p:val>
                                        </p:tav>
                                        <p:tav tm="100000">
                                          <p:val>
                                            <p:strVal val="#ppt_x"/>
                                          </p:val>
                                        </p:tav>
                                      </p:tavLst>
                                    </p:anim>
                                    <p:anim calcmode="lin" valueType="num">
                                      <p:cBhvr additive="base">
                                        <p:cTn id="142" dur="500" fill="hold"/>
                                        <p:tgtEl>
                                          <p:spTgt spid="5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anim calcmode="lin" valueType="num">
                                      <p:cBhvr additive="base">
                                        <p:cTn id="145" dur="500" fill="hold"/>
                                        <p:tgtEl>
                                          <p:spTgt spid="74"/>
                                        </p:tgtEl>
                                        <p:attrNameLst>
                                          <p:attrName>ppt_x</p:attrName>
                                        </p:attrNameLst>
                                      </p:cBhvr>
                                      <p:tavLst>
                                        <p:tav tm="0">
                                          <p:val>
                                            <p:strVal val="#ppt_x"/>
                                          </p:val>
                                        </p:tav>
                                        <p:tav tm="100000">
                                          <p:val>
                                            <p:strVal val="#ppt_x"/>
                                          </p:val>
                                        </p:tav>
                                      </p:tavLst>
                                    </p:anim>
                                    <p:anim calcmode="lin" valueType="num">
                                      <p:cBhvr additive="base">
                                        <p:cTn id="146" dur="500" fill="hold"/>
                                        <p:tgtEl>
                                          <p:spTgt spid="74"/>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anim calcmode="lin" valueType="num">
                                      <p:cBhvr additive="base">
                                        <p:cTn id="149" dur="500" fill="hold"/>
                                        <p:tgtEl>
                                          <p:spTgt spid="76"/>
                                        </p:tgtEl>
                                        <p:attrNameLst>
                                          <p:attrName>ppt_x</p:attrName>
                                        </p:attrNameLst>
                                      </p:cBhvr>
                                      <p:tavLst>
                                        <p:tav tm="0">
                                          <p:val>
                                            <p:strVal val="#ppt_x"/>
                                          </p:val>
                                        </p:tav>
                                        <p:tav tm="100000">
                                          <p:val>
                                            <p:strVal val="#ppt_x"/>
                                          </p:val>
                                        </p:tav>
                                      </p:tavLst>
                                    </p:anim>
                                    <p:anim calcmode="lin" valueType="num">
                                      <p:cBhvr additive="base">
                                        <p:cTn id="150" dur="500" fill="hold"/>
                                        <p:tgtEl>
                                          <p:spTgt spid="76"/>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 calcmode="lin" valueType="num">
                                      <p:cBhvr additive="base">
                                        <p:cTn id="153" dur="500" fill="hold"/>
                                        <p:tgtEl>
                                          <p:spTgt spid="61"/>
                                        </p:tgtEl>
                                        <p:attrNameLst>
                                          <p:attrName>ppt_x</p:attrName>
                                        </p:attrNameLst>
                                      </p:cBhvr>
                                      <p:tavLst>
                                        <p:tav tm="0">
                                          <p:val>
                                            <p:strVal val="#ppt_x"/>
                                          </p:val>
                                        </p:tav>
                                        <p:tav tm="100000">
                                          <p:val>
                                            <p:strVal val="#ppt_x"/>
                                          </p:val>
                                        </p:tav>
                                      </p:tavLst>
                                    </p:anim>
                                    <p:anim calcmode="lin" valueType="num">
                                      <p:cBhvr additive="base">
                                        <p:cTn id="154" dur="500" fill="hold"/>
                                        <p:tgtEl>
                                          <p:spTgt spid="61"/>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75"/>
                                        </p:tgtEl>
                                        <p:attrNameLst>
                                          <p:attrName>style.visibility</p:attrName>
                                        </p:attrNameLst>
                                      </p:cBhvr>
                                      <p:to>
                                        <p:strVal val="visible"/>
                                      </p:to>
                                    </p:set>
                                    <p:anim calcmode="lin" valueType="num">
                                      <p:cBhvr additive="base">
                                        <p:cTn id="157" dur="500" fill="hold"/>
                                        <p:tgtEl>
                                          <p:spTgt spid="75"/>
                                        </p:tgtEl>
                                        <p:attrNameLst>
                                          <p:attrName>ppt_x</p:attrName>
                                        </p:attrNameLst>
                                      </p:cBhvr>
                                      <p:tavLst>
                                        <p:tav tm="0">
                                          <p:val>
                                            <p:strVal val="#ppt_x"/>
                                          </p:val>
                                        </p:tav>
                                        <p:tav tm="100000">
                                          <p:val>
                                            <p:strVal val="#ppt_x"/>
                                          </p:val>
                                        </p:tav>
                                      </p:tavLst>
                                    </p:anim>
                                    <p:anim calcmode="lin" valueType="num">
                                      <p:cBhvr additive="base">
                                        <p:cTn id="15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4"/>
                                        </p:tgtEl>
                                        <p:attrNameLst>
                                          <p:attrName>style.visibility</p:attrName>
                                        </p:attrNameLst>
                                      </p:cBhvr>
                                      <p:to>
                                        <p:strVal val="visible"/>
                                      </p:to>
                                    </p:set>
                                    <p:anim calcmode="lin" valueType="num">
                                      <p:cBhvr additive="base">
                                        <p:cTn id="163" dur="500" fill="hold"/>
                                        <p:tgtEl>
                                          <p:spTgt spid="14"/>
                                        </p:tgtEl>
                                        <p:attrNameLst>
                                          <p:attrName>ppt_x</p:attrName>
                                        </p:attrNameLst>
                                      </p:cBhvr>
                                      <p:tavLst>
                                        <p:tav tm="0">
                                          <p:val>
                                            <p:strVal val="#ppt_x"/>
                                          </p:val>
                                        </p:tav>
                                        <p:tav tm="100000">
                                          <p:val>
                                            <p:strVal val="#ppt_x"/>
                                          </p:val>
                                        </p:tav>
                                      </p:tavLst>
                                    </p:anim>
                                    <p:anim calcmode="lin" valueType="num">
                                      <p:cBhvr additive="base">
                                        <p:cTn id="164" dur="500" fill="hold"/>
                                        <p:tgtEl>
                                          <p:spTgt spid="14"/>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ppt_x"/>
                                          </p:val>
                                        </p:tav>
                                        <p:tav tm="100000">
                                          <p:val>
                                            <p:strVal val="#ppt_x"/>
                                          </p:val>
                                        </p:tav>
                                      </p:tavLst>
                                    </p:anim>
                                    <p:anim calcmode="lin" valueType="num">
                                      <p:cBhvr additive="base">
                                        <p:cTn id="168" dur="500" fill="hold"/>
                                        <p:tgtEl>
                                          <p:spTgt spid="7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35"/>
                                        </p:tgtEl>
                                        <p:attrNameLst>
                                          <p:attrName>style.visibility</p:attrName>
                                        </p:attrNameLst>
                                      </p:cBhvr>
                                      <p:to>
                                        <p:strVal val="visible"/>
                                      </p:to>
                                    </p:set>
                                    <p:anim calcmode="lin" valueType="num">
                                      <p:cBhvr additive="base">
                                        <p:cTn id="171" dur="500" fill="hold"/>
                                        <p:tgtEl>
                                          <p:spTgt spid="35"/>
                                        </p:tgtEl>
                                        <p:attrNameLst>
                                          <p:attrName>ppt_x</p:attrName>
                                        </p:attrNameLst>
                                      </p:cBhvr>
                                      <p:tavLst>
                                        <p:tav tm="0">
                                          <p:val>
                                            <p:strVal val="#ppt_x"/>
                                          </p:val>
                                        </p:tav>
                                        <p:tav tm="100000">
                                          <p:val>
                                            <p:strVal val="#ppt_x"/>
                                          </p:val>
                                        </p:tav>
                                      </p:tavLst>
                                    </p:anim>
                                    <p:anim calcmode="lin" valueType="num">
                                      <p:cBhvr additive="base">
                                        <p:cTn id="172" dur="500" fill="hold"/>
                                        <p:tgtEl>
                                          <p:spTgt spid="35"/>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63"/>
                                        </p:tgtEl>
                                        <p:attrNameLst>
                                          <p:attrName>style.visibility</p:attrName>
                                        </p:attrNameLst>
                                      </p:cBhvr>
                                      <p:to>
                                        <p:strVal val="visible"/>
                                      </p:to>
                                    </p:set>
                                    <p:anim calcmode="lin" valueType="num">
                                      <p:cBhvr additive="base">
                                        <p:cTn id="175" dur="500" fill="hold"/>
                                        <p:tgtEl>
                                          <p:spTgt spid="63"/>
                                        </p:tgtEl>
                                        <p:attrNameLst>
                                          <p:attrName>ppt_x</p:attrName>
                                        </p:attrNameLst>
                                      </p:cBhvr>
                                      <p:tavLst>
                                        <p:tav tm="0">
                                          <p:val>
                                            <p:strVal val="#ppt_x"/>
                                          </p:val>
                                        </p:tav>
                                        <p:tav tm="100000">
                                          <p:val>
                                            <p:strVal val="#ppt_x"/>
                                          </p:val>
                                        </p:tav>
                                      </p:tavLst>
                                    </p:anim>
                                    <p:anim calcmode="lin" valueType="num">
                                      <p:cBhvr additive="base">
                                        <p:cTn id="176" dur="500" fill="hold"/>
                                        <p:tgtEl>
                                          <p:spTgt spid="6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1"/>
                                        </p:tgtEl>
                                        <p:attrNameLst>
                                          <p:attrName>style.visibility</p:attrName>
                                        </p:attrNameLst>
                                      </p:cBhvr>
                                      <p:to>
                                        <p:strVal val="visible"/>
                                      </p:to>
                                    </p:set>
                                    <p:anim calcmode="lin" valueType="num">
                                      <p:cBhvr additive="base">
                                        <p:cTn id="179" dur="500" fill="hold"/>
                                        <p:tgtEl>
                                          <p:spTgt spid="71"/>
                                        </p:tgtEl>
                                        <p:attrNameLst>
                                          <p:attrName>ppt_x</p:attrName>
                                        </p:attrNameLst>
                                      </p:cBhvr>
                                      <p:tavLst>
                                        <p:tav tm="0">
                                          <p:val>
                                            <p:strVal val="#ppt_x"/>
                                          </p:val>
                                        </p:tav>
                                        <p:tav tm="100000">
                                          <p:val>
                                            <p:strVal val="#ppt_x"/>
                                          </p:val>
                                        </p:tav>
                                      </p:tavLst>
                                    </p:anim>
                                    <p:anim calcmode="lin" valueType="num">
                                      <p:cBhvr additive="base">
                                        <p:cTn id="18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8" grpId="0" animBg="1"/>
      <p:bldP spid="12" grpId="0" animBg="1"/>
      <p:bldP spid="13"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80" grpId="0"/>
      <p:bldP spid="42" grpId="0" animBg="1"/>
      <p:bldP spid="50" grpId="0"/>
      <p:bldP spid="51" grpId="0" animBg="1"/>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a:t>
            </a:r>
            <a:r>
              <a:rPr lang="en-US" smtClean="0"/>
              <a:t>Validation</a:t>
            </a:r>
            <a:endParaRPr lang="en-US" dirty="0" smtClean="0"/>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3"/>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20"/>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maintainability</a:t>
            </a:r>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Language(DSL)</a:t>
            </a:r>
            <a:endParaRPr lang="en-US" dirty="0"/>
          </a:p>
        </p:txBody>
      </p:sp>
      <p:sp>
        <p:nvSpPr>
          <p:cNvPr id="3" name="Content Placeholder 2"/>
          <p:cNvSpPr>
            <a:spLocks noGrp="1"/>
          </p:cNvSpPr>
          <p:nvPr>
            <p:ph idx="1"/>
          </p:nvPr>
        </p:nvSpPr>
        <p:spPr>
          <a:xfrm>
            <a:off x="457200" y="1295401"/>
            <a:ext cx="8229600" cy="1295399"/>
          </a:xfrm>
        </p:spPr>
        <p:txBody>
          <a:bodyPr>
            <a:normAutofit/>
          </a:bodyPr>
          <a:lstStyle/>
          <a:p>
            <a:endParaRPr lang="en-US" dirty="0" smtClean="0"/>
          </a:p>
          <a:p>
            <a:pPr>
              <a:buFontTx/>
              <a:buChar char="-"/>
            </a:pPr>
            <a:endParaRPr lang="en-US" dirty="0" smtClean="0"/>
          </a:p>
        </p:txBody>
      </p:sp>
      <p:sp>
        <p:nvSpPr>
          <p:cNvPr id="4" name="TextBox 3"/>
          <p:cNvSpPr txBox="1"/>
          <p:nvPr/>
        </p:nvSpPr>
        <p:spPr>
          <a:xfrm>
            <a:off x="3810000" y="2438400"/>
            <a:ext cx="699230"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BUT</a:t>
            </a:r>
            <a:endParaRPr lang="en-US" sz="2400" dirty="0"/>
          </a:p>
        </p:txBody>
      </p:sp>
      <p:sp>
        <p:nvSpPr>
          <p:cNvPr id="5" name="TextBox 4"/>
          <p:cNvSpPr txBox="1"/>
          <p:nvPr/>
        </p:nvSpPr>
        <p:spPr>
          <a:xfrm>
            <a:off x="3962400" y="5029200"/>
            <a:ext cx="529312"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SO</a:t>
            </a:r>
            <a:endParaRPr lang="en-US" sz="2400" dirty="0"/>
          </a:p>
        </p:txBody>
      </p:sp>
      <p:sp>
        <p:nvSpPr>
          <p:cNvPr id="6" name="TextBox 5"/>
          <p:cNvSpPr txBox="1"/>
          <p:nvPr/>
        </p:nvSpPr>
        <p:spPr>
          <a:xfrm>
            <a:off x="0" y="2895600"/>
            <a:ext cx="8441222" cy="2339102"/>
          </a:xfrm>
          <a:prstGeom prst="rect">
            <a:avLst/>
          </a:prstGeom>
          <a:noFill/>
        </p:spPr>
        <p:txBody>
          <a:bodyPr wrap="none" rtlCol="0">
            <a:spAutoFit/>
          </a:bodyPr>
          <a:lstStyle/>
          <a:p>
            <a:r>
              <a:rPr lang="en-US" sz="3200" dirty="0" smtClean="0"/>
              <a:t>Model refinement can become a problem:             </a:t>
            </a:r>
          </a:p>
          <a:p>
            <a:r>
              <a:rPr lang="en-US" sz="3200" dirty="0" smtClean="0"/>
              <a:t>    -Developer needs to modify the </a:t>
            </a:r>
          </a:p>
          <a:p>
            <a:r>
              <a:rPr lang="en-US" sz="3200" dirty="0" smtClean="0"/>
              <a:t>     DSL(grammar declarations,  interpretation,…)</a:t>
            </a:r>
          </a:p>
          <a:p>
            <a:pPr>
              <a:buNone/>
            </a:pPr>
            <a:r>
              <a:rPr lang="en-US" sz="3200" dirty="0" smtClean="0"/>
              <a:t>    -Difficulties to </a:t>
            </a:r>
            <a:r>
              <a:rPr lang="en-US" sz="3200" dirty="0" err="1" smtClean="0"/>
              <a:t>refactor</a:t>
            </a:r>
            <a:endParaRPr lang="en-US" sz="3200" dirty="0" smtClean="0"/>
          </a:p>
          <a:p>
            <a:endParaRPr lang="en-US" dirty="0"/>
          </a:p>
        </p:txBody>
      </p:sp>
      <p:sp>
        <p:nvSpPr>
          <p:cNvPr id="7" name="TextBox 6"/>
          <p:cNvSpPr txBox="1"/>
          <p:nvPr/>
        </p:nvSpPr>
        <p:spPr>
          <a:xfrm>
            <a:off x="0" y="5486400"/>
            <a:ext cx="8913146" cy="1569660"/>
          </a:xfrm>
          <a:prstGeom prst="rect">
            <a:avLst/>
          </a:prstGeom>
          <a:noFill/>
        </p:spPr>
        <p:txBody>
          <a:bodyPr wrap="none" rtlCol="0">
            <a:spAutoFit/>
          </a:bodyPr>
          <a:lstStyle/>
          <a:p>
            <a:r>
              <a:rPr lang="en-US" sz="3200" dirty="0" smtClean="0"/>
              <a:t>Could be used for mature Models where client code </a:t>
            </a:r>
          </a:p>
          <a:p>
            <a:r>
              <a:rPr lang="en-US" sz="3200" dirty="0" smtClean="0"/>
              <a:t>is written by a different team </a:t>
            </a:r>
          </a:p>
          <a:p>
            <a:endParaRPr lang="en-US" sz="3200" dirty="0"/>
          </a:p>
        </p:txBody>
      </p:sp>
      <p:sp>
        <p:nvSpPr>
          <p:cNvPr id="8" name="TextBox 7"/>
          <p:cNvSpPr txBox="1"/>
          <p:nvPr/>
        </p:nvSpPr>
        <p:spPr>
          <a:xfrm>
            <a:off x="228600" y="1219200"/>
            <a:ext cx="7892866" cy="1569660"/>
          </a:xfrm>
          <a:prstGeom prst="rect">
            <a:avLst/>
          </a:prstGeom>
          <a:noFill/>
        </p:spPr>
        <p:txBody>
          <a:bodyPr wrap="none" rtlCol="0">
            <a:spAutoFit/>
          </a:bodyPr>
          <a:lstStyle/>
          <a:p>
            <a:r>
              <a:rPr lang="en-US" sz="3200" dirty="0" smtClean="0"/>
              <a:t>-Make programs more expressive</a:t>
            </a:r>
          </a:p>
          <a:p>
            <a:r>
              <a:rPr lang="en-US" sz="3200" dirty="0" smtClean="0"/>
              <a:t>-Strongest connection to Ubiquitous Language</a:t>
            </a:r>
          </a:p>
          <a:p>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8349</TotalTime>
  <Words>11946</Words>
  <Application>Microsoft Office PowerPoint</Application>
  <PresentationFormat>Экран (4:3)</PresentationFormat>
  <Paragraphs>1455</Paragraphs>
  <Slides>56</Slides>
  <Notes>55</Notes>
  <HiddenSlides>14</HiddenSlides>
  <MMClips>0</MMClips>
  <ScaleCrop>false</ScaleCrop>
  <HeadingPairs>
    <vt:vector size="4" baseType="variant">
      <vt:variant>
        <vt:lpstr>Тема</vt:lpstr>
      </vt:variant>
      <vt:variant>
        <vt:i4>1</vt:i4>
      </vt:variant>
      <vt:variant>
        <vt:lpstr>Заголовки слайдов</vt:lpstr>
      </vt:variant>
      <vt:variant>
        <vt:i4>56</vt:i4>
      </vt:variant>
    </vt:vector>
  </HeadingPairs>
  <TitlesOfParts>
    <vt:vector size="57"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Collaboration</vt:lpstr>
      <vt:lpstr>Ubiquitous Language - A language structured around the domain model and used by all team members to connect all the activities of the team with the software.</vt:lpstr>
      <vt:lpstr>Ubiquitous Language</vt:lpstr>
      <vt:lpstr>They are two different worlds!</vt:lpstr>
      <vt:lpstr>We need common view and language!</vt:lpstr>
      <vt:lpstr>What is DDD?</vt:lpstr>
      <vt:lpstr>Building blocks</vt:lpstr>
      <vt:lpstr>Classic Layering</vt:lpstr>
      <vt:lpstr>DDD recommended-Layering</vt:lpstr>
      <vt:lpstr>Organizing Domain Logic Patterns</vt:lpstr>
      <vt:lpstr>Слайд 20</vt:lpstr>
      <vt:lpstr>Associations</vt:lpstr>
      <vt:lpstr>Entities</vt:lpstr>
      <vt:lpstr>Value Objects</vt:lpstr>
      <vt:lpstr>Services</vt:lpstr>
      <vt:lpstr>Modules</vt:lpstr>
      <vt:lpstr>Aggregates</vt:lpstr>
      <vt:lpstr>Factories</vt:lpstr>
      <vt:lpstr>Repositories</vt:lpstr>
      <vt:lpstr>Cargo Sample</vt:lpstr>
      <vt:lpstr>Слайд 30</vt:lpstr>
      <vt:lpstr>Слайд 31</vt:lpstr>
      <vt:lpstr>Слайд 32</vt:lpstr>
      <vt:lpstr>Collaboration: gathering requirements</vt:lpstr>
      <vt:lpstr>Model Evolution: Step 1</vt:lpstr>
      <vt:lpstr>Model Evolution: Step 2</vt:lpstr>
      <vt:lpstr>Слайд 36</vt:lpstr>
      <vt:lpstr>Слайд 37</vt:lpstr>
      <vt:lpstr>Cargo’s Ubiquitous Language</vt:lpstr>
      <vt:lpstr>Domain Model Isolation</vt:lpstr>
      <vt:lpstr>Слайд 40</vt:lpstr>
      <vt:lpstr>How about design principles &amp; patterns within Domain Layer?</vt:lpstr>
      <vt:lpstr>Specification</vt:lpstr>
      <vt:lpstr>Real Sample</vt:lpstr>
      <vt:lpstr>Strategy (a.k.a Policy)</vt:lpstr>
      <vt:lpstr>Refactoring to Policy</vt:lpstr>
      <vt:lpstr>Слайд 46</vt:lpstr>
      <vt:lpstr>Expose to External World</vt:lpstr>
      <vt:lpstr>MVC &amp; Remote Facade</vt:lpstr>
      <vt:lpstr>MVC &amp; Domain Model Isolation</vt:lpstr>
      <vt:lpstr>DDD benefits?</vt:lpstr>
      <vt:lpstr>DDD Anti-patterns</vt:lpstr>
      <vt:lpstr>Agile Practices</vt:lpstr>
      <vt:lpstr>Tools and Frameworks</vt:lpstr>
      <vt:lpstr>Domain Specific Language(DSL)</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2209</cp:revision>
  <dcterms:created xsi:type="dcterms:W3CDTF">2009-04-10T08:31:11Z</dcterms:created>
  <dcterms:modified xsi:type="dcterms:W3CDTF">2009-05-09T11:50:55Z</dcterms:modified>
</cp:coreProperties>
</file>