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44.xml" ContentType="application/vnd.openxmlformats-officedocument.presentationml.notesSlide+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notesSlides/notesSlide53.xml" ContentType="application/vnd.openxmlformats-officedocument.presentationml.notesSlide+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75000" autoAdjust="0"/>
  </p:normalViewPr>
  <p:slideViewPr>
    <p:cSldViewPr>
      <p:cViewPr>
        <p:scale>
          <a:sx n="100" d="100"/>
          <a:sy n="100" d="100"/>
        </p:scale>
        <p:origin x="114" y="6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5/6/2009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p>
          <a:p>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a:t>
            </a:r>
          </a:p>
          <a:p>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28600" indent="-228600">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28600" indent="-228600">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28600" indent="-228600">
              <a:buNone/>
            </a:pPr>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avem</a:t>
            </a:r>
            <a:r>
              <a:rPr lang="en-US" sz="1200" b="1" kern="1200" baseline="0" dirty="0" smtClean="0">
                <a:solidFill>
                  <a:schemeClr val="tx1"/>
                </a:solidFill>
                <a:latin typeface="+mn-lt"/>
                <a:ea typeface="+mn-ea"/>
                <a:cs typeface="+mn-cs"/>
              </a:rPr>
              <a:t> un Domain Model, </a:t>
            </a:r>
            <a:r>
              <a:rPr lang="en-US" sz="1200" b="1" kern="1200" baseline="0" dirty="0" err="1" smtClean="0">
                <a:solidFill>
                  <a:schemeClr val="tx1"/>
                </a:solidFill>
                <a:latin typeface="+mn-lt"/>
                <a:ea typeface="+mn-ea"/>
                <a:cs typeface="+mn-cs"/>
              </a:rPr>
              <a:t>trebuie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identificam</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obiecte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sunt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Entitati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care is Value Objects.</a:t>
            </a:r>
          </a:p>
          <a:p>
            <a:r>
              <a:rPr lang="en-US" sz="1200" b="1" kern="1200" baseline="0" dirty="0" err="1" smtClean="0">
                <a:solidFill>
                  <a:schemeClr val="tx1"/>
                </a:solidFill>
                <a:latin typeface="+mn-lt"/>
                <a:ea typeface="+mn-ea"/>
                <a:cs typeface="+mn-cs"/>
              </a:rPr>
              <a:t>Incepem</a:t>
            </a:r>
            <a:r>
              <a:rPr lang="en-US" sz="1200" b="1" kern="1200" baseline="0" dirty="0" smtClean="0">
                <a:solidFill>
                  <a:schemeClr val="tx1"/>
                </a:solidFill>
                <a:latin typeface="+mn-lt"/>
                <a:ea typeface="+mn-ea"/>
                <a:cs typeface="+mn-cs"/>
              </a:rPr>
              <a:t> cu Cargo.</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CLICK1</a:t>
            </a:r>
          </a:p>
          <a:p>
            <a:r>
              <a:rPr lang="en-US" sz="1200" b="1" kern="1200" baseline="0" dirty="0" smtClean="0">
                <a:solidFill>
                  <a:schemeClr val="tx1"/>
                </a:solidFill>
                <a:latin typeface="+mn-lt"/>
                <a:ea typeface="+mn-ea"/>
                <a:cs typeface="+mn-cs"/>
              </a:rPr>
              <a:t>Cargo – </a:t>
            </a:r>
            <a:r>
              <a:rPr lang="en-US" sz="1200" b="0" i="0" kern="1200" baseline="0" dirty="0" err="1" smtClean="0">
                <a:solidFill>
                  <a:schemeClr val="tx1"/>
                </a:solidFill>
                <a:latin typeface="+mn-lt"/>
                <a:ea typeface="+mn-ea"/>
                <a:cs typeface="+mn-cs"/>
              </a:rPr>
              <a:t>chiar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daca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avem</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transportat</a:t>
            </a:r>
            <a:r>
              <a:rPr lang="en-US" sz="1200" b="0" i="0" kern="1200" baseline="0" dirty="0" smtClean="0">
                <a:solidFill>
                  <a:schemeClr val="tx1"/>
                </a:solidFill>
                <a:latin typeface="+mn-lt"/>
                <a:ea typeface="+mn-ea"/>
                <a:cs typeface="+mn-cs"/>
              </a:rPr>
              <a:t> 2 </a:t>
            </a:r>
            <a:r>
              <a:rPr lang="en-US" sz="1200" b="0" i="0" kern="1200" baseline="0" dirty="0" err="1" smtClean="0">
                <a:solidFill>
                  <a:schemeClr val="tx1"/>
                </a:solidFill>
                <a:latin typeface="+mn-lt"/>
                <a:ea typeface="+mn-ea"/>
                <a:cs typeface="+mn-cs"/>
              </a:rPr>
              <a:t>sarcofaguri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trebuie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a:t>
            </a:r>
            <a:r>
              <a:rPr lang="en-US" sz="1200" b="0" i="0" kern="1200" baseline="0" dirty="0" smtClean="0">
                <a:solidFill>
                  <a:schemeClr val="tx1"/>
                </a:solidFill>
                <a:latin typeface="+mn-lt"/>
                <a:ea typeface="+mn-ea"/>
                <a:cs typeface="+mn-cs"/>
              </a:rPr>
              <a:t> fie </a:t>
            </a:r>
            <a:r>
              <a:rPr lang="en-US" sz="1200" b="0" i="0" kern="1200" baseline="0" dirty="0" err="1" smtClean="0">
                <a:solidFill>
                  <a:schemeClr val="tx1"/>
                </a:solidFill>
                <a:latin typeface="+mn-lt"/>
                <a:ea typeface="+mn-ea"/>
                <a:cs typeface="+mn-cs"/>
              </a:rPr>
              <a:t>posibilitate</a:t>
            </a:r>
            <a:r>
              <a:rPr lang="en-US" sz="1200" b="0" i="0" kern="1200" baseline="0" dirty="0" smtClean="0">
                <a:solidFill>
                  <a:schemeClr val="tx1"/>
                </a:solidFill>
                <a:latin typeface="+mn-lt"/>
                <a:ea typeface="+mn-ea"/>
                <a:cs typeface="+mn-cs"/>
              </a:rPr>
              <a:t> de a</a:t>
            </a:r>
          </a:p>
          <a:p>
            <a:r>
              <a:rPr lang="en-US" sz="1200" b="0" i="0" kern="1200" baseline="0" dirty="0" smtClean="0">
                <a:solidFill>
                  <a:schemeClr val="tx1"/>
                </a:solidFill>
                <a:latin typeface="+mn-lt"/>
                <a:ea typeface="+mn-ea"/>
                <a:cs typeface="+mn-cs"/>
              </a:rPr>
              <a:t>le </a:t>
            </a:r>
            <a:r>
              <a:rPr lang="en-US" sz="1200" b="0" i="0" kern="1200" baseline="0" dirty="0" err="1" smtClean="0">
                <a:solidFill>
                  <a:schemeClr val="tx1"/>
                </a:solidFill>
                <a:latin typeface="+mn-lt"/>
                <a:ea typeface="+mn-ea"/>
                <a:cs typeface="+mn-cs"/>
              </a:rPr>
              <a:t>destinge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unu</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altu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Deci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is </a:t>
            </a:r>
            <a:r>
              <a:rPr lang="en-US" sz="1200" b="0" i="0" kern="1200" baseline="0" dirty="0" err="1" smtClean="0">
                <a:solidFill>
                  <a:schemeClr val="tx1"/>
                </a:solidFill>
                <a:latin typeface="+mn-lt"/>
                <a:ea typeface="+mn-ea"/>
                <a:cs typeface="+mn-cs"/>
              </a:rPr>
              <a:t>Entitati</a:t>
            </a:r>
            <a:r>
              <a:rPr lang="en-US" sz="1200" b="0" i="0" kern="1200" baseline="0" dirty="0" smtClean="0">
                <a:solidFill>
                  <a:schemeClr val="tx1"/>
                </a:solidFill>
                <a:latin typeface="+mn-lt"/>
                <a:ea typeface="+mn-ea"/>
                <a:cs typeface="+mn-cs"/>
              </a:rPr>
              <a:t>, in </a:t>
            </a:r>
            <a:r>
              <a:rPr lang="en-US" sz="1200" b="0" i="0" kern="1200" baseline="0" dirty="0" err="1" smtClean="0">
                <a:solidFill>
                  <a:schemeClr val="tx1"/>
                </a:solidFill>
                <a:latin typeface="+mn-lt"/>
                <a:ea typeface="+mn-ea"/>
                <a:cs typeface="+mn-cs"/>
              </a:rPr>
              <a:t>practica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companiile</a:t>
            </a:r>
            <a:r>
              <a:rPr lang="en-US" sz="1200" b="0" i="0" kern="1200" baseline="0" dirty="0" smtClean="0">
                <a:solidFill>
                  <a:schemeClr val="tx1"/>
                </a:solidFill>
                <a:latin typeface="+mn-lt"/>
                <a:ea typeface="+mn-ea"/>
                <a:cs typeface="+mn-cs"/>
              </a:rPr>
              <a:t> de transport</a:t>
            </a:r>
          </a:p>
          <a:p>
            <a:r>
              <a:rPr lang="en-US" sz="1200" b="0" i="0" kern="1200" baseline="0" dirty="0" err="1" smtClean="0">
                <a:solidFill>
                  <a:schemeClr val="tx1"/>
                </a:solidFill>
                <a:latin typeface="+mn-lt"/>
                <a:ea typeface="+mn-ea"/>
                <a:cs typeface="+mn-cs"/>
              </a:rPr>
              <a:t>asigneaza</a:t>
            </a:r>
            <a:r>
              <a:rPr lang="en-US" sz="1200" b="0" i="0" kern="1200" baseline="0" dirty="0" smtClean="0">
                <a:solidFill>
                  <a:schemeClr val="tx1"/>
                </a:solidFill>
                <a:latin typeface="+mn-lt"/>
                <a:ea typeface="+mn-ea"/>
                <a:cs typeface="+mn-cs"/>
              </a:rPr>
              <a:t> un ID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orice</a:t>
            </a:r>
            <a:r>
              <a:rPr lang="en-US" sz="1200" b="0" i="0" kern="1200" baseline="0" dirty="0" smtClean="0">
                <a:solidFill>
                  <a:schemeClr val="tx1"/>
                </a:solidFill>
                <a:latin typeface="+mn-lt"/>
                <a:ea typeface="+mn-ea"/>
                <a:cs typeface="+mn-cs"/>
              </a:rPr>
              <a:t> Cargo.</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CLICK2</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CLICK3 – CLICK4</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arunca</a:t>
            </a:r>
            <a:r>
              <a:rPr lang="en-US" sz="1200" b="0" kern="1200" baseline="0" dirty="0" smtClean="0">
                <a:solidFill>
                  <a:schemeClr val="tx1"/>
                </a:solidFill>
                <a:latin typeface="+mn-lt"/>
                <a:ea typeface="+mn-ea"/>
                <a:cs typeface="+mn-cs"/>
              </a:rPr>
              <a:t> Itinerary </a:t>
            </a:r>
            <a:r>
              <a:rPr lang="en-US" sz="1200" b="0" kern="1200" baseline="0" dirty="0" err="1" smtClean="0">
                <a:solidFill>
                  <a:schemeClr val="tx1"/>
                </a:solidFill>
                <a:latin typeface="+mn-lt"/>
                <a:ea typeface="+mn-ea"/>
                <a:cs typeface="+mn-cs"/>
              </a:rPr>
              <a:t>vechi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de a </a:t>
            </a:r>
            <a:r>
              <a:rPr lang="en-US" sz="1200" b="0" kern="1200" baseline="0" dirty="0" err="1" smtClean="0">
                <a:solidFill>
                  <a:schemeClr val="tx1"/>
                </a:solidFill>
                <a:latin typeface="+mn-lt"/>
                <a:ea typeface="+mn-ea"/>
                <a:cs typeface="+mn-cs"/>
              </a:rPr>
              <a:t>crea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unu</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nou</a:t>
            </a:r>
            <a:r>
              <a:rPr lang="en-US" sz="1200" b="0" kern="1200" baseline="0" dirty="0" smtClean="0">
                <a:solidFill>
                  <a:schemeClr val="tx1"/>
                </a:solidFill>
                <a:latin typeface="+mn-lt"/>
                <a:ea typeface="+mn-ea"/>
                <a:cs typeface="+mn-cs"/>
              </a:rPr>
              <a:t> care </a:t>
            </a:r>
            <a:r>
              <a:rPr lang="en-US" sz="1200" b="0" kern="1200" baseline="0" dirty="0" err="1" smtClean="0">
                <a:solidFill>
                  <a:schemeClr val="tx1"/>
                </a:solidFill>
                <a:latin typeface="+mn-lt"/>
                <a:ea typeface="+mn-ea"/>
                <a:cs typeface="+mn-cs"/>
              </a:rPr>
              <a:t>va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satisface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noua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Specificatie</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Rutei</a:t>
            </a:r>
            <a:r>
              <a:rPr lang="en-US" sz="1200" b="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CLICK7</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Handling Event – </a:t>
            </a:r>
            <a:r>
              <a:rPr lang="en-US" sz="1200" b="0" kern="1200" baseline="0" dirty="0" err="1" smtClean="0">
                <a:solidFill>
                  <a:schemeClr val="tx1"/>
                </a:solidFill>
                <a:latin typeface="+mn-lt"/>
                <a:ea typeface="+mn-ea"/>
                <a:cs typeface="+mn-cs"/>
              </a:rPr>
              <a:t>reflecta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reale</a:t>
            </a:r>
            <a:r>
              <a:rPr lang="en-US" sz="1200" b="0" kern="1200" baseline="0" dirty="0" smtClean="0">
                <a:solidFill>
                  <a:schemeClr val="tx1"/>
                </a:solidFill>
                <a:latin typeface="+mn-lt"/>
                <a:ea typeface="+mn-ea"/>
                <a:cs typeface="+mn-cs"/>
              </a:rPr>
              <a:t> care tot </a:t>
            </a:r>
            <a:r>
              <a:rPr lang="en-US" sz="1200" b="0" kern="1200" baseline="0" dirty="0" err="1" smtClean="0">
                <a:solidFill>
                  <a:schemeClr val="tx1"/>
                </a:solidFill>
                <a:latin typeface="+mn-lt"/>
                <a:ea typeface="+mn-ea"/>
                <a:cs typeface="+mn-cs"/>
              </a:rPr>
              <a:t>trebuie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sa</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poate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distinge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unu</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altu</a:t>
            </a:r>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 ne </a:t>
            </a:r>
            <a:r>
              <a:rPr lang="en-US" sz="1200" b="0" kern="1200" baseline="0" dirty="0" err="1" smtClean="0">
                <a:solidFill>
                  <a:schemeClr val="tx1"/>
                </a:solidFill>
                <a:latin typeface="+mn-lt"/>
                <a:ea typeface="+mn-ea"/>
                <a:cs typeface="+mn-cs"/>
              </a:rPr>
              <a:t>da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posibilitatea</a:t>
            </a:r>
            <a:r>
              <a:rPr lang="en-US" sz="1200" b="0" kern="1200" baseline="0" dirty="0" smtClean="0">
                <a:solidFill>
                  <a:schemeClr val="tx1"/>
                </a:solidFill>
                <a:latin typeface="+mn-lt"/>
                <a:ea typeface="+mn-ea"/>
                <a:cs typeface="+mn-cs"/>
              </a:rPr>
              <a:t> de a </a:t>
            </a:r>
            <a:r>
              <a:rPr lang="en-US" sz="1200" b="0" kern="1200" baseline="0" dirty="0" err="1" smtClean="0">
                <a:solidFill>
                  <a:schemeClr val="tx1"/>
                </a:solidFill>
                <a:latin typeface="+mn-lt"/>
                <a:ea typeface="+mn-ea"/>
                <a:cs typeface="+mn-cs"/>
              </a:rPr>
              <a:t>vedea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ce</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intimpla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Entitati</a:t>
            </a:r>
            <a:r>
              <a:rPr lang="en-US" sz="1200" b="0"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Delivery History – </a:t>
            </a:r>
            <a:r>
              <a:rPr lang="en-US" sz="1200" b="0" kern="1200" baseline="0" dirty="0" err="1" smtClean="0">
                <a:solidFill>
                  <a:schemeClr val="tx1"/>
                </a:solidFill>
                <a:latin typeface="+mn-lt"/>
                <a:ea typeface="+mn-ea"/>
                <a:cs typeface="+mn-cs"/>
              </a:rPr>
              <a:t>noi</a:t>
            </a:r>
            <a:r>
              <a:rPr lang="en-US" sz="1200" b="0" kern="1200" baseline="0" dirty="0" smtClean="0">
                <a:solidFill>
                  <a:schemeClr val="tx1"/>
                </a:solidFill>
                <a:latin typeface="+mn-lt"/>
                <a:ea typeface="+mn-ea"/>
                <a:cs typeface="+mn-cs"/>
              </a:rPr>
              <a:t> nu </a:t>
            </a:r>
            <a:r>
              <a:rPr lang="en-US" sz="1200" b="0" kern="1200" baseline="0" dirty="0" err="1" smtClean="0">
                <a:solidFill>
                  <a:schemeClr val="tx1"/>
                </a:solidFill>
                <a:latin typeface="+mn-lt"/>
                <a:ea typeface="+mn-ea"/>
                <a:cs typeface="+mn-cs"/>
              </a:rPr>
              <a:t>avem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nevoie</a:t>
            </a:r>
            <a:r>
              <a:rPr lang="en-US" sz="1200" b="0" kern="1200" baseline="0" dirty="0" smtClean="0">
                <a:solidFill>
                  <a:schemeClr val="tx1"/>
                </a:solidFill>
                <a:latin typeface="+mn-lt"/>
                <a:ea typeface="+mn-ea"/>
                <a:cs typeface="+mn-cs"/>
              </a:rPr>
              <a:t> de un history Id, </a:t>
            </a:r>
            <a:r>
              <a:rPr lang="en-US" sz="1200" b="0" kern="1200" baseline="0" dirty="0" err="1" smtClean="0">
                <a:solidFill>
                  <a:schemeClr val="tx1"/>
                </a:solidFill>
                <a:latin typeface="+mn-lt"/>
                <a:ea typeface="+mn-ea"/>
                <a:cs typeface="+mn-cs"/>
              </a:rPr>
              <a:t>noi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interesati</a:t>
            </a:r>
            <a:r>
              <a:rPr lang="en-US" sz="1200" b="0" kern="1200" baseline="0" dirty="0" smtClean="0">
                <a:solidFill>
                  <a:schemeClr val="tx1"/>
                </a:solidFill>
                <a:latin typeface="+mn-lt"/>
                <a:ea typeface="+mn-ea"/>
                <a:cs typeface="+mn-cs"/>
              </a:rPr>
              <a:t> 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lista</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din </a:t>
            </a:r>
            <a:r>
              <a:rPr lang="en-US" sz="1200" b="0" kern="1200" baseline="0" dirty="0" err="1" smtClean="0">
                <a:solidFill>
                  <a:schemeClr val="tx1"/>
                </a:solidFill>
                <a:latin typeface="+mn-lt"/>
                <a:ea typeface="+mn-ea"/>
                <a:cs typeface="+mn-cs"/>
              </a:rPr>
              <a:t>acest</a:t>
            </a:r>
            <a:r>
              <a:rPr lang="en-US" sz="1200" b="0" kern="1200" baseline="0" dirty="0" smtClean="0">
                <a:solidFill>
                  <a:schemeClr val="tx1"/>
                </a:solidFill>
                <a:latin typeface="+mn-lt"/>
                <a:ea typeface="+mn-ea"/>
                <a:cs typeface="+mn-cs"/>
              </a:rPr>
              <a:t> History care </a:t>
            </a:r>
            <a:r>
              <a:rPr lang="en-US" sz="1200" b="0" kern="1200" baseline="0" dirty="0" err="1" smtClean="0">
                <a:solidFill>
                  <a:schemeClr val="tx1"/>
                </a:solidFill>
                <a:latin typeface="+mn-lt"/>
                <a:ea typeface="+mn-ea"/>
                <a:cs typeface="+mn-cs"/>
              </a:rPr>
              <a:t>creste</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timp</a:t>
            </a:r>
            <a:r>
              <a:rPr lang="en-US" sz="1200" b="0"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am </a:t>
            </a:r>
            <a:r>
              <a:rPr lang="en-US" sz="1200" b="1" kern="1200" baseline="0" dirty="0" err="1" smtClean="0">
                <a:solidFill>
                  <a:schemeClr val="tx1"/>
                </a:solidFill>
                <a:latin typeface="+mn-lt"/>
                <a:ea typeface="+mn-ea"/>
                <a:cs typeface="+mn-cs"/>
              </a:rPr>
              <a:t>facut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identificat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fiecare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obiect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pas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de a Aggregate Roots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Buondary</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fiecarui</a:t>
            </a:r>
            <a:r>
              <a:rPr lang="en-US" sz="1200" b="1" kern="1200" baseline="0" dirty="0" smtClean="0">
                <a:solidFill>
                  <a:schemeClr val="tx1"/>
                </a:solidFill>
                <a:latin typeface="+mn-lt"/>
                <a:ea typeface="+mn-ea"/>
                <a:cs typeface="+mn-cs"/>
              </a:rPr>
              <a:t> Root.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realitate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proces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deseori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unul</a:t>
            </a:r>
            <a:r>
              <a:rPr lang="en-US" sz="1200" b="1" kern="1200" baseline="0" dirty="0" smtClean="0">
                <a:solidFill>
                  <a:schemeClr val="tx1"/>
                </a:solidFill>
                <a:latin typeface="+mn-lt"/>
                <a:ea typeface="+mn-ea"/>
                <a:cs typeface="+mn-cs"/>
              </a:rPr>
              <a:t> din </a:t>
            </a:r>
            <a:r>
              <a:rPr lang="en-US" sz="1200" b="1" kern="1200" baseline="0" dirty="0" err="1" smtClean="0">
                <a:solidFill>
                  <a:schemeClr val="tx1"/>
                </a:solidFill>
                <a:latin typeface="+mn-lt"/>
                <a:ea typeface="+mn-ea"/>
                <a:cs typeface="+mn-cs"/>
              </a:rPr>
              <a:t>cele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mai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grele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Sa </a:t>
            </a:r>
            <a:r>
              <a:rPr lang="en-US" sz="1200" b="1" kern="1200" baseline="0" dirty="0" err="1" smtClean="0">
                <a:solidFill>
                  <a:schemeClr val="tx1"/>
                </a:solidFill>
                <a:latin typeface="+mn-lt"/>
                <a:ea typeface="+mn-ea"/>
                <a:cs typeface="+mn-cs"/>
              </a:rPr>
              <a:t>incepem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indentificam</a:t>
            </a:r>
            <a:r>
              <a:rPr lang="en-US" sz="1200" b="1" kern="1200" baseline="0" dirty="0" smtClean="0">
                <a:solidFill>
                  <a:schemeClr val="tx1"/>
                </a:solidFill>
                <a:latin typeface="+mn-lt"/>
                <a:ea typeface="+mn-ea"/>
                <a:cs typeface="+mn-cs"/>
              </a:rPr>
              <a:t> Aggregate Roots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hotarele</a:t>
            </a:r>
            <a:r>
              <a:rPr lang="en-US" sz="1200" b="1" kern="1200" baseline="0" dirty="0" smtClean="0">
                <a:solidFill>
                  <a:schemeClr val="tx1"/>
                </a:solidFill>
                <a:latin typeface="+mn-lt"/>
                <a:ea typeface="+mn-ea"/>
                <a:cs typeface="+mn-cs"/>
              </a:rPr>
              <a:t>, boundary a </a:t>
            </a:r>
            <a:r>
              <a:rPr lang="en-US" sz="1200" b="1" kern="1200" baseline="0" dirty="0" err="1" smtClean="0">
                <a:solidFill>
                  <a:schemeClr val="tx1"/>
                </a:solidFill>
                <a:latin typeface="+mn-lt"/>
                <a:ea typeface="+mn-ea"/>
                <a:cs typeface="+mn-cs"/>
              </a:rPr>
              <a:t>fiecarui</a:t>
            </a:r>
            <a:r>
              <a:rPr lang="en-US" sz="1200" b="1" kern="1200" baseline="0" dirty="0" smtClean="0">
                <a:solidFill>
                  <a:schemeClr val="tx1"/>
                </a:solidFill>
                <a:latin typeface="+mn-lt"/>
                <a:ea typeface="+mn-ea"/>
                <a:cs typeface="+mn-cs"/>
              </a:rPr>
              <a:t> Aggregate Root,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unitate</a:t>
            </a:r>
            <a:r>
              <a:rPr lang="en-US" sz="1200" b="1" kern="1200" baseline="0" dirty="0" smtClean="0">
                <a:solidFill>
                  <a:schemeClr val="tx1"/>
                </a:solidFill>
                <a:latin typeface="+mn-lt"/>
                <a:ea typeface="+mn-ea"/>
                <a:cs typeface="+mn-cs"/>
              </a:rPr>
              <a:t> de </a:t>
            </a:r>
            <a:r>
              <a:rPr lang="en-US" sz="1200" b="1" kern="1200" baseline="0" dirty="0" err="1" smtClean="0">
                <a:solidFill>
                  <a:schemeClr val="tx1"/>
                </a:solidFill>
                <a:latin typeface="+mn-lt"/>
                <a:ea typeface="+mn-ea"/>
                <a:cs typeface="+mn-cs"/>
              </a:rPr>
              <a:t>consistentsa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validare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CLICK9</a:t>
            </a:r>
          </a:p>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Voyage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Location</a:t>
            </a:r>
            <a:r>
              <a:rPr lang="en-US" sz="1200" b="0" kern="1200" baseline="0" dirty="0" smtClean="0">
                <a:solidFill>
                  <a:schemeClr val="tx1"/>
                </a:solidFill>
                <a:latin typeface="+mn-lt"/>
                <a:ea typeface="+mn-ea"/>
                <a:cs typeface="+mn-cs"/>
              </a:rPr>
              <a:t>  au </a:t>
            </a:r>
            <a:r>
              <a:rPr lang="en-US" sz="1200" b="0" kern="1200" baseline="0" dirty="0" err="1" smtClean="0">
                <a:solidFill>
                  <a:schemeClr val="tx1"/>
                </a:solidFill>
                <a:latin typeface="+mn-lt"/>
                <a:ea typeface="+mn-ea"/>
                <a:cs typeface="+mn-cs"/>
              </a:rPr>
              <a:t>identitati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independente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aceste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entitati</a:t>
            </a:r>
            <a:r>
              <a:rPr lang="en-US" sz="1200" b="0" kern="1200" baseline="0" dirty="0" smtClean="0">
                <a:solidFill>
                  <a:schemeClr val="tx1"/>
                </a:solidFill>
                <a:latin typeface="+mn-lt"/>
                <a:ea typeface="+mn-ea"/>
                <a:cs typeface="+mn-cs"/>
              </a:rPr>
              <a:t> pot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comune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obiecte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a:t>
            </a:r>
            <a:r>
              <a:rPr lang="en-US" sz="1200" b="0" kern="1200" baseline="0" dirty="0" smtClean="0">
                <a:solidFill>
                  <a:schemeClr val="tx1"/>
                </a:solidFill>
                <a:latin typeface="+mn-lt"/>
                <a:ea typeface="+mn-ea"/>
                <a:cs typeface="+mn-cs"/>
              </a:rPr>
              <a:t> Aggregate Root,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au </a:t>
            </a:r>
            <a:r>
              <a:rPr lang="en-US" sz="1200" b="1" kern="1200" baseline="0" dirty="0" err="1" smtClean="0">
                <a:solidFill>
                  <a:schemeClr val="tx1"/>
                </a:solidFill>
                <a:latin typeface="+mn-lt"/>
                <a:ea typeface="+mn-ea"/>
                <a:cs typeface="+mn-cs"/>
              </a:rPr>
              <a:t>au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boundary.</a:t>
            </a:r>
          </a:p>
          <a:p>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CLICK10</a:t>
            </a:r>
          </a:p>
          <a:p>
            <a:r>
              <a:rPr lang="en-US" sz="1200" b="1" kern="1200" baseline="0" dirty="0" smtClean="0">
                <a:solidFill>
                  <a:schemeClr val="tx1"/>
                </a:solidFill>
                <a:latin typeface="+mn-lt"/>
                <a:ea typeface="+mn-ea"/>
                <a:cs typeface="+mn-cs"/>
              </a:rPr>
              <a:t>Cargo - </a:t>
            </a:r>
            <a:r>
              <a:rPr lang="en-US" sz="1200" b="0" kern="1200" baseline="0" dirty="0" err="1" smtClean="0">
                <a:solidFill>
                  <a:schemeClr val="tx1"/>
                </a:solidFill>
                <a:latin typeface="+mn-lt"/>
                <a:ea typeface="+mn-ea"/>
                <a:cs typeface="+mn-cs"/>
              </a:rPr>
              <a:t>deasemenea</a:t>
            </a:r>
            <a:r>
              <a:rPr lang="en-US" sz="1200" b="0" kern="1200" baseline="0" dirty="0" smtClean="0">
                <a:solidFill>
                  <a:schemeClr val="tx1"/>
                </a:solidFill>
                <a:latin typeface="+mn-lt"/>
                <a:ea typeface="+mn-ea"/>
                <a:cs typeface="+mn-cs"/>
              </a:rPr>
              <a:t> are o </a:t>
            </a:r>
            <a:r>
              <a:rPr lang="en-US" sz="1200" b="0" kern="1200" baseline="0" dirty="0" err="1" smtClean="0">
                <a:solidFill>
                  <a:schemeClr val="tx1"/>
                </a:solidFill>
                <a:latin typeface="+mn-lt"/>
                <a:ea typeface="+mn-ea"/>
                <a:cs typeface="+mn-cs"/>
              </a:rPr>
              <a:t>identitate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independenta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comun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obiecte</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Cargo </a:t>
            </a:r>
            <a:r>
              <a:rPr lang="en-US" sz="1200" b="0" kern="1200" baseline="0" dirty="0" err="1" smtClean="0">
                <a:solidFill>
                  <a:schemeClr val="tx1"/>
                </a:solidFill>
                <a:latin typeface="+mn-lt"/>
                <a:ea typeface="+mn-ea"/>
                <a:cs typeface="+mn-cs"/>
              </a:rPr>
              <a:t>este</a:t>
            </a:r>
            <a:r>
              <a:rPr lang="en-US" sz="1200" b="0" kern="1200" baseline="0" dirty="0" smtClean="0">
                <a:solidFill>
                  <a:schemeClr val="tx1"/>
                </a:solidFill>
                <a:latin typeface="+mn-lt"/>
                <a:ea typeface="+mn-ea"/>
                <a:cs typeface="+mn-cs"/>
              </a:rPr>
              <a:t> un aggregate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mare, route specification nu </a:t>
            </a:r>
            <a:r>
              <a:rPr lang="en-US" sz="1200" b="0" kern="1200" baseline="0" dirty="0" err="1" smtClean="0">
                <a:solidFill>
                  <a:schemeClr val="tx1"/>
                </a:solidFill>
                <a:latin typeface="+mn-lt"/>
                <a:ea typeface="+mn-ea"/>
                <a:cs typeface="+mn-cs"/>
              </a:rPr>
              <a:t>prea</a:t>
            </a:r>
            <a:r>
              <a:rPr lang="en-US" sz="1200" b="0" kern="1200" baseline="0" dirty="0" smtClean="0">
                <a:solidFill>
                  <a:schemeClr val="tx1"/>
                </a:solidFill>
                <a:latin typeface="+mn-lt"/>
                <a:ea typeface="+mn-ea"/>
                <a:cs typeface="+mn-cs"/>
              </a:rPr>
              <a:t> are </a:t>
            </a:r>
            <a:r>
              <a:rPr lang="en-US" sz="1200" b="0" kern="1200" baseline="0" dirty="0" err="1" smtClean="0">
                <a:solidFill>
                  <a:schemeClr val="tx1"/>
                </a:solidFill>
                <a:latin typeface="+mn-lt"/>
                <a:ea typeface="+mn-ea"/>
                <a:cs typeface="+mn-cs"/>
              </a:rPr>
              <a:t>sens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fara</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caci</a:t>
            </a:r>
            <a:r>
              <a:rPr lang="en-US" sz="1200" b="0" kern="1200" baseline="0" dirty="0" smtClean="0">
                <a:solidFill>
                  <a:schemeClr val="tx1"/>
                </a:solidFill>
                <a:latin typeface="+mn-lt"/>
                <a:ea typeface="+mn-ea"/>
                <a:cs typeface="+mn-cs"/>
              </a:rPr>
              <a:t> cum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am </a:t>
            </a:r>
            <a:r>
              <a:rPr lang="en-US" sz="1200" b="0" kern="1200" baseline="0" dirty="0" err="1" smtClean="0">
                <a:solidFill>
                  <a:schemeClr val="tx1"/>
                </a:solidFill>
                <a:latin typeface="+mn-lt"/>
                <a:ea typeface="+mn-ea"/>
                <a:cs typeface="+mn-cs"/>
              </a:rPr>
              <a:t>mentionat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inainte</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reprezinta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niste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proprietati</a:t>
            </a:r>
            <a:r>
              <a:rPr lang="en-US" sz="1200" b="0" kern="1200" baseline="0" dirty="0" smtClean="0">
                <a:solidFill>
                  <a:schemeClr val="tx1"/>
                </a:solidFill>
                <a:latin typeface="+mn-lt"/>
                <a:ea typeface="+mn-ea"/>
                <a:cs typeface="+mn-cs"/>
              </a:rPr>
              <a:t> a cargo. </a:t>
            </a:r>
          </a:p>
          <a:p>
            <a:r>
              <a:rPr lang="en-US" sz="1200" b="1" kern="1200" baseline="0" dirty="0" err="1" smtClean="0">
                <a:solidFill>
                  <a:schemeClr val="tx1"/>
                </a:solidFill>
                <a:latin typeface="+mn-lt"/>
                <a:ea typeface="+mn-ea"/>
                <a:cs typeface="+mn-cs"/>
              </a:rPr>
              <a:t>Itenarary</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Leg </a:t>
            </a:r>
            <a:r>
              <a:rPr lang="en-US" sz="1200" b="0" kern="1200" baseline="0" dirty="0" smtClean="0">
                <a:solidFill>
                  <a:schemeClr val="tx1"/>
                </a:solidFill>
                <a:latin typeface="+mn-lt"/>
                <a:ea typeface="+mn-ea"/>
                <a:cs typeface="+mn-cs"/>
              </a:rPr>
              <a:t>la moment is </a:t>
            </a:r>
            <a:r>
              <a:rPr lang="en-US" sz="1200" b="0" kern="1200" baseline="0" dirty="0" err="1" smtClean="0">
                <a:solidFill>
                  <a:schemeClr val="tx1"/>
                </a:solidFill>
                <a:latin typeface="+mn-lt"/>
                <a:ea typeface="+mn-ea"/>
                <a:cs typeface="+mn-cs"/>
              </a:rPr>
              <a:t>dependente</a:t>
            </a:r>
            <a:r>
              <a:rPr lang="en-US" sz="1200" b="0" kern="1200" baseline="0" dirty="0" smtClean="0">
                <a:solidFill>
                  <a:schemeClr val="tx1"/>
                </a:solidFill>
                <a:latin typeface="+mn-lt"/>
                <a:ea typeface="+mn-ea"/>
                <a:cs typeface="+mn-cs"/>
              </a:rPr>
              <a:t> de un route specification</a:t>
            </a:r>
          </a:p>
          <a:p>
            <a:r>
              <a:rPr lang="en-US" sz="1200" b="0" kern="1200" baseline="0" dirty="0" err="1" smtClean="0">
                <a:solidFill>
                  <a:schemeClr val="tx1"/>
                </a:solidFill>
                <a:latin typeface="+mn-lt"/>
                <a:ea typeface="+mn-ea"/>
                <a:cs typeface="+mn-cs"/>
              </a:rPr>
              <a:t>ceea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ce</a:t>
            </a:r>
            <a:r>
              <a:rPr lang="en-US" sz="1200" b="0" kern="1200" baseline="0" dirty="0" smtClean="0">
                <a:solidFill>
                  <a:schemeClr val="tx1"/>
                </a:solidFill>
                <a:latin typeface="+mn-lt"/>
                <a:ea typeface="+mn-ea"/>
                <a:cs typeface="+mn-cs"/>
              </a:rPr>
              <a:t> ne </a:t>
            </a:r>
            <a:r>
              <a:rPr lang="en-US" sz="1200" b="0" kern="1200" baseline="0" dirty="0" err="1" smtClean="0">
                <a:solidFill>
                  <a:schemeClr val="tx1"/>
                </a:solidFill>
                <a:latin typeface="+mn-lt"/>
                <a:ea typeface="+mn-ea"/>
                <a:cs typeface="+mn-cs"/>
              </a:rPr>
              <a:t>spune</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nu au </a:t>
            </a:r>
            <a:r>
              <a:rPr lang="en-US" sz="1200" b="0" kern="1200" baseline="0" dirty="0" err="1" smtClean="0">
                <a:solidFill>
                  <a:schemeClr val="tx1"/>
                </a:solidFill>
                <a:latin typeface="+mn-lt"/>
                <a:ea typeface="+mn-ea"/>
                <a:cs typeface="+mn-cs"/>
              </a:rPr>
              <a:t>sens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fara</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is </a:t>
            </a:r>
            <a:r>
              <a:rPr lang="en-US" sz="1200" b="0" kern="1200" baseline="0" dirty="0" err="1" smtClean="0">
                <a:solidFill>
                  <a:schemeClr val="tx1"/>
                </a:solidFill>
                <a:latin typeface="+mn-lt"/>
                <a:ea typeface="+mn-ea"/>
                <a:cs typeface="+mn-cs"/>
              </a:rPr>
              <a:t>dependente</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acest</a:t>
            </a:r>
            <a:r>
              <a:rPr lang="en-US" sz="1200" b="0" kern="1200" baseline="0" dirty="0" smtClean="0">
                <a:solidFill>
                  <a:schemeClr val="tx1"/>
                </a:solidFill>
                <a:latin typeface="+mn-lt"/>
                <a:ea typeface="+mn-ea"/>
                <a:cs typeface="+mn-cs"/>
              </a:rPr>
              <a:t> cargo, </a:t>
            </a:r>
          </a:p>
          <a:p>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deasemenea</a:t>
            </a:r>
            <a:r>
              <a:rPr lang="en-US" sz="1200" b="0" kern="1200" baseline="0" dirty="0" smtClean="0">
                <a:solidFill>
                  <a:schemeClr val="tx1"/>
                </a:solidFill>
                <a:latin typeface="+mn-lt"/>
                <a:ea typeface="+mn-ea"/>
                <a:cs typeface="+mn-cs"/>
              </a:rPr>
              <a:t> intra in </a:t>
            </a:r>
            <a:r>
              <a:rPr lang="en-US" sz="1200" b="0" kern="1200" baseline="0" dirty="0" err="1" smtClean="0">
                <a:solidFill>
                  <a:schemeClr val="tx1"/>
                </a:solidFill>
                <a:latin typeface="+mn-lt"/>
                <a:ea typeface="+mn-ea"/>
                <a:cs typeface="+mn-cs"/>
              </a:rPr>
              <a:t>acelasi</a:t>
            </a:r>
            <a:r>
              <a:rPr lang="en-US" sz="1200" b="0" kern="1200" baseline="0" dirty="0" smtClean="0">
                <a:solidFill>
                  <a:schemeClr val="tx1"/>
                </a:solidFill>
                <a:latin typeface="+mn-lt"/>
                <a:ea typeface="+mn-ea"/>
                <a:cs typeface="+mn-cs"/>
              </a:rPr>
              <a:t> boundary.</a:t>
            </a:r>
          </a:p>
          <a:p>
            <a:endParaRPr lang="en-US" sz="1200" b="0"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CLICK11</a:t>
            </a:r>
          </a:p>
          <a:p>
            <a:r>
              <a:rPr lang="en-US" sz="1200" b="1" kern="1200" baseline="0" dirty="0" smtClean="0">
                <a:solidFill>
                  <a:schemeClr val="tx1"/>
                </a:solidFill>
                <a:latin typeface="+mn-lt"/>
                <a:ea typeface="+mn-ea"/>
                <a:cs typeface="+mn-cs"/>
              </a:rPr>
              <a:t>Handling Events – </a:t>
            </a:r>
            <a:r>
              <a:rPr lang="en-US" sz="1200" b="0" kern="1200" baseline="0" dirty="0" err="1" smtClean="0">
                <a:solidFill>
                  <a:schemeClr val="tx1"/>
                </a:solidFill>
                <a:latin typeface="+mn-lt"/>
                <a:ea typeface="+mn-ea"/>
                <a:cs typeface="+mn-cs"/>
              </a:rPr>
              <a:t>deobicei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vor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create de </a:t>
            </a:r>
            <a:r>
              <a:rPr lang="en-US" sz="1200" b="0" kern="1200" baseline="0" dirty="0" err="1" smtClean="0">
                <a:solidFill>
                  <a:schemeClr val="tx1"/>
                </a:solidFill>
                <a:latin typeface="+mn-lt"/>
                <a:ea typeface="+mn-ea"/>
                <a:cs typeface="+mn-cs"/>
              </a:rPr>
              <a:t>operatori</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porturi</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prin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introducerea</a:t>
            </a:r>
            <a:r>
              <a:rPr lang="en-US" sz="1200" b="0" kern="1200" baseline="0" dirty="0" smtClean="0">
                <a:solidFill>
                  <a:schemeClr val="tx1"/>
                </a:solidFill>
                <a:latin typeface="+mn-lt"/>
                <a:ea typeface="+mn-ea"/>
                <a:cs typeface="+mn-cs"/>
              </a:rPr>
              <a:t> a Handling Type – de </a:t>
            </a:r>
            <a:r>
              <a:rPr lang="en-US" sz="1200" b="0" kern="1200" baseline="0" dirty="0" err="1" smtClean="0">
                <a:solidFill>
                  <a:schemeClr val="tx1"/>
                </a:solidFill>
                <a:latin typeface="+mn-lt"/>
                <a:ea typeface="+mn-ea"/>
                <a:cs typeface="+mn-cs"/>
              </a:rPr>
              <a:t>exemplu</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incarcatura</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ajuns</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Timpului</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tarcking</a:t>
            </a:r>
            <a:r>
              <a:rPr lang="en-US" sz="1200" b="0" kern="1200" baseline="0" dirty="0" smtClean="0">
                <a:solidFill>
                  <a:schemeClr val="tx1"/>
                </a:solidFill>
                <a:latin typeface="+mn-lt"/>
                <a:ea typeface="+mn-ea"/>
                <a:cs typeface="+mn-cs"/>
              </a:rPr>
              <a:t> Id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codul</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locatiei</a:t>
            </a:r>
            <a:r>
              <a:rPr lang="en-US" sz="1200" b="0" kern="1200" baseline="0" dirty="0" smtClean="0">
                <a:solidFill>
                  <a:schemeClr val="tx1"/>
                </a:solidFill>
                <a:latin typeface="+mn-lt"/>
                <a:ea typeface="+mn-ea"/>
                <a:cs typeface="+mn-cs"/>
              </a:rPr>
              <a:t> port-</a:t>
            </a:r>
            <a:r>
              <a:rPr lang="en-US" sz="1200" b="0" kern="1200" baseline="0" dirty="0" err="1" smtClean="0">
                <a:solidFill>
                  <a:schemeClr val="tx1"/>
                </a:solidFill>
                <a:latin typeface="+mn-lt"/>
                <a:ea typeface="+mn-ea"/>
                <a:cs typeface="+mn-cs"/>
              </a:rPr>
              <a:t>ului</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Aceste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creaza</a:t>
            </a:r>
            <a:r>
              <a:rPr lang="en-US" sz="1200" b="0" kern="1200" baseline="0" dirty="0" smtClean="0">
                <a:solidFill>
                  <a:schemeClr val="tx1"/>
                </a:solidFill>
                <a:latin typeface="+mn-lt"/>
                <a:ea typeface="+mn-ea"/>
                <a:cs typeface="+mn-cs"/>
              </a:rPr>
              <a:t> independent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se scot din </a:t>
            </a:r>
            <a:r>
              <a:rPr lang="en-US" sz="1200" b="0" kern="1200" baseline="0" dirty="0" err="1" smtClean="0">
                <a:solidFill>
                  <a:schemeClr val="tx1"/>
                </a:solidFill>
                <a:latin typeface="+mn-lt"/>
                <a:ea typeface="+mn-ea"/>
                <a:cs typeface="+mn-cs"/>
              </a:rPr>
              <a:t>baza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prin</a:t>
            </a:r>
            <a:r>
              <a:rPr lang="en-US" sz="1200" b="0" kern="1200" baseline="0" dirty="0" smtClean="0">
                <a:solidFill>
                  <a:schemeClr val="tx1"/>
                </a:solidFill>
                <a:latin typeface="+mn-lt"/>
                <a:ea typeface="+mn-ea"/>
                <a:cs typeface="+mn-cs"/>
              </a:rPr>
              <a:t> un DB query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construi</a:t>
            </a:r>
            <a:r>
              <a:rPr lang="en-US" sz="1200" b="0" kern="1200" baseline="0" dirty="0" smtClean="0">
                <a:solidFill>
                  <a:schemeClr val="tx1"/>
                </a:solidFill>
                <a:latin typeface="+mn-lt"/>
                <a:ea typeface="+mn-ea"/>
                <a:cs typeface="+mn-cs"/>
              </a:rPr>
              <a:t> History,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el tot </a:t>
            </a:r>
            <a:r>
              <a:rPr lang="en-US" sz="1200" b="0" kern="1200" baseline="0" dirty="0" err="1" smtClean="0">
                <a:solidFill>
                  <a:schemeClr val="tx1"/>
                </a:solidFill>
                <a:latin typeface="+mn-lt"/>
                <a:ea typeface="+mn-ea"/>
                <a:cs typeface="+mn-cs"/>
              </a:rPr>
              <a:t>reprezinta</a:t>
            </a:r>
            <a:r>
              <a:rPr lang="en-US" sz="1200" b="0" kern="1200" baseline="0" dirty="0" smtClean="0">
                <a:solidFill>
                  <a:schemeClr val="tx1"/>
                </a:solidFill>
                <a:latin typeface="+mn-lt"/>
                <a:ea typeface="+mn-ea"/>
                <a:cs typeface="+mn-cs"/>
              </a:rPr>
              <a:t> un Aggregate Root.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unitate</a:t>
            </a:r>
            <a:r>
              <a:rPr lang="en-US" sz="1200" b="1" kern="1200" baseline="0" dirty="0" smtClean="0">
                <a:solidFill>
                  <a:schemeClr val="tx1"/>
                </a:solidFill>
                <a:latin typeface="+mn-lt"/>
                <a:ea typeface="+mn-ea"/>
                <a:cs typeface="+mn-cs"/>
              </a:rPr>
              <a:t> de </a:t>
            </a:r>
            <a:r>
              <a:rPr lang="en-US" sz="1200" b="1" kern="1200" baseline="0" dirty="0" err="1" smtClean="0">
                <a:solidFill>
                  <a:schemeClr val="tx1"/>
                </a:solidFill>
                <a:latin typeface="+mn-lt"/>
                <a:ea typeface="+mn-ea"/>
                <a:cs typeface="+mn-cs"/>
              </a:rPr>
              <a:t>consistenta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independenta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are </a:t>
            </a:r>
            <a:r>
              <a:rPr lang="en-US" sz="1200" b="1" kern="1200" baseline="0" dirty="0" err="1" smtClean="0">
                <a:solidFill>
                  <a:schemeClr val="tx1"/>
                </a:solidFill>
                <a:latin typeface="+mn-lt"/>
                <a:ea typeface="+mn-ea"/>
                <a:cs typeface="+mn-cs"/>
              </a:rPr>
              <a:t>buindary</a:t>
            </a:r>
            <a:r>
              <a:rPr lang="en-US" sz="1200" b="1" kern="1200" baseline="0" dirty="0" smtClean="0">
                <a:solidFill>
                  <a:schemeClr val="tx1"/>
                </a:solidFill>
                <a:latin typeface="+mn-lt"/>
                <a:ea typeface="+mn-ea"/>
                <a:cs typeface="+mn-cs"/>
              </a:rPr>
              <a:t> de sine </a:t>
            </a:r>
            <a:r>
              <a:rPr lang="en-US" sz="1200" b="1" kern="1200" baseline="0" dirty="0" err="1" smtClean="0">
                <a:solidFill>
                  <a:schemeClr val="tx1"/>
                </a:solidFill>
                <a:latin typeface="+mn-lt"/>
                <a:ea typeface="+mn-ea"/>
                <a:cs typeface="+mn-cs"/>
              </a:rPr>
              <a:t>insusi</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smtClean="0">
                <a:solidFill>
                  <a:schemeClr val="tx1"/>
                </a:solidFill>
                <a:latin typeface="+mn-lt"/>
                <a:ea typeface="+mn-ea"/>
                <a:cs typeface="+mn-cs"/>
              </a:rPr>
              <a:t>CLICK12</a:t>
            </a:r>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pas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de a </a:t>
            </a:r>
            <a:r>
              <a:rPr lang="en-US" sz="1200" b="1" kern="1200" baseline="0" dirty="0" err="1" smtClean="0">
                <a:solidFill>
                  <a:schemeClr val="tx1"/>
                </a:solidFill>
                <a:latin typeface="+mn-lt"/>
                <a:ea typeface="+mn-ea"/>
                <a:cs typeface="+mn-cs"/>
              </a:rPr>
              <a:t>alege</a:t>
            </a:r>
            <a:r>
              <a:rPr lang="en-US" sz="1200" b="1" kern="1200" baseline="0" dirty="0" smtClean="0">
                <a:solidFill>
                  <a:schemeClr val="tx1"/>
                </a:solidFill>
                <a:latin typeface="+mn-lt"/>
                <a:ea typeface="+mn-ea"/>
                <a:cs typeface="+mn-cs"/>
              </a:rPr>
              <a:t> Repositories, </a:t>
            </a:r>
            <a:r>
              <a:rPr lang="en-US" sz="1200" b="1" kern="1200" baseline="0" dirty="0" err="1" smtClean="0">
                <a:solidFill>
                  <a:schemeClr val="tx1"/>
                </a:solidFill>
                <a:latin typeface="+mn-lt"/>
                <a:ea typeface="+mn-ea"/>
                <a:cs typeface="+mn-cs"/>
              </a:rPr>
              <a:t>deobicei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fiecare</a:t>
            </a:r>
            <a:r>
              <a:rPr lang="en-US" sz="1200" b="1" kern="1200" baseline="0" dirty="0" smtClean="0">
                <a:solidFill>
                  <a:schemeClr val="tx1"/>
                </a:solidFill>
                <a:latin typeface="+mn-lt"/>
                <a:ea typeface="+mn-ea"/>
                <a:cs typeface="+mn-cs"/>
              </a:rPr>
              <a:t> Aggregate Root </a:t>
            </a:r>
            <a:r>
              <a:rPr lang="en-US" sz="1200" b="1" kern="1200" baseline="0" dirty="0" err="1" smtClean="0">
                <a:solidFill>
                  <a:schemeClr val="tx1"/>
                </a:solidFill>
                <a:latin typeface="+mn-lt"/>
                <a:ea typeface="+mn-ea"/>
                <a:cs typeface="+mn-cs"/>
              </a:rPr>
              <a:t>avem</a:t>
            </a:r>
            <a:r>
              <a:rPr lang="en-US" sz="1200" b="1" kern="1200" baseline="0" dirty="0" smtClean="0">
                <a:solidFill>
                  <a:schemeClr val="tx1"/>
                </a:solidFill>
                <a:latin typeface="+mn-lt"/>
                <a:ea typeface="+mn-ea"/>
                <a:cs typeface="+mn-cs"/>
              </a:rPr>
              <a:t> cite </a:t>
            </a:r>
          </a:p>
          <a:p>
            <a:r>
              <a:rPr lang="en-US" sz="1200" b="1" kern="1200" baseline="0" dirty="0" smtClean="0">
                <a:solidFill>
                  <a:schemeClr val="tx1"/>
                </a:solidFill>
                <a:latin typeface="+mn-lt"/>
                <a:ea typeface="+mn-ea"/>
                <a:cs typeface="+mn-cs"/>
              </a:rPr>
              <a:t>un repository, </a:t>
            </a:r>
            <a:r>
              <a:rPr lang="en-US" sz="1200" b="1" kern="1200" baseline="0" dirty="0" err="1" smtClean="0">
                <a:solidFill>
                  <a:schemeClr val="tx1"/>
                </a:solidFill>
                <a:latin typeface="+mn-lt"/>
                <a:ea typeface="+mn-ea"/>
                <a:cs typeface="+mn-cs"/>
              </a:rPr>
              <a:t>asta</a:t>
            </a:r>
            <a:r>
              <a:rPr lang="en-US" sz="1200" b="1" kern="1200" baseline="0" dirty="0" smtClean="0">
                <a:solidFill>
                  <a:schemeClr val="tx1"/>
                </a:solidFill>
                <a:latin typeface="+mn-lt"/>
                <a:ea typeface="+mn-ea"/>
                <a:cs typeface="+mn-cs"/>
              </a:rPr>
              <a:t> nu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regula</a:t>
            </a:r>
            <a:r>
              <a:rPr lang="en-US" sz="1200" b="1" kern="1200" baseline="0" dirty="0" smtClean="0">
                <a:solidFill>
                  <a:schemeClr val="tx1"/>
                </a:solidFill>
                <a:latin typeface="+mn-lt"/>
                <a:ea typeface="+mn-ea"/>
                <a:cs typeface="+mn-cs"/>
              </a:rPr>
              <a:t> ca pot </a:t>
            </a:r>
            <a:r>
              <a:rPr lang="en-US" sz="1200" b="1" kern="1200" baseline="0" dirty="0" err="1" smtClean="0">
                <a:solidFill>
                  <a:schemeClr val="tx1"/>
                </a:solidFill>
                <a:latin typeface="+mn-lt"/>
                <a:ea typeface="+mn-ea"/>
                <a:cs typeface="+mn-cs"/>
              </a:rPr>
              <a:t>fi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exceptii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majoritatea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cazurilor</a:t>
            </a:r>
            <a:r>
              <a:rPr lang="en-US" sz="1200" b="1" kern="1200" baseline="0" dirty="0" smtClean="0">
                <a:solidFill>
                  <a:schemeClr val="tx1"/>
                </a:solidFill>
                <a:latin typeface="+mn-lt"/>
                <a:ea typeface="+mn-ea"/>
                <a:cs typeface="+mn-cs"/>
              </a:rPr>
              <a:t> ii </a:t>
            </a:r>
            <a:r>
              <a:rPr lang="en-US" sz="1200" b="1" kern="1200" baseline="0" dirty="0" err="1" smtClean="0">
                <a:solidFill>
                  <a:schemeClr val="tx1"/>
                </a:solidFill>
                <a:latin typeface="+mn-lt"/>
                <a:ea typeface="+mn-ea"/>
                <a:cs typeface="+mn-cs"/>
              </a:rPr>
              <a:t>asa</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a:t>
            </a:r>
            <a:r>
              <a:rPr lang="en-US" dirty="0" smtClean="0"/>
              <a:t>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a:t>
            </a:r>
            <a:r>
              <a:rPr lang="en-US" b="1" dirty="0" smtClean="0"/>
              <a:t>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a:t>
            </a:r>
            <a:r>
              <a:rPr lang="en-US" baseline="0" dirty="0" err="1" smtClean="0"/>
              <a:t>tinde</a:t>
            </a:r>
            <a:r>
              <a:rPr lang="en-US" baseline="0" dirty="0" smtClean="0"/>
              <a:t>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igienic</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cu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err="1" smtClean="0"/>
              <a:t>inca</a:t>
            </a:r>
            <a:r>
              <a:rPr lang="en-US" baseline="0" dirty="0" smtClean="0"/>
              <a:t> un </a:t>
            </a:r>
            <a:r>
              <a:rPr lang="en-US" baseline="0" dirty="0" err="1" smtClean="0"/>
              <a:t>parametru</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Layout" Target="../diagrams/layout37.xml"/><Relationship Id="rId18" Type="http://schemas.openxmlformats.org/officeDocument/2006/relationships/diagramQuickStyle" Target="../diagrams/quickStyle38.xml"/><Relationship Id="rId3" Type="http://schemas.openxmlformats.org/officeDocument/2006/relationships/image" Target="../media/image24.png"/><Relationship Id="rId7" Type="http://schemas.openxmlformats.org/officeDocument/2006/relationships/diagramColors" Target="../diagrams/colors35.xml"/><Relationship Id="rId12" Type="http://schemas.openxmlformats.org/officeDocument/2006/relationships/diagramData" Target="../diagrams/data37.xml"/><Relationship Id="rId17" Type="http://schemas.openxmlformats.org/officeDocument/2006/relationships/diagramLayout" Target="../diagrams/layout38.xml"/><Relationship Id="rId2" Type="http://schemas.openxmlformats.org/officeDocument/2006/relationships/notesSlide" Target="../notesSlides/notesSlide43.xml"/><Relationship Id="rId16" Type="http://schemas.openxmlformats.org/officeDocument/2006/relationships/diagramData" Target="../diagrams/data38.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35.xml"/><Relationship Id="rId11" Type="http://schemas.openxmlformats.org/officeDocument/2006/relationships/diagramColors" Target="../diagrams/colors36.xml"/><Relationship Id="rId5" Type="http://schemas.openxmlformats.org/officeDocument/2006/relationships/diagramLayout" Target="../diagrams/layout35.xml"/><Relationship Id="rId15" Type="http://schemas.openxmlformats.org/officeDocument/2006/relationships/diagramColors" Target="../diagrams/colors37.xml"/><Relationship Id="rId10" Type="http://schemas.openxmlformats.org/officeDocument/2006/relationships/diagramQuickStyle" Target="../diagrams/quickStyle36.xml"/><Relationship Id="rId19" Type="http://schemas.openxmlformats.org/officeDocument/2006/relationships/diagramColors" Target="../diagrams/colors38.xml"/><Relationship Id="rId4" Type="http://schemas.openxmlformats.org/officeDocument/2006/relationships/diagramData" Target="../diagrams/data35.xml"/><Relationship Id="rId9" Type="http://schemas.openxmlformats.org/officeDocument/2006/relationships/diagramLayout" Target="../diagrams/layout36.xml"/><Relationship Id="rId14"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41.xml"/><Relationship Id="rId18" Type="http://schemas.openxmlformats.org/officeDocument/2006/relationships/diagramColors" Target="../diagrams/colors42.xml"/><Relationship Id="rId3" Type="http://schemas.openxmlformats.org/officeDocument/2006/relationships/diagramData" Target="../diagrams/data39.xml"/><Relationship Id="rId21" Type="http://schemas.openxmlformats.org/officeDocument/2006/relationships/diagramQuickStyle" Target="../diagrams/quickStyle43.xml"/><Relationship Id="rId7" Type="http://schemas.openxmlformats.org/officeDocument/2006/relationships/diagramData" Target="../diagrams/data40.xml"/><Relationship Id="rId12" Type="http://schemas.openxmlformats.org/officeDocument/2006/relationships/diagramLayout" Target="../diagrams/layout41.xml"/><Relationship Id="rId17" Type="http://schemas.openxmlformats.org/officeDocument/2006/relationships/diagramQuickStyle" Target="../diagrams/quickStyle42.xml"/><Relationship Id="rId2" Type="http://schemas.openxmlformats.org/officeDocument/2006/relationships/notesSlide" Target="../notesSlides/notesSlide44.xml"/><Relationship Id="rId16" Type="http://schemas.openxmlformats.org/officeDocument/2006/relationships/diagramLayout" Target="../diagrams/layout42.xml"/><Relationship Id="rId20" Type="http://schemas.openxmlformats.org/officeDocument/2006/relationships/diagramLayout" Target="../diagrams/layout43.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Data" Target="../diagrams/data41.xml"/><Relationship Id="rId5" Type="http://schemas.openxmlformats.org/officeDocument/2006/relationships/diagramQuickStyle" Target="../diagrams/quickStyle39.xml"/><Relationship Id="rId15" Type="http://schemas.openxmlformats.org/officeDocument/2006/relationships/diagramData" Target="../diagrams/data42.xml"/><Relationship Id="rId23" Type="http://schemas.openxmlformats.org/officeDocument/2006/relationships/image" Target="../media/image26.png"/><Relationship Id="rId10" Type="http://schemas.openxmlformats.org/officeDocument/2006/relationships/diagramColors" Target="../diagrams/colors40.xml"/><Relationship Id="rId19" Type="http://schemas.openxmlformats.org/officeDocument/2006/relationships/diagramData" Target="../diagrams/data43.xml"/><Relationship Id="rId4" Type="http://schemas.openxmlformats.org/officeDocument/2006/relationships/diagramLayout" Target="../diagrams/layout39.xml"/><Relationship Id="rId9" Type="http://schemas.openxmlformats.org/officeDocument/2006/relationships/diagramQuickStyle" Target="../diagrams/quickStyle40.xml"/><Relationship Id="rId14" Type="http://schemas.openxmlformats.org/officeDocument/2006/relationships/diagramColors" Target="../diagrams/colors41.xml"/><Relationship Id="rId22" Type="http://schemas.openxmlformats.org/officeDocument/2006/relationships/diagramColors" Target="../diagrams/colors43.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Layout" Target="../diagrams/layout46.xml"/><Relationship Id="rId1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diagramColors" Target="../diagrams/colors44.xml"/><Relationship Id="rId12" Type="http://schemas.openxmlformats.org/officeDocument/2006/relationships/diagramData" Target="../diagrams/data46.xml"/><Relationship Id="rId17" Type="http://schemas.openxmlformats.org/officeDocument/2006/relationships/image" Target="../media/image29.png"/><Relationship Id="rId2" Type="http://schemas.openxmlformats.org/officeDocument/2006/relationships/notesSlide" Target="../notesSlides/notesSlide4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Colors" Target="../diagrams/colors45.xml"/><Relationship Id="rId5" Type="http://schemas.openxmlformats.org/officeDocument/2006/relationships/diagramLayout" Target="../diagrams/layout44.xml"/><Relationship Id="rId15" Type="http://schemas.openxmlformats.org/officeDocument/2006/relationships/diagramColors" Target="../diagrams/colors46.xml"/><Relationship Id="rId10" Type="http://schemas.openxmlformats.org/officeDocument/2006/relationships/diagramQuickStyle" Target="../diagrams/quickStyle45.xml"/><Relationship Id="rId4" Type="http://schemas.openxmlformats.org/officeDocument/2006/relationships/diagramData" Target="../diagrams/data44.xml"/><Relationship Id="rId9" Type="http://schemas.openxmlformats.org/officeDocument/2006/relationships/diagramLayout" Target="../diagrams/layout45.xml"/><Relationship Id="rId1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endParaRPr lang="en-US" sz="2800" dirty="0" smtClean="0"/>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a:t>
            </a:r>
            <a:r>
              <a:rPr lang="en-US" sz="2800" dirty="0" smtClean="0"/>
              <a:t> </a:t>
            </a:r>
          </a:p>
          <a:p>
            <a:r>
              <a:rPr lang="en-US" sz="2800" dirty="0" smtClean="0"/>
              <a:t>		</a:t>
            </a:r>
            <a:r>
              <a:rPr lang="en-US" sz="2800" dirty="0" smtClean="0">
                <a:solidFill>
                  <a:srgbClr val="7030A0"/>
                </a:solidFill>
              </a:rPr>
              <a:t>Design </a:t>
            </a:r>
            <a:r>
              <a:rPr lang="en-US" sz="2800" dirty="0" smtClean="0">
                <a:solidFill>
                  <a:srgbClr val="7030A0"/>
                </a:solidFill>
              </a:rPr>
              <a:t>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20"/>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6780</TotalTime>
  <Words>10916</Words>
  <Application>Microsoft Office PowerPoint</Application>
  <PresentationFormat>Экран (4:3)</PresentationFormat>
  <Paragraphs>1340</Paragraphs>
  <Slides>56</Slides>
  <Notes>53</Notes>
  <HiddenSlides>13</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Слайд 20</vt:lpstr>
      <vt:lpstr>Associations</vt:lpstr>
      <vt:lpstr>Entities</vt:lpstr>
      <vt:lpstr>Value Objects</vt:lpstr>
      <vt:lpstr>Services</vt:lpstr>
      <vt:lpstr>Modules</vt:lpstr>
      <vt:lpstr>Aggregates</vt:lpstr>
      <vt:lpstr>Factories</vt:lpstr>
      <vt:lpstr>Repositories</vt:lpstr>
      <vt:lpstr>Cargo Sample</vt:lpstr>
      <vt:lpstr>Слайд 30</vt:lpstr>
      <vt:lpstr>Слайд 31</vt:lpstr>
      <vt:lpstr>Слайд 32</vt:lpstr>
      <vt:lpstr>Collaboration: gathering requirements</vt:lpstr>
      <vt:lpstr>Model Evolution: Step 1</vt:lpstr>
      <vt:lpstr>Model Evolution: Step 2</vt:lpstr>
      <vt:lpstr>Слайд 36</vt:lpstr>
      <vt:lpstr>Слайд 37</vt:lpstr>
      <vt:lpstr>Cargo’s Ubiquitous Language</vt:lpstr>
      <vt:lpstr>Domain Model Isolation</vt:lpstr>
      <vt:lpstr>Слайд 40</vt:lpstr>
      <vt:lpstr>How about design principles &amp; patterns within Domain Layer?</vt:lpstr>
      <vt:lpstr>Specification</vt:lpstr>
      <vt:lpstr>Real Sample</vt:lpstr>
      <vt:lpstr>Strategy (a.k.a Policy)</vt:lpstr>
      <vt:lpstr>Refactoring to Policy</vt:lpstr>
      <vt:lpstr>Слайд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1906</cp:revision>
  <dcterms:created xsi:type="dcterms:W3CDTF">2009-04-10T08:31:11Z</dcterms:created>
  <dcterms:modified xsi:type="dcterms:W3CDTF">2009-05-06T21:33:23Z</dcterms:modified>
</cp:coreProperties>
</file>